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2" r:id="rId11"/>
    <p:sldId id="293" r:id="rId12"/>
    <p:sldId id="294" r:id="rId13"/>
    <p:sldId id="291" r:id="rId14"/>
    <p:sldId id="295" r:id="rId15"/>
    <p:sldId id="296" r:id="rId16"/>
    <p:sldId id="297" r:id="rId17"/>
    <p:sldId id="298" r:id="rId18"/>
    <p:sldId id="299" r:id="rId19"/>
    <p:sldId id="274" r:id="rId20"/>
  </p:sldIdLst>
  <p:sldSz cx="18288000" cy="10287000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IBM Plex Serif" panose="02060503050406000203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2" roundtripDataSignature="AMtx7mgDEWMNPWxrtdjKKuaewXpFPMAy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21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497F65-EE5F-4F95-80C2-32EDA56BCF71}" v="1" dt="2025-05-02T13:44:23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92" autoAdjust="0"/>
  </p:normalViewPr>
  <p:slideViewPr>
    <p:cSldViewPr snapToGrid="0">
      <p:cViewPr varScale="1">
        <p:scale>
          <a:sx n="41" d="100"/>
          <a:sy n="41" d="100"/>
        </p:scale>
        <p:origin x="120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72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verin Mills" userId="2d8cbaca9fe78370" providerId="LiveId" clId="{D13A23E6-5842-4523-A64B-4661A349AD12}"/>
    <pc:docChg chg="custSel modSld">
      <pc:chgData name="Severin Mills" userId="2d8cbaca9fe78370" providerId="LiveId" clId="{D13A23E6-5842-4523-A64B-4661A349AD12}" dt="2025-04-11T13:58:10.804" v="63" actId="20577"/>
      <pc:docMkLst>
        <pc:docMk/>
      </pc:docMkLst>
      <pc:sldChg chg="modSp mod">
        <pc:chgData name="Severin Mills" userId="2d8cbaca9fe78370" providerId="LiveId" clId="{D13A23E6-5842-4523-A64B-4661A349AD12}" dt="2025-04-11T09:29:16.887" v="13" actId="20577"/>
        <pc:sldMkLst>
          <pc:docMk/>
          <pc:sldMk cId="0" sldId="256"/>
        </pc:sldMkLst>
        <pc:spChg chg="mod">
          <ac:chgData name="Severin Mills" userId="2d8cbaca9fe78370" providerId="LiveId" clId="{D13A23E6-5842-4523-A64B-4661A349AD12}" dt="2025-04-11T09:29:16.887" v="13" actId="20577"/>
          <ac:spMkLst>
            <pc:docMk/>
            <pc:sldMk cId="0" sldId="256"/>
            <ac:spMk id="89" creationId="{00000000-0000-0000-0000-000000000000}"/>
          </ac:spMkLst>
        </pc:spChg>
      </pc:sldChg>
      <pc:sldChg chg="modSp mod">
        <pc:chgData name="Severin Mills" userId="2d8cbaca9fe78370" providerId="LiveId" clId="{D13A23E6-5842-4523-A64B-4661A349AD12}" dt="2025-04-11T09:30:32.989" v="14" actId="1076"/>
        <pc:sldMkLst>
          <pc:docMk/>
          <pc:sldMk cId="3164968881" sldId="298"/>
        </pc:sldMkLst>
      </pc:sldChg>
      <pc:sldChg chg="modNotesTx">
        <pc:chgData name="Severin Mills" userId="2d8cbaca9fe78370" providerId="LiveId" clId="{D13A23E6-5842-4523-A64B-4661A349AD12}" dt="2025-04-11T13:58:10.804" v="63" actId="20577"/>
        <pc:sldMkLst>
          <pc:docMk/>
          <pc:sldMk cId="3163191291" sldId="299"/>
        </pc:sldMkLst>
      </pc:sldChg>
    </pc:docChg>
  </pc:docChgLst>
  <pc:docChgLst>
    <pc:chgData name="Severin Mills" userId="2d8cbaca9fe78370" providerId="LiveId" clId="{C3497F65-EE5F-4F95-80C2-32EDA56BCF71}"/>
    <pc:docChg chg="modSld">
      <pc:chgData name="Severin Mills" userId="2d8cbaca9fe78370" providerId="LiveId" clId="{C3497F65-EE5F-4F95-80C2-32EDA56BCF71}" dt="2025-05-02T13:45:03.292" v="21" actId="20577"/>
      <pc:docMkLst>
        <pc:docMk/>
      </pc:docMkLst>
      <pc:sldChg chg="modSp mod">
        <pc:chgData name="Severin Mills" userId="2d8cbaca9fe78370" providerId="LiveId" clId="{C3497F65-EE5F-4F95-80C2-32EDA56BCF71}" dt="2025-05-02T13:45:03.292" v="21" actId="20577"/>
        <pc:sldMkLst>
          <pc:docMk/>
          <pc:sldMk cId="0" sldId="257"/>
        </pc:sldMkLst>
        <pc:spChg chg="mod">
          <ac:chgData name="Severin Mills" userId="2d8cbaca9fe78370" providerId="LiveId" clId="{C3497F65-EE5F-4F95-80C2-32EDA56BCF71}" dt="2025-05-02T13:45:03.292" v="21" actId="20577"/>
          <ac:spMkLst>
            <pc:docMk/>
            <pc:sldMk cId="0" sldId="257"/>
            <ac:spMk id="108" creationId="{00000000-0000-0000-0000-000000000000}"/>
          </ac:spMkLst>
        </pc:spChg>
      </pc:sldChg>
      <pc:sldChg chg="modSp mod">
        <pc:chgData name="Severin Mills" userId="2d8cbaca9fe78370" providerId="LiveId" clId="{C3497F65-EE5F-4F95-80C2-32EDA56BCF71}" dt="2025-05-02T13:44:26.476" v="3" actId="20577"/>
        <pc:sldMkLst>
          <pc:docMk/>
          <pc:sldMk cId="0" sldId="274"/>
        </pc:sldMkLst>
        <pc:spChg chg="mod">
          <ac:chgData name="Severin Mills" userId="2d8cbaca9fe78370" providerId="LiveId" clId="{C3497F65-EE5F-4F95-80C2-32EDA56BCF71}" dt="2025-05-02T13:44:26.476" v="3" actId="20577"/>
          <ac:spMkLst>
            <pc:docMk/>
            <pc:sldMk cId="0" sldId="274"/>
            <ac:spMk id="29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655CF392-59DB-6BBF-A5B6-BB7108C64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A471C653-B744-572B-4BCF-FA977587D2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B4E051DC-FD91-E1CC-71D1-C0C0435971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704F7B67-5E7E-C082-C437-6CC9D2B8E2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4748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791E7A4A-052F-A1FD-92FE-A4A41B558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7540EF5E-0034-D2BA-6C38-1764B1A19C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FCD6AF04-5B20-4B88-3F9A-2686A2AFF2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7476EBF4-B38E-4462-408F-930AB8AFC3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9457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7A4BE108-906F-4CE5-5AAA-C2C51A2F9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C262E44B-8C3A-AA54-412B-107A13A2E2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C3DE0DED-E51F-0DB8-04BC-BB3DE20D42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54B2DEB5-E60A-56C7-CABD-A8111E6552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1804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ED305F4A-EFDE-770C-56ED-D15F34D76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444DDCBD-8B63-6995-E238-BAAAA924A6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BFCD6DAE-64AA-9BB6-6A05-F0E70BE8A2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164152E1-D228-14E7-A772-AB88F6C15E9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25333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9C23C6DB-68FA-1F22-0631-938AE8453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2CB692E5-B337-F4DB-FAB4-A7466BE391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B09E9E04-6584-9DF7-0F79-5598E2B20F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16388DE4-033C-E95F-62F8-CF38DABFDE4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2787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3B8E60D4-4D15-A5FD-5AC2-F318892A2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D293E3F4-FE56-F691-730A-13C6428145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075BDF96-8336-CCC3-E01C-6E57D76C3E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30AB64FB-C102-F6AD-4783-9DC7381FB13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4695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59430D53-3629-A776-EC1C-3F599CF9A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40AE7DCC-3235-6F38-1B8B-9442E74E60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04BF587A-6DAC-F9D8-1522-C2EC5B9AF0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FC65F7D3-A7FC-2E82-4EB2-687D8F78C9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149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E8867CA2-1142-EA5D-2F4C-EF2B4F735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0057F4EA-6858-53A8-E335-2868D20CFC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EA2B400B-003F-053B-9BF6-99A5626502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46907E18-49BE-6B0A-E266-33DBD2F860A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533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33FAB892-EE63-BA3D-6CEC-17C321F53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D9219BE3-8245-9337-D925-4BFB3AF8A6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67D8DA52-119D-3D35-2F8A-682EA28E44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9FAE055F-48D0-4CE9-C3EC-A22E5CD0E0C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026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CFADFBA4-1F68-0AF5-C358-66CA7376B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D9A68A24-E1AD-D74A-0BCE-5E8EE81E1E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2ECCE079-5182-ACB6-C572-323B58BF61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25EC6E65-8500-1285-6E21-2E7444D8BD4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842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11DBFCA6-5E15-A39C-E0CC-F9D456900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25CA3A36-FB23-30CF-363B-A78F2CB684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68908D74-CB73-0C99-1D50-E54FFBAE95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Range </a:t>
            </a:r>
            <a:r>
              <a:rPr lang="de-CH" dirty="0" err="1"/>
              <a:t>queries</a:t>
            </a:r>
            <a:r>
              <a:rPr lang="de-CH" dirty="0"/>
              <a:t>: Hash </a:t>
            </a:r>
            <a:r>
              <a:rPr lang="de-CH" dirty="0" err="1"/>
              <a:t>map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not </a:t>
            </a:r>
            <a:r>
              <a:rPr lang="de-CH" dirty="0" err="1"/>
              <a:t>sorted</a:t>
            </a:r>
            <a:r>
              <a:rPr lang="de-CH" dirty="0"/>
              <a:t> and </a:t>
            </a:r>
            <a:r>
              <a:rPr lang="de-CH" dirty="0" err="1"/>
              <a:t>cannot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iterated</a:t>
            </a:r>
            <a:r>
              <a:rPr lang="de-CH" dirty="0"/>
              <a:t> </a:t>
            </a:r>
            <a:r>
              <a:rPr lang="de-CH" dirty="0" err="1"/>
              <a:t>through</a:t>
            </a:r>
            <a:r>
              <a:rPr lang="de-CH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A46B5A23-3011-EBA6-A808-7F340B061C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609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DDBC909D-5F83-4FE8-5C7C-2125681BC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D228F4AF-965F-B034-6F03-616B264112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EACB8FDF-A2B8-CD1F-97B3-3F3D8BE8C0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Range </a:t>
            </a:r>
            <a:r>
              <a:rPr lang="de-CH" dirty="0" err="1"/>
              <a:t>queries</a:t>
            </a:r>
            <a:r>
              <a:rPr lang="de-CH" dirty="0"/>
              <a:t>: Hash </a:t>
            </a:r>
            <a:r>
              <a:rPr lang="de-CH" dirty="0" err="1"/>
              <a:t>map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not </a:t>
            </a:r>
            <a:r>
              <a:rPr lang="de-CH" dirty="0" err="1"/>
              <a:t>sorted</a:t>
            </a:r>
            <a:r>
              <a:rPr lang="de-CH" dirty="0"/>
              <a:t> and </a:t>
            </a:r>
            <a:r>
              <a:rPr lang="de-CH" dirty="0" err="1"/>
              <a:t>cannot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iterated</a:t>
            </a:r>
            <a:r>
              <a:rPr lang="de-CH" dirty="0"/>
              <a:t> </a:t>
            </a:r>
            <a:r>
              <a:rPr lang="de-CH" dirty="0" err="1"/>
              <a:t>through</a:t>
            </a:r>
            <a:r>
              <a:rPr lang="de-CH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5801E8E5-4879-0118-0703-833ACEC6D7A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4430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92E1C9E3-BB2C-39BE-9165-CDCC14FB8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1BA6BCF1-AB0A-FF3C-CCCC-62756A5C1C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91261969-5620-E327-0CD3-2E565D148E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Range </a:t>
            </a:r>
            <a:r>
              <a:rPr lang="de-CH" dirty="0" err="1"/>
              <a:t>queries</a:t>
            </a:r>
            <a:r>
              <a:rPr lang="de-CH" dirty="0"/>
              <a:t>: Hash </a:t>
            </a:r>
            <a:r>
              <a:rPr lang="de-CH" dirty="0" err="1"/>
              <a:t>map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not </a:t>
            </a:r>
            <a:r>
              <a:rPr lang="de-CH" dirty="0" err="1"/>
              <a:t>sorted</a:t>
            </a:r>
            <a:r>
              <a:rPr lang="de-CH" dirty="0"/>
              <a:t> and </a:t>
            </a:r>
            <a:r>
              <a:rPr lang="de-CH" dirty="0" err="1"/>
              <a:t>cannot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iterated</a:t>
            </a:r>
            <a:r>
              <a:rPr lang="de-CH" dirty="0"/>
              <a:t> </a:t>
            </a:r>
            <a:r>
              <a:rPr lang="de-CH" dirty="0" err="1"/>
              <a:t>through</a:t>
            </a:r>
            <a:r>
              <a:rPr lang="de-CH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F14FDA74-FD8F-8CF1-9DE1-6894129BDA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452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C57D9567-2681-511E-C894-BC8BFCE8A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3E770B3F-A97E-D7FA-5537-D147AB75A0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2D088D3B-CD67-A28F-09E1-D7C474C820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Range </a:t>
            </a:r>
            <a:r>
              <a:rPr lang="de-CH" dirty="0" err="1"/>
              <a:t>queries</a:t>
            </a:r>
            <a:r>
              <a:rPr lang="de-CH" dirty="0"/>
              <a:t>: Hash </a:t>
            </a:r>
            <a:r>
              <a:rPr lang="de-CH" dirty="0" err="1"/>
              <a:t>map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not </a:t>
            </a:r>
            <a:r>
              <a:rPr lang="de-CH" dirty="0" err="1"/>
              <a:t>sorted</a:t>
            </a:r>
            <a:r>
              <a:rPr lang="de-CH" dirty="0"/>
              <a:t> and </a:t>
            </a:r>
            <a:r>
              <a:rPr lang="de-CH" dirty="0" err="1"/>
              <a:t>cannot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iterated</a:t>
            </a:r>
            <a:r>
              <a:rPr lang="de-CH" dirty="0"/>
              <a:t> </a:t>
            </a:r>
            <a:r>
              <a:rPr lang="de-CH" dirty="0" err="1"/>
              <a:t>through</a:t>
            </a:r>
            <a:r>
              <a:rPr lang="de-CH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A35407C4-0CB2-C16F-8E6E-636DB4F9D71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5283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79DA9E87-A31F-FA94-CD2A-5EA365632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A8064488-3493-ED00-C8BE-F059D4BFEB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B8D3D71E-E0EC-1A7D-55DF-D67232FFB2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Range </a:t>
            </a:r>
            <a:r>
              <a:rPr lang="de-CH" dirty="0" err="1"/>
              <a:t>queries</a:t>
            </a:r>
            <a:r>
              <a:rPr lang="de-CH" dirty="0"/>
              <a:t>: Hash </a:t>
            </a:r>
            <a:r>
              <a:rPr lang="de-CH" dirty="0" err="1"/>
              <a:t>map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not </a:t>
            </a:r>
            <a:r>
              <a:rPr lang="de-CH" dirty="0" err="1"/>
              <a:t>sorted</a:t>
            </a:r>
            <a:r>
              <a:rPr lang="de-CH" dirty="0"/>
              <a:t> and </a:t>
            </a:r>
            <a:r>
              <a:rPr lang="de-CH" dirty="0" err="1"/>
              <a:t>cannot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iterated</a:t>
            </a:r>
            <a:r>
              <a:rPr lang="de-CH" dirty="0"/>
              <a:t> </a:t>
            </a:r>
            <a:r>
              <a:rPr lang="de-CH" dirty="0" err="1"/>
              <a:t>through</a:t>
            </a:r>
            <a:r>
              <a:rPr lang="de-CH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A0453A6B-DDA6-DC11-6217-F273D791A22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5403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>
          <a:extLst>
            <a:ext uri="{FF2B5EF4-FFF2-40B4-BE49-F238E27FC236}">
              <a16:creationId xmlns:a16="http://schemas.microsoft.com/office/drawing/2014/main" id="{91273FD5-6C83-3F5F-145E-A2849D4F8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>
            <a:extLst>
              <a:ext uri="{FF2B5EF4-FFF2-40B4-BE49-F238E27FC236}">
                <a16:creationId xmlns:a16="http://schemas.microsoft.com/office/drawing/2014/main" id="{FE0D8C9B-C68B-D533-5B19-243EA067B8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8:notes">
            <a:extLst>
              <a:ext uri="{FF2B5EF4-FFF2-40B4-BE49-F238E27FC236}">
                <a16:creationId xmlns:a16="http://schemas.microsoft.com/office/drawing/2014/main" id="{8F0FA1D8-A05A-21B1-1CA1-476319C478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1" name="Google Shape;281;p18:notes">
            <a:extLst>
              <a:ext uri="{FF2B5EF4-FFF2-40B4-BE49-F238E27FC236}">
                <a16:creationId xmlns:a16="http://schemas.microsoft.com/office/drawing/2014/main" id="{B7AF5BEE-8166-AA62-270C-F9E7F88619B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4949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3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3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e.kahoot.it/details/duplicate-of-information-retrieval-ex-07-vector-space-models-mschoeb/ef383953-b43a-4abd-af2a-d9ebf2ad101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1028700" y="8862060"/>
            <a:ext cx="1708267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02.05</a:t>
            </a:r>
            <a:r>
              <a:rPr lang="de-CH" sz="2400" b="1" i="0" u="none" strike="noStrike" cap="none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.2025</a:t>
            </a:r>
            <a:endParaRPr dirty="0"/>
          </a:p>
        </p:txBody>
      </p:sp>
      <p:cxnSp>
        <p:nvCxnSpPr>
          <p:cNvPr id="90" name="Google Shape;90;p1"/>
          <p:cNvCxnSpPr/>
          <p:nvPr/>
        </p:nvCxnSpPr>
        <p:spPr>
          <a:xfrm>
            <a:off x="3662490" y="9079230"/>
            <a:ext cx="10963021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1"/>
          <p:cNvSpPr txBox="1"/>
          <p:nvPr/>
        </p:nvSpPr>
        <p:spPr>
          <a:xfrm>
            <a:off x="3662490" y="2945378"/>
            <a:ext cx="10963021" cy="230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8900" b="0" i="0" u="none" strike="noStrike" cap="none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INFORMATION RETRIEVAL</a:t>
            </a:r>
            <a:endParaRPr dirty="0"/>
          </a:p>
        </p:txBody>
      </p:sp>
      <p:sp>
        <p:nvSpPr>
          <p:cNvPr id="92" name="Google Shape;92;p1"/>
          <p:cNvSpPr txBox="1"/>
          <p:nvPr/>
        </p:nvSpPr>
        <p:spPr>
          <a:xfrm>
            <a:off x="3662490" y="6259459"/>
            <a:ext cx="10963021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600" b="0" i="1" u="none" strike="noStrike" cap="none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Week 9 – </a:t>
            </a:r>
            <a:r>
              <a:rPr lang="de-CH" sz="3600" i="1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Vector Space Model</a:t>
            </a:r>
            <a:endParaRPr dirty="0"/>
          </a:p>
        </p:txBody>
      </p:sp>
      <p:sp>
        <p:nvSpPr>
          <p:cNvPr id="93" name="Google Shape;93;p1"/>
          <p:cNvSpPr txBox="1"/>
          <p:nvPr/>
        </p:nvSpPr>
        <p:spPr>
          <a:xfrm>
            <a:off x="15160864" y="8862060"/>
            <a:ext cx="2098436" cy="396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0" i="0" u="none" strike="noStrike" cap="none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Severin Mills</a:t>
            </a:r>
            <a:endParaRPr dirty="0"/>
          </a:p>
        </p:txBody>
      </p:sp>
      <p:sp>
        <p:nvSpPr>
          <p:cNvPr id="94" name="Google Shape;94;p1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A64C48B4-EDFB-947A-3A82-54BC2E897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63764A8A-1A24-CD30-1E82-8ECAC6B798CB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9E9F4AD5-B75E-8E0A-E08B-C1B970883A76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7A03179A-89E7-E302-8FBB-7C1AE3EB0D51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02.05.2025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1D02AB11-D6CF-8175-9B13-F6FD882C197A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Vector Space Model</a:t>
            </a:r>
            <a:endParaRPr lang="de-CH"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5CB60497-C293-4D55-4687-77413870E7E5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Vectorization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76E0ADDB-ABC2-14D0-2597-6B044EAA2EEE}"/>
              </a:ext>
            </a:extLst>
          </p:cNvPr>
          <p:cNvSpPr txBox="1"/>
          <p:nvPr/>
        </p:nvSpPr>
        <p:spPr>
          <a:xfrm>
            <a:off x="1052763" y="3275982"/>
            <a:ext cx="9697212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Boolean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vector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  <a:p>
            <a:pPr marL="457200" marR="0" lvl="0" indent="-45720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Not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very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usable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for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ranking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,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why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?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1BD5B5-7D08-A141-CF04-7E8CE370F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13314" y="1741170"/>
            <a:ext cx="1537792" cy="714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36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9DFB4D4E-BE9A-8591-95B8-60292C5C3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22A523E6-D273-6F5C-F2C3-D22D4E2A9145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7C4C39FE-9DE9-20F1-6DFB-AB1FCAF1AD24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4224863C-8144-A195-3424-4859FC7B0DF6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02.05.2025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426EFF10-C188-9C08-DFBC-7CDE03086BC5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Vector Space Model</a:t>
            </a:r>
            <a:endParaRPr lang="de-CH"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594E3E1C-A9D6-C76A-CD9A-204D43F995BB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Vectorization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36D5C58B-6982-02CC-1232-4F1709EA4B57}"/>
              </a:ext>
            </a:extLst>
          </p:cNvPr>
          <p:cNvSpPr txBox="1"/>
          <p:nvPr/>
        </p:nvSpPr>
        <p:spPr>
          <a:xfrm>
            <a:off x="1052763" y="3275982"/>
            <a:ext cx="9697212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Use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reals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instead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.</a:t>
            </a:r>
          </a:p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Could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be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term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frequency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,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tf-idf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(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preferably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), etc.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41E93-980D-B2DF-5AEF-4CC0C9115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063" y="2430493"/>
            <a:ext cx="5405184" cy="532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38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12DB3B76-C5B5-44F3-E838-6AAE5740E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43004444-0DD3-4AAE-39C6-96FCE80A7AB8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C4095C38-7DC6-FAE7-AC31-2CAD8DC4AF5D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66C7730F-6651-94D0-25C4-6862FE732093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02.05.2025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D643BB8C-0C8B-D3D2-1A56-B1EE6C57D16E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Vector Space Model</a:t>
            </a:r>
            <a:endParaRPr lang="de-CH"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F3059ED0-6754-21F0-D4AE-0927CF0FE4FF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Vectorization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Google Shape;288;p18">
                <a:extLst>
                  <a:ext uri="{FF2B5EF4-FFF2-40B4-BE49-F238E27FC236}">
                    <a16:creationId xmlns:a16="http://schemas.microsoft.com/office/drawing/2014/main" id="{50C7067F-696E-9AC2-005D-8460A5E63737}"/>
                  </a:ext>
                </a:extLst>
              </p:cNvPr>
              <p:cNvSpPr txBox="1"/>
              <p:nvPr/>
            </p:nvSpPr>
            <p:spPr>
              <a:xfrm>
                <a:off x="1052763" y="3275982"/>
                <a:ext cx="9697212" cy="5170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R="0" lvl="0" algn="l" rtl="0">
                  <a:lnSpc>
                    <a:spcPct val="119964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de-CH" sz="2800" dirty="0">
                    <a:solidFill>
                      <a:srgbClr val="36211B"/>
                    </a:solidFill>
                    <a:latin typeface="IBM Plex Serif" panose="02060503050406000203" pitchFamily="18" charset="0"/>
                    <a:sym typeface="Arial"/>
                  </a:rPr>
                  <a:t>A </a:t>
                </a:r>
                <a:r>
                  <a:rPr lang="de-CH" sz="2800" dirty="0" err="1">
                    <a:solidFill>
                      <a:srgbClr val="36211B"/>
                    </a:solidFill>
                    <a:latin typeface="IBM Plex Serif" panose="02060503050406000203" pitchFamily="18" charset="0"/>
                    <a:sym typeface="Arial"/>
                  </a:rPr>
                  <a:t>document</a:t>
                </a:r>
                <a:r>
                  <a:rPr lang="de-CH" sz="2800" dirty="0">
                    <a:solidFill>
                      <a:srgbClr val="36211B"/>
                    </a:solidFill>
                    <a:latin typeface="IBM Plex Serif" panose="02060503050406000203" pitchFamily="18" charset="0"/>
                    <a:sym typeface="Arial"/>
                  </a:rPr>
                  <a:t> </a:t>
                </a:r>
                <a:r>
                  <a:rPr lang="de-CH" sz="2800" dirty="0" err="1">
                    <a:solidFill>
                      <a:srgbClr val="36211B"/>
                    </a:solidFill>
                    <a:latin typeface="IBM Plex Serif" panose="02060503050406000203" pitchFamily="18" charset="0"/>
                    <a:sym typeface="Arial"/>
                  </a:rPr>
                  <a:t>is</a:t>
                </a:r>
                <a:r>
                  <a:rPr lang="de-CH" sz="2800" dirty="0">
                    <a:solidFill>
                      <a:srgbClr val="36211B"/>
                    </a:solidFill>
                    <a:latin typeface="IBM Plex Serif" panose="02060503050406000203" pitchFamily="18" charset="0"/>
                  </a:rPr>
                  <a:t> </a:t>
                </a:r>
                <a:r>
                  <a:rPr lang="de-CH" sz="2800" dirty="0" err="1">
                    <a:solidFill>
                      <a:srgbClr val="36211B"/>
                    </a:solidFill>
                    <a:latin typeface="IBM Plex Serif" panose="02060503050406000203" pitchFamily="18" charset="0"/>
                  </a:rPr>
                  <a:t>then</a:t>
                </a:r>
                <a:r>
                  <a:rPr lang="de-CH" sz="2800" dirty="0">
                    <a:solidFill>
                      <a:srgbClr val="36211B"/>
                    </a:solidFill>
                    <a:latin typeface="IBM Plex Serif" panose="02060503050406000203" pitchFamily="18" charset="0"/>
                  </a:rPr>
                  <a:t> a </a:t>
                </a:r>
                <a:r>
                  <a:rPr lang="de-CH" sz="2800" dirty="0" err="1">
                    <a:solidFill>
                      <a:srgbClr val="36211B"/>
                    </a:solidFill>
                    <a:latin typeface="IBM Plex Serif" panose="02060503050406000203" pitchFamily="18" charset="0"/>
                  </a:rPr>
                  <a:t>vector</a:t>
                </a:r>
                <a:r>
                  <a:rPr lang="de-CH" sz="2800" dirty="0">
                    <a:solidFill>
                      <a:srgbClr val="36211B"/>
                    </a:solidFill>
                    <a:latin typeface="IBM Plex Serif" panose="02060503050406000203" pitchFamily="18" charset="0"/>
                  </a:rPr>
                  <a:t> in </a:t>
                </a:r>
                <a:r>
                  <a:rPr lang="de-CH" sz="2800" dirty="0" err="1">
                    <a:solidFill>
                      <a:srgbClr val="36211B"/>
                    </a:solidFill>
                    <a:latin typeface="IBM Plex Serif" panose="02060503050406000203" pitchFamily="18" charset="0"/>
                  </a:rPr>
                  <a:t>the</a:t>
                </a:r>
                <a:r>
                  <a:rPr lang="de-CH" sz="2800" dirty="0">
                    <a:solidFill>
                      <a:srgbClr val="36211B"/>
                    </a:solidFill>
                    <a:latin typeface="IBM Plex Serif" panose="02060503050406000203" pitchFamily="18" charset="0"/>
                  </a:rPr>
                  <a:t> </a:t>
                </a:r>
                <a:r>
                  <a:rPr lang="de-CH" sz="2800" dirty="0" err="1">
                    <a:solidFill>
                      <a:srgbClr val="36211B"/>
                    </a:solidFill>
                    <a:latin typeface="IBM Plex Serif" panose="02060503050406000203" pitchFamily="18" charset="0"/>
                  </a:rPr>
                  <a:t>first</a:t>
                </a:r>
                <a:r>
                  <a:rPr lang="de-CH" sz="2800" dirty="0">
                    <a:solidFill>
                      <a:srgbClr val="36211B"/>
                    </a:solidFill>
                    <a:latin typeface="IBM Plex Serif" panose="02060503050406000203" pitchFamily="18" charset="0"/>
                  </a:rPr>
                  <a:t> </a:t>
                </a:r>
                <a:r>
                  <a:rPr lang="de-CH" sz="2800" dirty="0" err="1">
                    <a:solidFill>
                      <a:srgbClr val="36211B"/>
                    </a:solidFill>
                    <a:latin typeface="IBM Plex Serif" panose="02060503050406000203" pitchFamily="18" charset="0"/>
                  </a:rPr>
                  <a:t>quadrant</a:t>
                </a:r>
                <a:r>
                  <a:rPr lang="de-CH" sz="2800" dirty="0">
                    <a:solidFill>
                      <a:srgbClr val="36211B"/>
                    </a:solidFill>
                    <a:latin typeface="IBM Plex Serif" panose="02060503050406000203" pitchFamily="18" charset="0"/>
                  </a:rPr>
                  <a:t>,</a:t>
                </a:r>
                <a:r>
                  <a:rPr lang="de-CH" sz="2800" dirty="0">
                    <a:solidFill>
                      <a:srgbClr val="36211B"/>
                    </a:solidFill>
                    <a:latin typeface="IBM Plex Serif" panose="02060503050406000203" pitchFamily="18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de-CH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  <a:sym typeface="Arial"/>
                      </a:rPr>
                      <m:t>𝐷</m:t>
                    </m:r>
                    <m:r>
                      <a:rPr lang="de-CH" sz="2800" b="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∈</m:t>
                    </m:r>
                    <m:sSup>
                      <m:sSupPr>
                        <m:ctrlPr>
                          <a:rPr lang="de-CH" sz="2800" b="0" i="1" smtClean="0">
                            <a:solidFill>
                              <a:srgbClr val="36211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</m:ctrlPr>
                      </m:sSupPr>
                      <m:e>
                        <m:r>
                          <a:rPr lang="de-CH" sz="2800" b="0" i="1" smtClean="0">
                            <a:solidFill>
                              <a:srgbClr val="36211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ℝ</m:t>
                        </m:r>
                      </m:e>
                      <m:sup>
                        <m:r>
                          <a:rPr lang="de-CH" sz="2800" b="0" i="1" smtClean="0">
                            <a:solidFill>
                              <a:srgbClr val="36211B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rial"/>
                          </a:rPr>
                          <m:t>𝑀</m:t>
                        </m:r>
                      </m:sup>
                    </m:sSup>
                  </m:oMath>
                </a14:m>
                <a:endParaRPr lang="de-CH" sz="2800" dirty="0">
                  <a:solidFill>
                    <a:srgbClr val="36211B"/>
                  </a:solidFill>
                  <a:latin typeface="IBM Plex Serif" panose="02060503050406000203" pitchFamily="18" charset="0"/>
                  <a:sym typeface="Arial"/>
                </a:endParaRPr>
              </a:p>
            </p:txBody>
          </p:sp>
        </mc:Choice>
        <mc:Fallback xmlns="">
          <p:sp>
            <p:nvSpPr>
              <p:cNvPr id="288" name="Google Shape;288;p18">
                <a:extLst>
                  <a:ext uri="{FF2B5EF4-FFF2-40B4-BE49-F238E27FC236}">
                    <a16:creationId xmlns:a16="http://schemas.microsoft.com/office/drawing/2014/main" id="{50C7067F-696E-9AC2-005D-8460A5E63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63" y="3275982"/>
                <a:ext cx="9697212" cy="517065"/>
              </a:xfrm>
              <a:prstGeom prst="rect">
                <a:avLst/>
              </a:prstGeom>
              <a:blipFill>
                <a:blip r:embed="rId4"/>
                <a:stretch>
                  <a:fillRect l="-2264" t="-12941" b="-329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341CB96-639B-B93E-606D-9A1B4BF678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9975" y="2319661"/>
            <a:ext cx="6394984" cy="564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2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B779784F-162D-CE42-E3F4-A2F3839C7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7D76B408-5F6A-3F5A-B7B6-01159BE4C682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A9FF44FE-78A0-74D6-70D5-D27BA4FFD742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ED8471A8-3C34-B69C-E9FA-00E93D9C831B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02.05.2025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40424007-D573-79BB-B0B2-56F42C6C0E77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Vector Space Model</a:t>
            </a:r>
            <a:endParaRPr lang="de-CH"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215F7675-F904-001B-2900-50EB63479BCC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Vectorization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DFE22645-676E-D53E-5F4E-5873603C0D62}"/>
              </a:ext>
            </a:extLst>
          </p:cNvPr>
          <p:cNvSpPr txBox="1"/>
          <p:nvPr/>
        </p:nvSpPr>
        <p:spPr>
          <a:xfrm>
            <a:off x="1052763" y="3275982"/>
            <a:ext cx="9697212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Normalize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vectors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859838-8B62-38A4-E718-690B360D5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256" y="2372769"/>
            <a:ext cx="8202170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391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3E992700-7EE2-FEF2-B691-13F053771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22D4EB29-97BF-8023-A58E-A5F7BC39E4BD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EF9B66BF-6FC1-A143-5ACD-D8AF38695796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6A26BDD5-D855-33C1-32A8-D3B69E3F294A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02.05.2025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21A6F69E-0CB1-4DFE-FF0D-6FA936FEF80C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Vector Space Model</a:t>
            </a:r>
            <a:endParaRPr lang="de-CH"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62EA5E0C-B519-BD83-3D59-126FDDF9E9B8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Inner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Product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(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Renormalized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)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Google Shape;288;p18">
                <a:extLst>
                  <a:ext uri="{FF2B5EF4-FFF2-40B4-BE49-F238E27FC236}">
                    <a16:creationId xmlns:a16="http://schemas.microsoft.com/office/drawing/2014/main" id="{4ACF3FA7-FCF9-B043-92DB-6319479B1A7D}"/>
                  </a:ext>
                </a:extLst>
              </p:cNvPr>
              <p:cNvSpPr txBox="1"/>
              <p:nvPr/>
            </p:nvSpPr>
            <p:spPr>
              <a:xfrm>
                <a:off x="1052763" y="3275982"/>
                <a:ext cx="9697212" cy="21424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R="0" lvl="0" algn="l" rtl="0">
                  <a:lnSpc>
                    <a:spcPct val="119964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CH" sz="2800" i="1" smtClean="0">
                              <a:solidFill>
                                <a:srgbClr val="36211B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CH" sz="2800" i="0" smtClean="0">
                              <a:solidFill>
                                <a:srgbClr val="36211B"/>
                              </a:solidFill>
                              <a:latin typeface="Cambria Math" panose="02040503050406030204" pitchFamily="18" charset="0"/>
                              <a:sym typeface="Arial"/>
                            </a:rPr>
                            <m:t>cos</m:t>
                          </m:r>
                        </m:fName>
                        <m:e>
                          <m:r>
                            <a:rPr lang="de-CH" sz="2800" i="1" smtClean="0">
                              <a:solidFill>
                                <a:srgbClr val="36211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  <m:t>𝜃</m:t>
                          </m:r>
                        </m:e>
                      </m:func>
                      <m:r>
                        <a:rPr lang="de-CH" sz="2800" i="1" smtClean="0">
                          <a:solidFill>
                            <a:srgbClr val="36211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=</m:t>
                      </m:r>
                      <m:f>
                        <m:fPr>
                          <m:ctrlPr>
                            <a:rPr lang="de-CH" sz="2800" i="1" smtClean="0">
                              <a:solidFill>
                                <a:srgbClr val="36211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de-CH" sz="2800" i="1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accPr>
                            <m:e>
                              <m:r>
                                <a:rPr lang="de-CH" sz="2800" b="0" i="1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de-CH" sz="2800" i="1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de-CH" sz="2800" i="1" smtClean="0">
                                      <a:solidFill>
                                        <a:srgbClr val="36211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</m:ctrlPr>
                                </m:accPr>
                                <m:e>
                                  <m:r>
                                    <a:rPr lang="de-CH" sz="2800" b="0" i="1" smtClean="0">
                                      <a:solidFill>
                                        <a:srgbClr val="36211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de-CH" sz="2800" i="1" smtClean="0">
                          <a:solidFill>
                            <a:srgbClr val="36211B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rial"/>
                        </a:rPr>
                        <m:t>×</m:t>
                      </m:r>
                      <m:f>
                        <m:fPr>
                          <m:ctrlPr>
                            <a:rPr lang="de-CH" sz="2800" i="1" smtClean="0">
                              <a:solidFill>
                                <a:srgbClr val="36211B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de-CH" sz="2800" i="1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accPr>
                            <m:e>
                              <m:r>
                                <a:rPr lang="de-CH" sz="2800" b="0" i="1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de-CH" sz="2800" i="1" smtClean="0">
                                  <a:solidFill>
                                    <a:srgbClr val="36211B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rial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de-CH" sz="2800" i="1" smtClean="0">
                                      <a:solidFill>
                                        <a:srgbClr val="36211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</m:ctrlPr>
                                </m:accPr>
                                <m:e>
                                  <m:r>
                                    <a:rPr lang="de-CH" sz="2800" b="0" i="1" smtClean="0">
                                      <a:solidFill>
                                        <a:srgbClr val="36211B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rial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de-CH" sz="2800" dirty="0">
                  <a:solidFill>
                    <a:srgbClr val="36211B"/>
                  </a:solidFill>
                  <a:latin typeface="IBM Plex Serif" panose="02060503050406000203" pitchFamily="18" charset="0"/>
                  <a:sym typeface="Arial"/>
                </a:endParaRPr>
              </a:p>
              <a:p>
                <a:pPr marR="0" lvl="0" algn="l" rtl="0">
                  <a:lnSpc>
                    <a:spcPct val="119964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de-CH" sz="2800" dirty="0">
                  <a:solidFill>
                    <a:srgbClr val="36211B"/>
                  </a:solidFill>
                  <a:latin typeface="IBM Plex Serif" panose="02060503050406000203" pitchFamily="18" charset="0"/>
                </a:endParaRPr>
              </a:p>
              <a:p>
                <a:pPr marL="457200" marR="0" lvl="0" indent="-457200" algn="l" rtl="0">
                  <a:lnSpc>
                    <a:spcPct val="119964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de-CH" sz="2800" dirty="0" err="1">
                    <a:solidFill>
                      <a:srgbClr val="36211B"/>
                    </a:solidFill>
                    <a:latin typeface="IBM Plex Serif" panose="02060503050406000203" pitchFamily="18" charset="0"/>
                    <a:sym typeface="Arial"/>
                  </a:rPr>
                  <a:t>Good</a:t>
                </a:r>
                <a:r>
                  <a:rPr lang="de-CH" sz="2800" dirty="0">
                    <a:solidFill>
                      <a:srgbClr val="36211B"/>
                    </a:solidFill>
                    <a:latin typeface="IBM Plex Serif" panose="02060503050406000203" pitchFamily="18" charset="0"/>
                    <a:sym typeface="Arial"/>
                  </a:rPr>
                  <a:t> </a:t>
                </a:r>
                <a:r>
                  <a:rPr lang="de-CH" sz="2800" dirty="0" err="1">
                    <a:solidFill>
                      <a:srgbClr val="36211B"/>
                    </a:solidFill>
                    <a:latin typeface="IBM Plex Serif" panose="02060503050406000203" pitchFamily="18" charset="0"/>
                    <a:sym typeface="Arial"/>
                  </a:rPr>
                  <a:t>quantification</a:t>
                </a:r>
                <a:r>
                  <a:rPr lang="de-CH" sz="2800" dirty="0">
                    <a:solidFill>
                      <a:srgbClr val="36211B"/>
                    </a:solidFill>
                    <a:latin typeface="IBM Plex Serif" panose="02060503050406000203" pitchFamily="18" charset="0"/>
                    <a:sym typeface="Arial"/>
                  </a:rPr>
                  <a:t> </a:t>
                </a:r>
                <a:r>
                  <a:rPr lang="de-CH" sz="2800" dirty="0" err="1">
                    <a:solidFill>
                      <a:srgbClr val="36211B"/>
                    </a:solidFill>
                    <a:latin typeface="IBM Plex Serif" panose="02060503050406000203" pitchFamily="18" charset="0"/>
                    <a:sym typeface="Arial"/>
                  </a:rPr>
                  <a:t>of</a:t>
                </a:r>
                <a:r>
                  <a:rPr lang="de-CH" sz="2800" dirty="0">
                    <a:solidFill>
                      <a:srgbClr val="36211B"/>
                    </a:solidFill>
                    <a:latin typeface="IBM Plex Serif" panose="02060503050406000203" pitchFamily="18" charset="0"/>
                    <a:sym typeface="Arial"/>
                  </a:rPr>
                  <a:t> </a:t>
                </a:r>
                <a:r>
                  <a:rPr lang="de-CH" sz="2800" dirty="0" err="1">
                    <a:solidFill>
                      <a:srgbClr val="36211B"/>
                    </a:solidFill>
                    <a:latin typeface="IBM Plex Serif" panose="02060503050406000203" pitchFamily="18" charset="0"/>
                    <a:sym typeface="Arial"/>
                  </a:rPr>
                  <a:t>similarity</a:t>
                </a:r>
                <a:endParaRPr lang="de-CH" sz="2800" dirty="0">
                  <a:solidFill>
                    <a:srgbClr val="36211B"/>
                  </a:solidFill>
                  <a:latin typeface="IBM Plex Serif" panose="02060503050406000203" pitchFamily="18" charset="0"/>
                  <a:sym typeface="Arial"/>
                </a:endParaRPr>
              </a:p>
            </p:txBody>
          </p:sp>
        </mc:Choice>
        <mc:Fallback xmlns="">
          <p:sp>
            <p:nvSpPr>
              <p:cNvPr id="288" name="Google Shape;288;p18">
                <a:extLst>
                  <a:ext uri="{FF2B5EF4-FFF2-40B4-BE49-F238E27FC236}">
                    <a16:creationId xmlns:a16="http://schemas.microsoft.com/office/drawing/2014/main" id="{4ACF3FA7-FCF9-B043-92DB-6319479B1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63" y="3275982"/>
                <a:ext cx="9697212" cy="2142446"/>
              </a:xfrm>
              <a:prstGeom prst="rect">
                <a:avLst/>
              </a:prstGeom>
              <a:blipFill>
                <a:blip r:embed="rId4"/>
                <a:stretch>
                  <a:fillRect l="-2075" b="-71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E3DBBB9-6AF5-7A39-B4DE-66F38EC27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1292" y="3364136"/>
            <a:ext cx="6208073" cy="5497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24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EE72A286-E1A9-3472-5129-3AC3F3DA6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04E35ECE-90FA-74CA-2B67-40114DE215EF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5E18E260-C2CC-950F-DEEB-5F265D92EAB7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27900E50-B7AF-BED6-83B4-8D62F131FBC1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02.05.2025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2CAE2947-EBDC-4B00-5030-2E78543EA27B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Vector Space Model</a:t>
            </a:r>
            <a:endParaRPr lang="de-CH"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80667405-8560-9353-3CD9-DBA34D684221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Queries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as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vectors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5331A2BF-29E2-B0EC-77C1-778B8633E6F7}"/>
              </a:ext>
            </a:extLst>
          </p:cNvPr>
          <p:cNvSpPr txBox="1"/>
          <p:nvPr/>
        </p:nvSpPr>
        <p:spPr>
          <a:xfrm>
            <a:off x="1052763" y="3275982"/>
            <a:ext cx="9697212" cy="2068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Build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vector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  <a:p>
            <a:pPr marL="457200" marR="0" lvl="0" indent="-45720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Calculate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cosine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similarity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of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documents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and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return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the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nearest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ones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</a:endParaRPr>
          </a:p>
          <a:p>
            <a:pPr marL="457200" marR="0" lvl="0" indent="-45720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What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about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a large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collection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of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documents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?</a:t>
            </a:r>
          </a:p>
        </p:txBody>
      </p:sp>
      <p:sp>
        <p:nvSpPr>
          <p:cNvPr id="2" name="Google Shape;288;p18">
            <a:extLst>
              <a:ext uri="{FF2B5EF4-FFF2-40B4-BE49-F238E27FC236}">
                <a16:creationId xmlns:a16="http://schemas.microsoft.com/office/drawing/2014/main" id="{6CD579AD-65F7-9536-F5D9-33264C2F954F}"/>
              </a:ext>
            </a:extLst>
          </p:cNvPr>
          <p:cNvSpPr txBox="1"/>
          <p:nvPr/>
        </p:nvSpPr>
        <p:spPr>
          <a:xfrm>
            <a:off x="1028700" y="5500406"/>
            <a:ext cx="9697212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Doesn’t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matter,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since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query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size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is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constant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3516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DE173EB7-1F50-6FBF-E47F-8B10B51B4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2DDF2A47-11ED-FDD8-5E21-061D59BE43FB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63AEDAC0-5BD3-D5E1-583E-331DF8E66ED2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728BCEEE-902A-CAB3-4317-312627878C30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02.05.2025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A7AAD1DE-ED98-0349-F9C5-231C6C51D8EA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Vector Space Model</a:t>
            </a:r>
            <a:endParaRPr lang="de-CH"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7C156C3A-94D9-B7F4-D1B4-9048866B629A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Inverted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index</a:t>
            </a:r>
            <a:endParaRPr lang="de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97A94-9C38-DD55-C798-2382E3F8C6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625" y="3598805"/>
            <a:ext cx="9704916" cy="500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068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BA630886-8A1A-4F07-4FE4-0E05B99DE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F50E7B7E-EB51-5639-C7AC-71679B61C083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80C8BE4C-9605-84D4-AAC1-86120C1504BA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61596DBD-7B05-1886-A928-D3CA15FBCB13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02.05.2025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3F8D5AE4-6F0C-89E5-78AE-680B4C1755E1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Vector Space Model</a:t>
            </a:r>
            <a:endParaRPr lang="de-CH"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DF1A8C46-1E1A-F306-6B7F-32612FB7FD6A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SMART Notation</a:t>
            </a:r>
            <a:endParaRPr lang="de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485C2D-D872-C0AF-A884-83CCB5BB0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834" y="3565192"/>
            <a:ext cx="15044497" cy="3775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2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AEA05528-07E7-E59D-44C0-B3219BCD8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5E528637-E981-FD10-4F9D-4BE12D401992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A03EEF6C-38B3-8CA1-D9E2-E9287A2BD83D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ECC2EF5D-90F0-F686-944F-AD905702623C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02.05.2025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724647DC-981C-6858-0AF3-C2F198806C80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</a:rPr>
              <a:t>Exercise</a:t>
            </a:r>
            <a:r>
              <a:rPr lang="de-CH" sz="2400" b="1" dirty="0">
                <a:solidFill>
                  <a:srgbClr val="36211B"/>
                </a:solidFill>
              </a:rPr>
              <a:t> 7: Vector Space Model</a:t>
            </a:r>
            <a:endParaRPr lang="de-CH"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353401FE-3DA7-9B55-FB9E-C4917E35D7A6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BONUS TIME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D46634DE-5672-CB13-A84D-E758496791D5}"/>
              </a:ext>
            </a:extLst>
          </p:cNvPr>
          <p:cNvSpPr txBox="1"/>
          <p:nvPr/>
        </p:nvSpPr>
        <p:spPr>
          <a:xfrm>
            <a:off x="1052763" y="3275982"/>
            <a:ext cx="9697212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Same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as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previous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  <a:p>
            <a:pPr marL="457200" marR="0" lvl="0" indent="-45720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Starts on 02.05 at 15:00,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ends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on 09.05 at 15:00</a:t>
            </a:r>
          </a:p>
          <a:p>
            <a:pPr marL="457200" marR="0" lvl="0" indent="-45720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If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you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already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passed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2 / 3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quizzes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,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you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got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the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bonus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(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you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should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get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a mail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soon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)</a:t>
            </a:r>
          </a:p>
          <a:p>
            <a:pPr marL="457200" marR="0" lvl="0" indent="-45720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3649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3" name="Google Shape;293;p19"/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4" name="Google Shape;294;p19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9"/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02.05.2025</a:t>
            </a:r>
            <a:endParaRPr dirty="0"/>
          </a:p>
        </p:txBody>
      </p:sp>
      <p:sp>
        <p:nvSpPr>
          <p:cNvPr id="296" name="Google Shape;296;p19"/>
          <p:cNvSpPr txBox="1"/>
          <p:nvPr/>
        </p:nvSpPr>
        <p:spPr>
          <a:xfrm>
            <a:off x="1028700" y="811530"/>
            <a:ext cx="2547610" cy="40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Kahoot</a:t>
            </a:r>
            <a:endParaRPr/>
          </a:p>
        </p:txBody>
      </p:sp>
      <p:sp>
        <p:nvSpPr>
          <p:cNvPr id="297" name="Google Shape;297;p19"/>
          <p:cNvSpPr txBox="1"/>
          <p:nvPr/>
        </p:nvSpPr>
        <p:spPr>
          <a:xfrm>
            <a:off x="1028700" y="2185996"/>
            <a:ext cx="11163300" cy="6893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  <a:hlinkClick r:id="rId4"/>
              </a:rPr>
              <a:t>https://create.kahoot.it/details/duplicate-of-information-retrieval-ex-07-vector-space-models-mschoeb/ef383953-b43a-4abd-af2a-d9ebf2ad1019</a:t>
            </a:r>
            <a:endParaRPr lang="de-CH" sz="6399" i="1" dirty="0">
              <a:solidFill>
                <a:srgbClr val="36211B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028700" y="811530"/>
            <a:ext cx="3710767" cy="40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Arial"/>
              <a:buNone/>
            </a:pPr>
            <a:r>
              <a:rPr lang="de-CH" sz="2400" b="1" i="0" u="none" strike="noStrike" cap="none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Today</a:t>
            </a:r>
            <a:endParaRPr dirty="0"/>
          </a:p>
        </p:txBody>
      </p:sp>
      <p:sp>
        <p:nvSpPr>
          <p:cNvPr id="101" name="Google Shape;101;p2"/>
          <p:cNvSpPr txBox="1"/>
          <p:nvPr/>
        </p:nvSpPr>
        <p:spPr>
          <a:xfrm>
            <a:off x="15160864" y="8862060"/>
            <a:ext cx="2098436" cy="406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Arial"/>
              <a:buNone/>
            </a:pPr>
            <a:r>
              <a:rPr lang="de-CH" sz="2400" b="0" i="0" u="none" strike="noStrike" cap="none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02" name="Google Shape;102;p2"/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2"/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Arial"/>
              <a:buNone/>
            </a:pPr>
            <a:r>
              <a:rPr lang="de-CH" sz="2400" b="1" i="0" u="none" strike="noStrike" cap="none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02.05.2025</a:t>
            </a:r>
            <a:endParaRPr dirty="0"/>
          </a:p>
        </p:txBody>
      </p:sp>
      <p:sp>
        <p:nvSpPr>
          <p:cNvPr id="104" name="Google Shape;104;p2"/>
          <p:cNvSpPr txBox="1"/>
          <p:nvPr/>
        </p:nvSpPr>
        <p:spPr>
          <a:xfrm>
            <a:off x="1028700" y="3921769"/>
            <a:ext cx="4477275" cy="591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600"/>
              <a:buFont typeface="IBM Plex Serif"/>
              <a:buNone/>
            </a:pPr>
            <a:r>
              <a:rPr lang="de-CH" sz="3600" b="0" i="0" u="none" strike="noStrike" cap="none" dirty="0" err="1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Exercise</a:t>
            </a:r>
            <a:r>
              <a:rPr lang="de-CH" sz="3600" b="0" i="0" u="none" strike="noStrike" cap="none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</a:t>
            </a:r>
            <a:r>
              <a:rPr lang="de-CH" sz="3600" b="0" i="0" u="none" strike="noStrike" cap="none" dirty="0" err="1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Recap</a:t>
            </a:r>
            <a:endParaRPr dirty="0"/>
          </a:p>
        </p:txBody>
      </p:sp>
      <p:sp>
        <p:nvSpPr>
          <p:cNvPr id="105" name="Google Shape;105;p2"/>
          <p:cNvSpPr txBox="1"/>
          <p:nvPr/>
        </p:nvSpPr>
        <p:spPr>
          <a:xfrm>
            <a:off x="1028700" y="5621029"/>
            <a:ext cx="4477275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Arial"/>
              <a:buChar char="•"/>
            </a:pPr>
            <a:r>
              <a:rPr lang="de-CH" sz="2400" b="0" i="0" u="none" strike="noStrike" cap="none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Discussion</a:t>
            </a:r>
            <a:endParaRPr dirty="0">
              <a:latin typeface="IBM Plex Serif" panose="02060503050406000203" pitchFamily="18" charset="0"/>
            </a:endParaRPr>
          </a:p>
          <a:p>
            <a:pPr marL="342900" marR="0" lvl="0" indent="-3429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Arial"/>
              <a:buChar char="•"/>
            </a:pPr>
            <a:r>
              <a:rPr lang="de-CH" sz="2400" b="0" i="0" u="none" strike="noStrike" cap="none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Questions</a:t>
            </a:r>
            <a:endParaRPr dirty="0">
              <a:latin typeface="IBM Plex Serif" panose="02060503050406000203" pitchFamily="18" charset="0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6926445" y="3921769"/>
            <a:ext cx="4477275" cy="591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600"/>
              <a:buFont typeface="IBM Plex Serif"/>
              <a:buNone/>
            </a:pPr>
            <a:r>
              <a:rPr lang="de-CH" sz="3600" b="0" i="0" u="none" strike="noStrike" cap="none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Theory</a:t>
            </a:r>
            <a:endParaRPr dirty="0"/>
          </a:p>
        </p:txBody>
      </p:sp>
      <p:sp>
        <p:nvSpPr>
          <p:cNvPr id="107" name="Google Shape;107;p2"/>
          <p:cNvSpPr txBox="1"/>
          <p:nvPr/>
        </p:nvSpPr>
        <p:spPr>
          <a:xfrm>
            <a:off x="6926445" y="5621029"/>
            <a:ext cx="4477275" cy="1551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Arial"/>
              <a:buChar char="•"/>
            </a:pPr>
            <a:r>
              <a:rPr lang="de-CH" sz="24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Recap</a:t>
            </a:r>
            <a:r>
              <a:rPr lang="de-CH" sz="2400" dirty="0">
                <a:solidFill>
                  <a:srgbClr val="36211B"/>
                </a:solidFill>
                <a:latin typeface="IBM Plex Serif" panose="02060503050406000203" pitchFamily="18" charset="0"/>
              </a:rPr>
              <a:t>: </a:t>
            </a:r>
            <a:r>
              <a:rPr lang="de-CH" sz="24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Ranked</a:t>
            </a:r>
            <a:r>
              <a:rPr lang="de-CH" sz="2400" dirty="0">
                <a:solidFill>
                  <a:srgbClr val="36211B"/>
                </a:solidFill>
                <a:latin typeface="IBM Plex Serif" panose="02060503050406000203" pitchFamily="18" charset="0"/>
              </a:rPr>
              <a:t> Retrieval</a:t>
            </a:r>
          </a:p>
          <a:p>
            <a:pPr marL="342900" marR="0" lvl="0" indent="-3429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Arial"/>
              <a:buChar char="•"/>
            </a:pPr>
            <a:r>
              <a:rPr lang="de-CH" sz="2400" dirty="0">
                <a:solidFill>
                  <a:srgbClr val="36211B"/>
                </a:solidFill>
                <a:latin typeface="IBM Plex Serif" panose="02060503050406000203" pitchFamily="18" charset="0"/>
              </a:rPr>
              <a:t>Vector Space Model</a:t>
            </a:r>
            <a:endParaRPr dirty="0">
              <a:latin typeface="IBM Plex Serif" panose="02060503050406000203" pitchFamily="18" charset="0"/>
            </a:endParaRPr>
          </a:p>
          <a:p>
            <a:pPr marL="342900" marR="0" lvl="0" indent="-3429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Arial"/>
              <a:buChar char="•"/>
            </a:pPr>
            <a:r>
              <a:rPr lang="de-CH" sz="2400" b="0" i="0" u="none" strike="noStrike" cap="none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SMART Notation</a:t>
            </a:r>
          </a:p>
        </p:txBody>
      </p:sp>
      <p:sp>
        <p:nvSpPr>
          <p:cNvPr id="108" name="Google Shape;108;p2"/>
          <p:cNvSpPr txBox="1"/>
          <p:nvPr/>
        </p:nvSpPr>
        <p:spPr>
          <a:xfrm>
            <a:off x="12782025" y="3921769"/>
            <a:ext cx="4477275" cy="775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3600"/>
              <a:buFont typeface="IBM Plex Serif"/>
              <a:buNone/>
            </a:pPr>
            <a:r>
              <a:rPr lang="de-CH" sz="3600" b="0" i="0" u="none" strike="noStrike" cap="none" dirty="0" err="1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Kahoot</a:t>
            </a:r>
            <a:r>
              <a:rPr lang="de-CH" sz="3600" b="0" i="0" u="none" strike="noStrike" cap="none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 </a:t>
            </a:r>
            <a:endParaRPr lang="de-CH" sz="3600" dirty="0">
              <a:solidFill>
                <a:srgbClr val="36211B"/>
              </a:solidFill>
              <a:latin typeface="IBM Plex Serif"/>
              <a:ea typeface="IBM Plex Serif"/>
              <a:cs typeface="IBM Plex Serif"/>
              <a:sym typeface="IBM Plex Serif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12782025" y="5621029"/>
            <a:ext cx="44772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marR="0" lvl="0" indent="-34290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Arial"/>
              <a:buChar char="•"/>
            </a:pPr>
            <a:r>
              <a:rPr lang="de-CH" sz="2400" dirty="0">
                <a:solidFill>
                  <a:srgbClr val="36211B"/>
                </a:solidFill>
                <a:latin typeface="IBM Plex Serif" panose="02060503050406000203" pitchFamily="18" charset="0"/>
              </a:rPr>
              <a:t>BONUS: Vector Space Model</a:t>
            </a:r>
            <a:endParaRPr lang="de-CH" sz="2400" b="0" i="0" u="none" strike="noStrike" cap="none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1028700" y="3206755"/>
            <a:ext cx="398364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IBM Plex Serif"/>
              <a:buNone/>
            </a:pPr>
            <a:r>
              <a:rPr lang="de-CH" sz="2400" b="0" i="0" u="none" strike="noStrike" cap="none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1</a:t>
            </a:r>
            <a:endParaRPr dirty="0"/>
          </a:p>
        </p:txBody>
      </p:sp>
      <p:sp>
        <p:nvSpPr>
          <p:cNvPr id="111" name="Google Shape;111;p2"/>
          <p:cNvSpPr txBox="1"/>
          <p:nvPr/>
        </p:nvSpPr>
        <p:spPr>
          <a:xfrm>
            <a:off x="6926445" y="3206755"/>
            <a:ext cx="398364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IBM Plex Serif"/>
              <a:buNone/>
            </a:pPr>
            <a:r>
              <a:rPr lang="de-CH" sz="2400" b="0" i="0" u="none" strike="noStrike" cap="none" dirty="0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2</a:t>
            </a:r>
            <a:endParaRPr dirty="0"/>
          </a:p>
        </p:txBody>
      </p:sp>
      <p:sp>
        <p:nvSpPr>
          <p:cNvPr id="112" name="Google Shape;112;p2"/>
          <p:cNvSpPr txBox="1"/>
          <p:nvPr/>
        </p:nvSpPr>
        <p:spPr>
          <a:xfrm>
            <a:off x="12782025" y="3206755"/>
            <a:ext cx="398364" cy="405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36211B"/>
              </a:buClr>
              <a:buSzPts val="2400"/>
              <a:buFont typeface="IBM Plex Serif"/>
              <a:buNone/>
            </a:pPr>
            <a:r>
              <a:rPr lang="de-CH" sz="2400" b="0" i="0" u="none" strike="noStrike" cap="none">
                <a:solidFill>
                  <a:srgbClr val="36211B"/>
                </a:solidFill>
                <a:latin typeface="IBM Plex Serif"/>
                <a:ea typeface="IBM Plex Serif"/>
                <a:cs typeface="IBM Plex Serif"/>
                <a:sym typeface="IBM Plex Serif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7C95C05F-8065-00A5-693F-182DC8E38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0BFAC8B3-F5FC-9A78-5ED5-9F1BBA4F04A7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87A82C5B-242C-7A46-7911-4DDB2E5147B1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DF262914-5911-62F3-5B98-73A57CC5FE76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02.05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24015CA8-A79B-5365-BFD0-4A960F08C896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lang="de-CH" sz="2400" b="1" dirty="0">
                <a:solidFill>
                  <a:srgbClr val="36211B"/>
                </a:solidFill>
              </a:rPr>
              <a:t> 6: Heaps’ &amp; </a:t>
            </a:r>
            <a:r>
              <a:rPr lang="de-CH" sz="2400" b="1" dirty="0" err="1">
                <a:solidFill>
                  <a:srgbClr val="36211B"/>
                </a:solidFill>
              </a:rPr>
              <a:t>Zipf’s</a:t>
            </a:r>
            <a:r>
              <a:rPr lang="de-CH" sz="2400" b="1" dirty="0">
                <a:solidFill>
                  <a:srgbClr val="36211B"/>
                </a:solidFill>
              </a:rPr>
              <a:t> Law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4627129E-306C-5BF5-BFFF-DFC2F2C54151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Recap</a:t>
            </a:r>
            <a:endParaRPr lang="de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Google Shape;288;p18">
                <a:extLst>
                  <a:ext uri="{FF2B5EF4-FFF2-40B4-BE49-F238E27FC236}">
                    <a16:creationId xmlns:a16="http://schemas.microsoft.com/office/drawing/2014/main" id="{041E6353-33DE-184D-6706-2E83CEA65B0B}"/>
                  </a:ext>
                </a:extLst>
              </p:cNvPr>
              <p:cNvSpPr txBox="1"/>
              <p:nvPr/>
            </p:nvSpPr>
            <p:spPr>
              <a:xfrm>
                <a:off x="1052763" y="3275982"/>
                <a:ext cx="9697212" cy="12617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1996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CH" sz="2800" dirty="0">
                    <a:solidFill>
                      <a:srgbClr val="36211B"/>
                    </a:solidFill>
                    <a:latin typeface="IBM Plex Serif" panose="02060503050406000203" pitchFamily="18" charset="0"/>
                    <a:sym typeface="Arial"/>
                  </a:rPr>
                  <a:t>Heaps’ Law: #𝑡𝑒𝑟𝑚𝑠 = 𝑘 </a:t>
                </a:r>
                <a14:m>
                  <m:oMath xmlns:m="http://schemas.openxmlformats.org/officeDocument/2006/math">
                    <m:r>
                      <a:rPr lang="de-CH" sz="2800" i="1" smtClean="0">
                        <a:solidFill>
                          <a:srgbClr val="36211B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Arial"/>
                      </a:rPr>
                      <m:t>×</m:t>
                    </m:r>
                  </m:oMath>
                </a14:m>
                <a:r>
                  <a:rPr lang="de-CH" sz="2800" dirty="0">
                    <a:solidFill>
                      <a:srgbClr val="36211B"/>
                    </a:solidFill>
                    <a:latin typeface="IBM Plex Serif" panose="02060503050406000203" pitchFamily="18" charset="0"/>
                    <a:sym typeface="Arial"/>
                  </a:rPr>
                  <a:t> #𝑡𝑜𝑘𝑒𝑛𝑠</a:t>
                </a:r>
              </a:p>
              <a:p>
                <a:pPr marL="0" marR="0" lvl="0" indent="0" algn="l" rtl="0">
                  <a:lnSpc>
                    <a:spcPct val="11996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de-CH" sz="2800" dirty="0" err="1">
                    <a:solidFill>
                      <a:srgbClr val="36211B"/>
                    </a:solidFill>
                    <a:latin typeface="IBM Plex Serif" panose="02060503050406000203" pitchFamily="18" charset="0"/>
                    <a:sym typeface="Arial"/>
                  </a:rPr>
                  <a:t>Zipf’s</a:t>
                </a:r>
                <a:r>
                  <a:rPr lang="de-CH" sz="2800" dirty="0">
                    <a:solidFill>
                      <a:srgbClr val="36211B"/>
                    </a:solidFill>
                    <a:latin typeface="IBM Plex Serif" panose="02060503050406000203" pitchFamily="18" charset="0"/>
                    <a:sym typeface="Arial"/>
                  </a:rPr>
                  <a:t> Law: 𝐹𝑟𝑒𝑞𝑢𝑒𝑛𝑐𝑦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CH" sz="2800" i="1" smtClean="0">
                            <a:solidFill>
                              <a:srgbClr val="36211B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fPr>
                      <m:num>
                        <m:r>
                          <a:rPr lang="de-CH" sz="2800" b="0" i="1" smtClean="0">
                            <a:solidFill>
                              <a:srgbClr val="36211B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𝑘</m:t>
                        </m:r>
                      </m:num>
                      <m:den>
                        <m:r>
                          <a:rPr lang="de-CH" sz="2800" b="0" i="1" smtClean="0">
                            <a:solidFill>
                              <a:srgbClr val="36211B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𝑅𝑎𝑛𝑘</m:t>
                        </m:r>
                      </m:den>
                    </m:f>
                  </m:oMath>
                </a14:m>
                <a:endParaRPr lang="de-CH" sz="2800" dirty="0">
                  <a:solidFill>
                    <a:srgbClr val="36211B"/>
                  </a:solidFill>
                  <a:latin typeface="IBM Plex Serif" panose="02060503050406000203" pitchFamily="18" charset="0"/>
                  <a:sym typeface="Arial"/>
                </a:endParaRPr>
              </a:p>
            </p:txBody>
          </p:sp>
        </mc:Choice>
        <mc:Fallback xmlns="">
          <p:sp>
            <p:nvSpPr>
              <p:cNvPr id="288" name="Google Shape;288;p18">
                <a:extLst>
                  <a:ext uri="{FF2B5EF4-FFF2-40B4-BE49-F238E27FC236}">
                    <a16:creationId xmlns:a16="http://schemas.microsoft.com/office/drawing/2014/main" id="{041E6353-33DE-184D-6706-2E83CEA65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63" y="3275982"/>
                <a:ext cx="9697212" cy="1261756"/>
              </a:xfrm>
              <a:prstGeom prst="rect">
                <a:avLst/>
              </a:prstGeom>
              <a:blipFill>
                <a:blip r:embed="rId4"/>
                <a:stretch>
                  <a:fillRect l="-2264" t="-5797" b="-628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15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A0DD80CD-DF87-F963-D2D3-2E3952288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CDA724FA-3DFF-C0AC-EC42-1260738208AC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C01030D5-B17C-1ECC-EB8A-469214E33B75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EA13DEDF-F9F9-AE04-A5C0-33DB369F9101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02.05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E3B07CD9-A930-5BC1-3552-FA68A1581260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Ranked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Retrieval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1C6F3B7F-E352-728C-65D2-9515DAC1205C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Previously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594A316A-52D9-F11B-B778-867AF3A33182}"/>
              </a:ext>
            </a:extLst>
          </p:cNvPr>
          <p:cNvSpPr txBox="1"/>
          <p:nvPr/>
        </p:nvSpPr>
        <p:spPr>
          <a:xfrm>
            <a:off x="1052763" y="3275982"/>
            <a:ext cx="9697212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marR="0" lvl="0" indent="-45720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We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want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to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rank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documents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based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on a score</a:t>
            </a:r>
          </a:p>
          <a:p>
            <a:pPr marL="457200" marR="0" lvl="0" indent="-45720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Measure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similarity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between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documents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3979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123DF170-5280-4512-5096-90EE8D307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C124C303-34E5-98A8-B865-A2766B3E2A20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E6B4B087-61B6-946B-577A-EBD85DE1A638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6A2CEA53-9C33-348E-1ADC-E06EF9AB2E71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02.05.2025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E12C0495-E374-415C-FF60-147A5E594D08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Ranked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Retrieval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F320A63F-DC53-886B-709D-2016C32E28C3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Scoring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5552E38F-BD8A-AA05-BFA7-1A2AB4999ED5}"/>
              </a:ext>
            </a:extLst>
          </p:cNvPr>
          <p:cNvSpPr txBox="1"/>
          <p:nvPr/>
        </p:nvSpPr>
        <p:spPr>
          <a:xfrm>
            <a:off x="1052763" y="3275982"/>
            <a:ext cx="9697212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Zones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in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terms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909C35-7B07-2DFA-EDB3-3BD5864AD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9411" y="2323692"/>
            <a:ext cx="6165359" cy="2896004"/>
          </a:xfrm>
          <a:prstGeom prst="rect">
            <a:avLst/>
          </a:prstGeom>
        </p:spPr>
      </p:pic>
      <p:sp>
        <p:nvSpPr>
          <p:cNvPr id="4" name="Google Shape;288;p18">
            <a:extLst>
              <a:ext uri="{FF2B5EF4-FFF2-40B4-BE49-F238E27FC236}">
                <a16:creationId xmlns:a16="http://schemas.microsoft.com/office/drawing/2014/main" id="{413AAD34-3507-513D-CBBA-992EC270FFC5}"/>
              </a:ext>
            </a:extLst>
          </p:cNvPr>
          <p:cNvSpPr txBox="1"/>
          <p:nvPr/>
        </p:nvSpPr>
        <p:spPr>
          <a:xfrm>
            <a:off x="1094994" y="5856813"/>
            <a:ext cx="9697212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Zones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 in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  <a:sym typeface="Arial"/>
              </a:rPr>
              <a:t>postings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32B5DE-566C-7DA3-DF8B-B14F66ECBB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1235" y="5805959"/>
            <a:ext cx="6163535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22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8A53B2F2-2DFE-65DE-510E-A37CFF765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8F5A931C-8899-5E25-5D38-8D2465D4A7A2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3D910531-B5EA-DC6B-B912-7AF639600913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CBD5C56C-6C56-3815-F5A2-097DA379FC06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02.05.2025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DB545A19-FC3D-FEBD-4A8F-026E136944D7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Ranked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Retrieval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F46E9F33-A854-5009-6C7B-1BD6FB9B3D7B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Scoring</a:t>
            </a:r>
            <a:endParaRPr lang="de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178F4E-3699-A9E7-177B-093A2253D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4109232"/>
            <a:ext cx="7573432" cy="3057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38780E-7DBF-47A8-FF7E-A3A494319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5082" y="4109231"/>
            <a:ext cx="8239753" cy="305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23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A84B496E-BD6C-B608-F8A7-1A912312C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B62B2134-9E57-00F4-E3F3-BA099D12DEC8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18CC19A4-8946-8C9D-7368-D6F60F54F21C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48A22F64-35C1-6583-679F-D5BD8D2728C7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02.05.2025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DE0D3B25-996A-C825-F251-CB4D69EA8AAF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Ranked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Retrieval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E4F0F560-8904-39A0-2BA1-82B30FFA9E28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Scoring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14D51EDE-0888-DED1-3D35-A6ACD3333263}"/>
              </a:ext>
            </a:extLst>
          </p:cNvPr>
          <p:cNvSpPr txBox="1"/>
          <p:nvPr/>
        </p:nvSpPr>
        <p:spPr>
          <a:xfrm>
            <a:off x="1052763" y="3275982"/>
            <a:ext cx="9697212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If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we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want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to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measure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rarity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,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we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use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the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inverse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document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frequency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F32B98-89BC-D873-0881-AD7FEED2E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897" y="4036528"/>
            <a:ext cx="8179648" cy="430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39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7E6A2C5B-4708-7C6D-C8F6-5924AF9C1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FAB7DE47-3899-76BD-5FEC-2FEC6899C147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D362B545-7146-BD9B-3C21-FEFBC04BABC6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8FBD31A4-D555-37B8-9970-24146BE602E3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02.05.2025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58670BC5-F8D3-4EA4-99C1-E20F507AC3D5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 err="1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Ranked</a:t>
            </a: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 Retrieval</a:t>
            </a:r>
            <a:endParaRPr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2387A340-33D8-C6F3-00AC-6792C4473CBA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Putting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it</a:t>
            </a:r>
            <a:r>
              <a:rPr lang="de-CH" sz="6399" i="1" dirty="0">
                <a:solidFill>
                  <a:srgbClr val="36211B"/>
                </a:solidFill>
                <a:latin typeface="IBM Plex Serif"/>
                <a:sym typeface="IBM Plex Serif"/>
              </a:rPr>
              <a:t> all </a:t>
            </a: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together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D5C86D2C-11FA-67B9-E5DE-84D6C02520CF}"/>
              </a:ext>
            </a:extLst>
          </p:cNvPr>
          <p:cNvSpPr txBox="1"/>
          <p:nvPr/>
        </p:nvSpPr>
        <p:spPr>
          <a:xfrm>
            <a:off x="1052763" y="3275982"/>
            <a:ext cx="9697212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tf-idf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17697-1850-AF48-ACB3-380B56A0E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810" y="4422425"/>
            <a:ext cx="13000379" cy="260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48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Shape 282">
          <a:extLst>
            <a:ext uri="{FF2B5EF4-FFF2-40B4-BE49-F238E27FC236}">
              <a16:creationId xmlns:a16="http://schemas.microsoft.com/office/drawing/2014/main" id="{7ED99BE4-259F-82BE-3A89-AA11EFA7A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3" name="Google Shape;283;p18">
            <a:extLst>
              <a:ext uri="{FF2B5EF4-FFF2-40B4-BE49-F238E27FC236}">
                <a16:creationId xmlns:a16="http://schemas.microsoft.com/office/drawing/2014/main" id="{89840F32-CEA0-7041-71FE-7FB5EE4E5743}"/>
              </a:ext>
            </a:extLst>
          </p:cNvPr>
          <p:cNvCxnSpPr/>
          <p:nvPr/>
        </p:nvCxnSpPr>
        <p:spPr>
          <a:xfrm>
            <a:off x="3576310" y="9079230"/>
            <a:ext cx="5588773" cy="0"/>
          </a:xfrm>
          <a:prstGeom prst="straightConnector1">
            <a:avLst/>
          </a:prstGeom>
          <a:noFill/>
          <a:ln w="9525" cap="flat" cmpd="sng">
            <a:solidFill>
              <a:srgbClr val="36211B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4" name="Google Shape;284;p18">
            <a:extLst>
              <a:ext uri="{FF2B5EF4-FFF2-40B4-BE49-F238E27FC236}">
                <a16:creationId xmlns:a16="http://schemas.microsoft.com/office/drawing/2014/main" id="{8FB178B3-CA42-B4F3-122F-051BB9681460}"/>
              </a:ext>
            </a:extLst>
          </p:cNvPr>
          <p:cNvSpPr/>
          <p:nvPr/>
        </p:nvSpPr>
        <p:spPr>
          <a:xfrm>
            <a:off x="0" y="0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 extrusionOk="0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1530764" b="-11014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8">
            <a:extLst>
              <a:ext uri="{FF2B5EF4-FFF2-40B4-BE49-F238E27FC236}">
                <a16:creationId xmlns:a16="http://schemas.microsoft.com/office/drawing/2014/main" id="{FAAF8662-0E97-89AA-5C33-E983088337A4}"/>
              </a:ext>
            </a:extLst>
          </p:cNvPr>
          <p:cNvSpPr txBox="1"/>
          <p:nvPr/>
        </p:nvSpPr>
        <p:spPr>
          <a:xfrm>
            <a:off x="1028700" y="8862060"/>
            <a:ext cx="254761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  <a:latin typeface="Arial"/>
                <a:ea typeface="Arial"/>
                <a:cs typeface="Arial"/>
                <a:sym typeface="Arial"/>
              </a:rPr>
              <a:t>02.05.2025</a:t>
            </a:r>
            <a:endParaRPr dirty="0"/>
          </a:p>
        </p:txBody>
      </p:sp>
      <p:sp>
        <p:nvSpPr>
          <p:cNvPr id="286" name="Google Shape;286;p18">
            <a:extLst>
              <a:ext uri="{FF2B5EF4-FFF2-40B4-BE49-F238E27FC236}">
                <a16:creationId xmlns:a16="http://schemas.microsoft.com/office/drawing/2014/main" id="{5A92D0E1-2D77-59BE-87FD-EEB189E000E8}"/>
              </a:ext>
            </a:extLst>
          </p:cNvPr>
          <p:cNvSpPr txBox="1"/>
          <p:nvPr/>
        </p:nvSpPr>
        <p:spPr>
          <a:xfrm>
            <a:off x="1028700" y="811530"/>
            <a:ext cx="4914900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 b="1" dirty="0">
                <a:solidFill>
                  <a:srgbClr val="36211B"/>
                </a:solidFill>
              </a:rPr>
              <a:t>Vector Space Model</a:t>
            </a:r>
            <a:endParaRPr lang="de-CH" dirty="0"/>
          </a:p>
        </p:txBody>
      </p:sp>
      <p:sp>
        <p:nvSpPr>
          <p:cNvPr id="287" name="Google Shape;287;p18">
            <a:extLst>
              <a:ext uri="{FF2B5EF4-FFF2-40B4-BE49-F238E27FC236}">
                <a16:creationId xmlns:a16="http://schemas.microsoft.com/office/drawing/2014/main" id="{5D4410E4-28BA-F455-39D2-03573271DBF9}"/>
              </a:ext>
            </a:extLst>
          </p:cNvPr>
          <p:cNvSpPr txBox="1"/>
          <p:nvPr/>
        </p:nvSpPr>
        <p:spPr>
          <a:xfrm>
            <a:off x="1028700" y="1741170"/>
            <a:ext cx="10963021" cy="137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CH" sz="6399" i="1" dirty="0" err="1">
                <a:solidFill>
                  <a:srgbClr val="36211B"/>
                </a:solidFill>
                <a:latin typeface="IBM Plex Serif"/>
                <a:sym typeface="IBM Plex Serif"/>
              </a:rPr>
              <a:t>Now</a:t>
            </a:r>
            <a:endParaRPr lang="de-CH" dirty="0"/>
          </a:p>
        </p:txBody>
      </p:sp>
      <p:sp>
        <p:nvSpPr>
          <p:cNvPr id="288" name="Google Shape;288;p18">
            <a:extLst>
              <a:ext uri="{FF2B5EF4-FFF2-40B4-BE49-F238E27FC236}">
                <a16:creationId xmlns:a16="http://schemas.microsoft.com/office/drawing/2014/main" id="{BBA9EE7A-3D17-F097-4EEB-E7657EBDEB29}"/>
              </a:ext>
            </a:extLst>
          </p:cNvPr>
          <p:cNvSpPr txBox="1"/>
          <p:nvPr/>
        </p:nvSpPr>
        <p:spPr>
          <a:xfrm>
            <a:off x="1052763" y="3275982"/>
            <a:ext cx="9697212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19964"/>
              </a:lnSpc>
              <a:spcBef>
                <a:spcPts val="0"/>
              </a:spcBef>
              <a:spcAft>
                <a:spcPts val="0"/>
              </a:spcAft>
            </a:pP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Main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idea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: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represent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documents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as</a:t>
            </a:r>
            <a:r>
              <a:rPr lang="de-CH" sz="2800" dirty="0">
                <a:solidFill>
                  <a:srgbClr val="36211B"/>
                </a:solidFill>
                <a:latin typeface="IBM Plex Serif" panose="02060503050406000203" pitchFamily="18" charset="0"/>
              </a:rPr>
              <a:t> </a:t>
            </a:r>
            <a:r>
              <a:rPr lang="de-CH" sz="2800" dirty="0" err="1">
                <a:solidFill>
                  <a:srgbClr val="36211B"/>
                </a:solidFill>
                <a:latin typeface="IBM Plex Serif" panose="02060503050406000203" pitchFamily="18" charset="0"/>
              </a:rPr>
              <a:t>vectors</a:t>
            </a:r>
            <a:endParaRPr lang="de-CH" sz="2800" dirty="0">
              <a:solidFill>
                <a:srgbClr val="36211B"/>
              </a:solidFill>
              <a:latin typeface="IBM Plex Serif" panose="02060503050406000203" pitchFamily="18" charset="0"/>
              <a:sym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94E7CD-7316-E920-13A8-097052ED6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3712" y="1741170"/>
            <a:ext cx="2793206" cy="767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404</Words>
  <Application>Microsoft Office PowerPoint</Application>
  <PresentationFormat>Custom</PresentationFormat>
  <Paragraphs>117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 Math</vt:lpstr>
      <vt:lpstr>IBM Plex Serif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Severin Mills</dc:creator>
  <cp:lastModifiedBy>Severin Mills</cp:lastModifiedBy>
  <cp:revision>6</cp:revision>
  <dcterms:created xsi:type="dcterms:W3CDTF">2006-08-16T00:00:00Z</dcterms:created>
  <dcterms:modified xsi:type="dcterms:W3CDTF">2025-05-02T13:45:08Z</dcterms:modified>
</cp:coreProperties>
</file>