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24"/>
  </p:notesMasterIdLst>
  <p:sldIdLst>
    <p:sldId id="309" r:id="rId2"/>
    <p:sldId id="259" r:id="rId3"/>
    <p:sldId id="257" r:id="rId4"/>
    <p:sldId id="258" r:id="rId5"/>
    <p:sldId id="260" r:id="rId6"/>
    <p:sldId id="267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265" r:id="rId20"/>
    <p:sldId id="322" r:id="rId21"/>
    <p:sldId id="323" r:id="rId22"/>
    <p:sldId id="324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8E107A-6DD4-4371-AB77-01EAA5ECE6E1}">
  <a:tblStyle styleId="{558E107A-6DD4-4371-AB77-01EAA5ECE6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fe33d863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fe33d863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fe33d863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9fe33d863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fe33d863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fe33d863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fe33d86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fe33d863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e33d863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e33d863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fe33d86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fe33d86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9fe33d8633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9fe33d8633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e33d863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e33d863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e33d863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e33d863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fe33d863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fe33d863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ga12912c18c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7" name="Google Shape;2167;ga12912c18c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73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fe33d86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fe33d86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f665d9e5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f665d9e5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fe33d863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fe33d863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f665d9e5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f665d9e5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fe33d86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fe33d86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f665d9e5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f665d9e5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fe33d863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fe33d863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95700" y="3158400"/>
            <a:ext cx="9239700" cy="20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702150" y="3083967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29500" y="773250"/>
            <a:ext cx="7485000" cy="16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2625" y="3562850"/>
            <a:ext cx="2919000" cy="1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6248400" y="-79800"/>
            <a:ext cx="28956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 flipH="1">
            <a:off x="1595075" y="50"/>
            <a:ext cx="32421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270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 flipH="1">
            <a:off x="6328500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/>
          <p:nvPr/>
        </p:nvSpPr>
        <p:spPr>
          <a:xfrm rot="-5402642">
            <a:off x="5275357" y="2349975"/>
            <a:ext cx="3903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2644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1"/>
          </p:nvPr>
        </p:nvSpPr>
        <p:spPr>
          <a:xfrm>
            <a:off x="4374125" y="398900"/>
            <a:ext cx="3551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2"/>
          </p:nvPr>
        </p:nvSpPr>
        <p:spPr>
          <a:xfrm>
            <a:off x="4374125" y="843156"/>
            <a:ext cx="35562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3"/>
          </p:nvPr>
        </p:nvSpPr>
        <p:spPr>
          <a:xfrm>
            <a:off x="4374125" y="3651120"/>
            <a:ext cx="3551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4"/>
          </p:nvPr>
        </p:nvSpPr>
        <p:spPr>
          <a:xfrm>
            <a:off x="4374125" y="4099201"/>
            <a:ext cx="35562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5"/>
          </p:nvPr>
        </p:nvSpPr>
        <p:spPr>
          <a:xfrm>
            <a:off x="4374125" y="2024610"/>
            <a:ext cx="3551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6"/>
          </p:nvPr>
        </p:nvSpPr>
        <p:spPr>
          <a:xfrm>
            <a:off x="4374125" y="2468916"/>
            <a:ext cx="35562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4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1096050" y="2161625"/>
            <a:ext cx="26241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"/>
          </p:nvPr>
        </p:nvSpPr>
        <p:spPr>
          <a:xfrm>
            <a:off x="1096050" y="2998500"/>
            <a:ext cx="26241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0" name="Google Shape;130;p20"/>
          <p:cNvSpPr/>
          <p:nvPr/>
        </p:nvSpPr>
        <p:spPr>
          <a:xfrm rot="10800000" flipH="1">
            <a:off x="-47850" y="-95700"/>
            <a:ext cx="9239700" cy="8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flipH="1">
            <a:off x="2893500" y="-79800"/>
            <a:ext cx="62505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2027325" y="2497500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 flipH="1">
            <a:off x="3796675" y="1786425"/>
            <a:ext cx="3480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 flipH="1">
            <a:off x="3796675" y="2509157"/>
            <a:ext cx="34800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365500" y="336975"/>
            <a:ext cx="5298900" cy="44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200"/>
            </a:lvl1pPr>
            <a:lvl2pPr marL="914400" lvl="1" indent="-3238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200"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633875" y="1712250"/>
            <a:ext cx="19983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4377349" y="937350"/>
            <a:ext cx="2612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4374125" y="1381600"/>
            <a:ext cx="2616000" cy="11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4377345" y="2860450"/>
            <a:ext cx="26151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4374125" y="3304725"/>
            <a:ext cx="2612700" cy="11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 rot="10800000" flipH="1">
            <a:off x="-47850" y="4100525"/>
            <a:ext cx="9239700" cy="120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653950" y="815025"/>
            <a:ext cx="33450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4653950" y="2613925"/>
            <a:ext cx="38433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/>
          <p:nvPr/>
        </p:nvSpPr>
        <p:spPr>
          <a:xfrm rot="-5402319">
            <a:off x="3686649" y="1353475"/>
            <a:ext cx="8895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 rot="10800000" flipH="1">
            <a:off x="-47850" y="4100525"/>
            <a:ext cx="9239700" cy="120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3702075" y="4034500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388100" y="0"/>
            <a:ext cx="6367800" cy="41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rot="10800000" flipH="1">
            <a:off x="-47850" y="-191400"/>
            <a:ext cx="9239700" cy="236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150250" y="0"/>
            <a:ext cx="4843500" cy="21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534850" y="2177700"/>
            <a:ext cx="4074300" cy="29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5917050" y="54257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917050" y="285032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618950" y="54257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622650" y="285032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hasCustomPrompt="1"/>
          </p:nvPr>
        </p:nvSpPr>
        <p:spPr>
          <a:xfrm>
            <a:off x="3517750" y="945025"/>
            <a:ext cx="2102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3517750" y="1336675"/>
            <a:ext cx="21018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"/>
          </p:nvPr>
        </p:nvSpPr>
        <p:spPr>
          <a:xfrm>
            <a:off x="3517750" y="178320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4" hasCustomPrompt="1"/>
          </p:nvPr>
        </p:nvSpPr>
        <p:spPr>
          <a:xfrm>
            <a:off x="5815600" y="945025"/>
            <a:ext cx="21006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5"/>
          </p:nvPr>
        </p:nvSpPr>
        <p:spPr>
          <a:xfrm>
            <a:off x="5815600" y="1336675"/>
            <a:ext cx="2099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6"/>
          </p:nvPr>
        </p:nvSpPr>
        <p:spPr>
          <a:xfrm>
            <a:off x="5815600" y="178320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7" hasCustomPrompt="1"/>
          </p:nvPr>
        </p:nvSpPr>
        <p:spPr>
          <a:xfrm>
            <a:off x="3517750" y="3249125"/>
            <a:ext cx="21021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3517750" y="3636275"/>
            <a:ext cx="21012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3517750" y="407675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 hasCustomPrompt="1"/>
          </p:nvPr>
        </p:nvSpPr>
        <p:spPr>
          <a:xfrm>
            <a:off x="5815600" y="3249125"/>
            <a:ext cx="21006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815600" y="3636275"/>
            <a:ext cx="2099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5"/>
          </p:nvPr>
        </p:nvSpPr>
        <p:spPr>
          <a:xfrm>
            <a:off x="5815600" y="407675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6100" y="445025"/>
            <a:ext cx="769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6100" y="1152475"/>
            <a:ext cx="769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●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○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■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●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○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■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lvl="6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●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lvl="7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○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lvl="8" indent="-3238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500"/>
              <a:buFont typeface="Encode Sans Semi Condensed"/>
              <a:buChar char="■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0" r:id="rId10"/>
    <p:sldLayoutId id="2147483661" r:id="rId11"/>
    <p:sldLayoutId id="214748366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ctrTitle"/>
          </p:nvPr>
        </p:nvSpPr>
        <p:spPr>
          <a:xfrm>
            <a:off x="829500" y="773250"/>
            <a:ext cx="7485000" cy="16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UI</a:t>
            </a:r>
            <a:r>
              <a:rPr lang="en-US" dirty="0"/>
              <a:t> </a:t>
            </a:r>
            <a:r>
              <a:rPr lang="id-ID" dirty="0"/>
              <a:t>UX </a:t>
            </a:r>
            <a:r>
              <a:rPr lang="en-US" dirty="0"/>
              <a:t>DESIGN</a:t>
            </a:r>
            <a:br>
              <a:rPr lang="id-ID" dirty="0"/>
            </a:br>
            <a:r>
              <a:rPr lang="id-ID" sz="3200" dirty="0"/>
              <a:t>kelompok 5</a:t>
            </a:r>
            <a:endParaRPr sz="3200" dirty="0"/>
          </a:p>
        </p:txBody>
      </p:sp>
      <p:sp>
        <p:nvSpPr>
          <p:cNvPr id="169" name="Google Shape;169;p28"/>
          <p:cNvSpPr txBox="1">
            <a:spLocks noGrp="1"/>
          </p:cNvSpPr>
          <p:nvPr>
            <p:ph type="subTitle" idx="1"/>
          </p:nvPr>
        </p:nvSpPr>
        <p:spPr>
          <a:xfrm>
            <a:off x="-1" y="3299791"/>
            <a:ext cx="6904383" cy="16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/>
              <a:t>Disusun oleh 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d-ID" sz="2000" dirty="0"/>
              <a:t>• Azza </a:t>
            </a:r>
            <a:r>
              <a:rPr lang="id-ID" sz="2000" dirty="0" err="1"/>
              <a:t>Sirliana</a:t>
            </a:r>
            <a:r>
              <a:rPr lang="id-ID" sz="2000" dirty="0"/>
              <a:t> Haqqi</a:t>
            </a:r>
            <a:r>
              <a:rPr lang="en-US" sz="2000" dirty="0"/>
              <a:t>     </a:t>
            </a:r>
            <a:r>
              <a:rPr lang="id-ID" sz="2000" dirty="0"/>
              <a:t> (4337857201220044)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d-ID" sz="2000" dirty="0"/>
              <a:t>• Dewi Sri Rohmawati </a:t>
            </a:r>
            <a:r>
              <a:rPr lang="en-US" sz="2000" dirty="0"/>
              <a:t>   </a:t>
            </a:r>
            <a:r>
              <a:rPr lang="id-ID" sz="2000" dirty="0"/>
              <a:t>(4337857201220030)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d-ID" sz="2000" dirty="0"/>
              <a:t>• Shereina Afifah Riezqi (4337857201220042)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>
            <a:spLocks noGrp="1"/>
          </p:cNvSpPr>
          <p:nvPr>
            <p:ph type="subTitle" idx="1"/>
          </p:nvPr>
        </p:nvSpPr>
        <p:spPr>
          <a:xfrm>
            <a:off x="427935" y="2350881"/>
            <a:ext cx="8351629" cy="24116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 err="1"/>
              <a:t>Ideate</a:t>
            </a:r>
            <a:r>
              <a:rPr lang="id-ID" sz="1600" dirty="0"/>
              <a:t> / </a:t>
            </a:r>
            <a:r>
              <a:rPr lang="id-ID" sz="1600" dirty="0" err="1"/>
              <a:t>Ideation</a:t>
            </a:r>
            <a:r>
              <a:rPr lang="id-ID" sz="1600" dirty="0"/>
              <a:t> merupakan tahapan untuk menemukan solusi dari permasalahan yang ada. Segala kemungkinan solusi akan ditampung pada tahap ini yang kemudian akan dipertimbangkan dan selanjutnya akan menemukan solusi terbaik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id-ID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M</a:t>
            </a:r>
            <a:r>
              <a:rPr lang="id-ID" sz="1600" dirty="0" err="1"/>
              <a:t>enghasilkan</a:t>
            </a:r>
            <a:r>
              <a:rPr lang="id-ID" sz="1600" dirty="0"/>
              <a:t> ide-ide </a:t>
            </a:r>
            <a:r>
              <a:rPr lang="id-ID" sz="1600" dirty="0" err="1"/>
              <a:t>solutif</a:t>
            </a:r>
            <a:r>
              <a:rPr lang="id-ID" sz="1600" dirty="0"/>
              <a:t> yang dapat digunakan untuk mengatasi berbagai masalah yang sudah didefinisikan sebelumnya. Tahapan ini juga perlu dilakukan untuk menghasilkan sebanyak mungkin sudut pandang serta ide-ide baru.</a:t>
            </a:r>
            <a:endParaRPr sz="1600" dirty="0"/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2150250" y="0"/>
            <a:ext cx="4843500" cy="21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5000" dirty="0" err="1"/>
              <a:t>Ideate</a:t>
            </a:r>
            <a:endParaRPr sz="5000" dirty="0"/>
          </a:p>
        </p:txBody>
      </p:sp>
      <p:sp>
        <p:nvSpPr>
          <p:cNvPr id="206" name="Google Shape;206;p32"/>
          <p:cNvSpPr/>
          <p:nvPr/>
        </p:nvSpPr>
        <p:spPr>
          <a:xfrm>
            <a:off x="3049500" y="2103175"/>
            <a:ext cx="30450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ambar 2">
            <a:extLst>
              <a:ext uri="{FF2B5EF4-FFF2-40B4-BE49-F238E27FC236}">
                <a16:creationId xmlns:a16="http://schemas.microsoft.com/office/drawing/2014/main" id="{6971F70D-592B-7166-7B38-37F712414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625" y="618408"/>
            <a:ext cx="1047749" cy="10477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subTitle" idx="1"/>
          </p:nvPr>
        </p:nvSpPr>
        <p:spPr>
          <a:xfrm>
            <a:off x="593587" y="2177700"/>
            <a:ext cx="8047935" cy="29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Tahap ini merupakan tahap membuat produk yang dikembangkan dengan versi yang diperkecil, atau juga bisa dikatakan sebagai versi simulasi atau sampel.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id-ID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Biasanya </a:t>
            </a:r>
            <a:r>
              <a:rPr lang="id-ID" dirty="0" err="1"/>
              <a:t>designer</a:t>
            </a:r>
            <a:r>
              <a:rPr lang="id-ID" dirty="0"/>
              <a:t> akan membuat </a:t>
            </a:r>
            <a:r>
              <a:rPr lang="id-ID" dirty="0" err="1"/>
              <a:t>prototype</a:t>
            </a:r>
            <a:r>
              <a:rPr lang="id-ID" dirty="0"/>
              <a:t> dalam bentuk </a:t>
            </a:r>
            <a:r>
              <a:rPr lang="id-ID" dirty="0" err="1"/>
              <a:t>sketsa,digital</a:t>
            </a:r>
            <a:r>
              <a:rPr lang="id-ID" dirty="0"/>
              <a:t> </a:t>
            </a:r>
            <a:r>
              <a:rPr lang="id-ID" dirty="0" err="1"/>
              <a:t>mockup</a:t>
            </a:r>
            <a:r>
              <a:rPr lang="id-ID" dirty="0"/>
              <a:t>, </a:t>
            </a:r>
            <a:r>
              <a:rPr lang="id-ID" dirty="0" err="1"/>
              <a:t>paper</a:t>
            </a:r>
            <a:r>
              <a:rPr lang="id-ID" dirty="0"/>
              <a:t> </a:t>
            </a:r>
            <a:r>
              <a:rPr lang="id-ID" dirty="0" err="1"/>
              <a:t>mockup</a:t>
            </a:r>
            <a:r>
              <a:rPr lang="id-ID" dirty="0"/>
              <a:t>, atau yang lain. Dengan </a:t>
            </a:r>
            <a:r>
              <a:rPr lang="id-ID" dirty="0" err="1"/>
              <a:t>prototype</a:t>
            </a:r>
            <a:r>
              <a:rPr lang="id-ID" dirty="0"/>
              <a:t> ini </a:t>
            </a:r>
            <a:r>
              <a:rPr lang="id-ID" dirty="0" err="1"/>
              <a:t>designer</a:t>
            </a:r>
            <a:r>
              <a:rPr lang="id-ID" dirty="0"/>
              <a:t> dapat menguji ide dan desain yang dibuat.</a:t>
            </a:r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/>
          </p:nvPr>
        </p:nvSpPr>
        <p:spPr>
          <a:xfrm>
            <a:off x="2150250" y="0"/>
            <a:ext cx="4843500" cy="21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/>
              <a:t>Prototype</a:t>
            </a:r>
            <a:endParaRPr sz="5000" dirty="0"/>
          </a:p>
        </p:txBody>
      </p:sp>
      <p:sp>
        <p:nvSpPr>
          <p:cNvPr id="213" name="Google Shape;213;p33"/>
          <p:cNvSpPr/>
          <p:nvPr/>
        </p:nvSpPr>
        <p:spPr>
          <a:xfrm>
            <a:off x="6094500" y="2103175"/>
            <a:ext cx="30450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ambar 2">
            <a:extLst>
              <a:ext uri="{FF2B5EF4-FFF2-40B4-BE49-F238E27FC236}">
                <a16:creationId xmlns:a16="http://schemas.microsoft.com/office/drawing/2014/main" id="{F05DEBF7-A014-8E23-B5FE-B5797687D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588" y="620847"/>
            <a:ext cx="1406655" cy="9752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subTitle" idx="1"/>
          </p:nvPr>
        </p:nvSpPr>
        <p:spPr>
          <a:xfrm flipH="1">
            <a:off x="303695" y="50"/>
            <a:ext cx="5121413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Proses pengujian (</a:t>
            </a:r>
            <a:r>
              <a:rPr lang="id-ID" dirty="0" err="1"/>
              <a:t>Test</a:t>
            </a:r>
            <a:r>
              <a:rPr lang="id-ID" dirty="0"/>
              <a:t>) ini dilakukan untuk melihat bagaimana target </a:t>
            </a:r>
            <a:r>
              <a:rPr lang="id-ID" dirty="0" err="1"/>
              <a:t>users</a:t>
            </a:r>
            <a:r>
              <a:rPr lang="id-ID" dirty="0"/>
              <a:t> Anda berinteraksi dengan </a:t>
            </a:r>
            <a:r>
              <a:rPr lang="id-ID" dirty="0" err="1"/>
              <a:t>prototype</a:t>
            </a:r>
            <a:r>
              <a:rPr lang="id-ID" dirty="0"/>
              <a:t> yang sudah dibuat sebelumnya.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Tahap pengujian juga akan menghasilkan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/>
              <a:t>feedback</a:t>
            </a:r>
            <a:r>
              <a:rPr lang="id-ID" dirty="0"/>
              <a:t> yang berharga untuk meningkatkan performa dari produk dan untuk mendeteksi kesalahan dan masalah kegunaan sejak awal</a:t>
            </a:r>
            <a:endParaRPr dirty="0"/>
          </a:p>
        </p:txBody>
      </p:sp>
      <p:sp>
        <p:nvSpPr>
          <p:cNvPr id="3" name="Judul 2">
            <a:extLst>
              <a:ext uri="{FF2B5EF4-FFF2-40B4-BE49-F238E27FC236}">
                <a16:creationId xmlns:a16="http://schemas.microsoft.com/office/drawing/2014/main" id="{7A15992C-CB9F-3CF2-86A2-B8B22C01A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6939643" y="2354601"/>
            <a:ext cx="1480290" cy="1546114"/>
          </a:xfrm>
        </p:spPr>
        <p:txBody>
          <a:bodyPr/>
          <a:lstStyle/>
          <a:p>
            <a:r>
              <a:rPr lang="id-ID" sz="4400" dirty="0" err="1"/>
              <a:t>Test</a:t>
            </a:r>
            <a:endParaRPr lang="id-ID" sz="4400" dirty="0"/>
          </a:p>
        </p:txBody>
      </p:sp>
      <p:pic>
        <p:nvPicPr>
          <p:cNvPr id="6" name="Gambar 6">
            <a:extLst>
              <a:ext uri="{FF2B5EF4-FFF2-40B4-BE49-F238E27FC236}">
                <a16:creationId xmlns:a16="http://schemas.microsoft.com/office/drawing/2014/main" id="{BBBC87EC-226B-1EB3-DB70-8E64D3A54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027" y="1592383"/>
            <a:ext cx="1351070" cy="110087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>
            <a:spLocks noGrp="1"/>
          </p:cNvSpPr>
          <p:nvPr>
            <p:ph type="subTitle" idx="1"/>
          </p:nvPr>
        </p:nvSpPr>
        <p:spPr>
          <a:xfrm flipH="1">
            <a:off x="3796674" y="2509156"/>
            <a:ext cx="4368597" cy="1701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b="0" i="0" dirty="0" err="1">
                <a:solidFill>
                  <a:schemeClr val="bg1"/>
                </a:solidFill>
                <a:effectLst/>
                <a:latin typeface="Abadi" panose="02000000000000000000" pitchFamily="2" charset="0"/>
                <a:ea typeface="Abadi" panose="02000000000000000000" pitchFamily="2" charset="0"/>
              </a:rPr>
              <a:t>Empathy</a:t>
            </a:r>
            <a:r>
              <a:rPr lang="id-ID" b="0" i="0" dirty="0">
                <a:solidFill>
                  <a:schemeClr val="bg1"/>
                </a:solidFill>
                <a:effectLst/>
                <a:latin typeface="Abadi" panose="02000000000000000000" pitchFamily="2" charset="0"/>
                <a:ea typeface="Abadi" panose="02000000000000000000" pitchFamily="2" charset="0"/>
              </a:rPr>
              <a:t> map merupakan sebuah </a:t>
            </a:r>
            <a:r>
              <a:rPr lang="id-ID" b="1" i="0" dirty="0" err="1">
                <a:solidFill>
                  <a:schemeClr val="bg1"/>
                </a:solidFill>
                <a:effectLst/>
                <a:latin typeface="Abadi" panose="02000000000000000000" pitchFamily="2" charset="0"/>
                <a:ea typeface="Abadi" panose="02000000000000000000" pitchFamily="2" charset="0"/>
              </a:rPr>
              <a:t>tool</a:t>
            </a:r>
            <a:r>
              <a:rPr lang="id-ID" b="1" i="0" dirty="0">
                <a:solidFill>
                  <a:schemeClr val="bg1"/>
                </a:solidFill>
                <a:effectLst/>
                <a:latin typeface="Abadi" panose="02000000000000000000" pitchFamily="2" charset="0"/>
                <a:ea typeface="Abadi" panose="02000000000000000000" pitchFamily="2" charset="0"/>
              </a:rPr>
              <a:t> yang dapat membantu kita dalam memahami pengguna dari produk</a:t>
            </a:r>
            <a:r>
              <a:rPr lang="id-ID" b="0" i="0" dirty="0">
                <a:solidFill>
                  <a:schemeClr val="bg1"/>
                </a:solidFill>
                <a:effectLst/>
                <a:latin typeface="Abadi" panose="02000000000000000000" pitchFamily="2" charset="0"/>
                <a:ea typeface="Abadi" panose="02000000000000000000" pitchFamily="2" charset="0"/>
              </a:rPr>
              <a:t>. </a:t>
            </a:r>
            <a:endParaRPr dirty="0">
              <a:solidFill>
                <a:schemeClr val="bg1"/>
              </a:solidFill>
              <a:latin typeface="Abadi" panose="02000000000000000000" pitchFamily="2" charset="0"/>
              <a:ea typeface="Abadi" panose="02000000000000000000" pitchFamily="2" charset="0"/>
            </a:endParaRPr>
          </a:p>
        </p:txBody>
      </p:sp>
      <p:sp>
        <p:nvSpPr>
          <p:cNvPr id="3" name="Judul 2">
            <a:extLst>
              <a:ext uri="{FF2B5EF4-FFF2-40B4-BE49-F238E27FC236}">
                <a16:creationId xmlns:a16="http://schemas.microsoft.com/office/drawing/2014/main" id="{EADB259C-B18E-E5E7-22A0-A852B6527774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id-ID" sz="5400" dirty="0" err="1"/>
              <a:t>Emphaty</a:t>
            </a:r>
            <a:r>
              <a:rPr lang="id-ID" sz="5400" dirty="0"/>
              <a:t> Map</a:t>
            </a:r>
          </a:p>
        </p:txBody>
      </p:sp>
      <p:sp>
        <p:nvSpPr>
          <p:cNvPr id="7" name="Judul 6">
            <a:extLst>
              <a:ext uri="{FF2B5EF4-FFF2-40B4-BE49-F238E27FC236}">
                <a16:creationId xmlns:a16="http://schemas.microsoft.com/office/drawing/2014/main" id="{DF37468C-4F2C-2EE3-B828-8EDD0F90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3796675" y="1786425"/>
            <a:ext cx="4637782" cy="615532"/>
          </a:xfrm>
        </p:spPr>
        <p:txBody>
          <a:bodyPr/>
          <a:lstStyle/>
          <a:p>
            <a:r>
              <a:rPr lang="id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Apa Itu </a:t>
            </a:r>
            <a:r>
              <a:rPr lang="id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Empathy</a:t>
            </a:r>
            <a:r>
              <a:rPr lang="id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Map? </a:t>
            </a:r>
            <a:endParaRPr lang="id-ID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ambar 4">
            <a:extLst>
              <a:ext uri="{FF2B5EF4-FFF2-40B4-BE49-F238E27FC236}">
                <a16:creationId xmlns:a16="http://schemas.microsoft.com/office/drawing/2014/main" id="{8A5CA176-F5B0-FFAB-5F7E-50CAB133D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520" y="0"/>
            <a:ext cx="4633979" cy="4064000"/>
          </a:xfrm>
          <a:prstGeom prst="rect">
            <a:avLst/>
          </a:prstGeo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9A8C59F7-D861-7BB8-4695-BB55DEF150DE}"/>
              </a:ext>
            </a:extLst>
          </p:cNvPr>
          <p:cNvSpPr txBox="1"/>
          <p:nvPr/>
        </p:nvSpPr>
        <p:spPr>
          <a:xfrm>
            <a:off x="211967" y="288561"/>
            <a:ext cx="398055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600" dirty="0">
                <a:solidFill>
                  <a:schemeClr val="tx1"/>
                </a:solidFill>
                <a:latin typeface="Abadi" panose="02000000000000000000" pitchFamily="2" charset="0"/>
                <a:ea typeface="Abadi" panose="02000000000000000000" pitchFamily="2" charset="0"/>
              </a:rPr>
              <a:t>• Kuadran </a:t>
            </a:r>
            <a:r>
              <a:rPr lang="id-ID" sz="1600" b="1" dirty="0">
                <a:solidFill>
                  <a:schemeClr val="tx1"/>
                </a:solidFill>
                <a:latin typeface="Abadi" panose="02000000000000000000" pitchFamily="2" charset="0"/>
                <a:ea typeface="Abadi" panose="02000000000000000000" pitchFamily="2" charset="0"/>
              </a:rPr>
              <a:t>SAYS</a:t>
            </a:r>
            <a:r>
              <a:rPr lang="id-ID" sz="1600" dirty="0">
                <a:solidFill>
                  <a:schemeClr val="tx1"/>
                </a:solidFill>
                <a:latin typeface="Abadi" panose="02000000000000000000" pitchFamily="2" charset="0"/>
                <a:ea typeface="Abadi" panose="02000000000000000000" pitchFamily="2" charset="0"/>
              </a:rPr>
              <a:t> berisi apa yang dikatakan pengguna dengan lantang dalam wawancara atau studi kegunaan lainnya.</a:t>
            </a:r>
          </a:p>
          <a:p>
            <a:pPr algn="just"/>
            <a:r>
              <a:rPr lang="id-ID" sz="1600" dirty="0">
                <a:solidFill>
                  <a:schemeClr val="tx1"/>
                </a:solidFill>
                <a:latin typeface="Abadi" panose="02000000000000000000" pitchFamily="2" charset="0"/>
                <a:ea typeface="Abadi" panose="02000000000000000000" pitchFamily="2" charset="0"/>
              </a:rPr>
              <a:t>• Kuadran </a:t>
            </a:r>
            <a:r>
              <a:rPr lang="id-ID" sz="1600" b="1" dirty="0">
                <a:solidFill>
                  <a:schemeClr val="tx1"/>
                </a:solidFill>
                <a:latin typeface="Abadi" panose="02000000000000000000" pitchFamily="2" charset="0"/>
                <a:ea typeface="Abadi" panose="02000000000000000000" pitchFamily="2" charset="0"/>
              </a:rPr>
              <a:t>THINKS</a:t>
            </a:r>
            <a:r>
              <a:rPr lang="id-ID" sz="1600" dirty="0">
                <a:solidFill>
                  <a:schemeClr val="tx1"/>
                </a:solidFill>
                <a:latin typeface="Abadi" panose="02000000000000000000" pitchFamily="2" charset="0"/>
                <a:ea typeface="Abadi" panose="02000000000000000000" pitchFamily="2" charset="0"/>
              </a:rPr>
              <a:t> berisi apa yang dipikirkan pengguna dan apa yang penting bagi pengguna? Berikan juga perhatian khusus pada apa yang dipikirkan pengguna, tetapi mungkin tidak mau menyuarakannya dan mencoba untuk memahami mengapa </a:t>
            </a:r>
            <a:r>
              <a:rPr lang="id-ID" sz="1600" dirty="0" err="1">
                <a:solidFill>
                  <a:schemeClr val="tx1"/>
                </a:solidFill>
                <a:latin typeface="Abadi" panose="02000000000000000000" pitchFamily="2" charset="0"/>
                <a:ea typeface="Abadi" panose="02000000000000000000" pitchFamily="2" charset="0"/>
              </a:rPr>
              <a:t>user</a:t>
            </a:r>
            <a:r>
              <a:rPr lang="id-ID" sz="1600" dirty="0">
                <a:solidFill>
                  <a:schemeClr val="tx1"/>
                </a:solidFill>
                <a:latin typeface="Abadi" panose="02000000000000000000" pitchFamily="2" charset="0"/>
                <a:ea typeface="Abadi" panose="02000000000000000000" pitchFamily="2" charset="0"/>
              </a:rPr>
              <a:t> enggan untuk menyampaikan hal tersebut.</a:t>
            </a:r>
          </a:p>
          <a:p>
            <a:pPr algn="just"/>
            <a:r>
              <a:rPr lang="id-ID" sz="1600" dirty="0">
                <a:solidFill>
                  <a:schemeClr val="tx1"/>
                </a:solidFill>
                <a:latin typeface="Abadi" panose="02000000000000000000" pitchFamily="2" charset="0"/>
                <a:ea typeface="Abadi" panose="02000000000000000000" pitchFamily="2" charset="0"/>
              </a:rPr>
              <a:t>• Kuadran </a:t>
            </a:r>
            <a:r>
              <a:rPr lang="id-ID" sz="1600" b="1" dirty="0">
                <a:solidFill>
                  <a:schemeClr val="tx1"/>
                </a:solidFill>
                <a:latin typeface="Abadi" panose="02000000000000000000" pitchFamily="2" charset="0"/>
                <a:ea typeface="Abadi" panose="02000000000000000000" pitchFamily="2" charset="0"/>
              </a:rPr>
              <a:t>FEELS</a:t>
            </a:r>
            <a:r>
              <a:rPr lang="id-ID" sz="1600" dirty="0">
                <a:solidFill>
                  <a:schemeClr val="tx1"/>
                </a:solidFill>
                <a:latin typeface="Abadi" panose="02000000000000000000" pitchFamily="2" charset="0"/>
                <a:ea typeface="Abadi" panose="02000000000000000000" pitchFamily="2" charset="0"/>
              </a:rPr>
              <a:t> Merupakan representasi keadaan emosi pengguna, sering kali direpresentasikan sebagai kata sifat ditambah kalimat pendek untuk konteks.</a:t>
            </a:r>
          </a:p>
          <a:p>
            <a:pPr algn="just"/>
            <a:endParaRPr lang="id-ID" sz="1600" dirty="0">
              <a:solidFill>
                <a:schemeClr val="tx1"/>
              </a:solidFill>
              <a:latin typeface="Abadi" panose="02000000000000000000" pitchFamily="2" charset="0"/>
              <a:ea typeface="Abadi" panose="02000000000000000000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>
            <a:spLocks noGrp="1"/>
          </p:cNvSpPr>
          <p:nvPr>
            <p:ph type="subTitle" idx="1"/>
          </p:nvPr>
        </p:nvSpPr>
        <p:spPr>
          <a:xfrm>
            <a:off x="4423501" y="179455"/>
            <a:ext cx="4423500" cy="45140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sz="1600" dirty="0">
                <a:latin typeface="Abadi" panose="02000000000000000000" pitchFamily="2" charset="0"/>
                <a:ea typeface="Abadi" panose="02000000000000000000" pitchFamily="2" charset="0"/>
              </a:rPr>
              <a:t>• kuadran </a:t>
            </a:r>
            <a:r>
              <a:rPr lang="id-ID" sz="1600" b="1" dirty="0">
                <a:latin typeface="Abadi" panose="02000000000000000000" pitchFamily="2" charset="0"/>
                <a:ea typeface="Abadi" panose="02000000000000000000" pitchFamily="2" charset="0"/>
              </a:rPr>
              <a:t>DOES</a:t>
            </a:r>
            <a:r>
              <a:rPr lang="id-ID" sz="1600" dirty="0">
                <a:latin typeface="Abadi" panose="02000000000000000000" pitchFamily="2" charset="0"/>
                <a:ea typeface="Abadi" panose="02000000000000000000" pitchFamily="2" charset="0"/>
              </a:rPr>
              <a:t> Mencakup tindakan yang diambil pengguna. Dari hasil penelitian, apa yang dilakukan pengguna secara fisik?</a:t>
            </a:r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sz="1600" dirty="0">
                <a:latin typeface="Abadi" panose="02000000000000000000" pitchFamily="2" charset="0"/>
                <a:ea typeface="Abadi" panose="02000000000000000000" pitchFamily="2" charset="0"/>
              </a:rPr>
              <a:t>• Kuadran </a:t>
            </a:r>
            <a:r>
              <a:rPr lang="id-ID" sz="1600" b="1" dirty="0">
                <a:latin typeface="Abadi" panose="02000000000000000000" pitchFamily="2" charset="0"/>
                <a:ea typeface="Abadi" panose="02000000000000000000" pitchFamily="2" charset="0"/>
              </a:rPr>
              <a:t>SEES</a:t>
            </a:r>
            <a:r>
              <a:rPr lang="id-ID" sz="1600" dirty="0">
                <a:latin typeface="Abadi" panose="02000000000000000000" pitchFamily="2" charset="0"/>
                <a:ea typeface="Abadi" panose="02000000000000000000" pitchFamily="2" charset="0"/>
              </a:rPr>
              <a:t> Menjelaskan tentang apa yang dilihat oleh pelanggan tentang </a:t>
            </a:r>
            <a:r>
              <a:rPr lang="id-ID" sz="1600" dirty="0" err="1">
                <a:latin typeface="Abadi" panose="02000000000000000000" pitchFamily="2" charset="0"/>
                <a:ea typeface="Abadi" panose="02000000000000000000" pitchFamily="2" charset="0"/>
              </a:rPr>
              <a:t>linkungannya</a:t>
            </a:r>
            <a:r>
              <a:rPr lang="id-ID" sz="1600" dirty="0">
                <a:latin typeface="Abadi" panose="02000000000000000000" pitchFamily="2" charset="0"/>
                <a:ea typeface="Abadi" panose="02000000000000000000" pitchFamily="2" charset="0"/>
              </a:rPr>
              <a:t> dan masalah yang dihadapi dalam mendapatkan pelayanan.</a:t>
            </a:r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sz="1600" dirty="0">
                <a:latin typeface="Abadi" panose="02000000000000000000" pitchFamily="2" charset="0"/>
                <a:ea typeface="Abadi" panose="02000000000000000000" pitchFamily="2" charset="0"/>
              </a:rPr>
              <a:t>• Kuadran </a:t>
            </a:r>
            <a:r>
              <a:rPr lang="id-ID" sz="1600" b="1" dirty="0">
                <a:latin typeface="Abadi" panose="02000000000000000000" pitchFamily="2" charset="0"/>
                <a:ea typeface="Abadi" panose="02000000000000000000" pitchFamily="2" charset="0"/>
              </a:rPr>
              <a:t>HEAR</a:t>
            </a:r>
            <a:r>
              <a:rPr lang="id-ID" sz="1600" dirty="0">
                <a:latin typeface="Abadi" panose="02000000000000000000" pitchFamily="2" charset="0"/>
                <a:ea typeface="Abadi" panose="02000000000000000000" pitchFamily="2" charset="0"/>
              </a:rPr>
              <a:t> Menjelaskan tentang hal-hal yang mempengaruhi pelanggan dan bagaimana mereka terpengaruh.  Berdasarkan </a:t>
            </a:r>
            <a:r>
              <a:rPr lang="id-ID" sz="1600" dirty="0" err="1">
                <a:latin typeface="Abadi" panose="02000000000000000000" pitchFamily="2" charset="0"/>
                <a:ea typeface="Abadi" panose="02000000000000000000" pitchFamily="2" charset="0"/>
              </a:rPr>
              <a:t>survey</a:t>
            </a:r>
            <a:r>
              <a:rPr lang="id-ID" sz="1600" dirty="0">
                <a:latin typeface="Abadi" panose="02000000000000000000" pitchFamily="2" charset="0"/>
                <a:ea typeface="Abadi" panose="02000000000000000000" pitchFamily="2" charset="0"/>
              </a:rPr>
              <a:t>, konsumen akan selalu mendengar apabila ada promo  dan diskon di supermarket </a:t>
            </a:r>
            <a:r>
              <a:rPr lang="id-ID" sz="1600" dirty="0" err="1">
                <a:latin typeface="Abadi" panose="02000000000000000000" pitchFamily="2" charset="0"/>
                <a:ea typeface="Abadi" panose="02000000000000000000" pitchFamily="2" charset="0"/>
              </a:rPr>
              <a:t>manapun</a:t>
            </a:r>
            <a:r>
              <a:rPr lang="id-ID" sz="1600" dirty="0">
                <a:latin typeface="Abadi" panose="02000000000000000000" pitchFamily="2" charset="0"/>
                <a:ea typeface="Abadi" panose="02000000000000000000" pitchFamily="2" charset="0"/>
              </a:rPr>
              <a:t> saja</a:t>
            </a:r>
            <a:endParaRPr sz="1600" dirty="0">
              <a:latin typeface="Abadi" panose="02000000000000000000" pitchFamily="2" charset="0"/>
              <a:ea typeface="Abadi" panose="02000000000000000000" pitchFamily="2" charset="0"/>
            </a:endParaRPr>
          </a:p>
        </p:txBody>
      </p:sp>
      <p:pic>
        <p:nvPicPr>
          <p:cNvPr id="2" name="Gambar 2">
            <a:extLst>
              <a:ext uri="{FF2B5EF4-FFF2-40B4-BE49-F238E27FC236}">
                <a16:creationId xmlns:a16="http://schemas.microsoft.com/office/drawing/2014/main" id="{06423201-79B3-B6CB-9550-D5D7AFC96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50" y="674404"/>
            <a:ext cx="4193051" cy="29327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437C7BA-3F75-FBE9-1C4D-A3BEF439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Apa itu </a:t>
            </a:r>
            <a:r>
              <a:rPr lang="id-ID" dirty="0" err="1"/>
              <a:t>Brainstorming</a:t>
            </a:r>
            <a:r>
              <a:rPr lang="id-ID" dirty="0"/>
              <a:t>?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AA4411A1-6FAE-EB07-AE75-1974E5E14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4500" y="2049949"/>
            <a:ext cx="4260850" cy="1472923"/>
          </a:xfrm>
        </p:spPr>
        <p:txBody>
          <a:bodyPr/>
          <a:lstStyle/>
          <a:p>
            <a:pPr algn="just"/>
            <a:r>
              <a:rPr lang="en-US" sz="1800" b="1" i="0" dirty="0">
                <a:solidFill>
                  <a:srgbClr val="4D5156"/>
                </a:solidFill>
                <a:effectLst/>
                <a:ea typeface="Abadi" panose="02000000000000000000" pitchFamily="2" charset="0"/>
              </a:rPr>
              <a:t>     </a:t>
            </a:r>
            <a:r>
              <a:rPr lang="id-ID" sz="1800" b="1" i="0" dirty="0" err="1">
                <a:solidFill>
                  <a:srgbClr val="4D5156"/>
                </a:solidFill>
                <a:effectLst/>
                <a:ea typeface="Abadi" panose="02000000000000000000" pitchFamily="2" charset="0"/>
              </a:rPr>
              <a:t>Brainstorming</a:t>
            </a:r>
            <a:r>
              <a:rPr lang="id-ID" sz="1800" i="0" dirty="0">
                <a:solidFill>
                  <a:srgbClr val="4D5156"/>
                </a:solidFill>
                <a:effectLst/>
                <a:ea typeface="Abadi" panose="02000000000000000000" pitchFamily="2" charset="0"/>
              </a:rPr>
              <a:t> merupakan cara atau teknik mengumpulkan gagasan atau ide untuk mencari solusi dari sebuah masalah. </a:t>
            </a:r>
            <a:endParaRPr lang="id-ID" sz="1800" dirty="0">
              <a:ea typeface="Abadi" panose="02000000000000000000" pitchFamily="2" charset="0"/>
            </a:endParaRPr>
          </a:p>
        </p:txBody>
      </p:sp>
      <p:pic>
        <p:nvPicPr>
          <p:cNvPr id="4" name="Gambar 4">
            <a:extLst>
              <a:ext uri="{FF2B5EF4-FFF2-40B4-BE49-F238E27FC236}">
                <a16:creationId xmlns:a16="http://schemas.microsoft.com/office/drawing/2014/main" id="{9C937C1B-33BB-FAD2-13E0-090BB2AC2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5" y="470728"/>
            <a:ext cx="3433449" cy="343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59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body" idx="1"/>
          </p:nvPr>
        </p:nvSpPr>
        <p:spPr>
          <a:xfrm>
            <a:off x="2819400" y="0"/>
            <a:ext cx="6248400" cy="49339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</a:t>
            </a:r>
            <a:r>
              <a:rPr lang="id-ID" sz="2000" dirty="0"/>
              <a:t>Penggunaan Brainstorming untuk :</a:t>
            </a:r>
            <a:endParaRPr sz="2000" dirty="0"/>
          </a:p>
          <a:p>
            <a:pPr lvl="0" indent="-304800" algn="just">
              <a:spcBef>
                <a:spcPts val="1600"/>
              </a:spcBef>
              <a:buSzPts val="1200"/>
            </a:pPr>
            <a:r>
              <a:rPr lang="id-ID" sz="1800" dirty="0"/>
              <a:t>Menjaring sebanyak mungkin ide-ide alternatif </a:t>
            </a:r>
            <a:r>
              <a:rPr lang="sv-SE" sz="1800" dirty="0"/>
              <a:t>yang dapat dipertimbangkan guna pengambilan keputusan.</a:t>
            </a:r>
          </a:p>
          <a:p>
            <a:pPr lvl="0" indent="-304800" algn="just">
              <a:spcBef>
                <a:spcPts val="1600"/>
              </a:spcBef>
              <a:buSzPts val="1200"/>
            </a:pPr>
            <a:r>
              <a:rPr lang="nn-NO" sz="1800" dirty="0"/>
              <a:t>Mengidentifikasi masalah yang akan diselesaikan</a:t>
            </a:r>
          </a:p>
          <a:p>
            <a:pPr lvl="0" indent="-304800" algn="just">
              <a:spcBef>
                <a:spcPts val="1600"/>
              </a:spcBef>
              <a:buSzPts val="1200"/>
            </a:pPr>
            <a:r>
              <a:rPr lang="en-US" sz="1800" dirty="0" err="1"/>
              <a:t>Mengidentifikasi</a:t>
            </a:r>
            <a:r>
              <a:rPr lang="en-US" sz="1800" dirty="0"/>
              <a:t> </a:t>
            </a:r>
            <a:r>
              <a:rPr lang="en-US" sz="1800" dirty="0" err="1"/>
              <a:t>alternatif</a:t>
            </a:r>
            <a:r>
              <a:rPr lang="en-US" sz="1800" dirty="0"/>
              <a:t> </a:t>
            </a:r>
            <a:r>
              <a:rPr lang="en-US" sz="1800" dirty="0" err="1"/>
              <a:t>pemecahan</a:t>
            </a:r>
            <a:r>
              <a:rPr lang="en-US" sz="1800" dirty="0"/>
              <a:t> </a:t>
            </a:r>
            <a:r>
              <a:rPr lang="en-US" sz="1800" dirty="0" err="1"/>
              <a:t>masalah</a:t>
            </a:r>
            <a:endParaRPr lang="en-US" sz="1800" dirty="0"/>
          </a:p>
          <a:p>
            <a:pPr lvl="0" indent="-304800" algn="just">
              <a:spcBef>
                <a:spcPts val="1600"/>
              </a:spcBef>
              <a:buSzPts val="1200"/>
            </a:pPr>
            <a:r>
              <a:rPr lang="en-US" sz="1800" dirty="0" err="1"/>
              <a:t>Mengidentifikasi</a:t>
            </a:r>
            <a:r>
              <a:rPr lang="en-US" sz="1800" dirty="0"/>
              <a:t> </a:t>
            </a:r>
            <a:r>
              <a:rPr lang="en-US" sz="1800" dirty="0" err="1"/>
              <a:t>faktor</a:t>
            </a:r>
            <a:r>
              <a:rPr lang="en-US" sz="1800" dirty="0"/>
              <a:t> </a:t>
            </a:r>
            <a:r>
              <a:rPr lang="en-US" sz="1800" dirty="0" err="1"/>
              <a:t>penyebab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permasalahan</a:t>
            </a:r>
            <a:endParaRPr lang="en-US" sz="1800" dirty="0"/>
          </a:p>
          <a:p>
            <a:pPr lvl="0" indent="-304800" algn="just">
              <a:spcBef>
                <a:spcPts val="1600"/>
              </a:spcBef>
              <a:buSzPts val="1200"/>
            </a:pPr>
            <a:r>
              <a:rPr lang="en-US" sz="1800" dirty="0" err="1"/>
              <a:t>Mengidentifikasi</a:t>
            </a:r>
            <a:r>
              <a:rPr lang="en-US" sz="1800" dirty="0"/>
              <a:t> </a:t>
            </a:r>
            <a:r>
              <a:rPr lang="en-US" sz="1800" dirty="0" err="1"/>
              <a:t>faktor</a:t>
            </a:r>
            <a:r>
              <a:rPr lang="en-US" sz="1800" dirty="0"/>
              <a:t> </a:t>
            </a:r>
            <a:r>
              <a:rPr lang="en-US" sz="1800" dirty="0" err="1"/>
              <a:t>penyebab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 </a:t>
            </a:r>
            <a:r>
              <a:rPr lang="en-US" sz="1800" dirty="0" err="1"/>
              <a:t>permasalahan</a:t>
            </a:r>
            <a:endParaRPr sz="1800" dirty="0"/>
          </a:p>
        </p:txBody>
      </p:sp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132522" y="1712250"/>
            <a:ext cx="2499653" cy="19188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 err="1"/>
              <a:t>Reason</a:t>
            </a:r>
            <a:r>
              <a:rPr lang="id-ID" sz="2400" dirty="0"/>
              <a:t> </a:t>
            </a:r>
            <a:r>
              <a:rPr lang="id-ID" sz="2400" dirty="0" err="1"/>
              <a:t>Behind</a:t>
            </a:r>
            <a:r>
              <a:rPr lang="id-ID" sz="2400" dirty="0"/>
              <a:t> </a:t>
            </a:r>
            <a:r>
              <a:rPr lang="id-ID" sz="2400" dirty="0" err="1"/>
              <a:t>Brainstorming</a:t>
            </a:r>
            <a:endParaRPr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7"/>
          <p:cNvSpPr txBox="1">
            <a:spLocks noGrp="1"/>
          </p:cNvSpPr>
          <p:nvPr>
            <p:ph type="title"/>
          </p:nvPr>
        </p:nvSpPr>
        <p:spPr>
          <a:xfrm>
            <a:off x="0" y="1712250"/>
            <a:ext cx="2894275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Rules of Brainstorming</a:t>
            </a:r>
            <a:endParaRPr sz="2400" dirty="0"/>
          </a:p>
        </p:txBody>
      </p:sp>
      <p:sp>
        <p:nvSpPr>
          <p:cNvPr id="414" name="Google Shape;414;p47"/>
          <p:cNvSpPr txBox="1">
            <a:spLocks noGrp="1"/>
          </p:cNvSpPr>
          <p:nvPr>
            <p:ph type="subTitle" idx="1"/>
          </p:nvPr>
        </p:nvSpPr>
        <p:spPr>
          <a:xfrm>
            <a:off x="3402583" y="398900"/>
            <a:ext cx="3760218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 of Brainstorming</a:t>
            </a:r>
            <a:endParaRPr dirty="0"/>
          </a:p>
        </p:txBody>
      </p:sp>
      <p:sp>
        <p:nvSpPr>
          <p:cNvPr id="434" name="Google Shape;434;p47"/>
          <p:cNvSpPr/>
          <p:nvPr/>
        </p:nvSpPr>
        <p:spPr>
          <a:xfrm rot="-5400000">
            <a:off x="2751875" y="2640441"/>
            <a:ext cx="2835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10532;p73"/>
          <p:cNvGrpSpPr/>
          <p:nvPr/>
        </p:nvGrpSpPr>
        <p:grpSpPr>
          <a:xfrm>
            <a:off x="3101421" y="466961"/>
            <a:ext cx="301161" cy="339535"/>
            <a:chOff x="3299850" y="238575"/>
            <a:chExt cx="427725" cy="482225"/>
          </a:xfrm>
        </p:grpSpPr>
        <p:sp>
          <p:nvSpPr>
            <p:cNvPr id="30" name="Google Shape;10533;p73"/>
            <p:cNvSpPr/>
            <p:nvPr/>
          </p:nvSpPr>
          <p:spPr>
            <a:xfrm>
              <a:off x="3299850" y="323500"/>
              <a:ext cx="427725" cy="397300"/>
            </a:xfrm>
            <a:custGeom>
              <a:avLst/>
              <a:gdLst/>
              <a:ahLst/>
              <a:cxnLst/>
              <a:rect l="l" t="t" r="r" b="b"/>
              <a:pathLst>
                <a:path w="17109" h="15892" extrusionOk="0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" name="Google Shape;10534;p73"/>
            <p:cNvSpPr/>
            <p:nvPr/>
          </p:nvSpPr>
          <p:spPr>
            <a:xfrm>
              <a:off x="3467650" y="238575"/>
              <a:ext cx="46525" cy="56650"/>
            </a:xfrm>
            <a:custGeom>
              <a:avLst/>
              <a:gdLst/>
              <a:ahLst/>
              <a:cxnLst/>
              <a:rect l="l" t="t" r="r" b="b"/>
              <a:pathLst>
                <a:path w="1861" h="2266" extrusionOk="0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" name="Google Shape;10535;p73"/>
            <p:cNvSpPr/>
            <p:nvPr/>
          </p:nvSpPr>
          <p:spPr>
            <a:xfrm>
              <a:off x="3566675" y="238575"/>
              <a:ext cx="46525" cy="56675"/>
            </a:xfrm>
            <a:custGeom>
              <a:avLst/>
              <a:gdLst/>
              <a:ahLst/>
              <a:cxnLst/>
              <a:rect l="l" t="t" r="r" b="b"/>
              <a:pathLst>
                <a:path w="1861" h="2267" extrusionOk="0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" name="Google Shape;10536;p73"/>
            <p:cNvSpPr/>
            <p:nvPr/>
          </p:nvSpPr>
          <p:spPr>
            <a:xfrm>
              <a:off x="361122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" name="Google Shape;10537;p73"/>
            <p:cNvSpPr/>
            <p:nvPr/>
          </p:nvSpPr>
          <p:spPr>
            <a:xfrm>
              <a:off x="341307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" name="Subtitle 3"/>
          <p:cNvSpPr>
            <a:spLocks noGrp="1"/>
          </p:cNvSpPr>
          <p:nvPr>
            <p:ph type="subTitle" idx="3"/>
          </p:nvPr>
        </p:nvSpPr>
        <p:spPr>
          <a:xfrm>
            <a:off x="3048000" y="971550"/>
            <a:ext cx="5943600" cy="3810000"/>
          </a:xfrm>
        </p:spPr>
        <p:txBody>
          <a:bodyPr/>
          <a:lstStyle/>
          <a:p>
            <a:pPr indent="0"/>
            <a:r>
              <a:rPr lang="en-US" b="0" dirty="0"/>
              <a:t>1. Ide </a:t>
            </a:r>
            <a:r>
              <a:rPr lang="en-US" b="0" dirty="0" err="1"/>
              <a:t>Tanpa</a:t>
            </a:r>
            <a:r>
              <a:rPr lang="en-US" b="0" dirty="0"/>
              <a:t> Batas</a:t>
            </a:r>
          </a:p>
          <a:p>
            <a:pPr indent="0"/>
            <a:r>
              <a:rPr lang="en-US" b="0" dirty="0"/>
              <a:t>2. </a:t>
            </a:r>
            <a:r>
              <a:rPr lang="en-US" b="0" dirty="0" err="1"/>
              <a:t>Batasi</a:t>
            </a:r>
            <a:r>
              <a:rPr lang="en-US" b="0" dirty="0"/>
              <a:t> </a:t>
            </a:r>
            <a:r>
              <a:rPr lang="en-US" b="0" dirty="0" err="1"/>
              <a:t>Waktu</a:t>
            </a:r>
            <a:endParaRPr lang="en-US" b="0" dirty="0"/>
          </a:p>
          <a:p>
            <a:pPr indent="0"/>
            <a:r>
              <a:rPr lang="en-US" b="0" dirty="0"/>
              <a:t>3. </a:t>
            </a:r>
            <a:r>
              <a:rPr lang="en-US" b="0" dirty="0" err="1"/>
              <a:t>Catat</a:t>
            </a:r>
            <a:endParaRPr lang="en-US" b="0" dirty="0"/>
          </a:p>
          <a:p>
            <a:pPr indent="0"/>
            <a:r>
              <a:rPr lang="en-US" b="0" dirty="0"/>
              <a:t>4. </a:t>
            </a:r>
            <a:r>
              <a:rPr lang="en-US" b="0" dirty="0" err="1"/>
              <a:t>Utamakan</a:t>
            </a:r>
            <a:r>
              <a:rPr lang="en-US" b="0" dirty="0"/>
              <a:t> </a:t>
            </a:r>
            <a:r>
              <a:rPr lang="en-US" b="0" dirty="0" err="1"/>
              <a:t>Kuantitas</a:t>
            </a:r>
            <a:r>
              <a:rPr lang="en-US" b="0" dirty="0"/>
              <a:t>, </a:t>
            </a:r>
            <a:r>
              <a:rPr lang="en-US" b="0" dirty="0" err="1"/>
              <a:t>Bukan</a:t>
            </a:r>
            <a:r>
              <a:rPr lang="en-US" b="0" dirty="0"/>
              <a:t> </a:t>
            </a:r>
            <a:r>
              <a:rPr lang="en-US" b="0" dirty="0" err="1"/>
              <a:t>Kualitas</a:t>
            </a:r>
            <a:endParaRPr lang="en-US" b="0" dirty="0"/>
          </a:p>
          <a:p>
            <a:pPr indent="0"/>
            <a:r>
              <a:rPr lang="en-US" b="0" dirty="0"/>
              <a:t>5. </a:t>
            </a:r>
            <a:r>
              <a:rPr lang="en-US" b="0" dirty="0" err="1"/>
              <a:t>Gunakan</a:t>
            </a:r>
            <a:r>
              <a:rPr lang="en-US" b="0" dirty="0"/>
              <a:t> </a:t>
            </a:r>
            <a:r>
              <a:rPr lang="en-US" b="0" dirty="0" err="1"/>
              <a:t>Kedua</a:t>
            </a:r>
            <a:r>
              <a:rPr lang="en-US" b="0" dirty="0"/>
              <a:t> </a:t>
            </a:r>
            <a:r>
              <a:rPr lang="en-US" b="0" dirty="0" err="1"/>
              <a:t>Belah</a:t>
            </a:r>
            <a:r>
              <a:rPr lang="en-US" b="0" dirty="0"/>
              <a:t> </a:t>
            </a:r>
            <a:r>
              <a:rPr lang="en-US" b="0" dirty="0" err="1"/>
              <a:t>Otak</a:t>
            </a:r>
            <a:endParaRPr lang="en-US" b="0" dirty="0"/>
          </a:p>
          <a:p>
            <a:pPr indent="0"/>
            <a:r>
              <a:rPr lang="en-US" b="0" dirty="0"/>
              <a:t>6. Have Fun</a:t>
            </a:r>
          </a:p>
          <a:p>
            <a:pPr marL="266700" indent="-266700"/>
            <a:r>
              <a:rPr lang="en-US" b="0" dirty="0"/>
              <a:t>7. </a:t>
            </a:r>
            <a:r>
              <a:rPr lang="en-US" b="0" dirty="0" err="1"/>
              <a:t>Jangan</a:t>
            </a:r>
            <a:r>
              <a:rPr lang="en-US" b="0" dirty="0"/>
              <a:t> </a:t>
            </a:r>
            <a:r>
              <a:rPr lang="en-US" b="0" dirty="0" err="1"/>
              <a:t>terlewatkan</a:t>
            </a:r>
            <a:r>
              <a:rPr lang="en-US" b="0" dirty="0"/>
              <a:t> ide </a:t>
            </a:r>
            <a:r>
              <a:rPr lang="en-US" b="0" dirty="0" err="1"/>
              <a:t>apapun</a:t>
            </a:r>
            <a:r>
              <a:rPr lang="en-US" b="0" dirty="0"/>
              <a:t> </a:t>
            </a:r>
            <a:r>
              <a:rPr lang="en-US" b="0" dirty="0" err="1"/>
              <a:t>seaneh</a:t>
            </a:r>
            <a:r>
              <a:rPr lang="en-US" b="0" dirty="0"/>
              <a:t> </a:t>
            </a:r>
            <a:r>
              <a:rPr lang="en-US" b="0" dirty="0" err="1"/>
              <a:t>apapun</a:t>
            </a:r>
            <a:r>
              <a:rPr lang="en-US" b="0" dirty="0"/>
              <a:t> ide </a:t>
            </a:r>
            <a:r>
              <a:rPr lang="en-US" b="0" dirty="0" err="1"/>
              <a:t>itu</a:t>
            </a:r>
            <a:r>
              <a:rPr lang="en-US" b="0" dirty="0"/>
              <a:t>, </a:t>
            </a:r>
            <a:r>
              <a:rPr lang="en-US" b="0" dirty="0" err="1"/>
              <a:t>sekalipun</a:t>
            </a:r>
            <a:r>
              <a:rPr lang="en-US" b="0" dirty="0"/>
              <a:t> </a:t>
            </a:r>
            <a:r>
              <a:rPr lang="en-US" b="0" dirty="0" err="1"/>
              <a:t>tak</a:t>
            </a:r>
            <a:r>
              <a:rPr lang="en-US" b="0" dirty="0"/>
              <a:t> </a:t>
            </a:r>
            <a:r>
              <a:rPr lang="en-US" b="0" dirty="0" err="1"/>
              <a:t>ada</a:t>
            </a:r>
            <a:r>
              <a:rPr lang="en-US" b="0" dirty="0"/>
              <a:t> </a:t>
            </a:r>
            <a:r>
              <a:rPr lang="en-US" b="0" dirty="0" err="1"/>
              <a:t>hubungannya</a:t>
            </a:r>
            <a:r>
              <a:rPr lang="en-US" b="0" dirty="0"/>
              <a:t> </a:t>
            </a:r>
            <a:r>
              <a:rPr lang="en-US" b="0" dirty="0" err="1"/>
              <a:t>dengan</a:t>
            </a:r>
            <a:r>
              <a:rPr lang="en-US" b="0" dirty="0"/>
              <a:t> </a:t>
            </a:r>
            <a:r>
              <a:rPr lang="en-US" b="0" dirty="0" err="1"/>
              <a:t>masalah</a:t>
            </a:r>
            <a:r>
              <a:rPr lang="en-US" b="0" dirty="0"/>
              <a:t> yang </a:t>
            </a:r>
            <a:r>
              <a:rPr lang="en-US" b="0" dirty="0" err="1"/>
              <a:t>dibahas</a:t>
            </a:r>
            <a:r>
              <a:rPr lang="en-US" b="0" dirty="0"/>
              <a:t> 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r>
              <a:rPr lang="en-US" b="0" dirty="0" err="1"/>
              <a:t>jangan</a:t>
            </a:r>
            <a:r>
              <a:rPr lang="en-US" b="0" dirty="0"/>
              <a:t> </a:t>
            </a:r>
            <a:r>
              <a:rPr lang="en-US" b="0" dirty="0" err="1"/>
              <a:t>ragu</a:t>
            </a:r>
            <a:r>
              <a:rPr lang="en-US" b="0" dirty="0"/>
              <a:t> </a:t>
            </a:r>
            <a:r>
              <a:rPr lang="nn-NO" b="0" dirty="0"/>
              <a:t>untuk mengungkapkan ide yang terlintas.</a:t>
            </a:r>
            <a:endParaRPr lang="en-US" b="0" dirty="0"/>
          </a:p>
          <a:p>
            <a:pPr marL="330200" indent="-45720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>
            <a:spLocks noGrp="1"/>
          </p:cNvSpPr>
          <p:nvPr>
            <p:ph type="title"/>
          </p:nvPr>
        </p:nvSpPr>
        <p:spPr>
          <a:xfrm>
            <a:off x="4449536" y="815025"/>
            <a:ext cx="3549414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SEKIAN &amp; TERIMAKASIH🙏</a:t>
            </a:r>
            <a:br>
              <a:rPr lang="en-US" sz="3600" dirty="0"/>
            </a:br>
            <a:r>
              <a:rPr lang="en-US" dirty="0" err="1"/>
              <a:t>Wassalamualaikum</a:t>
            </a:r>
            <a:r>
              <a:rPr lang="en-US" dirty="0"/>
              <a:t> </a:t>
            </a:r>
            <a:r>
              <a:rPr lang="en-US" dirty="0" err="1"/>
              <a:t>Wr.Wb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2150250" y="0"/>
            <a:ext cx="4843500" cy="21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UI UX Design</a:t>
            </a:r>
            <a:endParaRPr dirty="0"/>
          </a:p>
        </p:txBody>
      </p:sp>
      <p:sp>
        <p:nvSpPr>
          <p:cNvPr id="199" name="Google Shape;199;p31"/>
          <p:cNvSpPr/>
          <p:nvPr/>
        </p:nvSpPr>
        <p:spPr>
          <a:xfrm>
            <a:off x="0" y="2103175"/>
            <a:ext cx="30450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Hasil gambar untuk bedanya ui dan ux">
            <a:extLst>
              <a:ext uri="{FF2B5EF4-FFF2-40B4-BE49-F238E27FC236}">
                <a16:creationId xmlns:a16="http://schemas.microsoft.com/office/drawing/2014/main" id="{52EE8B04-7926-2B06-608D-65A7A26C8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017" y="2291725"/>
            <a:ext cx="4673734" cy="275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>
            <a:spLocks noGrp="1"/>
          </p:cNvSpPr>
          <p:nvPr>
            <p:ph type="title"/>
          </p:nvPr>
        </p:nvSpPr>
        <p:spPr>
          <a:xfrm>
            <a:off x="4343400" y="885009"/>
            <a:ext cx="34974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Persona?</a:t>
            </a:r>
            <a:endParaRPr dirty="0"/>
          </a:p>
        </p:txBody>
      </p:sp>
      <p:sp>
        <p:nvSpPr>
          <p:cNvPr id="237" name="Google Shape;237;p37"/>
          <p:cNvSpPr txBox="1">
            <a:spLocks noGrp="1"/>
          </p:cNvSpPr>
          <p:nvPr>
            <p:ph type="subTitle" idx="1"/>
          </p:nvPr>
        </p:nvSpPr>
        <p:spPr>
          <a:xfrm>
            <a:off x="4343400" y="1581150"/>
            <a:ext cx="4419600" cy="23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dirty="0"/>
              <a:t>Persona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representasi</a:t>
            </a:r>
            <a:r>
              <a:rPr lang="en-US" sz="1800" dirty="0"/>
              <a:t> </a:t>
            </a:r>
            <a:r>
              <a:rPr lang="en-US" sz="1800" dirty="0" err="1"/>
              <a:t>pengguna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bentuk</a:t>
            </a:r>
            <a:r>
              <a:rPr lang="en-US" sz="1800" dirty="0"/>
              <a:t> </a:t>
            </a:r>
            <a:r>
              <a:rPr lang="en-US" sz="1800" dirty="0" err="1"/>
              <a:t>individu</a:t>
            </a:r>
            <a:r>
              <a:rPr lang="en-US" sz="1800" dirty="0"/>
              <a:t> </a:t>
            </a:r>
            <a:r>
              <a:rPr lang="en-US" sz="1800" dirty="0" err="1"/>
              <a:t>imajiner</a:t>
            </a:r>
            <a:r>
              <a:rPr lang="en-US" sz="1800" dirty="0"/>
              <a:t> yang </a:t>
            </a:r>
            <a:r>
              <a:rPr lang="en-US" sz="1800" dirty="0" err="1"/>
              <a:t>memuat</a:t>
            </a:r>
            <a:r>
              <a:rPr lang="en-US" sz="1800" dirty="0"/>
              <a:t> </a:t>
            </a:r>
            <a:r>
              <a:rPr lang="en-US" sz="1800" dirty="0" err="1"/>
              <a:t>rangkuman</a:t>
            </a:r>
            <a:r>
              <a:rPr lang="en-US" sz="1800" dirty="0"/>
              <a:t> </a:t>
            </a:r>
            <a:r>
              <a:rPr lang="en-US" sz="1800" dirty="0" err="1"/>
              <a:t>singkat</a:t>
            </a:r>
            <a:r>
              <a:rPr lang="en-US" sz="1800" dirty="0"/>
              <a:t> </a:t>
            </a:r>
            <a:r>
              <a:rPr lang="en-US" sz="1800" dirty="0" err="1"/>
              <a:t>mengenai</a:t>
            </a:r>
            <a:r>
              <a:rPr lang="en-US" sz="1800" dirty="0"/>
              <a:t> </a:t>
            </a:r>
            <a:r>
              <a:rPr lang="en-US" sz="1800" dirty="0" err="1"/>
              <a:t>karakteristik</a:t>
            </a:r>
            <a:r>
              <a:rPr lang="en-US" sz="1800" dirty="0"/>
              <a:t>, </a:t>
            </a:r>
            <a:r>
              <a:rPr lang="en-US" sz="1800" dirty="0" err="1"/>
              <a:t>pengalaman</a:t>
            </a:r>
            <a:r>
              <a:rPr lang="en-US" sz="1800" dirty="0"/>
              <a:t>, </a:t>
            </a:r>
            <a:r>
              <a:rPr lang="en-US" sz="1800" dirty="0" err="1"/>
              <a:t>tujuan</a:t>
            </a:r>
            <a:r>
              <a:rPr lang="en-US" sz="1800" dirty="0"/>
              <a:t>, tasks, pain point,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kondisi</a:t>
            </a:r>
            <a:r>
              <a:rPr lang="en-US" sz="1800" dirty="0"/>
              <a:t> </a:t>
            </a:r>
            <a:r>
              <a:rPr lang="en-US" sz="1800" dirty="0" err="1"/>
              <a:t>lingkungan</a:t>
            </a:r>
            <a:r>
              <a:rPr lang="en-US" sz="1800" dirty="0"/>
              <a:t> </a:t>
            </a:r>
            <a:r>
              <a:rPr lang="en-US" sz="1800" dirty="0" err="1"/>
              <a:t>pengguna</a:t>
            </a:r>
            <a:r>
              <a:rPr lang="en-US" sz="1800" dirty="0"/>
              <a:t> yang </a:t>
            </a:r>
            <a:r>
              <a:rPr lang="en-US" sz="1800" dirty="0" err="1"/>
              <a:t>sebenarnya</a:t>
            </a:r>
            <a:r>
              <a:rPr lang="en-US" sz="1800" dirty="0"/>
              <a:t>.</a:t>
            </a:r>
            <a:endParaRPr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95350"/>
            <a:ext cx="3483428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Google Shape;237;p37"/>
          <p:cNvSpPr txBox="1">
            <a:spLocks/>
          </p:cNvSpPr>
          <p:nvPr/>
        </p:nvSpPr>
        <p:spPr>
          <a:xfrm>
            <a:off x="228600" y="4171950"/>
            <a:ext cx="8610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None/>
              <a:defRPr sz="15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None/>
              <a:defRPr sz="15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None/>
              <a:defRPr sz="15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None/>
              <a:defRPr sz="15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None/>
              <a:defRPr sz="15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None/>
              <a:defRPr sz="15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None/>
              <a:defRPr sz="15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None/>
              <a:defRPr sz="15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500"/>
              <a:buFont typeface="Encode Sans Semi Condensed"/>
              <a:buNone/>
              <a:defRPr sz="15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en-US" sz="1800" dirty="0" err="1">
                <a:solidFill>
                  <a:schemeClr val="bg1"/>
                </a:solidFill>
              </a:rPr>
              <a:t>Tujuannya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adalah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membuat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sebuah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penggambaran</a:t>
            </a:r>
            <a:r>
              <a:rPr lang="en-US" sz="1800" dirty="0">
                <a:solidFill>
                  <a:schemeClr val="bg1"/>
                </a:solidFill>
              </a:rPr>
              <a:t> yang </a:t>
            </a:r>
            <a:r>
              <a:rPr lang="en-US" sz="1800" dirty="0" err="1">
                <a:solidFill>
                  <a:schemeClr val="bg1"/>
                </a:solidFill>
              </a:rPr>
              <a:t>realistis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dapat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diandalkan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mengenai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segmen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pengguna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untuk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dijadikan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referensi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p56"/>
          <p:cNvSpPr/>
          <p:nvPr/>
        </p:nvSpPr>
        <p:spPr>
          <a:xfrm rot="-5398841">
            <a:off x="5387434" y="2146874"/>
            <a:ext cx="8898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0" name="Google Shape;2170;p56"/>
          <p:cNvSpPr txBox="1">
            <a:spLocks noGrp="1"/>
          </p:cNvSpPr>
          <p:nvPr>
            <p:ph type="title"/>
          </p:nvPr>
        </p:nvSpPr>
        <p:spPr>
          <a:xfrm>
            <a:off x="152399" y="784640"/>
            <a:ext cx="7129289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ASAL MUASAL KONSEP PERSONA</a:t>
            </a:r>
            <a:endParaRPr dirty="0"/>
          </a:p>
        </p:txBody>
      </p:sp>
      <p:sp>
        <p:nvSpPr>
          <p:cNvPr id="2171" name="Google Shape;2171;p56"/>
          <p:cNvSpPr txBox="1">
            <a:spLocks noGrp="1"/>
          </p:cNvSpPr>
          <p:nvPr>
            <p:ph type="subTitle" idx="1"/>
          </p:nvPr>
        </p:nvSpPr>
        <p:spPr>
          <a:xfrm>
            <a:off x="304799" y="1783132"/>
            <a:ext cx="4786049" cy="2998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err="1"/>
              <a:t>Konsep</a:t>
            </a:r>
            <a:r>
              <a:rPr lang="en-US" dirty="0"/>
              <a:t> Persona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Alan Cooper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dekade</a:t>
            </a:r>
            <a:r>
              <a:rPr lang="en-US" dirty="0"/>
              <a:t> 1980.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Persona </a:t>
            </a:r>
            <a:r>
              <a:rPr lang="en-US" dirty="0" err="1"/>
              <a:t>digunakannya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menginternalisasi</a:t>
            </a:r>
            <a:r>
              <a:rPr lang="en-US" dirty="0"/>
              <a:t> mindset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err="1"/>
              <a:t>Menjadikan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.</a:t>
            </a:r>
          </a:p>
        </p:txBody>
      </p:sp>
      <p:grpSp>
        <p:nvGrpSpPr>
          <p:cNvPr id="2174" name="Google Shape;2174;p56"/>
          <p:cNvGrpSpPr/>
          <p:nvPr/>
        </p:nvGrpSpPr>
        <p:grpSpPr>
          <a:xfrm>
            <a:off x="4321356" y="2552337"/>
            <a:ext cx="3363308" cy="1635729"/>
            <a:chOff x="2893438" y="2917888"/>
            <a:chExt cx="3363645" cy="1635892"/>
          </a:xfrm>
        </p:grpSpPr>
        <p:sp>
          <p:nvSpPr>
            <p:cNvPr id="2175" name="Google Shape;2175;p56"/>
            <p:cNvSpPr/>
            <p:nvPr/>
          </p:nvSpPr>
          <p:spPr>
            <a:xfrm>
              <a:off x="2893438" y="4312656"/>
              <a:ext cx="3363645" cy="18619"/>
            </a:xfrm>
            <a:custGeom>
              <a:avLst/>
              <a:gdLst/>
              <a:ahLst/>
              <a:cxnLst/>
              <a:rect l="l" t="t" r="r" b="b"/>
              <a:pathLst>
                <a:path w="276218" h="1529" extrusionOk="0">
                  <a:moveTo>
                    <a:pt x="1" y="0"/>
                  </a:moveTo>
                  <a:lnTo>
                    <a:pt x="1" y="1528"/>
                  </a:lnTo>
                  <a:lnTo>
                    <a:pt x="276218" y="1528"/>
                  </a:lnTo>
                  <a:lnTo>
                    <a:pt x="276218" y="0"/>
                  </a:lnTo>
                  <a:close/>
                </a:path>
              </a:pathLst>
            </a:custGeom>
            <a:solidFill>
              <a:srgbClr val="FF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6"/>
            <p:cNvSpPr/>
            <p:nvPr/>
          </p:nvSpPr>
          <p:spPr>
            <a:xfrm>
              <a:off x="4473774" y="2917888"/>
              <a:ext cx="308378" cy="409083"/>
            </a:xfrm>
            <a:custGeom>
              <a:avLst/>
              <a:gdLst/>
              <a:ahLst/>
              <a:cxnLst/>
              <a:rect l="l" t="t" r="r" b="b"/>
              <a:pathLst>
                <a:path w="27134" h="35995" extrusionOk="0">
                  <a:moveTo>
                    <a:pt x="1" y="0"/>
                  </a:moveTo>
                  <a:lnTo>
                    <a:pt x="1" y="35994"/>
                  </a:lnTo>
                  <a:lnTo>
                    <a:pt x="27133" y="180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6"/>
            <p:cNvSpPr/>
            <p:nvPr/>
          </p:nvSpPr>
          <p:spPr>
            <a:xfrm>
              <a:off x="3537957" y="4416847"/>
              <a:ext cx="89322" cy="125781"/>
            </a:xfrm>
            <a:custGeom>
              <a:avLst/>
              <a:gdLst/>
              <a:ahLst/>
              <a:cxnLst/>
              <a:rect l="l" t="t" r="r" b="b"/>
              <a:pathLst>
                <a:path w="7335" h="10329" extrusionOk="0">
                  <a:moveTo>
                    <a:pt x="1" y="1"/>
                  </a:moveTo>
                  <a:lnTo>
                    <a:pt x="1" y="10328"/>
                  </a:lnTo>
                  <a:lnTo>
                    <a:pt x="7334" y="51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6"/>
            <p:cNvSpPr/>
            <p:nvPr/>
          </p:nvSpPr>
          <p:spPr>
            <a:xfrm>
              <a:off x="3642160" y="4416847"/>
              <a:ext cx="20848" cy="125781"/>
            </a:xfrm>
            <a:custGeom>
              <a:avLst/>
              <a:gdLst/>
              <a:ahLst/>
              <a:cxnLst/>
              <a:rect l="l" t="t" r="r" b="b"/>
              <a:pathLst>
                <a:path w="1712" h="10329" extrusionOk="0">
                  <a:moveTo>
                    <a:pt x="0" y="1"/>
                  </a:moveTo>
                  <a:lnTo>
                    <a:pt x="0" y="10328"/>
                  </a:lnTo>
                  <a:lnTo>
                    <a:pt x="1711" y="10328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FF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6"/>
            <p:cNvSpPr/>
            <p:nvPr/>
          </p:nvSpPr>
          <p:spPr>
            <a:xfrm>
              <a:off x="3284917" y="4416847"/>
              <a:ext cx="89310" cy="125781"/>
            </a:xfrm>
            <a:custGeom>
              <a:avLst/>
              <a:gdLst/>
              <a:ahLst/>
              <a:cxnLst/>
              <a:rect l="l" t="t" r="r" b="b"/>
              <a:pathLst>
                <a:path w="7334" h="10329" extrusionOk="0">
                  <a:moveTo>
                    <a:pt x="1" y="1"/>
                  </a:moveTo>
                  <a:lnTo>
                    <a:pt x="1" y="10328"/>
                  </a:lnTo>
                  <a:lnTo>
                    <a:pt x="7334" y="51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6"/>
            <p:cNvSpPr/>
            <p:nvPr/>
          </p:nvSpPr>
          <p:spPr>
            <a:xfrm>
              <a:off x="3032619" y="4416847"/>
              <a:ext cx="88567" cy="125781"/>
            </a:xfrm>
            <a:custGeom>
              <a:avLst/>
              <a:gdLst/>
              <a:ahLst/>
              <a:cxnLst/>
              <a:rect l="l" t="t" r="r" b="b"/>
              <a:pathLst>
                <a:path w="7273" h="10329" extrusionOk="0">
                  <a:moveTo>
                    <a:pt x="7272" y="1"/>
                  </a:moveTo>
                  <a:lnTo>
                    <a:pt x="0" y="5195"/>
                  </a:lnTo>
                  <a:lnTo>
                    <a:pt x="7272" y="10328"/>
                  </a:lnTo>
                  <a:lnTo>
                    <a:pt x="7272" y="1"/>
                  </a:lnTo>
                  <a:close/>
                </a:path>
              </a:pathLst>
            </a:custGeom>
            <a:solidFill>
              <a:srgbClr val="FF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6"/>
            <p:cNvSpPr/>
            <p:nvPr/>
          </p:nvSpPr>
          <p:spPr>
            <a:xfrm>
              <a:off x="5483438" y="4396009"/>
              <a:ext cx="162984" cy="157772"/>
            </a:xfrm>
            <a:custGeom>
              <a:avLst/>
              <a:gdLst/>
              <a:ahLst/>
              <a:cxnLst/>
              <a:rect l="l" t="t" r="r" b="b"/>
              <a:pathLst>
                <a:path w="13384" h="12956" extrusionOk="0">
                  <a:moveTo>
                    <a:pt x="6661" y="4401"/>
                  </a:moveTo>
                  <a:cubicBezTo>
                    <a:pt x="7822" y="4401"/>
                    <a:pt x="8800" y="5317"/>
                    <a:pt x="8800" y="6478"/>
                  </a:cubicBezTo>
                  <a:lnTo>
                    <a:pt x="8800" y="6539"/>
                  </a:lnTo>
                  <a:cubicBezTo>
                    <a:pt x="8842" y="7827"/>
                    <a:pt x="7783" y="8690"/>
                    <a:pt x="6678" y="8690"/>
                  </a:cubicBezTo>
                  <a:cubicBezTo>
                    <a:pt x="6157" y="8690"/>
                    <a:pt x="5626" y="8498"/>
                    <a:pt x="5195" y="8067"/>
                  </a:cubicBezTo>
                  <a:cubicBezTo>
                    <a:pt x="3789" y="6723"/>
                    <a:pt x="4767" y="4401"/>
                    <a:pt x="6661" y="4401"/>
                  </a:cubicBezTo>
                  <a:close/>
                  <a:moveTo>
                    <a:pt x="5928" y="1"/>
                  </a:moveTo>
                  <a:cubicBezTo>
                    <a:pt x="5622" y="551"/>
                    <a:pt x="5378" y="1162"/>
                    <a:pt x="5133" y="1773"/>
                  </a:cubicBezTo>
                  <a:lnTo>
                    <a:pt x="4339" y="2078"/>
                  </a:lnTo>
                  <a:cubicBezTo>
                    <a:pt x="3728" y="1834"/>
                    <a:pt x="3117" y="1590"/>
                    <a:pt x="2445" y="1406"/>
                  </a:cubicBezTo>
                  <a:lnTo>
                    <a:pt x="1406" y="2445"/>
                  </a:lnTo>
                  <a:cubicBezTo>
                    <a:pt x="1650" y="3056"/>
                    <a:pt x="1895" y="3667"/>
                    <a:pt x="2200" y="4217"/>
                  </a:cubicBezTo>
                  <a:lnTo>
                    <a:pt x="1834" y="5012"/>
                  </a:lnTo>
                  <a:cubicBezTo>
                    <a:pt x="1222" y="5195"/>
                    <a:pt x="611" y="5501"/>
                    <a:pt x="0" y="5806"/>
                  </a:cubicBezTo>
                  <a:lnTo>
                    <a:pt x="0" y="7212"/>
                  </a:lnTo>
                  <a:cubicBezTo>
                    <a:pt x="611" y="7517"/>
                    <a:pt x="1222" y="7762"/>
                    <a:pt x="1834" y="8006"/>
                  </a:cubicBezTo>
                  <a:lnTo>
                    <a:pt x="2200" y="8739"/>
                  </a:lnTo>
                  <a:cubicBezTo>
                    <a:pt x="1895" y="9350"/>
                    <a:pt x="1650" y="9962"/>
                    <a:pt x="1467" y="10573"/>
                  </a:cubicBezTo>
                  <a:lnTo>
                    <a:pt x="2506" y="11612"/>
                  </a:lnTo>
                  <a:cubicBezTo>
                    <a:pt x="3117" y="11428"/>
                    <a:pt x="3728" y="11123"/>
                    <a:pt x="4339" y="10878"/>
                  </a:cubicBezTo>
                  <a:lnTo>
                    <a:pt x="5195" y="11184"/>
                  </a:lnTo>
                  <a:cubicBezTo>
                    <a:pt x="5378" y="11795"/>
                    <a:pt x="5683" y="12406"/>
                    <a:pt x="5989" y="12956"/>
                  </a:cubicBezTo>
                  <a:lnTo>
                    <a:pt x="7456" y="12956"/>
                  </a:lnTo>
                  <a:cubicBezTo>
                    <a:pt x="7761" y="12406"/>
                    <a:pt x="8006" y="11795"/>
                    <a:pt x="8250" y="11184"/>
                  </a:cubicBezTo>
                  <a:lnTo>
                    <a:pt x="9044" y="10878"/>
                  </a:lnTo>
                  <a:cubicBezTo>
                    <a:pt x="9656" y="11123"/>
                    <a:pt x="10267" y="11367"/>
                    <a:pt x="10939" y="11612"/>
                  </a:cubicBezTo>
                  <a:lnTo>
                    <a:pt x="11978" y="10573"/>
                  </a:lnTo>
                  <a:cubicBezTo>
                    <a:pt x="11733" y="9962"/>
                    <a:pt x="11489" y="9350"/>
                    <a:pt x="11183" y="8739"/>
                  </a:cubicBezTo>
                  <a:lnTo>
                    <a:pt x="11550" y="7945"/>
                  </a:lnTo>
                  <a:cubicBezTo>
                    <a:pt x="12161" y="7762"/>
                    <a:pt x="12772" y="7456"/>
                    <a:pt x="13383" y="7151"/>
                  </a:cubicBezTo>
                  <a:lnTo>
                    <a:pt x="13383" y="5745"/>
                  </a:lnTo>
                  <a:cubicBezTo>
                    <a:pt x="12772" y="5439"/>
                    <a:pt x="12161" y="5195"/>
                    <a:pt x="11550" y="5012"/>
                  </a:cubicBezTo>
                  <a:lnTo>
                    <a:pt x="11183" y="4156"/>
                  </a:lnTo>
                  <a:cubicBezTo>
                    <a:pt x="11489" y="3606"/>
                    <a:pt x="11733" y="2995"/>
                    <a:pt x="11917" y="2323"/>
                  </a:cubicBezTo>
                  <a:lnTo>
                    <a:pt x="10878" y="1345"/>
                  </a:lnTo>
                  <a:cubicBezTo>
                    <a:pt x="10206" y="1528"/>
                    <a:pt x="9594" y="1773"/>
                    <a:pt x="9044" y="2078"/>
                  </a:cubicBezTo>
                  <a:lnTo>
                    <a:pt x="8189" y="1773"/>
                  </a:lnTo>
                  <a:cubicBezTo>
                    <a:pt x="7945" y="1162"/>
                    <a:pt x="7700" y="551"/>
                    <a:pt x="7395" y="1"/>
                  </a:cubicBezTo>
                  <a:close/>
                </a:path>
              </a:pathLst>
            </a:custGeom>
            <a:solidFill>
              <a:srgbClr val="FF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6"/>
            <p:cNvSpPr/>
            <p:nvPr/>
          </p:nvSpPr>
          <p:spPr>
            <a:xfrm>
              <a:off x="5761043" y="4413132"/>
              <a:ext cx="186048" cy="122055"/>
            </a:xfrm>
            <a:custGeom>
              <a:avLst/>
              <a:gdLst/>
              <a:ahLst/>
              <a:cxnLst/>
              <a:rect l="l" t="t" r="r" b="b"/>
              <a:pathLst>
                <a:path w="15278" h="10023" extrusionOk="0">
                  <a:moveTo>
                    <a:pt x="14178" y="1100"/>
                  </a:moveTo>
                  <a:lnTo>
                    <a:pt x="14178" y="8861"/>
                  </a:lnTo>
                  <a:lnTo>
                    <a:pt x="1161" y="8861"/>
                  </a:lnTo>
                  <a:lnTo>
                    <a:pt x="1161" y="1100"/>
                  </a:lnTo>
                  <a:close/>
                  <a:moveTo>
                    <a:pt x="0" y="0"/>
                  </a:moveTo>
                  <a:lnTo>
                    <a:pt x="0" y="10022"/>
                  </a:lnTo>
                  <a:lnTo>
                    <a:pt x="15278" y="10022"/>
                  </a:lnTo>
                  <a:lnTo>
                    <a:pt x="15278" y="0"/>
                  </a:lnTo>
                  <a:close/>
                </a:path>
              </a:pathLst>
            </a:custGeom>
            <a:solidFill>
              <a:srgbClr val="FF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6"/>
            <p:cNvSpPr/>
            <p:nvPr/>
          </p:nvSpPr>
          <p:spPr>
            <a:xfrm>
              <a:off x="6146566" y="4399736"/>
              <a:ext cx="61034" cy="61034"/>
            </a:xfrm>
            <a:custGeom>
              <a:avLst/>
              <a:gdLst/>
              <a:ahLst/>
              <a:cxnLst/>
              <a:rect l="l" t="t" r="r" b="b"/>
              <a:pathLst>
                <a:path w="5012" h="5012" extrusionOk="0">
                  <a:moveTo>
                    <a:pt x="0" y="0"/>
                  </a:moveTo>
                  <a:lnTo>
                    <a:pt x="0" y="1161"/>
                  </a:lnTo>
                  <a:lnTo>
                    <a:pt x="3911" y="1161"/>
                  </a:lnTo>
                  <a:lnTo>
                    <a:pt x="3911" y="5011"/>
                  </a:lnTo>
                  <a:lnTo>
                    <a:pt x="5011" y="5011"/>
                  </a:lnTo>
                  <a:lnTo>
                    <a:pt x="5011" y="0"/>
                  </a:lnTo>
                  <a:close/>
                </a:path>
              </a:pathLst>
            </a:custGeom>
            <a:solidFill>
              <a:srgbClr val="FF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6"/>
            <p:cNvSpPr/>
            <p:nvPr/>
          </p:nvSpPr>
          <p:spPr>
            <a:xfrm>
              <a:off x="6059487" y="4399736"/>
              <a:ext cx="61034" cy="61034"/>
            </a:xfrm>
            <a:custGeom>
              <a:avLst/>
              <a:gdLst/>
              <a:ahLst/>
              <a:cxnLst/>
              <a:rect l="l" t="t" r="r" b="b"/>
              <a:pathLst>
                <a:path w="5012" h="5012" extrusionOk="0">
                  <a:moveTo>
                    <a:pt x="0" y="0"/>
                  </a:moveTo>
                  <a:lnTo>
                    <a:pt x="0" y="5011"/>
                  </a:lnTo>
                  <a:lnTo>
                    <a:pt x="1100" y="5011"/>
                  </a:lnTo>
                  <a:lnTo>
                    <a:pt x="1100" y="1161"/>
                  </a:lnTo>
                  <a:lnTo>
                    <a:pt x="5011" y="1161"/>
                  </a:lnTo>
                  <a:lnTo>
                    <a:pt x="5011" y="0"/>
                  </a:lnTo>
                  <a:close/>
                </a:path>
              </a:pathLst>
            </a:custGeom>
            <a:solidFill>
              <a:srgbClr val="FF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6"/>
            <p:cNvSpPr/>
            <p:nvPr/>
          </p:nvSpPr>
          <p:spPr>
            <a:xfrm>
              <a:off x="6146566" y="4487558"/>
              <a:ext cx="61034" cy="60291"/>
            </a:xfrm>
            <a:custGeom>
              <a:avLst/>
              <a:gdLst/>
              <a:ahLst/>
              <a:cxnLst/>
              <a:rect l="l" t="t" r="r" b="b"/>
              <a:pathLst>
                <a:path w="5012" h="4951" extrusionOk="0">
                  <a:moveTo>
                    <a:pt x="3911" y="0"/>
                  </a:moveTo>
                  <a:lnTo>
                    <a:pt x="3911" y="3850"/>
                  </a:lnTo>
                  <a:lnTo>
                    <a:pt x="0" y="3850"/>
                  </a:lnTo>
                  <a:lnTo>
                    <a:pt x="0" y="4950"/>
                  </a:lnTo>
                  <a:lnTo>
                    <a:pt x="5011" y="4950"/>
                  </a:lnTo>
                  <a:lnTo>
                    <a:pt x="5011" y="0"/>
                  </a:lnTo>
                  <a:close/>
                </a:path>
              </a:pathLst>
            </a:custGeom>
            <a:solidFill>
              <a:srgbClr val="FF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6"/>
            <p:cNvSpPr/>
            <p:nvPr/>
          </p:nvSpPr>
          <p:spPr>
            <a:xfrm>
              <a:off x="6059487" y="4487558"/>
              <a:ext cx="61034" cy="60291"/>
            </a:xfrm>
            <a:custGeom>
              <a:avLst/>
              <a:gdLst/>
              <a:ahLst/>
              <a:cxnLst/>
              <a:rect l="l" t="t" r="r" b="b"/>
              <a:pathLst>
                <a:path w="5012" h="4951" extrusionOk="0">
                  <a:moveTo>
                    <a:pt x="0" y="0"/>
                  </a:moveTo>
                  <a:lnTo>
                    <a:pt x="0" y="4950"/>
                  </a:lnTo>
                  <a:lnTo>
                    <a:pt x="5011" y="4950"/>
                  </a:lnTo>
                  <a:lnTo>
                    <a:pt x="5011" y="3850"/>
                  </a:lnTo>
                  <a:lnTo>
                    <a:pt x="1100" y="3850"/>
                  </a:lnTo>
                  <a:lnTo>
                    <a:pt x="1100" y="0"/>
                  </a:lnTo>
                  <a:close/>
                </a:path>
              </a:pathLst>
            </a:custGeom>
            <a:solidFill>
              <a:srgbClr val="FF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7" name="Google Shape;2187;p56"/>
          <p:cNvSpPr/>
          <p:nvPr/>
        </p:nvSpPr>
        <p:spPr>
          <a:xfrm>
            <a:off x="5905734" y="4105274"/>
            <a:ext cx="929100" cy="49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111" y="1783134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Google Shape;2170;p56"/>
          <p:cNvSpPr txBox="1">
            <a:spLocks/>
          </p:cNvSpPr>
          <p:nvPr/>
        </p:nvSpPr>
        <p:spPr>
          <a:xfrm>
            <a:off x="7251208" y="3890240"/>
            <a:ext cx="1913553" cy="40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en-US" sz="1100" dirty="0"/>
              <a:t>Alan Cooper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42950"/>
            <a:ext cx="8763000" cy="819300"/>
          </a:xfrm>
        </p:spPr>
        <p:txBody>
          <a:bodyPr/>
          <a:lstStyle/>
          <a:p>
            <a:pPr algn="ctr"/>
            <a:r>
              <a:rPr lang="en-US" dirty="0"/>
              <a:t>RISET DAN PENGUMPULAN DATA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" y="1583259"/>
            <a:ext cx="3314700" cy="415498"/>
          </a:xfrm>
        </p:spPr>
        <p:txBody>
          <a:bodyPr/>
          <a:lstStyle/>
          <a:p>
            <a:pPr algn="l"/>
            <a:r>
              <a:rPr lang="en-US" sz="1800" b="1" dirty="0" err="1"/>
              <a:t>Melakukan</a:t>
            </a:r>
            <a:r>
              <a:rPr lang="en-US" sz="1800" b="1" dirty="0"/>
              <a:t> </a:t>
            </a:r>
            <a:r>
              <a:rPr lang="en-US" sz="1800" b="1" dirty="0" err="1"/>
              <a:t>riset</a:t>
            </a:r>
            <a:r>
              <a:rPr lang="en-US" sz="1800" b="1" dirty="0"/>
              <a:t> </a:t>
            </a:r>
            <a:r>
              <a:rPr lang="en-US" sz="1800" b="1" dirty="0" err="1"/>
              <a:t>pengguna</a:t>
            </a:r>
            <a:endParaRPr lang="en-US" sz="1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518090"/>
            <a:ext cx="685800" cy="830997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33589"/>
            <a:ext cx="3968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Observasi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atau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wawancara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sejumlah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orang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705" y="2520344"/>
            <a:ext cx="685800" cy="830997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2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33251" y="2520344"/>
            <a:ext cx="347472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15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en-US" sz="1800" b="1" dirty="0" err="1"/>
              <a:t>Mengerucutkan</a:t>
            </a:r>
            <a:r>
              <a:rPr lang="en-US" sz="1800" b="1" dirty="0"/>
              <a:t> </a:t>
            </a:r>
            <a:r>
              <a:rPr lang="en-US" sz="1800" b="1" dirty="0" err="1"/>
              <a:t>riset</a:t>
            </a:r>
            <a:endParaRPr lang="en-US" sz="1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2880325"/>
            <a:ext cx="3940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Temukan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tema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yang </a:t>
            </a:r>
            <a:r>
              <a:rPr lang="en-US" dirty="0" err="1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spesifik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, </a:t>
            </a:r>
            <a:r>
              <a:rPr lang="en-US" dirty="0" err="1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relevan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dan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universal </a:t>
            </a:r>
            <a:r>
              <a:rPr lang="en-US" dirty="0" err="1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terhadap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sistem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penggunanya</a:t>
            </a:r>
            <a:endParaRPr lang="en-US" dirty="0">
              <a:solidFill>
                <a:schemeClr val="accent5">
                  <a:lumMod val="25000"/>
                </a:schemeClr>
              </a:solidFill>
              <a:latin typeface="Encode Sans Semi Condense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351" y="3606234"/>
            <a:ext cx="685800" cy="830997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3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33251" y="3596605"/>
            <a:ext cx="347472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15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en-US" sz="1800" b="1" dirty="0"/>
              <a:t>Brainstorming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6942" y="3979990"/>
            <a:ext cx="3940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Kelompokan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elemen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ke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dalam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grup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persona yang </a:t>
            </a:r>
            <a:r>
              <a:rPr lang="en-US" dirty="0" err="1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merepresentasikan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kelompok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spesifik</a:t>
            </a:r>
            <a:endParaRPr lang="en-US" dirty="0">
              <a:solidFill>
                <a:schemeClr val="accent5">
                  <a:lumMod val="25000"/>
                </a:schemeClr>
              </a:solidFill>
              <a:latin typeface="Encode Sans Semi Condense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35434" y="3596605"/>
            <a:ext cx="685800" cy="830997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35434" y="2520342"/>
            <a:ext cx="685800" cy="830997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35434" y="1512575"/>
            <a:ext cx="685800" cy="830997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4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5193574" y="3596605"/>
            <a:ext cx="3278777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15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en-US" sz="1800" b="1" dirty="0" err="1"/>
              <a:t>Bagikan</a:t>
            </a:r>
            <a:r>
              <a:rPr lang="en-US" sz="1800" b="1" dirty="0"/>
              <a:t> Persona</a:t>
            </a: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5178334" y="2554223"/>
            <a:ext cx="33147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15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en-US" sz="1800" b="1" dirty="0" err="1"/>
              <a:t>Jadikan</a:t>
            </a:r>
            <a:r>
              <a:rPr lang="en-US" sz="1800" b="1" dirty="0"/>
              <a:t> Persona </a:t>
            </a:r>
            <a:r>
              <a:rPr lang="en-US" sz="1800" b="1" dirty="0" err="1"/>
              <a:t>realistis</a:t>
            </a:r>
            <a:endParaRPr lang="en-US" sz="1800" b="1" dirty="0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178335" y="1551837"/>
            <a:ext cx="3359330" cy="26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15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en-US" sz="1800" b="1" dirty="0"/>
              <a:t>Refine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29644" y="3933823"/>
            <a:ext cx="3968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Bagikan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dan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diskusikan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persona </a:t>
            </a:r>
            <a:r>
              <a:rPr lang="en-US" dirty="0" err="1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dengan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tim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pengembang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42707" y="2895796"/>
            <a:ext cx="3968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Dengan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menambahkan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deskripsi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latar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</a:p>
          <a:p>
            <a:r>
              <a:rPr lang="en-US" dirty="0" err="1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belakang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, </a:t>
            </a:r>
            <a:r>
              <a:rPr lang="en-US" dirty="0" err="1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motivasi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dan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ekspetasi</a:t>
            </a:r>
            <a:endParaRPr lang="en-US" dirty="0">
              <a:solidFill>
                <a:schemeClr val="accent5">
                  <a:lumMod val="25000"/>
                </a:schemeClr>
              </a:solidFill>
              <a:latin typeface="Encode Sans Semi Condense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31823" y="1862475"/>
            <a:ext cx="3851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Kombinasikan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dan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tentukan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prioritas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persona </a:t>
            </a:r>
          </a:p>
          <a:p>
            <a:r>
              <a:rPr lang="en-US" dirty="0" err="1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Pisahkan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ke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dalam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kategori</a:t>
            </a:r>
            <a:endParaRPr lang="en-US" dirty="0">
              <a:solidFill>
                <a:schemeClr val="accent5">
                  <a:lumMod val="25000"/>
                </a:schemeClr>
              </a:solidFill>
              <a:latin typeface="Encode Sans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29614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09E4627-F745-E738-0FB8-9D8E98864081}"/>
              </a:ext>
            </a:extLst>
          </p:cNvPr>
          <p:cNvSpPr/>
          <p:nvPr/>
        </p:nvSpPr>
        <p:spPr>
          <a:xfrm>
            <a:off x="2994823" y="3526055"/>
            <a:ext cx="6060840" cy="14695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1"/>
          </p:nvPr>
        </p:nvSpPr>
        <p:spPr>
          <a:xfrm>
            <a:off x="2994824" y="3750573"/>
            <a:ext cx="6060839" cy="10205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User Interface (UI) </a:t>
            </a:r>
            <a:r>
              <a:rPr lang="en-US" sz="1600" dirty="0" err="1">
                <a:solidFill>
                  <a:schemeClr val="tx1"/>
                </a:solidFill>
              </a:rPr>
              <a:t>merupakan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desain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antarmuka</a:t>
            </a:r>
            <a:r>
              <a:rPr lang="en-US" sz="1600" dirty="0">
                <a:solidFill>
                  <a:schemeClr val="tx1"/>
                </a:solidFill>
              </a:rPr>
              <a:t> yang </a:t>
            </a:r>
            <a:r>
              <a:rPr lang="en-US" sz="1600" dirty="0" err="1">
                <a:solidFill>
                  <a:schemeClr val="tx1"/>
                </a:solidFill>
              </a:rPr>
              <a:t>berfokus</a:t>
            </a:r>
            <a:r>
              <a:rPr lang="en-US" sz="1600" dirty="0">
                <a:solidFill>
                  <a:schemeClr val="tx1"/>
                </a:solidFill>
              </a:rPr>
              <a:t> pada </a:t>
            </a:r>
            <a:r>
              <a:rPr lang="en-US" sz="1600" dirty="0" err="1">
                <a:solidFill>
                  <a:schemeClr val="tx1"/>
                </a:solidFill>
              </a:rPr>
              <a:t>keindahan</a:t>
            </a:r>
            <a:r>
              <a:rPr lang="en-US" sz="1600" dirty="0">
                <a:solidFill>
                  <a:schemeClr val="tx1"/>
                </a:solidFill>
              </a:rPr>
              <a:t> pada </a:t>
            </a:r>
            <a:r>
              <a:rPr lang="en-US" sz="1600" dirty="0" err="1">
                <a:solidFill>
                  <a:schemeClr val="tx1"/>
                </a:solidFill>
              </a:rPr>
              <a:t>suatu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tampilan</a:t>
            </a:r>
            <a:r>
              <a:rPr lang="en-US" sz="1600" dirty="0">
                <a:solidFill>
                  <a:schemeClr val="tx1"/>
                </a:solidFill>
              </a:rPr>
              <a:t>. Dimana </a:t>
            </a:r>
            <a:r>
              <a:rPr lang="en-US" sz="1600" dirty="0" err="1">
                <a:solidFill>
                  <a:schemeClr val="tx1"/>
                </a:solidFill>
              </a:rPr>
              <a:t>tampilan</a:t>
            </a:r>
            <a:r>
              <a:rPr lang="en-US" sz="1600" dirty="0">
                <a:solidFill>
                  <a:schemeClr val="tx1"/>
                </a:solidFill>
              </a:rPr>
              <a:t> UI </a:t>
            </a:r>
            <a:r>
              <a:rPr lang="en-US" sz="1600" dirty="0" err="1">
                <a:solidFill>
                  <a:schemeClr val="tx1"/>
                </a:solidFill>
              </a:rPr>
              <a:t>bisa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berupa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warna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bentuk</a:t>
            </a:r>
            <a:r>
              <a:rPr lang="en-US" sz="1600" dirty="0">
                <a:solidFill>
                  <a:schemeClr val="tx1"/>
                </a:solidFill>
              </a:rPr>
              <a:t>, layout ,</a:t>
            </a:r>
            <a:r>
              <a:rPr lang="en-US" sz="1600" dirty="0" err="1">
                <a:solidFill>
                  <a:schemeClr val="tx1"/>
                </a:solidFill>
              </a:rPr>
              <a:t>serta</a:t>
            </a:r>
            <a:r>
              <a:rPr lang="en-US" sz="1600" dirty="0">
                <a:solidFill>
                  <a:schemeClr val="tx1"/>
                </a:solidFill>
              </a:rPr>
              <a:t> tulisan yang di </a:t>
            </a:r>
            <a:r>
              <a:rPr lang="en-US" sz="1600" dirty="0" err="1">
                <a:solidFill>
                  <a:schemeClr val="tx1"/>
                </a:solidFill>
              </a:rPr>
              <a:t>desain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semenarik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mungkin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dengan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tujuan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membangun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sebuah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produk</a:t>
            </a:r>
            <a:r>
              <a:rPr lang="en-US" sz="1600" dirty="0">
                <a:solidFill>
                  <a:schemeClr val="tx1"/>
                </a:solidFill>
              </a:rPr>
              <a:t> yang </a:t>
            </a:r>
            <a:r>
              <a:rPr lang="en-US" sz="1600" dirty="0" err="1">
                <a:solidFill>
                  <a:schemeClr val="tx1"/>
                </a:solidFill>
              </a:rPr>
              <a:t>enak</a:t>
            </a:r>
            <a:r>
              <a:rPr lang="en-US" sz="1600" dirty="0">
                <a:solidFill>
                  <a:schemeClr val="tx1"/>
                </a:solidFill>
              </a:rPr>
              <a:t> di </a:t>
            </a:r>
            <a:r>
              <a:rPr lang="en-US" sz="1600" dirty="0" err="1">
                <a:solidFill>
                  <a:schemeClr val="tx1"/>
                </a:solidFill>
              </a:rPr>
              <a:t>lihat</a:t>
            </a:r>
            <a:r>
              <a:rPr lang="en-US" sz="1600" dirty="0">
                <a:solidFill>
                  <a:schemeClr val="tx1"/>
                </a:solidFill>
              </a:rPr>
              <a:t> oleh user </a:t>
            </a:r>
            <a:r>
              <a:rPr lang="en-US" sz="1600" dirty="0" err="1">
                <a:solidFill>
                  <a:schemeClr val="tx1"/>
                </a:solidFill>
              </a:rPr>
              <a:t>atau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pengguna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258317" y="1712250"/>
            <a:ext cx="2297104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pc="600" dirty="0" err="1"/>
              <a:t>Apa</a:t>
            </a:r>
            <a:r>
              <a:rPr lang="en-US" spc="600" dirty="0"/>
              <a:t> </a:t>
            </a:r>
            <a:r>
              <a:rPr lang="en-US" spc="600" dirty="0" err="1"/>
              <a:t>itu</a:t>
            </a:r>
            <a:r>
              <a:rPr lang="en-US" spc="600" dirty="0"/>
              <a:t> UI ?</a:t>
            </a:r>
            <a:endParaRPr spc="600" dirty="0"/>
          </a:p>
        </p:txBody>
      </p:sp>
      <p:pic>
        <p:nvPicPr>
          <p:cNvPr id="2060" name="Picture 12" descr="UX et UI : différences et rôles dans le processus de création | DIGITICS">
            <a:extLst>
              <a:ext uri="{FF2B5EF4-FFF2-40B4-BE49-F238E27FC236}">
                <a16:creationId xmlns:a16="http://schemas.microsoft.com/office/drawing/2014/main" id="{0833AABA-3B32-6C82-9757-3908D3B9E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792" y="193693"/>
            <a:ext cx="3728901" cy="303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 idx="3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 Of User Interface</a:t>
            </a:r>
            <a:endParaRPr dirty="0"/>
          </a:p>
        </p:txBody>
      </p:sp>
      <p:sp>
        <p:nvSpPr>
          <p:cNvPr id="183" name="Google Shape;183;p30"/>
          <p:cNvSpPr txBox="1">
            <a:spLocks noGrp="1"/>
          </p:cNvSpPr>
          <p:nvPr>
            <p:ph type="subTitle" idx="1"/>
          </p:nvPr>
        </p:nvSpPr>
        <p:spPr>
          <a:xfrm>
            <a:off x="2815375" y="811185"/>
            <a:ext cx="4320211" cy="1639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800" b="1" dirty="0"/>
              <a:t>Graphical User Interface (GUI):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unsur-unsur</a:t>
            </a:r>
            <a:r>
              <a:rPr lang="en-US" sz="1800" dirty="0"/>
              <a:t> multimedia (</a:t>
            </a:r>
            <a:r>
              <a:rPr lang="en-US" sz="1800" dirty="0" err="1"/>
              <a:t>seperti</a:t>
            </a:r>
            <a:r>
              <a:rPr lang="en-US" sz="1800" dirty="0"/>
              <a:t> </a:t>
            </a:r>
            <a:r>
              <a:rPr lang="en-US" sz="1800" dirty="0" err="1"/>
              <a:t>gambar,suara</a:t>
            </a:r>
            <a:r>
              <a:rPr lang="en-US" sz="1800" dirty="0"/>
              <a:t>, video)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berinteraksi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pengguna</a:t>
            </a:r>
            <a:r>
              <a:rPr lang="en-US" sz="1800" dirty="0"/>
              <a:t>.</a:t>
            </a:r>
            <a:endParaRPr sz="1800" dirty="0"/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5"/>
          </p:nvPr>
        </p:nvSpPr>
        <p:spPr>
          <a:xfrm>
            <a:off x="5301964" y="3103792"/>
            <a:ext cx="3842036" cy="1517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2. Text-Based 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Menggunakan</a:t>
            </a:r>
            <a:r>
              <a:rPr lang="en-US" sz="1800" dirty="0"/>
              <a:t> syntax/</a:t>
            </a:r>
            <a:r>
              <a:rPr lang="en-US" sz="1800" dirty="0" err="1"/>
              <a:t>rumus</a:t>
            </a:r>
            <a:r>
              <a:rPr lang="en-US" sz="1800" dirty="0"/>
              <a:t> yang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dirty="0" err="1"/>
              <a:t>ditentukan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memberikan</a:t>
            </a:r>
            <a:r>
              <a:rPr lang="en-US" sz="1800" dirty="0"/>
              <a:t> </a:t>
            </a:r>
            <a:r>
              <a:rPr lang="en-US" sz="1800" dirty="0" err="1"/>
              <a:t>perintah</a:t>
            </a:r>
            <a:r>
              <a:rPr lang="en-US" sz="1800" dirty="0"/>
              <a:t>.</a:t>
            </a:r>
            <a:endParaRPr sz="1800" dirty="0"/>
          </a:p>
        </p:txBody>
      </p:sp>
      <p:pic>
        <p:nvPicPr>
          <p:cNvPr id="3074" name="Picture 2" descr="Pentingnya Jasa Kelola Sosmed untuk Promosi Bisnis">
            <a:extLst>
              <a:ext uri="{FF2B5EF4-FFF2-40B4-BE49-F238E27FC236}">
                <a16:creationId xmlns:a16="http://schemas.microsoft.com/office/drawing/2014/main" id="{649043F3-9A7C-4A86-EF25-F01DBC0CF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586" y="1020536"/>
            <a:ext cx="2008414" cy="116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>
            <a:spLocks noGrp="1"/>
          </p:cNvSpPr>
          <p:nvPr>
            <p:ph type="subTitle" idx="1"/>
          </p:nvPr>
        </p:nvSpPr>
        <p:spPr>
          <a:xfrm>
            <a:off x="1332739" y="2177700"/>
            <a:ext cx="6478521" cy="29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UX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sz="1800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pengalaman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pengguna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saat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melakukan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interaksi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pada </a:t>
            </a:r>
            <a:r>
              <a:rPr lang="en-US" sz="1800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suatu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produk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sz="1800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Maka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sz="1800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UX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 Design </a:t>
            </a:r>
            <a:r>
              <a:rPr lang="en-US" sz="1800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sebuah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proses </a:t>
            </a:r>
            <a:r>
              <a:rPr lang="en-US" sz="1800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perancangan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US" sz="1800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mencoba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mendesain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sebuah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produk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agar </a:t>
            </a:r>
            <a:r>
              <a:rPr lang="en-US" sz="1800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nyaman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bagi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pengguna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sz="1800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Sederhananya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, </a:t>
            </a:r>
            <a:r>
              <a:rPr lang="en-US" sz="1800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UX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 design </a:t>
            </a:r>
            <a:r>
              <a:rPr lang="en-US" sz="1800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metode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desain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membangun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sebuah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produk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yang </a:t>
            </a:r>
            <a:r>
              <a:rPr lang="en-US" sz="1800" b="1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tidak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sz="1800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membuat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sz="1800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user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sz="1800" b="1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kebingungan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sz="1800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saat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menggunakannya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.</a:t>
            </a:r>
            <a:endParaRPr sz="1800" dirty="0"/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2150250" y="0"/>
            <a:ext cx="4843500" cy="21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UX ?</a:t>
            </a:r>
            <a:endParaRPr sz="5000" dirty="0"/>
          </a:p>
        </p:txBody>
      </p:sp>
      <p:sp>
        <p:nvSpPr>
          <p:cNvPr id="206" name="Google Shape;206;p32"/>
          <p:cNvSpPr/>
          <p:nvPr/>
        </p:nvSpPr>
        <p:spPr>
          <a:xfrm>
            <a:off x="3049500" y="2103175"/>
            <a:ext cx="30450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D51A2E1-73B9-1851-86E6-4B622F566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58" y="0"/>
            <a:ext cx="859488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Judul 2">
            <a:extLst>
              <a:ext uri="{FF2B5EF4-FFF2-40B4-BE49-F238E27FC236}">
                <a16:creationId xmlns:a16="http://schemas.microsoft.com/office/drawing/2014/main" id="{0A32710D-664E-F6CD-CF3C-F5C50D24E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Apa sih Design </a:t>
            </a:r>
            <a:r>
              <a:rPr lang="id-ID" dirty="0" err="1"/>
              <a:t>Thinking</a:t>
            </a:r>
            <a:r>
              <a:rPr lang="id-ID" dirty="0"/>
              <a:t> itu?</a:t>
            </a:r>
          </a:p>
        </p:txBody>
      </p:sp>
      <p:sp>
        <p:nvSpPr>
          <p:cNvPr id="7" name="Tampungan Teks 6">
            <a:extLst>
              <a:ext uri="{FF2B5EF4-FFF2-40B4-BE49-F238E27FC236}">
                <a16:creationId xmlns:a16="http://schemas.microsoft.com/office/drawing/2014/main" id="{64A83B39-B104-2EA2-F1C3-7255F5127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07519" y="150936"/>
            <a:ext cx="5298900" cy="2902821"/>
          </a:xfrm>
        </p:spPr>
        <p:txBody>
          <a:bodyPr anchor="ctr"/>
          <a:lstStyle/>
          <a:p>
            <a:pPr marL="133350" indent="0" algn="just">
              <a:buNone/>
            </a:pPr>
            <a:endParaRPr lang="id-ID" sz="1600" b="1" dirty="0">
              <a:latin typeface="Palatino Linotype" panose="02040502050505030304" pitchFamily="18" charset="0"/>
              <a:ea typeface="Palatino Linotype" panose="02000000000000000000" pitchFamily="2" charset="0"/>
            </a:endParaRPr>
          </a:p>
          <a:p>
            <a:pPr algn="just"/>
            <a:r>
              <a:rPr lang="id-ID" sz="1600" b="1" dirty="0">
                <a:effectLst/>
                <a:latin typeface="Palatino Linotype" panose="02040502050505030304" pitchFamily="18" charset="0"/>
                <a:ea typeface="Palatino Linotype" panose="02000000000000000000" pitchFamily="2" charset="0"/>
              </a:rPr>
              <a:t>Design </a:t>
            </a:r>
            <a:r>
              <a:rPr lang="id-ID" sz="1600" b="1" dirty="0" err="1">
                <a:effectLst/>
                <a:latin typeface="Palatino Linotype" panose="02040502050505030304" pitchFamily="18" charset="0"/>
                <a:ea typeface="Palatino Linotype" panose="02000000000000000000" pitchFamily="2" charset="0"/>
              </a:rPr>
              <a:t>thinking</a:t>
            </a:r>
            <a:r>
              <a:rPr lang="id-ID" sz="1600" dirty="0">
                <a:effectLst/>
                <a:latin typeface="Palatino Linotype" panose="02040502050505030304" pitchFamily="18" charset="0"/>
                <a:ea typeface="Palatino Linotype" panose="02000000000000000000" pitchFamily="2" charset="0"/>
              </a:rPr>
              <a:t> adalah cara untuk memecahkan sebuah masalah dengan praktis dan kreatif serta memiliki fokus utama pada </a:t>
            </a:r>
            <a:r>
              <a:rPr lang="id-ID" sz="1600" dirty="0" err="1">
                <a:effectLst/>
                <a:latin typeface="Palatino Linotype" panose="02040502050505030304" pitchFamily="18" charset="0"/>
                <a:ea typeface="Palatino Linotype" panose="02000000000000000000" pitchFamily="2" charset="0"/>
              </a:rPr>
              <a:t>users</a:t>
            </a:r>
            <a:r>
              <a:rPr lang="id-ID" sz="1600" dirty="0">
                <a:effectLst/>
                <a:latin typeface="Palatino Linotype" panose="02040502050505030304" pitchFamily="18" charset="0"/>
                <a:ea typeface="Palatino Linotype" panose="02000000000000000000" pitchFamily="2" charset="0"/>
              </a:rPr>
              <a:t> atau pengguna.</a:t>
            </a:r>
          </a:p>
          <a:p>
            <a:pPr algn="just"/>
            <a:r>
              <a:rPr lang="id-ID" sz="1600" dirty="0">
                <a:effectLst/>
                <a:latin typeface="Palatino Linotype" panose="02040502050505030304" pitchFamily="18" charset="0"/>
                <a:ea typeface="Palatino Linotype" panose="02000000000000000000" pitchFamily="2" charset="0"/>
              </a:rPr>
              <a:t>Dalam pemecahan masalah, tim akan berusaha memahami apa kebutuhan </a:t>
            </a:r>
            <a:r>
              <a:rPr lang="id-ID" sz="1600" dirty="0" err="1">
                <a:effectLst/>
                <a:latin typeface="Palatino Linotype" panose="02040502050505030304" pitchFamily="18" charset="0"/>
                <a:ea typeface="Palatino Linotype" panose="02000000000000000000" pitchFamily="2" charset="0"/>
              </a:rPr>
              <a:t>users</a:t>
            </a:r>
            <a:r>
              <a:rPr lang="id-ID" sz="1600" dirty="0">
                <a:effectLst/>
                <a:latin typeface="Palatino Linotype" panose="02040502050505030304" pitchFamily="18" charset="0"/>
                <a:ea typeface="Palatino Linotype" panose="02000000000000000000" pitchFamily="2" charset="0"/>
              </a:rPr>
              <a:t> (manusia),</a:t>
            </a:r>
            <a:r>
              <a:rPr lang="id-ID" sz="1600" b="0" i="0" dirty="0">
                <a:solidFill>
                  <a:srgbClr val="4D5156"/>
                </a:solidFill>
                <a:effectLst/>
                <a:latin typeface="Palatino Linotype" panose="02040502050505030304" pitchFamily="18" charset="0"/>
                <a:ea typeface="Palatino Linotype" panose="02000000000000000000" pitchFamily="2" charset="0"/>
              </a:rPr>
              <a:t> menantang asumsi, dan mendefinisikan ulang masalah dalam usaha untuk mengidentifikasi strategi alternatif dan solusi paling efektif untuk memenuhi kebutuhan tersebut.</a:t>
            </a:r>
          </a:p>
          <a:p>
            <a:pPr algn="just"/>
            <a:r>
              <a:rPr lang="id-ID" sz="1600" dirty="0">
                <a:solidFill>
                  <a:srgbClr val="4D5156"/>
                </a:solidFill>
                <a:latin typeface="Palatino Linotype" panose="02040502050505030304" pitchFamily="18" charset="0"/>
                <a:ea typeface="Palatino Linotype" panose="02000000000000000000" pitchFamily="2" charset="0"/>
              </a:rPr>
              <a:t>5 Tahapan </a:t>
            </a:r>
            <a:r>
              <a:rPr lang="id-ID" sz="1600" dirty="0" err="1">
                <a:solidFill>
                  <a:srgbClr val="4D5156"/>
                </a:solidFill>
                <a:latin typeface="Palatino Linotype" panose="02040502050505030304" pitchFamily="18" charset="0"/>
                <a:ea typeface="Palatino Linotype" panose="02000000000000000000" pitchFamily="2" charset="0"/>
              </a:rPr>
              <a:t>design</a:t>
            </a:r>
            <a:r>
              <a:rPr lang="id-ID" sz="1600" dirty="0">
                <a:solidFill>
                  <a:srgbClr val="4D5156"/>
                </a:solidFill>
                <a:latin typeface="Palatino Linotype" panose="02040502050505030304" pitchFamily="18" charset="0"/>
                <a:ea typeface="Palatino Linotype" panose="02000000000000000000" pitchFamily="2" charset="0"/>
              </a:rPr>
              <a:t> </a:t>
            </a:r>
            <a:r>
              <a:rPr lang="id-ID" sz="1600" dirty="0" err="1">
                <a:solidFill>
                  <a:srgbClr val="4D5156"/>
                </a:solidFill>
                <a:latin typeface="Palatino Linotype" panose="02040502050505030304" pitchFamily="18" charset="0"/>
                <a:ea typeface="Palatino Linotype" panose="02000000000000000000" pitchFamily="2" charset="0"/>
              </a:rPr>
              <a:t>Thinking</a:t>
            </a:r>
            <a:r>
              <a:rPr lang="id-ID" sz="1600" dirty="0">
                <a:solidFill>
                  <a:srgbClr val="4D5156"/>
                </a:solidFill>
                <a:latin typeface="Palatino Linotype" panose="02040502050505030304" pitchFamily="18" charset="0"/>
                <a:ea typeface="Palatino Linotype" panose="02000000000000000000" pitchFamily="2" charset="0"/>
              </a:rPr>
              <a:t> yaitu: </a:t>
            </a:r>
            <a:r>
              <a:rPr lang="id-ID" sz="1600" dirty="0" err="1">
                <a:solidFill>
                  <a:srgbClr val="4D5156"/>
                </a:solidFill>
                <a:latin typeface="Palatino Linotype" panose="02040502050505030304" pitchFamily="18" charset="0"/>
                <a:ea typeface="Palatino Linotype" panose="02000000000000000000" pitchFamily="2" charset="0"/>
              </a:rPr>
              <a:t>Empatize</a:t>
            </a:r>
            <a:r>
              <a:rPr lang="id-ID" sz="1600" dirty="0">
                <a:solidFill>
                  <a:srgbClr val="4D5156"/>
                </a:solidFill>
                <a:latin typeface="Palatino Linotype" panose="02040502050505030304" pitchFamily="18" charset="0"/>
                <a:ea typeface="Palatino Linotype" panose="02000000000000000000" pitchFamily="2" charset="0"/>
              </a:rPr>
              <a:t>, </a:t>
            </a:r>
            <a:r>
              <a:rPr lang="id-ID" sz="1600" dirty="0" err="1">
                <a:solidFill>
                  <a:srgbClr val="4D5156"/>
                </a:solidFill>
                <a:latin typeface="Palatino Linotype" panose="02040502050505030304" pitchFamily="18" charset="0"/>
                <a:ea typeface="Palatino Linotype" panose="02000000000000000000" pitchFamily="2" charset="0"/>
              </a:rPr>
              <a:t>Define</a:t>
            </a:r>
            <a:r>
              <a:rPr lang="id-ID" sz="1600" dirty="0">
                <a:solidFill>
                  <a:srgbClr val="4D5156"/>
                </a:solidFill>
                <a:latin typeface="Palatino Linotype" panose="02040502050505030304" pitchFamily="18" charset="0"/>
                <a:ea typeface="Palatino Linotype" panose="02000000000000000000" pitchFamily="2" charset="0"/>
              </a:rPr>
              <a:t>, </a:t>
            </a:r>
            <a:r>
              <a:rPr lang="id-ID" sz="1600" dirty="0" err="1">
                <a:solidFill>
                  <a:srgbClr val="4D5156"/>
                </a:solidFill>
                <a:latin typeface="Palatino Linotype" panose="02040502050505030304" pitchFamily="18" charset="0"/>
                <a:ea typeface="Palatino Linotype" panose="02000000000000000000" pitchFamily="2" charset="0"/>
              </a:rPr>
              <a:t>Ideate</a:t>
            </a:r>
            <a:r>
              <a:rPr lang="id-ID" sz="1600" dirty="0">
                <a:solidFill>
                  <a:srgbClr val="4D5156"/>
                </a:solidFill>
                <a:latin typeface="Palatino Linotype" panose="02040502050505030304" pitchFamily="18" charset="0"/>
                <a:ea typeface="Palatino Linotype" panose="02000000000000000000" pitchFamily="2" charset="0"/>
              </a:rPr>
              <a:t>, </a:t>
            </a:r>
            <a:r>
              <a:rPr lang="id-ID" sz="1600" dirty="0" err="1">
                <a:solidFill>
                  <a:srgbClr val="4D5156"/>
                </a:solidFill>
                <a:latin typeface="Palatino Linotype" panose="02040502050505030304" pitchFamily="18" charset="0"/>
                <a:ea typeface="Palatino Linotype" panose="02000000000000000000" pitchFamily="2" charset="0"/>
              </a:rPr>
              <a:t>Prototype</a:t>
            </a:r>
            <a:r>
              <a:rPr lang="id-ID" sz="1600" dirty="0">
                <a:solidFill>
                  <a:srgbClr val="4D5156"/>
                </a:solidFill>
                <a:latin typeface="Palatino Linotype" panose="02040502050505030304" pitchFamily="18" charset="0"/>
                <a:ea typeface="Palatino Linotype" panose="02000000000000000000" pitchFamily="2" charset="0"/>
              </a:rPr>
              <a:t>, dan </a:t>
            </a:r>
            <a:r>
              <a:rPr lang="id-ID" sz="1600" dirty="0" err="1">
                <a:solidFill>
                  <a:srgbClr val="4D5156"/>
                </a:solidFill>
                <a:latin typeface="Palatino Linotype" panose="02040502050505030304" pitchFamily="18" charset="0"/>
                <a:ea typeface="Palatino Linotype" panose="02000000000000000000" pitchFamily="2" charset="0"/>
              </a:rPr>
              <a:t>Test</a:t>
            </a:r>
            <a:r>
              <a:rPr lang="id-ID" sz="1600" dirty="0">
                <a:solidFill>
                  <a:srgbClr val="4D5156"/>
                </a:solidFill>
                <a:latin typeface="Palatino Linotype" panose="02040502050505030304" pitchFamily="18" charset="0"/>
                <a:ea typeface="Palatino Linotype" panose="02000000000000000000" pitchFamily="2" charset="0"/>
              </a:rPr>
              <a:t>.</a:t>
            </a:r>
            <a:endParaRPr lang="id-ID" sz="1600" dirty="0">
              <a:latin typeface="Palatino Linotype" panose="02040502050505030304" pitchFamily="18" charset="0"/>
              <a:ea typeface="Palatino Linotype" panose="02000000000000000000" pitchFamily="2" charset="0"/>
            </a:endParaRPr>
          </a:p>
        </p:txBody>
      </p:sp>
      <p:pic>
        <p:nvPicPr>
          <p:cNvPr id="2" name="Gambar 3">
            <a:extLst>
              <a:ext uri="{FF2B5EF4-FFF2-40B4-BE49-F238E27FC236}">
                <a16:creationId xmlns:a16="http://schemas.microsoft.com/office/drawing/2014/main" id="{FDA7DF6E-919E-54B6-D8C9-DB5887C83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038" y="3276431"/>
            <a:ext cx="5287359" cy="1428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subTitle" idx="2"/>
          </p:nvPr>
        </p:nvSpPr>
        <p:spPr>
          <a:xfrm>
            <a:off x="3167209" y="679267"/>
            <a:ext cx="5596441" cy="1657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>
                <a:effectLst/>
              </a:rPr>
              <a:t>Tahapan </a:t>
            </a:r>
            <a:r>
              <a:rPr lang="id-ID" sz="1600" dirty="0" err="1">
                <a:effectLst/>
              </a:rPr>
              <a:t>empathize</a:t>
            </a:r>
            <a:r>
              <a:rPr lang="id-ID" sz="1600" dirty="0">
                <a:effectLst/>
              </a:rPr>
              <a:t> merupakan tahap yang digunakan untuk</a:t>
            </a:r>
            <a:br>
              <a:rPr lang="id-ID" sz="1600" dirty="0"/>
            </a:br>
            <a:r>
              <a:rPr lang="id-ID" sz="1600" dirty="0">
                <a:effectLst/>
              </a:rPr>
              <a:t>mengetahui kebutuhan pasar dengan melakukan observasi ataupun wawancara langsung kepada pengguna (</a:t>
            </a:r>
            <a:r>
              <a:rPr lang="id-ID" sz="1600" dirty="0" err="1">
                <a:effectLst/>
              </a:rPr>
              <a:t>user</a:t>
            </a:r>
            <a:r>
              <a:rPr lang="id-ID" sz="1600" dirty="0">
                <a:effectLst/>
              </a:rPr>
              <a:t>). Hal ini digunakan agar mengetahui bagaimana kondisi, pengalaman maupun kebiasaan pengguna (</a:t>
            </a:r>
            <a:r>
              <a:rPr lang="id-ID" sz="1600" dirty="0" err="1">
                <a:effectLst/>
              </a:rPr>
              <a:t>user</a:t>
            </a:r>
            <a:r>
              <a:rPr lang="id-ID" sz="1600" dirty="0">
                <a:effectLst/>
              </a:rPr>
              <a:t>) tersebut.</a:t>
            </a:r>
          </a:p>
        </p:txBody>
      </p:sp>
      <p:sp>
        <p:nvSpPr>
          <p:cNvPr id="189" name="Google Shape;189;p30"/>
          <p:cNvSpPr txBox="1">
            <a:spLocks noGrp="1"/>
          </p:cNvSpPr>
          <p:nvPr>
            <p:ph type="subTitle" idx="9"/>
          </p:nvPr>
        </p:nvSpPr>
        <p:spPr>
          <a:xfrm>
            <a:off x="3109634" y="2948502"/>
            <a:ext cx="5554863" cy="1894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1600" dirty="0"/>
              <a:t>B</a:t>
            </a:r>
            <a:r>
              <a:rPr lang="id-ID" sz="1600" dirty="0">
                <a:effectLst/>
              </a:rPr>
              <a:t>erkonsultasi dengan para ahli di bidang yang sesuai dengan produk yang dikembangkan untuk memperoleh </a:t>
            </a:r>
            <a:r>
              <a:rPr lang="id-ID" sz="1600" dirty="0" err="1">
                <a:effectLst/>
              </a:rPr>
              <a:t>insight</a:t>
            </a:r>
            <a:r>
              <a:rPr lang="id-ID" sz="1600" dirty="0">
                <a:effectLst/>
              </a:rPr>
              <a:t> dari mereka.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1600" dirty="0"/>
              <a:t> B</a:t>
            </a:r>
            <a:r>
              <a:rPr lang="id-ID" sz="1600" dirty="0">
                <a:effectLst/>
              </a:rPr>
              <a:t>erdiskusi dengan </a:t>
            </a:r>
            <a:r>
              <a:rPr lang="id-ID" sz="1600" dirty="0" err="1">
                <a:effectLst/>
              </a:rPr>
              <a:t>designer</a:t>
            </a:r>
            <a:r>
              <a:rPr lang="id-ID" sz="1600" dirty="0">
                <a:effectLst/>
              </a:rPr>
              <a:t> lain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1600" dirty="0"/>
              <a:t> M</a:t>
            </a:r>
            <a:r>
              <a:rPr lang="id-ID" sz="1600" dirty="0">
                <a:effectLst/>
              </a:rPr>
              <a:t>elakukan </a:t>
            </a:r>
            <a:r>
              <a:rPr lang="id-ID" sz="1600" dirty="0" err="1">
                <a:effectLst/>
              </a:rPr>
              <a:t>interview</a:t>
            </a:r>
            <a:r>
              <a:rPr lang="id-ID" sz="1600" dirty="0">
                <a:effectLst/>
              </a:rPr>
              <a:t> atau terlibat secara lebih personal untuk mendapat pemahaman yang lebih baik dari </a:t>
            </a:r>
            <a:r>
              <a:rPr lang="id-ID" sz="1600" dirty="0" err="1">
                <a:effectLst/>
              </a:rPr>
              <a:t>Point</a:t>
            </a:r>
            <a:r>
              <a:rPr lang="id-ID" sz="1600" dirty="0">
                <a:effectLst/>
              </a:rPr>
              <a:t> </a:t>
            </a:r>
            <a:r>
              <a:rPr lang="id-ID" sz="1600" dirty="0" err="1">
                <a:effectLst/>
              </a:rPr>
              <a:t>Of</a:t>
            </a:r>
            <a:r>
              <a:rPr lang="id-ID" sz="1600" dirty="0">
                <a:effectLst/>
              </a:rPr>
              <a:t> View pengguna.</a:t>
            </a:r>
            <a:endParaRPr sz="1600" dirty="0"/>
          </a:p>
        </p:txBody>
      </p:sp>
      <p:sp>
        <p:nvSpPr>
          <p:cNvPr id="3" name="Judul 2">
            <a:extLst>
              <a:ext uri="{FF2B5EF4-FFF2-40B4-BE49-F238E27FC236}">
                <a16:creationId xmlns:a16="http://schemas.microsoft.com/office/drawing/2014/main" id="{D05A6DF0-EF12-883F-D84D-D2B10666288A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380350" y="-268515"/>
            <a:ext cx="2185500" cy="1719000"/>
          </a:xfrm>
        </p:spPr>
        <p:txBody>
          <a:bodyPr/>
          <a:lstStyle/>
          <a:p>
            <a:r>
              <a:rPr lang="id-ID">
                <a:effectLst/>
              </a:rPr>
              <a:t>Emphatize</a:t>
            </a:r>
            <a:endParaRPr lang="id-ID"/>
          </a:p>
        </p:txBody>
      </p:sp>
      <p:sp>
        <p:nvSpPr>
          <p:cNvPr id="2" name="Bagan Alur: Pemberhenti 1">
            <a:extLst>
              <a:ext uri="{FF2B5EF4-FFF2-40B4-BE49-F238E27FC236}">
                <a16:creationId xmlns:a16="http://schemas.microsoft.com/office/drawing/2014/main" id="{5945FB33-B13C-6096-F14F-857FCFE99419}"/>
              </a:ext>
            </a:extLst>
          </p:cNvPr>
          <p:cNvSpPr/>
          <p:nvPr/>
        </p:nvSpPr>
        <p:spPr>
          <a:xfrm>
            <a:off x="554871" y="2336308"/>
            <a:ext cx="1673199" cy="470884"/>
          </a:xfrm>
          <a:prstGeom prst="flowChartTerminator">
            <a:avLst/>
          </a:prstGeom>
          <a:solidFill>
            <a:schemeClr val="accent3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3D4D827B-2D1A-9486-CE65-EADBBC7EA4DC}"/>
              </a:ext>
            </a:extLst>
          </p:cNvPr>
          <p:cNvSpPr txBox="1"/>
          <p:nvPr/>
        </p:nvSpPr>
        <p:spPr>
          <a:xfrm>
            <a:off x="1047905" y="2402473"/>
            <a:ext cx="1009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1600" dirty="0"/>
              <a:t>NOTE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B75F426B-EEB5-2A93-6653-F9277C644507}"/>
              </a:ext>
            </a:extLst>
          </p:cNvPr>
          <p:cNvSpPr txBox="1"/>
          <p:nvPr/>
        </p:nvSpPr>
        <p:spPr>
          <a:xfrm>
            <a:off x="0" y="3037467"/>
            <a:ext cx="2674175" cy="116955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just"/>
            <a:r>
              <a:rPr lang="id-ID" dirty="0">
                <a:solidFill>
                  <a:schemeClr val="bg2"/>
                </a:solidFill>
                <a:latin typeface="Palatino Linotype" panose="02040502050505030304" pitchFamily="18" charset="0"/>
              </a:rPr>
              <a:t>Selama fase ini, asumsi harus dikesampingkan untuk </a:t>
            </a:r>
            <a:r>
              <a:rPr lang="id-ID" dirty="0" err="1">
                <a:solidFill>
                  <a:schemeClr val="bg2"/>
                </a:solidFill>
                <a:latin typeface="Palatino Linotype" panose="02040502050505030304" pitchFamily="18" charset="0"/>
              </a:rPr>
              <a:t>me</a:t>
            </a:r>
            <a:r>
              <a:rPr lang="id-ID" dirty="0">
                <a:solidFill>
                  <a:schemeClr val="bg2"/>
                </a:solidFill>
                <a:latin typeface="Palatino Linotype" panose="02040502050505030304" pitchFamily="18" charset="0"/>
              </a:rPr>
              <a:t>-</a:t>
            </a:r>
          </a:p>
          <a:p>
            <a:pPr algn="just"/>
            <a:r>
              <a:rPr lang="id-ID" dirty="0" err="1">
                <a:solidFill>
                  <a:schemeClr val="bg2"/>
                </a:solidFill>
                <a:latin typeface="Palatino Linotype" panose="02040502050505030304" pitchFamily="18" charset="0"/>
              </a:rPr>
              <a:t>ngumpulkan</a:t>
            </a:r>
            <a:r>
              <a:rPr lang="id-ID" dirty="0">
                <a:solidFill>
                  <a:schemeClr val="bg2"/>
                </a:solidFill>
                <a:latin typeface="Palatino Linotype" panose="02040502050505030304" pitchFamily="18" charset="0"/>
              </a:rPr>
              <a:t> </a:t>
            </a:r>
            <a:r>
              <a:rPr lang="id-ID" dirty="0" err="1">
                <a:solidFill>
                  <a:schemeClr val="bg2"/>
                </a:solidFill>
                <a:latin typeface="Palatino Linotype" panose="02040502050505030304" pitchFamily="18" charset="0"/>
              </a:rPr>
              <a:t>insight</a:t>
            </a:r>
            <a:r>
              <a:rPr lang="id-ID" dirty="0">
                <a:solidFill>
                  <a:schemeClr val="bg2"/>
                </a:solidFill>
                <a:latin typeface="Palatino Linotype" panose="02040502050505030304" pitchFamily="18" charset="0"/>
              </a:rPr>
              <a:t> sebanyak mungkin tentang </a:t>
            </a:r>
            <a:r>
              <a:rPr lang="id-ID" dirty="0" err="1">
                <a:solidFill>
                  <a:schemeClr val="bg2"/>
                </a:solidFill>
                <a:latin typeface="Palatino Linotype" panose="02040502050505030304" pitchFamily="18" charset="0"/>
              </a:rPr>
              <a:t>users</a:t>
            </a:r>
            <a:r>
              <a:rPr lang="id-ID" dirty="0">
                <a:solidFill>
                  <a:schemeClr val="bg2"/>
                </a:solidFill>
                <a:latin typeface="Palatino Linotype" panose="02040502050505030304" pitchFamily="18" charset="0"/>
              </a:rPr>
              <a:t> mereka.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CAE81A38-3333-B807-0EE0-E473B3375FE9}"/>
              </a:ext>
            </a:extLst>
          </p:cNvPr>
          <p:cNvSpPr txBox="1"/>
          <p:nvPr/>
        </p:nvSpPr>
        <p:spPr>
          <a:xfrm>
            <a:off x="3167209" y="2450402"/>
            <a:ext cx="464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b="1" dirty="0"/>
              <a:t>Cara yang bisa dilakukan dalam tahap ini:</a:t>
            </a:r>
          </a:p>
        </p:txBody>
      </p:sp>
      <p:pic>
        <p:nvPicPr>
          <p:cNvPr id="8" name="Gambar 8">
            <a:extLst>
              <a:ext uri="{FF2B5EF4-FFF2-40B4-BE49-F238E27FC236}">
                <a16:creationId xmlns:a16="http://schemas.microsoft.com/office/drawing/2014/main" id="{B4277AED-3C50-8493-98AC-C36965CA0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29" y="889308"/>
            <a:ext cx="1673199" cy="12121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/>
          <p:nvPr/>
        </p:nvSpPr>
        <p:spPr>
          <a:xfrm>
            <a:off x="396184" y="2144452"/>
            <a:ext cx="30450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Judul 2">
            <a:extLst>
              <a:ext uri="{FF2B5EF4-FFF2-40B4-BE49-F238E27FC236}">
                <a16:creationId xmlns:a16="http://schemas.microsoft.com/office/drawing/2014/main" id="{FE039743-3BEB-C5C2-4F96-242365488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Define</a:t>
            </a:r>
            <a:endParaRPr lang="id-ID" dirty="0"/>
          </a:p>
        </p:txBody>
      </p:sp>
      <p:sp>
        <p:nvSpPr>
          <p:cNvPr id="7" name="Subjudul 6">
            <a:extLst>
              <a:ext uri="{FF2B5EF4-FFF2-40B4-BE49-F238E27FC236}">
                <a16:creationId xmlns:a16="http://schemas.microsoft.com/office/drawing/2014/main" id="{476D035A-3BE8-88AE-8967-67975A286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184" y="2415761"/>
            <a:ext cx="8351631" cy="2360544"/>
          </a:xfrm>
        </p:spPr>
        <p:txBody>
          <a:bodyPr/>
          <a:lstStyle/>
          <a:p>
            <a:pPr marL="133350" indent="0" algn="just"/>
            <a:r>
              <a:rPr lang="id-ID" sz="1600" dirty="0"/>
              <a:t>Tahap </a:t>
            </a:r>
            <a:r>
              <a:rPr lang="id-ID" sz="1600" dirty="0" err="1"/>
              <a:t>Define</a:t>
            </a:r>
            <a:r>
              <a:rPr lang="id-ID" sz="1600" dirty="0"/>
              <a:t> merupakan tahap mengumpulkan semua informasi yang sudah diperoleh dari tahap sebelumnya kemudian melakukan pengamatan untuk mengetahui apa kebutuhan </a:t>
            </a:r>
            <a:r>
              <a:rPr lang="id-ID" sz="1600" dirty="0" err="1"/>
              <a:t>users</a:t>
            </a:r>
            <a:r>
              <a:rPr lang="id-ID" sz="1600" dirty="0"/>
              <a:t>.</a:t>
            </a:r>
          </a:p>
          <a:p>
            <a:pPr marL="133350" indent="0" algn="just"/>
            <a:r>
              <a:rPr lang="id-ID" sz="1600" dirty="0"/>
              <a:t>Perlu diketahui bahwa ketika mendefinisikan sebuah masalah, </a:t>
            </a:r>
            <a:r>
              <a:rPr lang="id-ID" sz="1600" b="1" dirty="0"/>
              <a:t>Anda harus tetap fokus pada </a:t>
            </a:r>
            <a:r>
              <a:rPr lang="id-ID" sz="1600" b="1" dirty="0" err="1"/>
              <a:t>users</a:t>
            </a:r>
            <a:r>
              <a:rPr lang="id-ID" sz="1600" b="1" dirty="0"/>
              <a:t> bukan kepada </a:t>
            </a:r>
            <a:r>
              <a:rPr lang="id-ID" sz="1600" b="1" dirty="0" err="1"/>
              <a:t>business</a:t>
            </a:r>
            <a:r>
              <a:rPr lang="id-ID" sz="1600" b="1" dirty="0"/>
              <a:t> </a:t>
            </a:r>
            <a:r>
              <a:rPr lang="id-ID" sz="1600" b="1" dirty="0" err="1"/>
              <a:t>goals</a:t>
            </a:r>
            <a:r>
              <a:rPr lang="id-ID" sz="1600" b="1" dirty="0"/>
              <a:t>.</a:t>
            </a:r>
          </a:p>
          <a:p>
            <a:pPr marL="133350" indent="0" algn="just"/>
            <a:r>
              <a:rPr lang="id-ID" sz="1600" dirty="0"/>
              <a:t>Contoh:</a:t>
            </a:r>
          </a:p>
          <a:p>
            <a:pPr marL="133350" indent="0" algn="just"/>
            <a:r>
              <a:rPr lang="id-ID" sz="1600" dirty="0"/>
              <a:t>• Pemikiran yang fokus pada </a:t>
            </a:r>
            <a:r>
              <a:rPr lang="id-ID" sz="1600" dirty="0" err="1"/>
              <a:t>business</a:t>
            </a:r>
            <a:r>
              <a:rPr lang="id-ID" sz="1600" dirty="0"/>
              <a:t> </a:t>
            </a:r>
            <a:r>
              <a:rPr lang="id-ID" sz="1600" dirty="0" err="1"/>
              <a:t>goals</a:t>
            </a:r>
            <a:r>
              <a:rPr lang="id-ID" sz="1600" dirty="0"/>
              <a:t>: </a:t>
            </a:r>
            <a:r>
              <a:rPr lang="id-ID" sz="1600" dirty="0" err="1"/>
              <a:t>website</a:t>
            </a:r>
            <a:r>
              <a:rPr lang="id-ID" sz="1600" dirty="0"/>
              <a:t> E-</a:t>
            </a:r>
            <a:r>
              <a:rPr lang="id-ID" sz="1600" dirty="0" err="1"/>
              <a:t>commerce</a:t>
            </a:r>
            <a:r>
              <a:rPr lang="id-ID" sz="1600" dirty="0"/>
              <a:t> yang dikembangkan harus menghasilkan keuntungan yang tinggi.</a:t>
            </a:r>
          </a:p>
          <a:p>
            <a:pPr marL="133350" indent="0" algn="just"/>
            <a:r>
              <a:rPr lang="id-ID" sz="1600" dirty="0"/>
              <a:t>• Pemikiran yang fokus pada </a:t>
            </a:r>
            <a:r>
              <a:rPr lang="id-ID" sz="1600" dirty="0" err="1"/>
              <a:t>users</a:t>
            </a:r>
            <a:r>
              <a:rPr lang="id-ID" sz="1600" dirty="0"/>
              <a:t>: </a:t>
            </a:r>
            <a:r>
              <a:rPr lang="id-ID" sz="1600" dirty="0" err="1"/>
              <a:t>website</a:t>
            </a:r>
            <a:r>
              <a:rPr lang="id-ID" sz="1600" dirty="0"/>
              <a:t> E-</a:t>
            </a:r>
            <a:r>
              <a:rPr lang="id-ID" sz="1600" dirty="0" err="1"/>
              <a:t>commerce</a:t>
            </a:r>
            <a:r>
              <a:rPr lang="id-ID" sz="1600" dirty="0"/>
              <a:t> harus bisa memudahkan pengguna untuk bisa berbelanja </a:t>
            </a:r>
            <a:r>
              <a:rPr lang="id-ID" sz="1600" dirty="0" err="1"/>
              <a:t>dimana</a:t>
            </a:r>
            <a:r>
              <a:rPr lang="id-ID" sz="1600" dirty="0"/>
              <a:t> saja dan kapan saja.</a:t>
            </a:r>
          </a:p>
        </p:txBody>
      </p:sp>
      <p:pic>
        <p:nvPicPr>
          <p:cNvPr id="6" name="Gambar 7">
            <a:extLst>
              <a:ext uri="{FF2B5EF4-FFF2-40B4-BE49-F238E27FC236}">
                <a16:creationId xmlns:a16="http://schemas.microsoft.com/office/drawing/2014/main" id="{FBC43D5F-BAC5-BAA0-6518-95BE23EFA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848" y="620724"/>
            <a:ext cx="983336" cy="9833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rn Annual Report by Slidesgo">
  <a:themeElements>
    <a:clrScheme name="Simple Light">
      <a:dk1>
        <a:srgbClr val="192E40"/>
      </a:dk1>
      <a:lt1>
        <a:srgbClr val="FCFCFC"/>
      </a:lt1>
      <a:dk2>
        <a:srgbClr val="192E40"/>
      </a:dk2>
      <a:lt2>
        <a:srgbClr val="EBF3F8"/>
      </a:lt2>
      <a:accent1>
        <a:srgbClr val="192E40"/>
      </a:accent1>
      <a:accent2>
        <a:srgbClr val="FFC479"/>
      </a:accent2>
      <a:accent3>
        <a:srgbClr val="FF9179"/>
      </a:accent3>
      <a:accent4>
        <a:srgbClr val="192E40"/>
      </a:accent4>
      <a:accent5>
        <a:srgbClr val="CBD9E2"/>
      </a:accent5>
      <a:accent6>
        <a:srgbClr val="FFC479"/>
      </a:accent6>
      <a:hlink>
        <a:srgbClr val="192E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1078</Words>
  <Application>Microsoft Office PowerPoint</Application>
  <PresentationFormat>On-screen Show (16:9)</PresentationFormat>
  <Paragraphs>106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Abadi</vt:lpstr>
      <vt:lpstr>Arial</vt:lpstr>
      <vt:lpstr>Encode Sans Semi Condensed</vt:lpstr>
      <vt:lpstr>Palatino Linotype</vt:lpstr>
      <vt:lpstr>Roboto</vt:lpstr>
      <vt:lpstr>Modern Annual Report by Slidesgo</vt:lpstr>
      <vt:lpstr>UI UX DESIGN kelompok 5</vt:lpstr>
      <vt:lpstr>Introduction to UI UX Design</vt:lpstr>
      <vt:lpstr>Apa itu UI ?</vt:lpstr>
      <vt:lpstr>Type Of User Interface</vt:lpstr>
      <vt:lpstr>Apa itu UX ?</vt:lpstr>
      <vt:lpstr>PowerPoint Presentation</vt:lpstr>
      <vt:lpstr>Apa sih Design Thinking itu?</vt:lpstr>
      <vt:lpstr>Emphatize</vt:lpstr>
      <vt:lpstr>Define</vt:lpstr>
      <vt:lpstr>Ideate</vt:lpstr>
      <vt:lpstr>Prototype</vt:lpstr>
      <vt:lpstr>Test</vt:lpstr>
      <vt:lpstr>Emphaty Map</vt:lpstr>
      <vt:lpstr>PowerPoint Presentation</vt:lpstr>
      <vt:lpstr>PowerPoint Presentation</vt:lpstr>
      <vt:lpstr>Apa itu Brainstorming?</vt:lpstr>
      <vt:lpstr>Reason Behind Brainstorming</vt:lpstr>
      <vt:lpstr>Rules of Brainstorming</vt:lpstr>
      <vt:lpstr>SEKIAN &amp; TERIMAKASIH🙏 Wassalamualaikum Wr.Wb.</vt:lpstr>
      <vt:lpstr>Apa itu Persona?</vt:lpstr>
      <vt:lpstr>ASAL MUASAL KONSEP PERSONA</vt:lpstr>
      <vt:lpstr>RISET DAN PENGUMPULAN DATA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Rangkuman UI/UX  kelompok 5</dc:title>
  <dc:creator>user</dc:creator>
  <cp:lastModifiedBy>azzasirliana@gmail.com</cp:lastModifiedBy>
  <cp:revision>2</cp:revision>
  <dcterms:modified xsi:type="dcterms:W3CDTF">2023-03-16T14:02:08Z</dcterms:modified>
</cp:coreProperties>
</file>