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75" r:id="rId4"/>
    <p:sldId id="265" r:id="rId5"/>
    <p:sldId id="284" r:id="rId6"/>
    <p:sldId id="31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8E107A-6DD4-4371-AB77-01EAA5ECE6E1}">
  <a:tblStyle styleId="{558E107A-6DD4-4371-AB77-01EAA5ECE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>
        <p:scale>
          <a:sx n="73" d="100"/>
          <a:sy n="73" d="100"/>
        </p:scale>
        <p:origin x="-1278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0706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fe33d863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fe33d863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a12912c18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a12912c18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1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Rangkuman UI/UX </a:t>
            </a:r>
            <a:br>
              <a:rPr lang="id-ID" dirty="0"/>
            </a:br>
            <a:r>
              <a:rPr lang="id-ID" sz="3200" dirty="0"/>
              <a:t>kelompok 5</a:t>
            </a:r>
            <a:endParaRPr sz="320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-1" y="3299791"/>
            <a:ext cx="6904383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Disusun oleh 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Azza </a:t>
            </a:r>
            <a:r>
              <a:rPr lang="id-ID" sz="2000" dirty="0" err="1"/>
              <a:t>Sirliana</a:t>
            </a:r>
            <a:r>
              <a:rPr lang="id-ID" sz="2000" dirty="0"/>
              <a:t> Haqqi (4337857201220044)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Dewi Sri Rohmawati (4337857201220030)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2000" dirty="0"/>
              <a:t>• Shereina Afifah Riezqi (4337857201220042)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819400" y="0"/>
            <a:ext cx="6248400" cy="4933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</a:t>
            </a:r>
            <a:r>
              <a:rPr lang="id-ID" sz="2000" dirty="0" smtClean="0"/>
              <a:t>Penggunaan </a:t>
            </a:r>
            <a:r>
              <a:rPr lang="id-ID" sz="2000" dirty="0"/>
              <a:t>Brainstorming untuk :</a:t>
            </a:r>
            <a:endParaRPr sz="2000" dirty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id-ID" sz="1800" dirty="0"/>
              <a:t>Menjaring sebanyak mungkin ide-ide alternatif </a:t>
            </a:r>
            <a:r>
              <a:rPr lang="sv-SE" sz="1800" dirty="0" smtClean="0"/>
              <a:t>yang dapat dipertimbangkan </a:t>
            </a:r>
            <a:r>
              <a:rPr lang="sv-SE" sz="1800" dirty="0"/>
              <a:t>guna </a:t>
            </a:r>
            <a:r>
              <a:rPr lang="sv-SE" sz="1800" dirty="0" smtClean="0"/>
              <a:t>pengambilan keputusan.</a:t>
            </a:r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nn-NO" sz="1800" dirty="0" smtClean="0"/>
              <a:t>Mengidentifikasi </a:t>
            </a:r>
            <a:r>
              <a:rPr lang="nn-NO" sz="1800" dirty="0"/>
              <a:t>masalah yang akan </a:t>
            </a:r>
            <a:r>
              <a:rPr lang="nn-NO" sz="1800" dirty="0" smtClean="0"/>
              <a:t>diselesaikan</a:t>
            </a:r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 smtClean="0"/>
              <a:t>Mengidentifikasi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alternatif</a:t>
            </a:r>
            <a:r>
              <a:rPr lang="en-US" sz="1800" dirty="0" smtClean="0"/>
              <a:t> </a:t>
            </a:r>
            <a:r>
              <a:rPr lang="en-US" sz="1800" dirty="0" err="1"/>
              <a:t>pemecahan</a:t>
            </a:r>
            <a:r>
              <a:rPr lang="en-US" sz="1800" dirty="0"/>
              <a:t> </a:t>
            </a:r>
            <a:r>
              <a:rPr lang="en-US" sz="1800" dirty="0" err="1" smtClean="0"/>
              <a:t>masalah</a:t>
            </a:r>
            <a:endParaRPr lang="en-US" sz="1800" dirty="0" smtClean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 smtClean="0"/>
              <a:t>Mengidentifikasi</a:t>
            </a:r>
            <a:r>
              <a:rPr lang="en-US" sz="1800" dirty="0" smtClean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permasalahan</a:t>
            </a:r>
            <a:endParaRPr lang="en-US" sz="1800" dirty="0" smtClean="0"/>
          </a:p>
          <a:p>
            <a:pPr lvl="0" indent="-304800" algn="just">
              <a:spcBef>
                <a:spcPts val="1600"/>
              </a:spcBef>
              <a:buSzPts val="1200"/>
            </a:pPr>
            <a:r>
              <a:rPr lang="en-US" sz="1800" dirty="0" err="1" smtClean="0"/>
              <a:t>Mengidentifikasi</a:t>
            </a:r>
            <a:r>
              <a:rPr lang="en-US" sz="1800" dirty="0" smtClean="0"/>
              <a:t> </a:t>
            </a:r>
            <a:r>
              <a:rPr lang="en-US" sz="1800" dirty="0" err="1"/>
              <a:t>faktor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 </a:t>
            </a:r>
            <a:r>
              <a:rPr lang="en-US" sz="1800" dirty="0" err="1" smtClean="0"/>
              <a:t>permasalahan</a:t>
            </a:r>
            <a:endParaRPr sz="1800"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132522" y="1712250"/>
            <a:ext cx="2499653" cy="1918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err="1"/>
              <a:t>Reason</a:t>
            </a:r>
            <a:r>
              <a:rPr lang="id-ID" sz="2400" dirty="0"/>
              <a:t> </a:t>
            </a:r>
            <a:r>
              <a:rPr lang="id-ID" sz="2400" dirty="0" err="1"/>
              <a:t>Behind</a:t>
            </a:r>
            <a:r>
              <a:rPr lang="id-ID" sz="2400" dirty="0"/>
              <a:t> </a:t>
            </a:r>
            <a:r>
              <a:rPr lang="id-ID" sz="2400" dirty="0" err="1"/>
              <a:t>Brainstorming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0" y="1712250"/>
            <a:ext cx="2894275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Rules of Brainstorming</a:t>
            </a:r>
            <a:endParaRPr sz="2400" dirty="0"/>
          </a:p>
        </p:txBody>
      </p:sp>
      <p:sp>
        <p:nvSpPr>
          <p:cNvPr id="414" name="Google Shape;414;p47"/>
          <p:cNvSpPr txBox="1">
            <a:spLocks noGrp="1"/>
          </p:cNvSpPr>
          <p:nvPr>
            <p:ph type="subTitle" idx="1"/>
          </p:nvPr>
        </p:nvSpPr>
        <p:spPr>
          <a:xfrm>
            <a:off x="3402583" y="398900"/>
            <a:ext cx="3760218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 of Brainstorming</a:t>
            </a:r>
            <a:endParaRPr dirty="0"/>
          </a:p>
        </p:txBody>
      </p:sp>
      <p:sp>
        <p:nvSpPr>
          <p:cNvPr id="434" name="Google Shape;434;p47"/>
          <p:cNvSpPr/>
          <p:nvPr/>
        </p:nvSpPr>
        <p:spPr>
          <a:xfrm rot="-5400000">
            <a:off x="2751875" y="2640441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0532;p73"/>
          <p:cNvGrpSpPr/>
          <p:nvPr/>
        </p:nvGrpSpPr>
        <p:grpSpPr>
          <a:xfrm>
            <a:off x="3101421" y="466961"/>
            <a:ext cx="301161" cy="339535"/>
            <a:chOff x="3299850" y="238575"/>
            <a:chExt cx="427725" cy="482225"/>
          </a:xfrm>
        </p:grpSpPr>
        <p:sp>
          <p:nvSpPr>
            <p:cNvPr id="30" name="Google Shape;10533;p73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0534;p73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0535;p73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10536;p73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0537;p73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3048000" y="971550"/>
            <a:ext cx="5943600" cy="3810000"/>
          </a:xfrm>
        </p:spPr>
        <p:txBody>
          <a:bodyPr/>
          <a:lstStyle/>
          <a:p>
            <a:pPr indent="0"/>
            <a:r>
              <a:rPr lang="en-US" b="0" dirty="0" smtClean="0"/>
              <a:t>1. Ide </a:t>
            </a:r>
            <a:r>
              <a:rPr lang="en-US" b="0" dirty="0" err="1" smtClean="0"/>
              <a:t>Tanpa</a:t>
            </a:r>
            <a:r>
              <a:rPr lang="en-US" b="0" dirty="0" smtClean="0"/>
              <a:t> Batas</a:t>
            </a:r>
          </a:p>
          <a:p>
            <a:pPr indent="0"/>
            <a:r>
              <a:rPr lang="en-US" b="0" dirty="0" smtClean="0"/>
              <a:t>2. </a:t>
            </a:r>
            <a:r>
              <a:rPr lang="en-US" b="0" dirty="0" err="1" smtClean="0"/>
              <a:t>Batasi</a:t>
            </a:r>
            <a:r>
              <a:rPr lang="en-US" b="0" dirty="0" smtClean="0"/>
              <a:t> </a:t>
            </a:r>
            <a:r>
              <a:rPr lang="en-US" b="0" dirty="0" err="1" smtClean="0"/>
              <a:t>Waktu</a:t>
            </a:r>
            <a:endParaRPr lang="en-US" b="0" dirty="0" smtClean="0"/>
          </a:p>
          <a:p>
            <a:pPr indent="0"/>
            <a:r>
              <a:rPr lang="en-US" b="0" dirty="0" smtClean="0"/>
              <a:t>3. </a:t>
            </a:r>
            <a:r>
              <a:rPr lang="en-US" b="0" dirty="0" err="1" smtClean="0"/>
              <a:t>Catat</a:t>
            </a:r>
            <a:endParaRPr lang="en-US" b="0" dirty="0" smtClean="0"/>
          </a:p>
          <a:p>
            <a:pPr indent="0"/>
            <a:r>
              <a:rPr lang="en-US" b="0" dirty="0" smtClean="0"/>
              <a:t>4. </a:t>
            </a:r>
            <a:r>
              <a:rPr lang="en-US" b="0" dirty="0" err="1" smtClean="0"/>
              <a:t>Utamakan</a:t>
            </a:r>
            <a:r>
              <a:rPr lang="en-US" b="0" dirty="0" smtClean="0"/>
              <a:t> </a:t>
            </a:r>
            <a:r>
              <a:rPr lang="en-US" b="0" dirty="0" err="1"/>
              <a:t>Kuantitas</a:t>
            </a:r>
            <a:r>
              <a:rPr lang="en-US" b="0" dirty="0"/>
              <a:t>, </a:t>
            </a:r>
            <a:r>
              <a:rPr lang="en-US" b="0" dirty="0" err="1"/>
              <a:t>Bukan</a:t>
            </a:r>
            <a:r>
              <a:rPr lang="en-US" b="0" dirty="0"/>
              <a:t> </a:t>
            </a:r>
            <a:r>
              <a:rPr lang="en-US" b="0" dirty="0" err="1" smtClean="0"/>
              <a:t>Kualitas</a:t>
            </a:r>
            <a:endParaRPr lang="en-US" b="0" dirty="0" smtClean="0"/>
          </a:p>
          <a:p>
            <a:pPr indent="0"/>
            <a:r>
              <a:rPr lang="en-US" b="0" dirty="0" smtClean="0"/>
              <a:t>5. </a:t>
            </a:r>
            <a:r>
              <a:rPr lang="en-US" b="0" dirty="0" err="1" smtClean="0"/>
              <a:t>Gunakan</a:t>
            </a:r>
            <a:r>
              <a:rPr lang="en-US" b="0" dirty="0" smtClean="0"/>
              <a:t>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Belah</a:t>
            </a:r>
            <a:r>
              <a:rPr lang="en-US" b="0" dirty="0"/>
              <a:t> </a:t>
            </a:r>
            <a:r>
              <a:rPr lang="en-US" b="0" dirty="0" err="1" smtClean="0"/>
              <a:t>Otak</a:t>
            </a:r>
            <a:endParaRPr lang="en-US" b="0" dirty="0" smtClean="0"/>
          </a:p>
          <a:p>
            <a:pPr indent="0"/>
            <a:r>
              <a:rPr lang="en-US" b="0" dirty="0" smtClean="0"/>
              <a:t>6. Have Fun</a:t>
            </a:r>
          </a:p>
          <a:p>
            <a:pPr marL="266700" indent="-266700"/>
            <a:r>
              <a:rPr lang="en-US" b="0" dirty="0" smtClean="0"/>
              <a:t>7. </a:t>
            </a:r>
            <a:r>
              <a:rPr lang="en-US" b="0" dirty="0" err="1" smtClean="0"/>
              <a:t>Jangan</a:t>
            </a:r>
            <a:r>
              <a:rPr lang="en-US" b="0" dirty="0" smtClean="0"/>
              <a:t> </a:t>
            </a:r>
            <a:r>
              <a:rPr lang="en-US" b="0" dirty="0" err="1" smtClean="0"/>
              <a:t>terlewatkan</a:t>
            </a:r>
            <a:r>
              <a:rPr lang="en-US" b="0" dirty="0" smtClean="0"/>
              <a:t> ide </a:t>
            </a:r>
            <a:r>
              <a:rPr lang="en-US" b="0" dirty="0" err="1" smtClean="0"/>
              <a:t>apapun</a:t>
            </a:r>
            <a:r>
              <a:rPr lang="en-US" b="0" dirty="0" smtClean="0"/>
              <a:t> </a:t>
            </a:r>
            <a:r>
              <a:rPr lang="en-US" b="0" dirty="0" err="1"/>
              <a:t>s</a:t>
            </a:r>
            <a:r>
              <a:rPr lang="en-US" b="0" dirty="0" err="1" smtClean="0"/>
              <a:t>eaneh</a:t>
            </a:r>
            <a:r>
              <a:rPr lang="en-US" b="0" dirty="0" smtClean="0"/>
              <a:t> </a:t>
            </a:r>
            <a:r>
              <a:rPr lang="en-US" b="0" dirty="0" err="1"/>
              <a:t>apapun</a:t>
            </a:r>
            <a:r>
              <a:rPr lang="en-US" b="0" dirty="0"/>
              <a:t> ide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sekalipun</a:t>
            </a:r>
            <a:r>
              <a:rPr lang="en-US" b="0" dirty="0"/>
              <a:t> </a:t>
            </a:r>
            <a:r>
              <a:rPr lang="en-US" b="0" dirty="0" err="1" smtClean="0"/>
              <a:t>tak</a:t>
            </a:r>
            <a:r>
              <a:rPr lang="en-US" b="0" dirty="0" smtClean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 smtClean="0"/>
              <a:t>hubungannya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/>
              <a:t>masalah</a:t>
            </a:r>
            <a:r>
              <a:rPr lang="en-US" b="0" dirty="0"/>
              <a:t> yang </a:t>
            </a:r>
            <a:r>
              <a:rPr lang="en-US" b="0" dirty="0" err="1" smtClean="0"/>
              <a:t>dibahas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 smtClean="0"/>
              <a:t>jangan</a:t>
            </a:r>
            <a:r>
              <a:rPr lang="en-US" b="0" dirty="0" smtClean="0"/>
              <a:t> </a:t>
            </a:r>
            <a:r>
              <a:rPr lang="en-US" b="0" dirty="0" err="1" smtClean="0"/>
              <a:t>ragu</a:t>
            </a:r>
            <a:r>
              <a:rPr lang="en-US" b="0" dirty="0" smtClean="0"/>
              <a:t> </a:t>
            </a:r>
            <a:r>
              <a:rPr lang="nn-NO" b="0" dirty="0" smtClean="0"/>
              <a:t>untuk </a:t>
            </a:r>
            <a:r>
              <a:rPr lang="nn-NO" b="0" dirty="0"/>
              <a:t>mengungkapkan ide yang </a:t>
            </a:r>
            <a:r>
              <a:rPr lang="nn-NO" b="0" dirty="0" smtClean="0"/>
              <a:t>terlintas.</a:t>
            </a:r>
            <a:endParaRPr lang="en-US" b="0" dirty="0" smtClean="0"/>
          </a:p>
          <a:p>
            <a:pPr marL="330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4343400" y="885009"/>
            <a:ext cx="34974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Persona?</a:t>
            </a:r>
            <a:endParaRPr dirty="0"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4343400" y="1581150"/>
            <a:ext cx="44196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/>
              <a:t>Persona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representasi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bentuk</a:t>
            </a:r>
            <a:r>
              <a:rPr lang="en-US" sz="1800" dirty="0" smtClean="0"/>
              <a:t> </a:t>
            </a:r>
            <a:r>
              <a:rPr lang="en-US" sz="1800" dirty="0" err="1" smtClean="0"/>
              <a:t>individu</a:t>
            </a:r>
            <a:r>
              <a:rPr lang="en-US" sz="1800" dirty="0" smtClean="0"/>
              <a:t> </a:t>
            </a:r>
            <a:r>
              <a:rPr lang="en-US" sz="1800" dirty="0" err="1" smtClean="0"/>
              <a:t>imajiner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memuat</a:t>
            </a:r>
            <a:r>
              <a:rPr lang="en-US" sz="1800" dirty="0" smtClean="0"/>
              <a:t> </a:t>
            </a:r>
            <a:r>
              <a:rPr lang="en-US" sz="1800" dirty="0" err="1" smtClean="0"/>
              <a:t>rangkuman</a:t>
            </a:r>
            <a:r>
              <a:rPr lang="en-US" sz="1800" dirty="0" smtClean="0"/>
              <a:t> </a:t>
            </a:r>
            <a:r>
              <a:rPr lang="en-US" sz="1800" dirty="0" err="1" smtClean="0"/>
              <a:t>singkat</a:t>
            </a:r>
            <a:r>
              <a:rPr lang="en-US" sz="1800" dirty="0" smtClean="0"/>
              <a:t> </a:t>
            </a:r>
            <a:r>
              <a:rPr lang="en-US" sz="1800" dirty="0" err="1" smtClean="0"/>
              <a:t>mengenai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karakteristik</a:t>
            </a:r>
            <a:r>
              <a:rPr lang="en-US" sz="1800" dirty="0" smtClean="0"/>
              <a:t>, </a:t>
            </a:r>
            <a:r>
              <a:rPr lang="en-US" sz="1800" dirty="0" err="1" smtClean="0"/>
              <a:t>pengalaman</a:t>
            </a:r>
            <a:r>
              <a:rPr lang="en-US" sz="1800" dirty="0" smtClean="0"/>
              <a:t>, </a:t>
            </a:r>
            <a:r>
              <a:rPr lang="en-US" sz="1800" dirty="0" err="1" smtClean="0"/>
              <a:t>tujuan</a:t>
            </a:r>
            <a:r>
              <a:rPr lang="en-US" sz="1800" dirty="0" smtClean="0"/>
              <a:t>, tasks, pain point,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lingkungan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sebenarnya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5350"/>
            <a:ext cx="348342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Google Shape;237;p37"/>
          <p:cNvSpPr txBox="1">
            <a:spLocks/>
          </p:cNvSpPr>
          <p:nvPr/>
        </p:nvSpPr>
        <p:spPr>
          <a:xfrm>
            <a:off x="228600" y="417195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800" dirty="0" err="1" smtClean="0">
                <a:solidFill>
                  <a:schemeClr val="bg1"/>
                </a:solidFill>
              </a:rPr>
              <a:t>Tujuannya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adalah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membuat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sebuah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penggambaran</a:t>
            </a:r>
            <a:r>
              <a:rPr lang="en-US" sz="1800" dirty="0" smtClean="0">
                <a:solidFill>
                  <a:schemeClr val="bg1"/>
                </a:solidFill>
              </a:rPr>
              <a:t> yang </a:t>
            </a:r>
            <a:r>
              <a:rPr lang="en-US" sz="1800" dirty="0" err="1" smtClean="0">
                <a:solidFill>
                  <a:schemeClr val="bg1"/>
                </a:solidFill>
              </a:rPr>
              <a:t>realistis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dapat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diandalkan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mengenai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segmen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pengguna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untuk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dijadikan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referensi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6"/>
          <p:cNvSpPr/>
          <p:nvPr/>
        </p:nvSpPr>
        <p:spPr>
          <a:xfrm rot="-5398841">
            <a:off x="5387434" y="2146874"/>
            <a:ext cx="8898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6"/>
          <p:cNvSpPr txBox="1">
            <a:spLocks noGrp="1"/>
          </p:cNvSpPr>
          <p:nvPr>
            <p:ph type="title"/>
          </p:nvPr>
        </p:nvSpPr>
        <p:spPr>
          <a:xfrm>
            <a:off x="152399" y="784640"/>
            <a:ext cx="7129289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ASAL MUASAL KONSEP PERSONA</a:t>
            </a:r>
            <a:endParaRPr dirty="0"/>
          </a:p>
        </p:txBody>
      </p:sp>
      <p:sp>
        <p:nvSpPr>
          <p:cNvPr id="2171" name="Google Shape;2171;p56"/>
          <p:cNvSpPr txBox="1">
            <a:spLocks noGrp="1"/>
          </p:cNvSpPr>
          <p:nvPr>
            <p:ph type="subTitle" idx="1"/>
          </p:nvPr>
        </p:nvSpPr>
        <p:spPr>
          <a:xfrm>
            <a:off x="304799" y="1783132"/>
            <a:ext cx="4786049" cy="2998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/>
              <a:t>Konsep</a:t>
            </a:r>
            <a:r>
              <a:rPr lang="en-US" dirty="0" smtClean="0"/>
              <a:t> Persona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Alan Cooper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dekade</a:t>
            </a:r>
            <a:r>
              <a:rPr lang="en-US" dirty="0" smtClean="0"/>
              <a:t> 1980.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Persona </a:t>
            </a:r>
            <a:r>
              <a:rPr lang="en-US" dirty="0" err="1" smtClean="0"/>
              <a:t>digunakannya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menginternalisasi</a:t>
            </a:r>
            <a:r>
              <a:rPr lang="en-US" dirty="0" smtClean="0"/>
              <a:t> mindset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</p:txBody>
      </p:sp>
      <p:grpSp>
        <p:nvGrpSpPr>
          <p:cNvPr id="2174" name="Google Shape;2174;p56"/>
          <p:cNvGrpSpPr/>
          <p:nvPr/>
        </p:nvGrpSpPr>
        <p:grpSpPr>
          <a:xfrm>
            <a:off x="4321356" y="2552337"/>
            <a:ext cx="3363308" cy="1635729"/>
            <a:chOff x="2893438" y="2917888"/>
            <a:chExt cx="3363645" cy="1635892"/>
          </a:xfrm>
        </p:grpSpPr>
        <p:sp>
          <p:nvSpPr>
            <p:cNvPr id="2175" name="Google Shape;2175;p56"/>
            <p:cNvSpPr/>
            <p:nvPr/>
          </p:nvSpPr>
          <p:spPr>
            <a:xfrm>
              <a:off x="2893438" y="4312656"/>
              <a:ext cx="3363645" cy="18619"/>
            </a:xfrm>
            <a:custGeom>
              <a:avLst/>
              <a:gdLst/>
              <a:ahLst/>
              <a:cxnLst/>
              <a:rect l="l" t="t" r="r" b="b"/>
              <a:pathLst>
                <a:path w="276218" h="1529" extrusionOk="0">
                  <a:moveTo>
                    <a:pt x="1" y="0"/>
                  </a:moveTo>
                  <a:lnTo>
                    <a:pt x="1" y="1528"/>
                  </a:lnTo>
                  <a:lnTo>
                    <a:pt x="276218" y="1528"/>
                  </a:lnTo>
                  <a:lnTo>
                    <a:pt x="276218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4473774" y="2917888"/>
              <a:ext cx="308378" cy="409083"/>
            </a:xfrm>
            <a:custGeom>
              <a:avLst/>
              <a:gdLst/>
              <a:ahLst/>
              <a:cxnLst/>
              <a:rect l="l" t="t" r="r" b="b"/>
              <a:pathLst>
                <a:path w="27134" h="35995" extrusionOk="0">
                  <a:moveTo>
                    <a:pt x="1" y="0"/>
                  </a:moveTo>
                  <a:lnTo>
                    <a:pt x="1" y="35994"/>
                  </a:lnTo>
                  <a:lnTo>
                    <a:pt x="27133" y="180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3537957" y="4416847"/>
              <a:ext cx="89322" cy="125781"/>
            </a:xfrm>
            <a:custGeom>
              <a:avLst/>
              <a:gdLst/>
              <a:ahLst/>
              <a:cxnLst/>
              <a:rect l="l" t="t" r="r" b="b"/>
              <a:pathLst>
                <a:path w="7335" h="10329" extrusionOk="0">
                  <a:moveTo>
                    <a:pt x="1" y="1"/>
                  </a:moveTo>
                  <a:lnTo>
                    <a:pt x="1" y="10328"/>
                  </a:lnTo>
                  <a:lnTo>
                    <a:pt x="7334" y="51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3642160" y="4416847"/>
              <a:ext cx="20848" cy="125781"/>
            </a:xfrm>
            <a:custGeom>
              <a:avLst/>
              <a:gdLst/>
              <a:ahLst/>
              <a:cxnLst/>
              <a:rect l="l" t="t" r="r" b="b"/>
              <a:pathLst>
                <a:path w="1712" h="10329" extrusionOk="0">
                  <a:moveTo>
                    <a:pt x="0" y="1"/>
                  </a:moveTo>
                  <a:lnTo>
                    <a:pt x="0" y="10328"/>
                  </a:lnTo>
                  <a:lnTo>
                    <a:pt x="1711" y="1032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3284917" y="4416847"/>
              <a:ext cx="89310" cy="125781"/>
            </a:xfrm>
            <a:custGeom>
              <a:avLst/>
              <a:gdLst/>
              <a:ahLst/>
              <a:cxnLst/>
              <a:rect l="l" t="t" r="r" b="b"/>
              <a:pathLst>
                <a:path w="7334" h="10329" extrusionOk="0">
                  <a:moveTo>
                    <a:pt x="1" y="1"/>
                  </a:moveTo>
                  <a:lnTo>
                    <a:pt x="1" y="10328"/>
                  </a:lnTo>
                  <a:lnTo>
                    <a:pt x="7334" y="51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3032619" y="4416847"/>
              <a:ext cx="88567" cy="125781"/>
            </a:xfrm>
            <a:custGeom>
              <a:avLst/>
              <a:gdLst/>
              <a:ahLst/>
              <a:cxnLst/>
              <a:rect l="l" t="t" r="r" b="b"/>
              <a:pathLst>
                <a:path w="7273" h="10329" extrusionOk="0">
                  <a:moveTo>
                    <a:pt x="7272" y="1"/>
                  </a:moveTo>
                  <a:lnTo>
                    <a:pt x="0" y="5195"/>
                  </a:lnTo>
                  <a:lnTo>
                    <a:pt x="7272" y="10328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5483438" y="4396009"/>
              <a:ext cx="162984" cy="157772"/>
            </a:xfrm>
            <a:custGeom>
              <a:avLst/>
              <a:gdLst/>
              <a:ahLst/>
              <a:cxnLst/>
              <a:rect l="l" t="t" r="r" b="b"/>
              <a:pathLst>
                <a:path w="13384" h="12956" extrusionOk="0">
                  <a:moveTo>
                    <a:pt x="6661" y="4401"/>
                  </a:moveTo>
                  <a:cubicBezTo>
                    <a:pt x="7822" y="4401"/>
                    <a:pt x="8800" y="5317"/>
                    <a:pt x="8800" y="6478"/>
                  </a:cubicBezTo>
                  <a:lnTo>
                    <a:pt x="8800" y="6539"/>
                  </a:lnTo>
                  <a:cubicBezTo>
                    <a:pt x="8842" y="7827"/>
                    <a:pt x="7783" y="8690"/>
                    <a:pt x="6678" y="8690"/>
                  </a:cubicBezTo>
                  <a:cubicBezTo>
                    <a:pt x="6157" y="8690"/>
                    <a:pt x="5626" y="8498"/>
                    <a:pt x="5195" y="8067"/>
                  </a:cubicBezTo>
                  <a:cubicBezTo>
                    <a:pt x="3789" y="6723"/>
                    <a:pt x="4767" y="4401"/>
                    <a:pt x="6661" y="4401"/>
                  </a:cubicBezTo>
                  <a:close/>
                  <a:moveTo>
                    <a:pt x="5928" y="1"/>
                  </a:moveTo>
                  <a:cubicBezTo>
                    <a:pt x="5622" y="551"/>
                    <a:pt x="5378" y="1162"/>
                    <a:pt x="5133" y="1773"/>
                  </a:cubicBezTo>
                  <a:lnTo>
                    <a:pt x="4339" y="2078"/>
                  </a:lnTo>
                  <a:cubicBezTo>
                    <a:pt x="3728" y="1834"/>
                    <a:pt x="3117" y="1590"/>
                    <a:pt x="2445" y="1406"/>
                  </a:cubicBezTo>
                  <a:lnTo>
                    <a:pt x="1406" y="2445"/>
                  </a:lnTo>
                  <a:cubicBezTo>
                    <a:pt x="1650" y="3056"/>
                    <a:pt x="1895" y="3667"/>
                    <a:pt x="2200" y="4217"/>
                  </a:cubicBezTo>
                  <a:lnTo>
                    <a:pt x="1834" y="5012"/>
                  </a:lnTo>
                  <a:cubicBezTo>
                    <a:pt x="1222" y="5195"/>
                    <a:pt x="611" y="5501"/>
                    <a:pt x="0" y="5806"/>
                  </a:cubicBezTo>
                  <a:lnTo>
                    <a:pt x="0" y="7212"/>
                  </a:lnTo>
                  <a:cubicBezTo>
                    <a:pt x="611" y="7517"/>
                    <a:pt x="1222" y="7762"/>
                    <a:pt x="1834" y="8006"/>
                  </a:cubicBezTo>
                  <a:lnTo>
                    <a:pt x="2200" y="8739"/>
                  </a:lnTo>
                  <a:cubicBezTo>
                    <a:pt x="1895" y="9350"/>
                    <a:pt x="1650" y="9962"/>
                    <a:pt x="1467" y="10573"/>
                  </a:cubicBezTo>
                  <a:lnTo>
                    <a:pt x="2506" y="11612"/>
                  </a:lnTo>
                  <a:cubicBezTo>
                    <a:pt x="3117" y="11428"/>
                    <a:pt x="3728" y="11123"/>
                    <a:pt x="4339" y="10878"/>
                  </a:cubicBezTo>
                  <a:lnTo>
                    <a:pt x="5195" y="11184"/>
                  </a:lnTo>
                  <a:cubicBezTo>
                    <a:pt x="5378" y="11795"/>
                    <a:pt x="5683" y="12406"/>
                    <a:pt x="5989" y="12956"/>
                  </a:cubicBezTo>
                  <a:lnTo>
                    <a:pt x="7456" y="12956"/>
                  </a:lnTo>
                  <a:cubicBezTo>
                    <a:pt x="7761" y="12406"/>
                    <a:pt x="8006" y="11795"/>
                    <a:pt x="8250" y="11184"/>
                  </a:cubicBezTo>
                  <a:lnTo>
                    <a:pt x="9044" y="10878"/>
                  </a:lnTo>
                  <a:cubicBezTo>
                    <a:pt x="9656" y="11123"/>
                    <a:pt x="10267" y="11367"/>
                    <a:pt x="10939" y="11612"/>
                  </a:cubicBezTo>
                  <a:lnTo>
                    <a:pt x="11978" y="10573"/>
                  </a:lnTo>
                  <a:cubicBezTo>
                    <a:pt x="11733" y="9962"/>
                    <a:pt x="11489" y="9350"/>
                    <a:pt x="11183" y="8739"/>
                  </a:cubicBezTo>
                  <a:lnTo>
                    <a:pt x="11550" y="7945"/>
                  </a:lnTo>
                  <a:cubicBezTo>
                    <a:pt x="12161" y="7762"/>
                    <a:pt x="12772" y="7456"/>
                    <a:pt x="13383" y="7151"/>
                  </a:cubicBezTo>
                  <a:lnTo>
                    <a:pt x="13383" y="5745"/>
                  </a:lnTo>
                  <a:cubicBezTo>
                    <a:pt x="12772" y="5439"/>
                    <a:pt x="12161" y="5195"/>
                    <a:pt x="11550" y="5012"/>
                  </a:cubicBezTo>
                  <a:lnTo>
                    <a:pt x="11183" y="4156"/>
                  </a:lnTo>
                  <a:cubicBezTo>
                    <a:pt x="11489" y="3606"/>
                    <a:pt x="11733" y="2995"/>
                    <a:pt x="11917" y="2323"/>
                  </a:cubicBezTo>
                  <a:lnTo>
                    <a:pt x="10878" y="1345"/>
                  </a:lnTo>
                  <a:cubicBezTo>
                    <a:pt x="10206" y="1528"/>
                    <a:pt x="9594" y="1773"/>
                    <a:pt x="9044" y="2078"/>
                  </a:cubicBezTo>
                  <a:lnTo>
                    <a:pt x="8189" y="1773"/>
                  </a:lnTo>
                  <a:cubicBezTo>
                    <a:pt x="7945" y="1162"/>
                    <a:pt x="7700" y="551"/>
                    <a:pt x="7395" y="1"/>
                  </a:cubicBez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5761043" y="4413132"/>
              <a:ext cx="186048" cy="122055"/>
            </a:xfrm>
            <a:custGeom>
              <a:avLst/>
              <a:gdLst/>
              <a:ahLst/>
              <a:cxnLst/>
              <a:rect l="l" t="t" r="r" b="b"/>
              <a:pathLst>
                <a:path w="15278" h="10023" extrusionOk="0">
                  <a:moveTo>
                    <a:pt x="14178" y="1100"/>
                  </a:moveTo>
                  <a:lnTo>
                    <a:pt x="14178" y="8861"/>
                  </a:lnTo>
                  <a:lnTo>
                    <a:pt x="1161" y="8861"/>
                  </a:lnTo>
                  <a:lnTo>
                    <a:pt x="1161" y="1100"/>
                  </a:lnTo>
                  <a:close/>
                  <a:moveTo>
                    <a:pt x="0" y="0"/>
                  </a:moveTo>
                  <a:lnTo>
                    <a:pt x="0" y="10022"/>
                  </a:lnTo>
                  <a:lnTo>
                    <a:pt x="15278" y="10022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6146566" y="4399736"/>
              <a:ext cx="61034" cy="61034"/>
            </a:xfrm>
            <a:custGeom>
              <a:avLst/>
              <a:gdLst/>
              <a:ahLst/>
              <a:cxnLst/>
              <a:rect l="l" t="t" r="r" b="b"/>
              <a:pathLst>
                <a:path w="5012" h="5012" extrusionOk="0">
                  <a:moveTo>
                    <a:pt x="0" y="0"/>
                  </a:moveTo>
                  <a:lnTo>
                    <a:pt x="0" y="1161"/>
                  </a:lnTo>
                  <a:lnTo>
                    <a:pt x="3911" y="1161"/>
                  </a:lnTo>
                  <a:lnTo>
                    <a:pt x="3911" y="5011"/>
                  </a:lnTo>
                  <a:lnTo>
                    <a:pt x="5011" y="5011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6059487" y="4399736"/>
              <a:ext cx="61034" cy="61034"/>
            </a:xfrm>
            <a:custGeom>
              <a:avLst/>
              <a:gdLst/>
              <a:ahLst/>
              <a:cxnLst/>
              <a:rect l="l" t="t" r="r" b="b"/>
              <a:pathLst>
                <a:path w="5012" h="5012" extrusionOk="0">
                  <a:moveTo>
                    <a:pt x="0" y="0"/>
                  </a:moveTo>
                  <a:lnTo>
                    <a:pt x="0" y="5011"/>
                  </a:lnTo>
                  <a:lnTo>
                    <a:pt x="1100" y="5011"/>
                  </a:lnTo>
                  <a:lnTo>
                    <a:pt x="1100" y="1161"/>
                  </a:lnTo>
                  <a:lnTo>
                    <a:pt x="5011" y="1161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6146566" y="4487558"/>
              <a:ext cx="61034" cy="60291"/>
            </a:xfrm>
            <a:custGeom>
              <a:avLst/>
              <a:gdLst/>
              <a:ahLst/>
              <a:cxnLst/>
              <a:rect l="l" t="t" r="r" b="b"/>
              <a:pathLst>
                <a:path w="5012" h="4951" extrusionOk="0">
                  <a:moveTo>
                    <a:pt x="3911" y="0"/>
                  </a:moveTo>
                  <a:lnTo>
                    <a:pt x="3911" y="3850"/>
                  </a:lnTo>
                  <a:lnTo>
                    <a:pt x="0" y="3850"/>
                  </a:lnTo>
                  <a:lnTo>
                    <a:pt x="0" y="4950"/>
                  </a:lnTo>
                  <a:lnTo>
                    <a:pt x="5011" y="4950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6059487" y="4487558"/>
              <a:ext cx="61034" cy="60291"/>
            </a:xfrm>
            <a:custGeom>
              <a:avLst/>
              <a:gdLst/>
              <a:ahLst/>
              <a:cxnLst/>
              <a:rect l="l" t="t" r="r" b="b"/>
              <a:pathLst>
                <a:path w="5012" h="4951" extrusionOk="0">
                  <a:moveTo>
                    <a:pt x="0" y="0"/>
                  </a:moveTo>
                  <a:lnTo>
                    <a:pt x="0" y="4950"/>
                  </a:lnTo>
                  <a:lnTo>
                    <a:pt x="5011" y="4950"/>
                  </a:lnTo>
                  <a:lnTo>
                    <a:pt x="5011" y="3850"/>
                  </a:lnTo>
                  <a:lnTo>
                    <a:pt x="1100" y="3850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7" name="Google Shape;2187;p56"/>
          <p:cNvSpPr/>
          <p:nvPr/>
        </p:nvSpPr>
        <p:spPr>
          <a:xfrm>
            <a:off x="5905734" y="4105274"/>
            <a:ext cx="929100" cy="49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11" y="178313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2170;p56"/>
          <p:cNvSpPr txBox="1">
            <a:spLocks/>
          </p:cNvSpPr>
          <p:nvPr/>
        </p:nvSpPr>
        <p:spPr>
          <a:xfrm>
            <a:off x="7251208" y="3890240"/>
            <a:ext cx="1913553" cy="40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100" dirty="0" smtClean="0"/>
              <a:t>Alan Cooper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763000" cy="819300"/>
          </a:xfrm>
        </p:spPr>
        <p:txBody>
          <a:bodyPr/>
          <a:lstStyle/>
          <a:p>
            <a:pPr algn="ctr"/>
            <a:r>
              <a:rPr lang="en-US" dirty="0" smtClean="0"/>
              <a:t>RESET DAN PENGUMPULAN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583259"/>
            <a:ext cx="3314700" cy="415498"/>
          </a:xfrm>
        </p:spPr>
        <p:txBody>
          <a:bodyPr/>
          <a:lstStyle/>
          <a:p>
            <a:pPr algn="l"/>
            <a:r>
              <a:rPr lang="en-US" sz="1800" b="1" dirty="0" err="1" smtClean="0"/>
              <a:t>Melakukan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riset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pengguna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18090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1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933589"/>
            <a:ext cx="396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Observasi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atau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wawancara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sejumlah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orang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05" y="2520344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2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3251" y="2520344"/>
            <a:ext cx="34747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 smtClean="0"/>
              <a:t>Mengerucutkan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riset</a:t>
            </a: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80325"/>
            <a:ext cx="394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Temukan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tema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yang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spesifik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,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relevan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universal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terhadap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sistem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penggunanya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351" y="3606234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3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33251" y="3596605"/>
            <a:ext cx="34747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smtClean="0"/>
              <a:t>Brainstorming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2" y="3979990"/>
            <a:ext cx="394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Kelompokan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elemen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dalam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grup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yang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merepresentasikan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kelompok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spesifik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5434" y="3596605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6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5434" y="2520342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5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5434" y="1512575"/>
            <a:ext cx="685800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4</a:t>
            </a:r>
            <a:endParaRPr lang="en-US" sz="4800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193574" y="3596605"/>
            <a:ext cx="327877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 smtClean="0"/>
              <a:t>Bagikan</a:t>
            </a:r>
            <a:r>
              <a:rPr lang="en-US" sz="1800" b="1" dirty="0" smtClean="0"/>
              <a:t> Persona</a:t>
            </a:r>
            <a:endParaRPr lang="en-US" sz="1800" b="1" dirty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178334" y="2554223"/>
            <a:ext cx="33147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err="1" smtClean="0"/>
              <a:t>Jadikan</a:t>
            </a:r>
            <a:r>
              <a:rPr lang="en-US" sz="1800" b="1" dirty="0" smtClean="0"/>
              <a:t> Persona </a:t>
            </a:r>
            <a:r>
              <a:rPr lang="en-US" sz="1800" b="1" dirty="0" err="1" smtClean="0"/>
              <a:t>realistis</a:t>
            </a:r>
            <a:endParaRPr lang="en-US" sz="1800" b="1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5178335" y="1551837"/>
            <a:ext cx="3359330" cy="26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Encode Sans Semi Condensed"/>
              <a:buNone/>
              <a:defRPr sz="21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en-US" sz="1800" b="1" dirty="0" smtClean="0"/>
              <a:t>Refine</a:t>
            </a:r>
            <a:endParaRPr 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29644" y="3933823"/>
            <a:ext cx="396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Bagikan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diskusikan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dengan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tim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pengembang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.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2707" y="2895796"/>
            <a:ext cx="396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Dengan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menambahkan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deskripsi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latar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</a:p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belakang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,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motivasi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ekspetasi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1823" y="1862475"/>
            <a:ext cx="385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Kombinasikan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tentukan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prioritas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persona </a:t>
            </a:r>
          </a:p>
          <a:p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Pisahkan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ke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dalam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 </a:t>
            </a:r>
            <a:r>
              <a:rPr lang="en-US" dirty="0" err="1" smtClean="0">
                <a:solidFill>
                  <a:schemeClr val="accent5">
                    <a:lumMod val="25000"/>
                  </a:schemeClr>
                </a:solidFill>
                <a:latin typeface="Encode Sans Semi Condensed"/>
              </a:rPr>
              <a:t>kategori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961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287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Modern Annual Report by Slidesgo</vt:lpstr>
      <vt:lpstr>Rangkuman UI/UX  kelompok 5</vt:lpstr>
      <vt:lpstr>Reason Behind Brainstorming</vt:lpstr>
      <vt:lpstr>Rules of Brainstorming</vt:lpstr>
      <vt:lpstr>Apa itu Persona?</vt:lpstr>
      <vt:lpstr>ASAL MUASAL KONSEP PERSONA</vt:lpstr>
      <vt:lpstr>RESET DAN PENGUMPULAN DATA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Rangkuman UI/UX  kelompok 5</dc:title>
  <cp:lastModifiedBy>USER X</cp:lastModifiedBy>
  <cp:revision>20</cp:revision>
  <dcterms:modified xsi:type="dcterms:W3CDTF">2023-03-16T03:43:26Z</dcterms:modified>
</cp:coreProperties>
</file>