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32" r:id="rId4"/>
  </p:sldMasterIdLst>
  <p:notesMasterIdLst>
    <p:notesMasterId r:id="rId15"/>
  </p:notesMasterIdLst>
  <p:sldIdLst>
    <p:sldId id="259" r:id="rId5"/>
    <p:sldId id="261" r:id="rId6"/>
    <p:sldId id="275" r:id="rId7"/>
    <p:sldId id="274" r:id="rId8"/>
    <p:sldId id="273" r:id="rId9"/>
    <p:sldId id="276" r:id="rId10"/>
    <p:sldId id="268" r:id="rId11"/>
    <p:sldId id="277" r:id="rId12"/>
    <p:sldId id="27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202" autoAdjust="0"/>
  </p:normalViewPr>
  <p:slideViewPr>
    <p:cSldViewPr snapToGrid="0">
      <p:cViewPr varScale="1">
        <p:scale>
          <a:sx n="47" d="100"/>
          <a:sy n="47" d="100"/>
        </p:scale>
        <p:origin x="686" y="43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A342208A-7F52-4C16-BF8A-A70CD85DC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202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59209785-A2FF-4005-B08B-066B494ED5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677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093D08DD-AE30-4184-B3A7-CBAB807C66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677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CA1F7BAF-57A3-4F79-B170-D95EF5934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187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0E272F39-6650-4251-818A-CAF1034A26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2320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2E24AEA-7B80-4897-A646-36D3F07A3E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2320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2A98750D-61F1-4F11-81A7-783F04218E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702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E32408B-5DEA-4E1C-A16B-9931CE46D4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5064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0917A361-2187-4AB6-A1E4-6B0E4E6650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35064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1DA2664-78E4-4126-9534-E718C9E877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3391" y="2631493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FD4B7AF1-C573-42D5-A6AC-9CDE36C2B5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391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60E2206A-3CD1-417B-82DB-28AC9CB2FC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13391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41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3" r:id="rId6"/>
    <p:sldLayoutId id="2147483752" r:id="rId7"/>
    <p:sldLayoutId id="2147483737" r:id="rId8"/>
    <p:sldLayoutId id="2147483750" r:id="rId9"/>
    <p:sldLayoutId id="2147483745" r:id="rId10"/>
    <p:sldLayoutId id="2147483751" r:id="rId11"/>
    <p:sldLayoutId id="2147483733" r:id="rId12"/>
    <p:sldLayoutId id="2147483744" r:id="rId13"/>
    <p:sldLayoutId id="2147483736" r:id="rId14"/>
    <p:sldLayoutId id="2147483739" r:id="rId15"/>
    <p:sldLayoutId id="2147483740" r:id="rId16"/>
    <p:sldLayoutId id="2147483741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343" y="108857"/>
            <a:ext cx="5257800" cy="2833528"/>
          </a:xfrm>
        </p:spPr>
        <p:txBody>
          <a:bodyPr/>
          <a:lstStyle/>
          <a:p>
            <a:r>
              <a:rPr lang="en-US" dirty="0"/>
              <a:t>The Journey of Meritto (Formerly NoPaperForms)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43" y="2942385"/>
            <a:ext cx="5257799" cy="1640216"/>
          </a:xfrm>
        </p:spPr>
        <p:txBody>
          <a:bodyPr/>
          <a:lstStyle/>
          <a:p>
            <a:r>
              <a:rPr lang="en-US" dirty="0"/>
              <a:t>Revolutionizing the Enrollment Landscape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C250E6-60C6-4D98-8C94-8D2F836D8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13232" y="740664"/>
            <a:ext cx="4745736" cy="5394960"/>
          </a:xfr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193" y="2363724"/>
            <a:ext cx="4953000" cy="21305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IN" dirty="0"/>
              <a:t>How It All Started</a:t>
            </a:r>
            <a:br>
              <a:rPr lang="en-IN" dirty="0"/>
            </a:br>
            <a:r>
              <a:rPr lang="en-IN" dirty="0"/>
              <a:t>(2017)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Founded in Okhla with a mission to simplify the admission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Launched to address the inefficiencies in traditional admission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Focused on digitizing and automating admissions for educational institutions.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096000" y="1431235"/>
            <a:ext cx="5718048" cy="3995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US" dirty="0"/>
              <a:t>100 Days to Mission 400 (2018-2019)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367" y="2744791"/>
            <a:ext cx="4952681" cy="341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100 clients in 100 days, a significant milestone demonstrating the demand for their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an ambitious target to onboard 400 clients in the following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Growth driven by the value and efficiency brought to the admissions process.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82754" y="2336492"/>
            <a:ext cx="5718048" cy="3995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IN" dirty="0"/>
              <a:t>Expansion of Services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Evolved services to meet client needs, leading to the development of Enrollment Cloud and CRM.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Focused on end-to-end solutions, covering the entire admissions lifecycle.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Continuous innovation to stay ahead of market demands and client expectations.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096000" y="1431235"/>
            <a:ext cx="5718048" cy="3995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IN" dirty="0"/>
              <a:t>Innovation with </a:t>
            </a:r>
            <a:r>
              <a:rPr lang="en-IN" dirty="0" err="1"/>
              <a:t>Collexo</a:t>
            </a:r>
            <a:r>
              <a:rPr lang="en-IN" dirty="0"/>
              <a:t> (2021)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367" y="2744791"/>
            <a:ext cx="4952681" cy="341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Launched </a:t>
            </a:r>
            <a:r>
              <a:rPr lang="en-US" sz="2000" dirty="0" err="1"/>
              <a:t>Collexo</a:t>
            </a:r>
            <a:r>
              <a:rPr lang="en-US" sz="2000" dirty="0"/>
              <a:t> to address complex fee collection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Aimed at making fee management transparent, efficient, and hassle-free.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Integrated seamlessly with other solutions to provide a unified experience.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82754" y="2336492"/>
            <a:ext cx="5718048" cy="3995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IN" dirty="0"/>
              <a:t>Reaching Global Markets (2023)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Expanded reach to 1000 clients worldwide.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Entered new international markets, including the UAE and Malaysia.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Continued commitment to innovation and customer satisfaction driving global success.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096000" y="1431235"/>
            <a:ext cx="5718048" cy="3995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5114-0355-4D19-9113-93130B3E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938" y="-494526"/>
            <a:ext cx="5367527" cy="2833528"/>
          </a:xfrm>
        </p:spPr>
        <p:txBody>
          <a:bodyPr/>
          <a:lstStyle/>
          <a:p>
            <a:r>
              <a:rPr lang="en-IN" dirty="0"/>
              <a:t>New Brand Identity (2023)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BB8A-9200-4610-BA7C-A6095EE2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3" y="2416794"/>
            <a:ext cx="5367526" cy="1640216"/>
          </a:xfrm>
        </p:spPr>
        <p:txBody>
          <a:bodyPr/>
          <a:lstStyle/>
          <a:p>
            <a:r>
              <a:rPr lang="en-IN" dirty="0"/>
              <a:t>From NoPaperForms to Meritto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EED15B2-5A37-4992-B758-F650744AD8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013448" y="1014984"/>
            <a:ext cx="4123944" cy="2322576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40F3D6-7D7D-487C-88CC-23A425AE73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013448" y="3511296"/>
            <a:ext cx="4123944" cy="232257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A52A-BBC9-424C-B7FC-90581F0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BE0C3162-E344-D987-505A-6D272A309687}"/>
              </a:ext>
            </a:extLst>
          </p:cNvPr>
          <p:cNvSpPr txBox="1">
            <a:spLocks/>
          </p:cNvSpPr>
          <p:nvPr/>
        </p:nvSpPr>
        <p:spPr>
          <a:xfrm>
            <a:off x="1054609" y="3337560"/>
            <a:ext cx="4123944" cy="2598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Rebranded to reflect broader capabilities and continued commitment to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change symbolizes the evolution and future vision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Aimed at reinforcing the brand’s identity and mission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5CE88EB-8E7E-74F0-A3E0-E20DB2EC6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6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7AA8-1ADE-E6A1-3ED1-88C03878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F56B1-A1D0-26E1-9285-36CC7FDB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1278630"/>
            <a:ext cx="10710604" cy="42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5E966C-348A-4612-AA0F-4CB332F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92" y="-178345"/>
            <a:ext cx="10895106" cy="1325563"/>
          </a:xfrm>
        </p:spPr>
        <p:txBody>
          <a:bodyPr/>
          <a:lstStyle/>
          <a:p>
            <a:r>
              <a:rPr lang="en-IN" dirty="0"/>
              <a:t>Meet the Leaders</a:t>
            </a:r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08CD93B2-47DD-44A8-843C-DA43AF4817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94" b="3794"/>
          <a:stretch/>
        </p:blipFill>
        <p:spPr>
          <a:xfrm>
            <a:off x="754439" y="1193865"/>
            <a:ext cx="2049878" cy="179923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4A89796-90E1-4F96-90F9-84F930D87E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2" y="3039742"/>
            <a:ext cx="2624328" cy="347662"/>
          </a:xfrm>
        </p:spPr>
        <p:txBody>
          <a:bodyPr/>
          <a:lstStyle/>
          <a:p>
            <a:r>
              <a:rPr lang="en-US" dirty="0"/>
              <a:t>Naveen Goyal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C6F14E5-AF40-4BBE-B3B6-42F1F2A195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392" y="3434051"/>
            <a:ext cx="2624328" cy="347662"/>
          </a:xfrm>
        </p:spPr>
        <p:txBody>
          <a:bodyPr/>
          <a:lstStyle/>
          <a:p>
            <a:r>
              <a:rPr lang="en-US" dirty="0"/>
              <a:t>Founder &amp; CEO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72A0A9-C410-4BD5-9112-8A9E7414F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035" y="3039742"/>
            <a:ext cx="2624328" cy="347662"/>
          </a:xfrm>
        </p:spPr>
        <p:txBody>
          <a:bodyPr/>
          <a:lstStyle/>
          <a:p>
            <a:r>
              <a:rPr lang="en-US" dirty="0"/>
              <a:t>Suraj </a:t>
            </a:r>
            <a:r>
              <a:rPr lang="en-US" dirty="0" err="1"/>
              <a:t>Sapra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427FAB6-C5C9-4A7F-A6ED-440FE2E54E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9035" y="3434051"/>
            <a:ext cx="2624328" cy="347662"/>
          </a:xfrm>
        </p:spPr>
        <p:txBody>
          <a:bodyPr/>
          <a:lstStyle/>
          <a:p>
            <a:r>
              <a:rPr lang="en-US" dirty="0"/>
              <a:t>Co-Founder &amp; CSO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AD0E030-4930-4A64-BC5C-4BFE985382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8863" b="8863"/>
          <a:stretch/>
        </p:blipFill>
        <p:spPr>
          <a:xfrm>
            <a:off x="6297002" y="1224068"/>
            <a:ext cx="2253881" cy="1801368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55FD31D-5099-4E39-8A20-89970E68FF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11779" y="3039742"/>
            <a:ext cx="2624328" cy="347662"/>
          </a:xfrm>
        </p:spPr>
        <p:txBody>
          <a:bodyPr/>
          <a:lstStyle/>
          <a:p>
            <a:r>
              <a:rPr lang="en-US" sz="2000" kern="1200" dirty="0"/>
              <a:t>Vikram Shah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362DA5-B410-4B42-A038-0D29440316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11779" y="3434051"/>
            <a:ext cx="2624328" cy="347662"/>
          </a:xfrm>
        </p:spPr>
        <p:txBody>
          <a:bodyPr/>
          <a:lstStyle/>
          <a:p>
            <a:r>
              <a:rPr lang="en-US" dirty="0"/>
              <a:t>Chief Business Officer</a:t>
            </a:r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1B3CA390-A7A8-4C8F-9B6F-79A9A4E138C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8147" b="8147"/>
          <a:stretch/>
        </p:blipFill>
        <p:spPr>
          <a:xfrm>
            <a:off x="9021189" y="1117087"/>
            <a:ext cx="2215309" cy="180136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23A76E-EF47-4045-80CD-5C705F91DF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0106" y="3039742"/>
            <a:ext cx="2624328" cy="347662"/>
          </a:xfrm>
        </p:spPr>
        <p:txBody>
          <a:bodyPr/>
          <a:lstStyle/>
          <a:p>
            <a:r>
              <a:rPr lang="en-US" sz="2000" kern="1200" dirty="0"/>
              <a:t>Gaurav Singh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64C4B8-E583-43B7-A2A5-CC37A4973B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90106" y="3434051"/>
            <a:ext cx="2624328" cy="347662"/>
          </a:xfrm>
        </p:spPr>
        <p:txBody>
          <a:bodyPr/>
          <a:lstStyle/>
          <a:p>
            <a:r>
              <a:rPr lang="en-US" sz="1600" kern="1200" dirty="0"/>
              <a:t>Chief Product Officer</a:t>
            </a:r>
            <a:endParaRPr lang="en-US" dirty="0"/>
          </a:p>
        </p:txBody>
      </p:sp>
      <p:pic>
        <p:nvPicPr>
          <p:cNvPr id="36" name="Picture Placeholder 36">
            <a:extLst>
              <a:ext uri="{FF2B5EF4-FFF2-40B4-BE49-F238E27FC236}">
                <a16:creationId xmlns:a16="http://schemas.microsoft.com/office/drawing/2014/main" id="{6D17576A-BAA1-840D-63E2-34441A272B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670" b="14670"/>
          <a:stretch/>
        </p:blipFill>
        <p:spPr>
          <a:xfrm>
            <a:off x="1199758" y="3828360"/>
            <a:ext cx="2624328" cy="1801368"/>
          </a:xfrm>
          <a:prstGeom prst="rect">
            <a:avLst/>
          </a:prstGeom>
        </p:spPr>
      </p:pic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1CFDF08D-456E-2E34-048B-EF6BB1087975}"/>
              </a:ext>
            </a:extLst>
          </p:cNvPr>
          <p:cNvSpPr txBox="1">
            <a:spLocks/>
          </p:cNvSpPr>
          <p:nvPr/>
        </p:nvSpPr>
        <p:spPr>
          <a:xfrm>
            <a:off x="1190233" y="5918542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Alok Sharma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4B807622-FE42-2523-953A-52E732A6B9A9}"/>
              </a:ext>
            </a:extLst>
          </p:cNvPr>
          <p:cNvSpPr txBox="1">
            <a:spLocks/>
          </p:cNvSpPr>
          <p:nvPr/>
        </p:nvSpPr>
        <p:spPr>
          <a:xfrm>
            <a:off x="1190233" y="6312851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Sr. Vice President – Product</a:t>
            </a:r>
          </a:p>
        </p:txBody>
      </p:sp>
      <p:pic>
        <p:nvPicPr>
          <p:cNvPr id="43" name="Picture Placeholder 37">
            <a:extLst>
              <a:ext uri="{FF2B5EF4-FFF2-40B4-BE49-F238E27FC236}">
                <a16:creationId xmlns:a16="http://schemas.microsoft.com/office/drawing/2014/main" id="{BDC6D468-2011-D0BA-CAC2-944D92102E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670" b="14670"/>
          <a:stretch/>
        </p:blipFill>
        <p:spPr>
          <a:xfrm>
            <a:off x="4077426" y="3828360"/>
            <a:ext cx="2624328" cy="1801368"/>
          </a:xfrm>
          <a:prstGeom prst="rect">
            <a:avLst/>
          </a:prstGeom>
        </p:spPr>
      </p:pic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4B586110-1EFF-5484-7247-C331BA1A3430}"/>
              </a:ext>
            </a:extLst>
          </p:cNvPr>
          <p:cNvSpPr txBox="1">
            <a:spLocks/>
          </p:cNvSpPr>
          <p:nvPr/>
        </p:nvSpPr>
        <p:spPr>
          <a:xfrm>
            <a:off x="4067876" y="5918542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Surya Singh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A06000BD-6CF2-A186-B182-874A1DF7E11E}"/>
              </a:ext>
            </a:extLst>
          </p:cNvPr>
          <p:cNvSpPr txBox="1">
            <a:spLocks/>
          </p:cNvSpPr>
          <p:nvPr/>
        </p:nvSpPr>
        <p:spPr>
          <a:xfrm>
            <a:off x="4067876" y="6312851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Vice President – Product</a:t>
            </a:r>
          </a:p>
        </p:txBody>
      </p:sp>
      <p:pic>
        <p:nvPicPr>
          <p:cNvPr id="46" name="Picture Placeholder 38">
            <a:extLst>
              <a:ext uri="{FF2B5EF4-FFF2-40B4-BE49-F238E27FC236}">
                <a16:creationId xmlns:a16="http://schemas.microsoft.com/office/drawing/2014/main" id="{3A56C7C4-1DB9-E9DB-4A85-E3A8532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670" b="14670"/>
          <a:stretch/>
        </p:blipFill>
        <p:spPr>
          <a:xfrm>
            <a:off x="6952576" y="3828360"/>
            <a:ext cx="2624328" cy="1801368"/>
          </a:xfrm>
          <a:prstGeom prst="rect">
            <a:avLst/>
          </a:prstGeom>
        </p:spPr>
      </p:pic>
      <p:sp>
        <p:nvSpPr>
          <p:cNvPr id="47" name="Text Placeholder 23">
            <a:extLst>
              <a:ext uri="{FF2B5EF4-FFF2-40B4-BE49-F238E27FC236}">
                <a16:creationId xmlns:a16="http://schemas.microsoft.com/office/drawing/2014/main" id="{B3D7D5B2-5AED-EB2B-84DC-903E6BB6E7F3}"/>
              </a:ext>
            </a:extLst>
          </p:cNvPr>
          <p:cNvSpPr txBox="1">
            <a:spLocks/>
          </p:cNvSpPr>
          <p:nvPr/>
        </p:nvSpPr>
        <p:spPr>
          <a:xfrm>
            <a:off x="6960620" y="5918542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Dheeraj Raj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0FA8FD66-1F94-829F-4CCF-788953A5A872}"/>
              </a:ext>
            </a:extLst>
          </p:cNvPr>
          <p:cNvSpPr txBox="1">
            <a:spLocks/>
          </p:cNvSpPr>
          <p:nvPr/>
        </p:nvSpPr>
        <p:spPr>
          <a:xfrm>
            <a:off x="6960620" y="6312851"/>
            <a:ext cx="2624328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Sr. Vice President – Operations</a:t>
            </a:r>
          </a:p>
        </p:txBody>
      </p:sp>
      <p:pic>
        <p:nvPicPr>
          <p:cNvPr id="51" name="Picture Placeholder 36">
            <a:extLst>
              <a:ext uri="{FF2B5EF4-FFF2-40B4-BE49-F238E27FC236}">
                <a16:creationId xmlns:a16="http://schemas.microsoft.com/office/drawing/2014/main" id="{A34AB9D1-8FA4-B902-1ED8-B9DCF99252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/>
          <a:srcRect t="4758" b="4758"/>
          <a:stretch/>
        </p:blipFill>
        <p:spPr>
          <a:xfrm>
            <a:off x="3429087" y="1214607"/>
            <a:ext cx="2049878" cy="1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47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6A2B0-0AA5-4A3C-A463-A9815E212A8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9A1E4C-8388-4821-B0C4-BDD29A5F03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FF82A-2FA9-4126-8B42-749013CDA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_DappledVTI</Template>
  <TotalTime>0</TotalTime>
  <Words>315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Posterama</vt:lpstr>
      <vt:lpstr>Sabon Next LT</vt:lpstr>
      <vt:lpstr>Segoe UI Semilight</vt:lpstr>
      <vt:lpstr>DappledVTI</vt:lpstr>
      <vt:lpstr>The Journey of Meritto (Formerly NoPaperForms)</vt:lpstr>
      <vt:lpstr>How It All Started (2017)</vt:lpstr>
      <vt:lpstr>100 Days to Mission 400 (2018-2019)</vt:lpstr>
      <vt:lpstr>Expansion of Services</vt:lpstr>
      <vt:lpstr>Innovation with Collexo (2021)</vt:lpstr>
      <vt:lpstr>Reaching Global Markets (2023)</vt:lpstr>
      <vt:lpstr>New Brand Identity (2023)</vt:lpstr>
      <vt:lpstr>PowerPoint Presentation</vt:lpstr>
      <vt:lpstr>Meet the Leaders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2021-04-22T19:30:46Z</dcterms:created>
  <dcterms:modified xsi:type="dcterms:W3CDTF">2024-09-21T07:37:06Z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