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swald Bold" charset="1" panose="00000800000000000000"/>
      <p:regular r:id="rId14"/>
    </p:embeddedFont>
    <p:embeddedFont>
      <p:font typeface="Inter Medium" charset="1" panose="02000503000000020004"/>
      <p:regular r:id="rId15"/>
    </p:embeddedFont>
    <p:embeddedFont>
      <p:font typeface="Inter" charset="1" panose="020B05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468661"/>
            <a:ext cx="18288000" cy="1240957"/>
            <a:chOff x="0" y="0"/>
            <a:chExt cx="4816593" cy="326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6836"/>
            </a:xfrm>
            <a:custGeom>
              <a:avLst/>
              <a:gdLst/>
              <a:ahLst/>
              <a:cxnLst/>
              <a:rect r="r" b="b" t="t" l="l"/>
              <a:pathLst>
                <a:path h="3268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6836"/>
                  </a:lnTo>
                  <a:lnTo>
                    <a:pt x="0" y="3268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37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77382"/>
            <a:ext cx="1196276" cy="284931"/>
          </a:xfrm>
          <a:custGeom>
            <a:avLst/>
            <a:gdLst/>
            <a:ahLst/>
            <a:cxnLst/>
            <a:rect r="r" b="b" t="t" l="l"/>
            <a:pathLst>
              <a:path h="284931" w="1196276">
                <a:moveTo>
                  <a:pt x="0" y="0"/>
                </a:moveTo>
                <a:lnTo>
                  <a:pt x="1196276" y="0"/>
                </a:lnTo>
                <a:lnTo>
                  <a:pt x="1196276" y="284931"/>
                </a:lnTo>
                <a:lnTo>
                  <a:pt x="0" y="284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63024" y="577382"/>
            <a:ext cx="1196276" cy="284931"/>
          </a:xfrm>
          <a:custGeom>
            <a:avLst/>
            <a:gdLst/>
            <a:ahLst/>
            <a:cxnLst/>
            <a:rect r="r" b="b" t="t" l="l"/>
            <a:pathLst>
              <a:path h="284931" w="1196276">
                <a:moveTo>
                  <a:pt x="0" y="0"/>
                </a:moveTo>
                <a:lnTo>
                  <a:pt x="1196276" y="0"/>
                </a:lnTo>
                <a:lnTo>
                  <a:pt x="1196276" y="284931"/>
                </a:lnTo>
                <a:lnTo>
                  <a:pt x="0" y="284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77071" y="2419455"/>
            <a:ext cx="12533858" cy="3963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9"/>
              </a:lnSpc>
            </a:pPr>
            <a:r>
              <a:rPr lang="en-US" b="true" sz="11276" spc="-22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ANALISIS KASUS DENGAN MODEL NEURAL NETWORK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22113" y="6439617"/>
            <a:ext cx="11043775" cy="644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8"/>
              </a:lnSpc>
              <a:spcBef>
                <a:spcPct val="0"/>
              </a:spcBef>
            </a:pPr>
            <a:r>
              <a:rPr lang="en-US" b="true" sz="3677" spc="485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AZZARIYAT AZRA - 2208107010079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PRESENTED BY OLIVIA WILSON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89834" y="510707"/>
            <a:ext cx="370833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BORCELLE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91435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WWW.REALLYGREATSITE.COM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468661"/>
            <a:ext cx="18288000" cy="1240957"/>
            <a:chOff x="0" y="0"/>
            <a:chExt cx="4816593" cy="326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6836"/>
            </a:xfrm>
            <a:custGeom>
              <a:avLst/>
              <a:gdLst/>
              <a:ahLst/>
              <a:cxnLst/>
              <a:rect r="r" b="b" t="t" l="l"/>
              <a:pathLst>
                <a:path h="3268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6836"/>
                  </a:lnTo>
                  <a:lnTo>
                    <a:pt x="0" y="3268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37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87394"/>
            <a:ext cx="9520723" cy="208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3"/>
              </a:lnSpc>
            </a:pPr>
            <a:r>
              <a:rPr lang="en-US" b="true" sz="8848" spc="-17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KASUS : KLASIFIKASI GAMBAR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4900" y="3663756"/>
            <a:ext cx="9444523" cy="122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1"/>
              </a:lnSpc>
              <a:spcBef>
                <a:spcPct val="0"/>
              </a:spcBef>
            </a:pPr>
            <a:r>
              <a:rPr lang="en-US" sz="234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Membangun model Convolutional Neural Network (CNN) untuk mengklasifikasikan gambar pada dataset CIFAR-10 menjadi 10 kelas (seperti pesawat, mobil, burung, dll.).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332537"/>
            <a:ext cx="11746371" cy="2305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61"/>
              </a:lnSpc>
            </a:pPr>
            <a:r>
              <a:rPr lang="en-US" b="true" sz="6623" spc="-13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DATASET:  HTTPS://WWW.CS.TORONTO.EDU/~KRIZ/CIFAR.HTML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8483"/>
            <a:ext cx="10664866" cy="108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3"/>
              </a:lnSpc>
            </a:pPr>
            <a:r>
              <a:rPr lang="en-US" b="true" sz="8848" spc="-17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DATASET - CIFAR 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71830" y="8884613"/>
            <a:ext cx="3450830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BORCELLE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79232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0145" y="2969183"/>
            <a:ext cx="15336661" cy="311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1569" indent="-240784" lvl="1">
              <a:lnSpc>
                <a:spcPts val="3122"/>
              </a:lnSpc>
              <a:buFont typeface="Arial"/>
              <a:buChar char="•"/>
            </a:pPr>
            <a:r>
              <a:rPr lang="en-US" b="true" sz="223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DATASET YANG DIGUNAKAN ADALAH CIFAR-10, </a:t>
            </a:r>
          </a:p>
          <a:p>
            <a:pPr algn="l" marL="481569" indent="-240784" lvl="1">
              <a:lnSpc>
                <a:spcPts val="3122"/>
              </a:lnSpc>
              <a:buFont typeface="Arial"/>
              <a:buChar char="•"/>
            </a:pPr>
            <a:r>
              <a:rPr lang="en-US" b="true" sz="223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JUMLAH DATA:</a:t>
            </a:r>
          </a:p>
          <a:p>
            <a:pPr algn="l" marL="481569" indent="-240784" lvl="1">
              <a:lnSpc>
                <a:spcPts val="3122"/>
              </a:lnSpc>
              <a:buFont typeface="Arial"/>
              <a:buChar char="•"/>
            </a:pPr>
            <a:r>
              <a:rPr lang="en-US" b="true" sz="223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TRAINING: 50,000 GAMBAR.</a:t>
            </a:r>
          </a:p>
          <a:p>
            <a:pPr algn="l" marL="481569" indent="-240784" lvl="1">
              <a:lnSpc>
                <a:spcPts val="3122"/>
              </a:lnSpc>
              <a:buFont typeface="Arial"/>
              <a:buChar char="•"/>
            </a:pPr>
            <a:r>
              <a:rPr lang="en-US" b="true" sz="223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TESTING: 10,000 GAMBAR.</a:t>
            </a:r>
          </a:p>
          <a:p>
            <a:pPr algn="l" marL="481569" indent="-240784" lvl="1">
              <a:lnSpc>
                <a:spcPts val="3122"/>
              </a:lnSpc>
              <a:buFont typeface="Arial"/>
              <a:buChar char="•"/>
            </a:pPr>
            <a:r>
              <a:rPr lang="en-US" b="true" sz="223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RESOLUSI GAMBAR: 32X32 PIKSEL DENGAN 3 CHANNEL WARNA (RGB).</a:t>
            </a:r>
          </a:p>
          <a:p>
            <a:pPr algn="l" marL="481569" indent="-240784" lvl="1">
              <a:lnSpc>
                <a:spcPts val="3122"/>
              </a:lnSpc>
              <a:buFont typeface="Arial"/>
              <a:buChar char="•"/>
            </a:pPr>
            <a:r>
              <a:rPr lang="en-US" b="true" sz="223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JUMLAH KELAS: 10 KELAS (PESAWAT, MOBIL, BURUNG, KUCING, RUSA, ANJING, KATAK, KUDA, KAPAL, TRUK).</a:t>
            </a:r>
          </a:p>
          <a:p>
            <a:pPr algn="l" marL="481569" indent="-240784" lvl="1">
              <a:lnSpc>
                <a:spcPts val="3122"/>
              </a:lnSpc>
              <a:buFont typeface="Arial"/>
              <a:buChar char="•"/>
            </a:pPr>
            <a:r>
              <a:rPr lang="en-US" b="true" sz="223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DATASET INI TERSEDIA SECARA LANGSUNG DI LIBRARY TENSORFLOW.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687" y="5717025"/>
            <a:ext cx="7570613" cy="3088810"/>
          </a:xfrm>
          <a:custGeom>
            <a:avLst/>
            <a:gdLst/>
            <a:ahLst/>
            <a:cxnLst/>
            <a:rect r="r" b="b" t="t" l="l"/>
            <a:pathLst>
              <a:path h="3088810" w="7570613">
                <a:moveTo>
                  <a:pt x="0" y="0"/>
                </a:moveTo>
                <a:lnTo>
                  <a:pt x="7570613" y="0"/>
                </a:lnTo>
                <a:lnTo>
                  <a:pt x="7570613" y="3088810"/>
                </a:lnTo>
                <a:lnTo>
                  <a:pt x="0" y="3088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85875"/>
            <a:ext cx="7921265" cy="108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3"/>
              </a:lnSpc>
            </a:pPr>
            <a:r>
              <a:rPr lang="en-US" b="true" sz="8848" spc="-17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BORCELLE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91435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11961"/>
            <a:ext cx="9112419" cy="2484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1521" indent="-255761" lvl="1">
              <a:lnSpc>
                <a:spcPts val="3316"/>
              </a:lnSpc>
              <a:buAutoNum type="arabicPeriod" startAt="1"/>
            </a:pPr>
            <a:r>
              <a:rPr lang="en-US" b="true" sz="236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NORMALISASI GAMBAR:</a:t>
            </a:r>
          </a:p>
          <a:p>
            <a:pPr algn="l" marL="511521" indent="-255761" lvl="1">
              <a:lnSpc>
                <a:spcPts val="3316"/>
              </a:lnSpc>
              <a:buFont typeface="Arial"/>
              <a:buChar char="•"/>
            </a:pPr>
            <a:r>
              <a:rPr lang="en-US" b="true" sz="236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Gambar diubah dari nilai piksel asli (0-255) menjadi nilai antara 0 dan 1 dengan membagi setiap piksel dengan 255.</a:t>
            </a:r>
          </a:p>
          <a:p>
            <a:pPr algn="l" marL="511521" indent="-255761" lvl="1">
              <a:lnSpc>
                <a:spcPts val="3316"/>
              </a:lnSpc>
              <a:buFont typeface="Arial"/>
              <a:buChar char="•"/>
            </a:pPr>
            <a:r>
              <a:rPr lang="en-US" b="true" sz="236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Tujuan: mempercepat proses pelatihan dengan memastikan nilai piksel lebih kecil dan seragam.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7505" y="5549126"/>
            <a:ext cx="7892460" cy="337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420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2. ONE-HOT ENCODING:</a:t>
            </a:r>
          </a:p>
          <a:p>
            <a:pPr algn="l" marL="522670" indent="-261335" lvl="1">
              <a:lnSpc>
                <a:spcPts val="3389"/>
              </a:lnSpc>
              <a:buFont typeface="Arial"/>
              <a:buChar char="•"/>
            </a:pPr>
            <a:r>
              <a:rPr lang="en-US" b="true" sz="242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Label dikonversi ke format one-hot encoding untuk digunakan pada model klasifikasi multi-kelas.</a:t>
            </a:r>
          </a:p>
          <a:p>
            <a:pPr algn="l" marL="522670" indent="-261335" lvl="1">
              <a:lnSpc>
                <a:spcPts val="3389"/>
              </a:lnSpc>
              <a:buFont typeface="Arial"/>
              <a:buChar char="•"/>
            </a:pPr>
            <a:r>
              <a:rPr lang="en-US" b="true" sz="242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Contoh:</a:t>
            </a:r>
          </a:p>
          <a:p>
            <a:pPr algn="l" marL="522670" indent="-261335" lvl="1">
              <a:lnSpc>
                <a:spcPts val="3389"/>
              </a:lnSpc>
              <a:buFont typeface="Arial"/>
              <a:buChar char="•"/>
            </a:pPr>
            <a:r>
              <a:rPr lang="en-US" b="true" sz="242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Label asli: [1, 3, 5]</a:t>
            </a:r>
          </a:p>
          <a:p>
            <a:pPr algn="l" marL="522670" indent="-261335" lvl="1">
              <a:lnSpc>
                <a:spcPts val="3389"/>
              </a:lnSpc>
              <a:buFont typeface="Arial"/>
              <a:buChar char="•"/>
            </a:pPr>
            <a:r>
              <a:rPr lang="en-US" b="true" sz="242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Label setelah one-hot encoding: [[0,1,0,0,0,0,0,0,0,0], [0,0,0,1,0,0,0,0,0,0], ...]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8188" y="1114425"/>
            <a:ext cx="9111908" cy="125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33"/>
              </a:lnSpc>
            </a:pPr>
            <a:r>
              <a:rPr lang="en-US" b="true" sz="8848" spc="-17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ARSITEKTUR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BORCELLE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77305" y="8878484"/>
            <a:ext cx="2544552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8188" y="2822657"/>
            <a:ext cx="9873541" cy="214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Model menggunakan 3 layer konvolusi dan pooling, diikuti oleh layer dense dan dropout.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Jumlah total parameter: 160,202.</a:t>
            </a:r>
          </a:p>
          <a:p>
            <a:pPr algn="just" marL="529089" indent="-264544" lvl="1">
              <a:lnSpc>
                <a:spcPts val="3430"/>
              </a:lnSpc>
              <a:spcBef>
                <a:spcPct val="0"/>
              </a:spcBef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Output model: 10 kelas (softmax activation).</a:t>
            </a:r>
          </a:p>
          <a:p>
            <a:pPr algn="just">
              <a:lnSpc>
                <a:spcPts val="343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8188" y="4910114"/>
            <a:ext cx="7973292" cy="214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Layer 1: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Conv2D: 32 filter ukuran 3x3, activation function: ReLU.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MaxPooling2D: Ukuran pool 2x2.</a:t>
            </a:r>
          </a:p>
          <a:p>
            <a:pPr algn="just">
              <a:lnSpc>
                <a:spcPts val="343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910114"/>
            <a:ext cx="7326782" cy="214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Layer 2: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Conv2D: 64 filter ukuran 3x3, activation function: ReLU.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MaxPooling2D: Ukuran pool 2x2.</a:t>
            </a:r>
          </a:p>
          <a:p>
            <a:pPr algn="just">
              <a:lnSpc>
                <a:spcPts val="343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38188" y="7211442"/>
            <a:ext cx="7685940" cy="214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Layer 3: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Conv2D: 128 filter ukuran 3x3, activation function: ReLU.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MaxPooling2D: Ukuran pool 2x2.</a:t>
            </a:r>
          </a:p>
          <a:p>
            <a:pPr algn="just">
              <a:lnSpc>
                <a:spcPts val="34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1747" y="4483283"/>
            <a:ext cx="10117553" cy="3001379"/>
          </a:xfrm>
          <a:custGeom>
            <a:avLst/>
            <a:gdLst/>
            <a:ahLst/>
            <a:cxnLst/>
            <a:rect r="r" b="b" t="t" l="l"/>
            <a:pathLst>
              <a:path h="3001379" w="10117553">
                <a:moveTo>
                  <a:pt x="0" y="0"/>
                </a:moveTo>
                <a:lnTo>
                  <a:pt x="10117553" y="0"/>
                </a:lnTo>
                <a:lnTo>
                  <a:pt x="10117553" y="3001380"/>
                </a:lnTo>
                <a:lnTo>
                  <a:pt x="0" y="3001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8188" y="1114425"/>
            <a:ext cx="9111908" cy="125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33"/>
              </a:lnSpc>
            </a:pPr>
            <a:r>
              <a:rPr lang="en-US" b="true" sz="8848" spc="-17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TRAINING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BORCELLE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77305" y="8878484"/>
            <a:ext cx="2544552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8188" y="2822657"/>
            <a:ext cx="9873541" cy="214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Kompilasi Model: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Optimizer: Adam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Loss Function: Categorical Crossentropy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Metrics: Accuracy</a:t>
            </a:r>
          </a:p>
          <a:p>
            <a:pPr algn="just">
              <a:lnSpc>
                <a:spcPts val="343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38188" y="4910114"/>
            <a:ext cx="9873541" cy="2574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Pelatihan Model: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Parameter pelatihan: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Epoch: 10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Batch size: 64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 validasi: testing dataset</a:t>
            </a:r>
          </a:p>
          <a:p>
            <a:pPr algn="just">
              <a:lnSpc>
                <a:spcPts val="343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38188" y="7427513"/>
            <a:ext cx="9873541" cy="214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Hasil Pelatihan: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Akurasi training meningkat dari 36.73% (epoch 1) hingga 74.16% (epoch 10).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Akurasi validasi mencapai 71.14%.</a:t>
            </a:r>
          </a:p>
          <a:p>
            <a:pPr algn="just">
              <a:lnSpc>
                <a:spcPts val="34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187" y="4537324"/>
            <a:ext cx="12888593" cy="3029590"/>
          </a:xfrm>
          <a:custGeom>
            <a:avLst/>
            <a:gdLst/>
            <a:ahLst/>
            <a:cxnLst/>
            <a:rect r="r" b="b" t="t" l="l"/>
            <a:pathLst>
              <a:path h="3029590" w="12888593">
                <a:moveTo>
                  <a:pt x="0" y="0"/>
                </a:moveTo>
                <a:lnTo>
                  <a:pt x="12888594" y="0"/>
                </a:lnTo>
                <a:lnTo>
                  <a:pt x="12888594" y="3029589"/>
                </a:lnTo>
                <a:lnTo>
                  <a:pt x="0" y="3029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8188" y="1114425"/>
            <a:ext cx="9111908" cy="125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33"/>
              </a:lnSpc>
            </a:pPr>
            <a:r>
              <a:rPr lang="en-US" b="true" sz="8848" spc="-17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EVALUASI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BORCELLE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77305" y="8878484"/>
            <a:ext cx="2544552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8188" y="2822657"/>
            <a:ext cx="9873541" cy="17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Evaluasi pada Data Testing: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Akurasi pada data testing: 71.14%.</a:t>
            </a:r>
          </a:p>
          <a:p>
            <a:pPr algn="just" marL="529089" indent="-264544" lvl="1">
              <a:lnSpc>
                <a:spcPts val="3430"/>
              </a:lnSpc>
              <a:buFont typeface="Arial"/>
              <a:buChar char="•"/>
            </a:pPr>
            <a:r>
              <a:rPr lang="en-US" sz="2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Loss pada data testing: 0.8278.</a:t>
            </a:r>
          </a:p>
          <a:p>
            <a:pPr algn="just">
              <a:lnSpc>
                <a:spcPts val="34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468661"/>
            <a:ext cx="18288000" cy="1240957"/>
            <a:chOff x="0" y="0"/>
            <a:chExt cx="4816593" cy="326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6836"/>
            </a:xfrm>
            <a:custGeom>
              <a:avLst/>
              <a:gdLst/>
              <a:ahLst/>
              <a:cxnLst/>
              <a:rect r="r" b="b" t="t" l="l"/>
              <a:pathLst>
                <a:path h="3268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6836"/>
                  </a:lnTo>
                  <a:lnTo>
                    <a:pt x="0" y="3268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374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91435" y="8878484"/>
            <a:ext cx="4867865" cy="3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28"/>
              </a:lnSpc>
              <a:spcBef>
                <a:spcPct val="0"/>
              </a:spcBef>
            </a:pPr>
            <a:r>
              <a:rPr lang="en-US" b="true" sz="2162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37645" y="3212497"/>
            <a:ext cx="10212711" cy="193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13"/>
              </a:lnSpc>
            </a:pPr>
            <a:r>
              <a:rPr lang="en-US" b="true" sz="13557" spc="-27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DAGXfUqPohg</dc:identifier>
  <dcterms:modified xsi:type="dcterms:W3CDTF">2011-08-01T06:04:30Z</dcterms:modified>
  <cp:revision>1</cp:revision>
  <dc:title>Analisis kasus dengan</dc:title>
</cp:coreProperties>
</file>