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0" d="100"/>
          <a:sy n="120" d="100"/>
        </p:scale>
        <p:origin x="-1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8B5E-6542-FB44-695B-B1F505FB8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D8577-CA28-9436-1B3B-178A417BC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17C5-53F4-F4AF-91F7-1C695FF7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1EFC6-414A-C72D-85AD-CC517EEE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CC7D-BAA7-F3C0-209B-5C3AE011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0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4CBC-F29B-AF37-2C03-67164432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151E2-3053-6EE3-994A-0E28D2AD5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E163-6416-314B-7357-4CD777F9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9BB8-7279-8599-8317-29BAF45F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23557-5C1E-C9FD-19F1-B71B3158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7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73489-842D-AE33-35A2-FFCC56C0E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C7C9E-3277-4FE3-B52B-2BEB0416F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B846-9327-0B7E-5504-D9E1719C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9D67-373B-2B2F-ACEC-3CD20BC1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EADA-42A5-741F-3B63-91A3A174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8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57ED-04F3-1CF3-D370-916EBA32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F660-4B14-A0A0-9860-23DF012E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0486A-57D0-2D81-A3B5-46D893A8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83A84-24A7-77BF-326B-F3E904C9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9A28-9681-A406-82F8-B7EBF8A2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D08B-CC27-6CFA-8A1A-BB3428AF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44F9D-9001-1633-19A9-17F240E00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449CB-6BEA-687D-ACAD-00033687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05D9-F462-DC76-3A8E-7C8A77C1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44E7-3B02-F602-8684-66B31CE4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C1D0-8B18-9D01-76FC-CB216B7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2406-8E17-B139-7269-B93059B3C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716B-8052-07A3-E963-298410D0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5D49F-BD55-2ED9-6919-A16B620D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B3EAB-8EAF-B5CE-C30C-8918CBFA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71ED1-5DDC-4EBF-30B5-5429A7F4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7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F527-3BB3-B20A-2B53-2F0E5A07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AD2FE-A5D3-773B-5D7D-11FB92BAB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4EABE-B104-7DFC-26B7-7DA5B5C56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45A23-8D4F-EE59-6FF7-81567F83E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5BB10-CCB0-DB38-2570-98F4EDF54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9D0A0-A294-CDF3-04CF-DBA8D292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0CA00-CCB8-0BFD-28C8-1AD16C2C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5082C-AF3D-7E19-90AB-8F768364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41CF-5074-566A-E0EF-85D34B6C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82255-FCE2-715C-BF44-305452E6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3564C-A44F-AA3C-5634-C0B3CAD9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C77F0-FA40-8917-2CD7-F78C825C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2A088-09D3-E91D-D964-DD3AE1DA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CFBF2-1AE2-5FCE-ECD5-B5451D4E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74040-93EC-ABA8-0280-BE5FBCED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2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D99D-9FAB-73D8-39E9-575C0337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9A15B-FF4F-AA5C-C0D4-288E80A63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3840F-6B5D-307A-E23F-6BA855AA6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C8FED-F162-23CA-2150-1CB0A4D6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B417-73CA-A0D4-8E53-8D6F0DBB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B2BB6-0323-51C0-719B-B842F778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5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24DF-07C6-3D75-204F-5D747596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4B9DC-DBD6-0507-AABB-0BAB44C0F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29254-BE47-A0B0-9084-EBC3DE3AA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30337-CBA1-709A-B6BB-FF1D8DD7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5D532-5EC0-0086-7243-E7FF2E9C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1ACE-EBBC-8A2B-3449-157C4B2D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1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14C3B-E63A-9E89-E9D8-D86C17A3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006C-2125-0591-71CD-4FDDD9D9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0FA7-388F-3424-8F50-89D2B8FCA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FE09-0C78-7036-C67C-CFBD71D86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2BBEA-5F0C-C355-AA16-E176E628A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-bio/SimpleSEDML/blob/main/examples/usage_examples.ipynb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D896-5ED3-4F9B-F724-D07AF3A7D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SimpleSEDML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78FAC-0E89-8B92-789A-598B75A9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L. Hellerstein, Lucian P Smith , Herbert M Sauro</a:t>
            </a:r>
          </a:p>
        </p:txBody>
      </p:sp>
    </p:spTree>
    <p:extLst>
      <p:ext uri="{BB962C8B-B14F-4D97-AF65-F5344CB8AC3E}">
        <p14:creationId xmlns:p14="http://schemas.microsoft.com/office/powerpoint/2010/main" val="119203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0FD2-2E3B-719B-D086-1B02BBF2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2CBE-7134-E4FC-8177-A5CD5BBE2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Simulation Execution Description Markup Language (SED-ML) provides a community standard for describing computational experiments</a:t>
            </a:r>
          </a:p>
          <a:p>
            <a:pPr lvl="1"/>
            <a:r>
              <a:rPr lang="en-US" dirty="0"/>
              <a:t>Key considerations in reproducibility and credibility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SED-ML is verbose and difficult for humans to generate</a:t>
            </a:r>
          </a:p>
          <a:p>
            <a:pPr lvl="1"/>
            <a:r>
              <a:rPr lang="en-US" dirty="0"/>
              <a:t>Alternatives, such as </a:t>
            </a:r>
            <a:r>
              <a:rPr lang="en-US" dirty="0" err="1"/>
              <a:t>PhraSED</a:t>
            </a:r>
            <a:r>
              <a:rPr lang="en-US" dirty="0"/>
              <a:t>-ML improve matters but adoption is low</a:t>
            </a:r>
          </a:p>
          <a:p>
            <a:pPr lvl="1"/>
            <a:r>
              <a:rPr lang="en-US" dirty="0"/>
              <a:t>No API to help programmers create SED-ML</a:t>
            </a:r>
          </a:p>
          <a:p>
            <a:pPr lvl="2"/>
            <a:r>
              <a:rPr lang="en-US" dirty="0"/>
              <a:t>Access many sources of models (string vs file vs URL, SBML vs Antimony)</a:t>
            </a:r>
          </a:p>
          <a:p>
            <a:pPr lvl="2"/>
            <a:r>
              <a:rPr lang="en-US" dirty="0"/>
              <a:t>Leverage programming environments (datatypes, iteration)</a:t>
            </a:r>
          </a:p>
          <a:p>
            <a:pPr lvl="2"/>
            <a:r>
              <a:rPr lang="en-US" dirty="0"/>
              <a:t>Provide task-oriented abstractions (e.g., simulate a model; compare two models)</a:t>
            </a:r>
          </a:p>
        </p:txBody>
      </p:sp>
    </p:spTree>
    <p:extLst>
      <p:ext uri="{BB962C8B-B14F-4D97-AF65-F5344CB8AC3E}">
        <p14:creationId xmlns:p14="http://schemas.microsoft.com/office/powerpoint/2010/main" val="36583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DF4A-FB8F-3C24-7893-2D4C4CB6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347"/>
            <a:ext cx="10515600" cy="1325563"/>
          </a:xfrm>
        </p:spPr>
        <p:txBody>
          <a:bodyPr/>
          <a:lstStyle/>
          <a:p>
            <a:r>
              <a:rPr lang="en-US" dirty="0"/>
              <a:t>Task: Simulate a single model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E68CE1-A6C3-AE5D-4CE6-3F72AC58891A}"/>
              </a:ext>
            </a:extLst>
          </p:cNvPr>
          <p:cNvGrpSpPr/>
          <p:nvPr/>
        </p:nvGrpSpPr>
        <p:grpSpPr>
          <a:xfrm>
            <a:off x="5720827" y="1077005"/>
            <a:ext cx="4215124" cy="974218"/>
            <a:chOff x="5720827" y="1077005"/>
            <a:chExt cx="4215124" cy="9742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D31013-8DEB-ED13-B51B-5C43BB1A4777}"/>
                </a:ext>
              </a:extLst>
            </p:cNvPr>
            <p:cNvGrpSpPr/>
            <p:nvPr/>
          </p:nvGrpSpPr>
          <p:grpSpPr>
            <a:xfrm>
              <a:off x="5720827" y="1427473"/>
              <a:ext cx="4215124" cy="623750"/>
              <a:chOff x="7031420" y="1416962"/>
              <a:chExt cx="4687614" cy="69561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758B97A-7A8F-3E55-0ED7-8E8B0CE5C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07411" y="1454691"/>
                <a:ext cx="4611623" cy="566616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C6195D-3C53-1ABA-46E8-164D2FEE42E8}"/>
                  </a:ext>
                </a:extLst>
              </p:cNvPr>
              <p:cNvSpPr/>
              <p:nvPr/>
            </p:nvSpPr>
            <p:spPr>
              <a:xfrm>
                <a:off x="7031420" y="1416962"/>
                <a:ext cx="4687613" cy="6956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285CF9-7340-6179-9470-E744CE0082DC}"/>
                </a:ext>
              </a:extLst>
            </p:cNvPr>
            <p:cNvSpPr txBox="1"/>
            <p:nvPr/>
          </p:nvSpPr>
          <p:spPr>
            <a:xfrm>
              <a:off x="5720827" y="1077005"/>
              <a:ext cx="1359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PhraSED</a:t>
              </a:r>
              <a:r>
                <a:rPr lang="en-US" b="1" dirty="0"/>
                <a:t>-ML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DBF568-81A2-BC8E-DEF1-626B0399FB80}"/>
              </a:ext>
            </a:extLst>
          </p:cNvPr>
          <p:cNvGrpSpPr/>
          <p:nvPr/>
        </p:nvGrpSpPr>
        <p:grpSpPr>
          <a:xfrm>
            <a:off x="851705" y="1420281"/>
            <a:ext cx="4221745" cy="4090834"/>
            <a:chOff x="441435" y="1325690"/>
            <a:chExt cx="6136334" cy="533786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82C0BB-CCD1-05EC-C45D-25B47A61E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966" y="1406910"/>
              <a:ext cx="6060342" cy="517733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A593B0-51C1-3AFD-F166-87D18E6A33CD}"/>
                </a:ext>
              </a:extLst>
            </p:cNvPr>
            <p:cNvSpPr/>
            <p:nvPr/>
          </p:nvSpPr>
          <p:spPr>
            <a:xfrm>
              <a:off x="441435" y="1325690"/>
              <a:ext cx="6136334" cy="53378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23F751F-C2C2-D61C-5929-83A3B7C7F41F}"/>
              </a:ext>
            </a:extLst>
          </p:cNvPr>
          <p:cNvSpPr txBox="1"/>
          <p:nvPr/>
        </p:nvSpPr>
        <p:spPr>
          <a:xfrm>
            <a:off x="851705" y="107722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SED-ML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8A2A9A-CA0E-2C52-E5B9-91876F8FC71C}"/>
              </a:ext>
            </a:extLst>
          </p:cNvPr>
          <p:cNvSpPr txBox="1"/>
          <p:nvPr/>
        </p:nvSpPr>
        <p:spPr>
          <a:xfrm>
            <a:off x="5893575" y="2259725"/>
            <a:ext cx="3444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Issues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model to SBML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</a:t>
            </a:r>
            <a:r>
              <a:rPr lang="en-US" dirty="0" err="1"/>
              <a:t>PhraSED</a:t>
            </a:r>
            <a:r>
              <a:rPr lang="en-US" dirty="0"/>
              <a:t>-ML to SED-ML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BCE6A1-E999-DEEA-55B2-9969AD03DA9F}"/>
              </a:ext>
            </a:extLst>
          </p:cNvPr>
          <p:cNvCxnSpPr/>
          <p:nvPr/>
        </p:nvCxnSpPr>
        <p:spPr>
          <a:xfrm>
            <a:off x="5309564" y="1187669"/>
            <a:ext cx="0" cy="55704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C54598-ED68-0619-721C-7291EAE312F3}"/>
              </a:ext>
            </a:extLst>
          </p:cNvPr>
          <p:cNvGrpSpPr/>
          <p:nvPr/>
        </p:nvGrpSpPr>
        <p:grpSpPr>
          <a:xfrm>
            <a:off x="5764567" y="4214500"/>
            <a:ext cx="3236784" cy="857256"/>
            <a:chOff x="5764567" y="4214500"/>
            <a:chExt cx="3236784" cy="8572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935DC0-1DE6-5547-E3B3-02D1654815A8}"/>
                </a:ext>
              </a:extLst>
            </p:cNvPr>
            <p:cNvSpPr/>
            <p:nvPr/>
          </p:nvSpPr>
          <p:spPr>
            <a:xfrm>
              <a:off x="5764568" y="4604760"/>
              <a:ext cx="3192928" cy="4669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5791FDF-2F58-D7DF-2725-E5BBEF3BEBEC}"/>
                </a:ext>
              </a:extLst>
            </p:cNvPr>
            <p:cNvGrpSpPr/>
            <p:nvPr/>
          </p:nvGrpSpPr>
          <p:grpSpPr>
            <a:xfrm>
              <a:off x="5764567" y="4214500"/>
              <a:ext cx="3236784" cy="857256"/>
              <a:chOff x="7138676" y="4416518"/>
              <a:chExt cx="3236784" cy="857256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79485E-8CDC-B028-8CA7-7138C639E9BB}"/>
                  </a:ext>
                </a:extLst>
              </p:cNvPr>
              <p:cNvSpPr txBox="1"/>
              <p:nvPr/>
            </p:nvSpPr>
            <p:spPr>
              <a:xfrm>
                <a:off x="7138676" y="4416518"/>
                <a:ext cx="1499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SimpleSEDML</a:t>
                </a:r>
                <a:endParaRPr lang="en-US" b="1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978D4C-E90A-1DD8-3840-B4FB7653B3F8}"/>
                  </a:ext>
                </a:extLst>
              </p:cNvPr>
              <p:cNvSpPr txBox="1"/>
              <p:nvPr/>
            </p:nvSpPr>
            <p:spPr>
              <a:xfrm>
                <a:off x="7138676" y="4858276"/>
                <a:ext cx="323678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lang="en-US" sz="7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SimpleSEDML</a:t>
                </a:r>
                <a:endParaRPr lang="en-US" sz="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7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sedml_str</a:t>
                </a:r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7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SimpleSEDML.makeSingleModelTimeCourse</a:t>
                </a:r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(model)</a:t>
                </a:r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BB1366-A671-DB9A-9B27-F9914AE88582}"/>
              </a:ext>
            </a:extLst>
          </p:cNvPr>
          <p:cNvCxnSpPr>
            <a:cxnSpLocks/>
          </p:cNvCxnSpPr>
          <p:nvPr/>
        </p:nvCxnSpPr>
        <p:spPr>
          <a:xfrm flipH="1">
            <a:off x="5313102" y="3954691"/>
            <a:ext cx="399038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5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2A13-94A7-5AAB-C3F2-A47D7B87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SimpleSEDM</a:t>
            </a:r>
            <a:r>
              <a:rPr lang="en-US" dirty="0" err="1"/>
              <a:t>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2CBF9-BCD0-B081-1887-BA2A27D832DD}"/>
              </a:ext>
            </a:extLst>
          </p:cNvPr>
          <p:cNvSpPr/>
          <p:nvPr/>
        </p:nvSpPr>
        <p:spPr>
          <a:xfrm>
            <a:off x="3160743" y="5441288"/>
            <a:ext cx="1779373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PhraSED</a:t>
            </a:r>
            <a:r>
              <a:rPr lang="en-US" dirty="0">
                <a:solidFill>
                  <a:schemeClr val="tx1"/>
                </a:solidFill>
              </a:rPr>
              <a:t>-ML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C2DF94-5293-F143-BC2D-249554194EE3}"/>
              </a:ext>
            </a:extLst>
          </p:cNvPr>
          <p:cNvSpPr/>
          <p:nvPr/>
        </p:nvSpPr>
        <p:spPr>
          <a:xfrm>
            <a:off x="5339651" y="5441288"/>
            <a:ext cx="1779373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Tellurium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3BB98C-7630-0363-CAA2-19EF91316A19}"/>
              </a:ext>
            </a:extLst>
          </p:cNvPr>
          <p:cNvSpPr/>
          <p:nvPr/>
        </p:nvSpPr>
        <p:spPr>
          <a:xfrm>
            <a:off x="4079265" y="3815870"/>
            <a:ext cx="177937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A3DEBF-008C-A4BD-5655-3E1D53A1EFF2}"/>
              </a:ext>
            </a:extLst>
          </p:cNvPr>
          <p:cNvSpPr/>
          <p:nvPr/>
        </p:nvSpPr>
        <p:spPr>
          <a:xfrm>
            <a:off x="3000105" y="2062861"/>
            <a:ext cx="177937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Singe Model Time Course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35F31F-C498-C20F-4557-8C7734F98344}"/>
              </a:ext>
            </a:extLst>
          </p:cNvPr>
          <p:cNvSpPr/>
          <p:nvPr/>
        </p:nvSpPr>
        <p:spPr>
          <a:xfrm>
            <a:off x="5166657" y="2062861"/>
            <a:ext cx="177937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Multiple Model Time Course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52913-E4E8-4F34-B484-6DA4DBB12E8A}"/>
              </a:ext>
            </a:extLst>
          </p:cNvPr>
          <p:cNvSpPr txBox="1"/>
          <p:nvPr/>
        </p:nvSpPr>
        <p:spPr>
          <a:xfrm>
            <a:off x="7002064" y="2090597"/>
            <a:ext cx="36045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Specify models (optionally change parameters)</a:t>
            </a:r>
          </a:p>
          <a:p>
            <a:r>
              <a:rPr lang="en-US" sz="1400" dirty="0"/>
              <a:t>Outputs: reports, plots</a:t>
            </a:r>
          </a:p>
          <a:p>
            <a:r>
              <a:rPr lang="en-US" sz="1400" dirty="0"/>
              <a:t>66% reduction in statements vs. </a:t>
            </a:r>
            <a:r>
              <a:rPr lang="en-US" sz="1400" dirty="0" err="1"/>
              <a:t>PhraSED</a:t>
            </a:r>
            <a:r>
              <a:rPr lang="en-US" sz="1400" dirty="0"/>
              <a:t>-ML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EC917-77E4-DE3B-D33C-F4B42D20BABD}"/>
              </a:ext>
            </a:extLst>
          </p:cNvPr>
          <p:cNvSpPr txBox="1"/>
          <p:nvPr/>
        </p:nvSpPr>
        <p:spPr>
          <a:xfrm>
            <a:off x="571979" y="2182930"/>
            <a:ext cx="2436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API call, 1 required argument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A8F9A-CEC3-5FB7-D97B-7EF50167E5D8}"/>
              </a:ext>
            </a:extLst>
          </p:cNvPr>
          <p:cNvSpPr txBox="1"/>
          <p:nvPr/>
        </p:nvSpPr>
        <p:spPr>
          <a:xfrm>
            <a:off x="6003178" y="3891673"/>
            <a:ext cx="4099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Python interface to </a:t>
            </a:r>
            <a:r>
              <a:rPr lang="en-US" sz="1400" dirty="0" err="1"/>
              <a:t>PhraSED</a:t>
            </a:r>
            <a:r>
              <a:rPr lang="en-US" sz="1400" dirty="0"/>
              <a:t>-ML abstractions</a:t>
            </a:r>
          </a:p>
          <a:p>
            <a:r>
              <a:rPr lang="en-US" sz="1400" dirty="0"/>
              <a:t>Generalize source (File, string, URL, Antimony, SBML)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97C37B-6A85-C7D5-84F1-E991FF56E9DE}"/>
              </a:ext>
            </a:extLst>
          </p:cNvPr>
          <p:cNvGrpSpPr/>
          <p:nvPr/>
        </p:nvGrpSpPr>
        <p:grpSpPr>
          <a:xfrm>
            <a:off x="561341" y="1594884"/>
            <a:ext cx="10522038" cy="1601556"/>
            <a:chOff x="561341" y="1594884"/>
            <a:chExt cx="10522038" cy="16015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BF3911-5031-DA0C-07C1-D16AEA08D3D6}"/>
                </a:ext>
              </a:extLst>
            </p:cNvPr>
            <p:cNvSpPr/>
            <p:nvPr/>
          </p:nvSpPr>
          <p:spPr>
            <a:xfrm>
              <a:off x="561341" y="1594884"/>
              <a:ext cx="10522038" cy="160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42BF84-0F4D-D330-E0EE-6C268B0A7D4C}"/>
                </a:ext>
              </a:extLst>
            </p:cNvPr>
            <p:cNvSpPr txBox="1"/>
            <p:nvPr/>
          </p:nvSpPr>
          <p:spPr>
            <a:xfrm>
              <a:off x="4472663" y="1637523"/>
              <a:ext cx="10527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Task Layer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044FD1-E54B-16F2-2CBC-CCE1F56DBFF7}"/>
              </a:ext>
            </a:extLst>
          </p:cNvPr>
          <p:cNvGrpSpPr/>
          <p:nvPr/>
        </p:nvGrpSpPr>
        <p:grpSpPr>
          <a:xfrm>
            <a:off x="586145" y="3416597"/>
            <a:ext cx="10522038" cy="1601556"/>
            <a:chOff x="586145" y="3416597"/>
            <a:chExt cx="10522038" cy="16015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A3B464-A5F6-0E1F-10D0-168EF5767715}"/>
                </a:ext>
              </a:extLst>
            </p:cNvPr>
            <p:cNvSpPr/>
            <p:nvPr/>
          </p:nvSpPr>
          <p:spPr>
            <a:xfrm>
              <a:off x="586145" y="3416597"/>
              <a:ext cx="10522038" cy="160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03D345-570D-7E84-ECF5-51D0F886D556}"/>
                </a:ext>
              </a:extLst>
            </p:cNvPr>
            <p:cNvSpPr txBox="1"/>
            <p:nvPr/>
          </p:nvSpPr>
          <p:spPr>
            <a:xfrm>
              <a:off x="3967765" y="3426436"/>
              <a:ext cx="18331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Virtualization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7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19FC-8334-126D-EDBB-D24599B0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1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201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SimpleSEDML</vt:lpstr>
      <vt:lpstr>Why?</vt:lpstr>
      <vt:lpstr>Task: Simulate a single model</vt:lpstr>
      <vt:lpstr>Structure of SimpleSEDML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Hellerstein</dc:creator>
  <cp:lastModifiedBy>Joseph Hellerstein</cp:lastModifiedBy>
  <cp:revision>30</cp:revision>
  <dcterms:created xsi:type="dcterms:W3CDTF">2025-05-10T18:47:16Z</dcterms:created>
  <dcterms:modified xsi:type="dcterms:W3CDTF">2025-05-10T19:56:37Z</dcterms:modified>
</cp:coreProperties>
</file>