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88" r:id="rId2"/>
    <p:sldId id="264" r:id="rId3"/>
    <p:sldId id="309" r:id="rId4"/>
    <p:sldId id="308" r:id="rId5"/>
    <p:sldId id="310" r:id="rId6"/>
    <p:sldId id="311" r:id="rId7"/>
    <p:sldId id="292" r:id="rId8"/>
    <p:sldId id="293" r:id="rId9"/>
    <p:sldId id="313" r:id="rId10"/>
    <p:sldId id="314" r:id="rId11"/>
    <p:sldId id="315" r:id="rId12"/>
    <p:sldId id="316" r:id="rId13"/>
    <p:sldId id="299" r:id="rId14"/>
    <p:sldId id="32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12CAA2-BF0C-42E4-BB54-EBA318E0B0C6}">
          <p14:sldIdLst>
            <p14:sldId id="288"/>
            <p14:sldId id="264"/>
            <p14:sldId id="309"/>
            <p14:sldId id="308"/>
            <p14:sldId id="310"/>
            <p14:sldId id="311"/>
            <p14:sldId id="292"/>
            <p14:sldId id="293"/>
            <p14:sldId id="313"/>
            <p14:sldId id="314"/>
            <p14:sldId id="315"/>
            <p14:sldId id="316"/>
            <p14:sldId id="299"/>
            <p14:sldId id="3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49494"/>
    <a:srgbClr val="254061"/>
    <a:srgbClr val="00FF00"/>
    <a:srgbClr val="BFE3BF"/>
    <a:srgbClr val="3BB8F7"/>
    <a:srgbClr val="33CAFF"/>
    <a:srgbClr val="9CD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81112" autoAdjust="0"/>
  </p:normalViewPr>
  <p:slideViewPr>
    <p:cSldViewPr>
      <p:cViewPr varScale="1">
        <p:scale>
          <a:sx n="104" d="100"/>
          <a:sy n="104" d="100"/>
        </p:scale>
        <p:origin x="-17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8A438-20C7-4553-B88A-7F8F956BE301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72F84-4B87-4600-B947-BBA87772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2F84-4B87-4600-B947-BBA877728F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06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2F84-4B87-4600-B947-BBA877728F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9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2F84-4B87-4600-B947-BBA877728F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9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2F84-4B87-4600-B947-BBA877728F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0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2F84-4B87-4600-B947-BBA877728F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2F84-4B87-4600-B947-BBA877728F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06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2F84-4B87-4600-B947-BBA877728F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06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2F84-4B87-4600-B947-BBA877728F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06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2F84-4B87-4600-B947-BBA877728F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0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2F84-4B87-4600-B947-BBA877728F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61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2F84-4B87-4600-B947-BBA877728F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9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2F84-4B87-4600-B947-BBA877728F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05-A994-429A-9521-8924F86835E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FFF-DE90-4398-8E7A-32DBD00A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1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05-A994-429A-9521-8924F86835E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FFF-DE90-4398-8E7A-32DBD00A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05-A994-429A-9521-8924F86835E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FFF-DE90-4398-8E7A-32DBD00A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6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05-A994-429A-9521-8924F86835E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FFF-DE90-4398-8E7A-32DBD00A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05-A994-429A-9521-8924F86835E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FFF-DE90-4398-8E7A-32DBD00A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05-A994-429A-9521-8924F86835E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FFF-DE90-4398-8E7A-32DBD00A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2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05-A994-429A-9521-8924F86835E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FFF-DE90-4398-8E7A-32DBD00A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7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05-A994-429A-9521-8924F86835E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FFF-DE90-4398-8E7A-32DBD00A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05-A994-429A-9521-8924F86835E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FFF-DE90-4398-8E7A-32DBD00A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9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05-A994-429A-9521-8924F86835E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FFF-DE90-4398-8E7A-32DBD00A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5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05-A994-429A-9521-8924F86835E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FFF-DE90-4398-8E7A-32DBD00A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46A05-A994-429A-9521-8924F86835E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EFFF-DE90-4398-8E7A-32DBD00A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3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52736"/>
            <a:ext cx="9144000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8568952" cy="111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GB" sz="4000" dirty="0" smtClean="0">
                <a:solidFill>
                  <a:srgbClr val="3BB8F7"/>
                </a:solidFill>
                <a:latin typeface="Franklin Gothic Medium" pitchFamily="34" charset="0"/>
              </a:rPr>
              <a:t>C# 5 and </a:t>
            </a:r>
            <a:r>
              <a:rPr lang="en-GB" sz="4000" dirty="0" err="1" smtClean="0">
                <a:solidFill>
                  <a:srgbClr val="3BB8F7"/>
                </a:solidFill>
                <a:latin typeface="Franklin Gothic Medium" pitchFamily="34" charset="0"/>
              </a:rPr>
              <a:t>Async</a:t>
            </a:r>
            <a:r>
              <a:rPr lang="en-GB" sz="4000" dirty="0" smtClean="0">
                <a:solidFill>
                  <a:srgbClr val="3BB8F7"/>
                </a:solidFill>
                <a:latin typeface="Franklin Gothic Medium" pitchFamily="34" charset="0"/>
              </a:rPr>
              <a:t> Web Applications</a:t>
            </a:r>
            <a:endParaRPr lang="en-GB" sz="3200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70000"/>
              </a:lnSpc>
            </a:pPr>
            <a:endParaRPr lang="en-GB" sz="2200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70000"/>
              </a:lnSpc>
            </a:pP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Evented web programming with ASP.NET </a:t>
            </a:r>
            <a:r>
              <a:rPr lang="en-GB" sz="3200" dirty="0" err="1" smtClean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vNext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0064" y="4725144"/>
            <a:ext cx="532859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Franklin Gothic Medium" pitchFamily="34" charset="0"/>
              </a:rPr>
              <a:t>Steven Sanderson</a:t>
            </a:r>
          </a:p>
          <a:p>
            <a:pPr>
              <a:lnSpc>
                <a:spcPct val="125000"/>
              </a:lnSpc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Franklin Gothic Medium" pitchFamily="34" charset="0"/>
              </a:rPr>
              <a:t>Program Manager, Microsoft</a:t>
            </a:r>
          </a:p>
          <a:p>
            <a:pPr>
              <a:lnSpc>
                <a:spcPct val="125000"/>
              </a:lnSpc>
            </a:pPr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GB" sz="2000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StevenSanderson</a:t>
            </a:r>
            <a:endParaRPr lang="en-GB" sz="2000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5000"/>
              </a:lnSpc>
            </a:pPr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http://blog.stevensanderson.com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1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743174" y="1816776"/>
            <a:ext cx="5149306" cy="4536504"/>
          </a:xfrm>
          <a:prstGeom prst="rect">
            <a:avLst/>
          </a:prstGeom>
          <a:solidFill>
            <a:schemeClr val="bg1"/>
          </a:solidFill>
          <a:ln w="19050">
            <a:noFill/>
            <a:prstDash val="sysDash"/>
          </a:ln>
          <a:effectLst>
            <a:glow rad="228600">
              <a:schemeClr val="bg1">
                <a:alpha val="60000"/>
              </a:schemeClr>
            </a:glow>
          </a:effectLst>
        </p:spPr>
        <p:txBody>
          <a:bodyPr wrap="square" lIns="144000" tIns="108000" rIns="144000" bIns="108000" rtlCol="0">
            <a:noAutofit/>
          </a:bodyPr>
          <a:lstStyle/>
          <a:p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10 Client requests update from server.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 Server responds immediately,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  whether or not there is new data.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2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0 Client waits X seconds.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3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0 GOTO 10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60648"/>
            <a:ext cx="9144000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476672"/>
            <a:ext cx="856895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GB" sz="3600" dirty="0" smtClean="0">
                <a:solidFill>
                  <a:srgbClr val="3BB8F7"/>
                </a:solidFill>
                <a:latin typeface="Franklin Gothic Medium" pitchFamily="34" charset="0"/>
              </a:rPr>
              <a:t>The real-time Web</a:t>
            </a:r>
            <a:endParaRPr lang="en-GB" sz="2800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60000"/>
              </a:lnSpc>
            </a:pPr>
            <a:endParaRPr lang="en-GB" sz="2000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60000"/>
              </a:lnSpc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Going beyond Ajax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83568" y="2056560"/>
            <a:ext cx="2304256" cy="101194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  <a:effectLst>
            <a:glow rad="342900">
              <a:srgbClr val="FFC000">
                <a:alpha val="89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Polling</a:t>
            </a:r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683568" y="3606876"/>
            <a:ext cx="2304256" cy="101194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  <a:prstDash val="dash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GB" sz="2800" dirty="0">
                <a:latin typeface="+mj-lt"/>
              </a:rPr>
              <a:t>Long Polling</a:t>
            </a:r>
            <a:endParaRPr lang="en-US" sz="2800" dirty="0">
              <a:latin typeface="+mj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83568" y="5157192"/>
            <a:ext cx="2304256" cy="101194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Sockets</a:t>
            </a:r>
            <a:endParaRPr lang="en-US" sz="2800" dirty="0"/>
          </a:p>
        </p:txBody>
      </p:sp>
      <p:sp>
        <p:nvSpPr>
          <p:cNvPr id="3" name="Left Brace 2"/>
          <p:cNvSpPr/>
          <p:nvPr/>
        </p:nvSpPr>
        <p:spPr>
          <a:xfrm>
            <a:off x="3392595" y="1844824"/>
            <a:ext cx="360040" cy="4536504"/>
          </a:xfrm>
          <a:prstGeom prst="leftBrace">
            <a:avLst>
              <a:gd name="adj1" fmla="val 43771"/>
              <a:gd name="adj2" fmla="val 16015"/>
            </a:avLst>
          </a:prstGeom>
          <a:solidFill>
            <a:schemeClr val="bg1"/>
          </a:solidFill>
          <a:ln w="25400">
            <a:solidFill>
              <a:srgbClr val="949494"/>
            </a:solidFill>
            <a:prstDash val="sysDash"/>
          </a:ln>
          <a:effectLst>
            <a:glow rad="228600">
              <a:schemeClr val="bg1">
                <a:alpha val="60000"/>
              </a:schemeClr>
            </a:glow>
          </a:effectLst>
        </p:spPr>
        <p:txBody>
          <a:bodyPr wrap="square" lIns="144000" tIns="108000" rIns="144000" bIns="108000" rtlCol="0">
            <a:noAutofit/>
          </a:bodyPr>
          <a:lstStyle/>
          <a:p>
            <a:endParaRPr lang="en-US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70823" y="3284984"/>
            <a:ext cx="450563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nsolas"/>
              </a:rPr>
              <a:t>function</a:t>
            </a:r>
            <a:r>
              <a:rPr lang="en-US" sz="1500" b="1" dirty="0">
                <a:latin typeface="Consolas"/>
              </a:rPr>
              <a:t> </a:t>
            </a:r>
            <a:r>
              <a:rPr lang="en-US" sz="1500" b="1" dirty="0" err="1">
                <a:latin typeface="Consolas"/>
              </a:rPr>
              <a:t>getNewInfo</a:t>
            </a:r>
            <a:r>
              <a:rPr lang="en-US" sz="1500" b="1" dirty="0">
                <a:latin typeface="Consolas"/>
              </a:rPr>
              <a:t>() {</a:t>
            </a:r>
          </a:p>
          <a:p>
            <a:r>
              <a:rPr lang="en-US" sz="1500" b="1" dirty="0">
                <a:latin typeface="Consolas"/>
              </a:rPr>
              <a:t>    $.</a:t>
            </a:r>
            <a:r>
              <a:rPr lang="en-US" sz="1500" b="1" dirty="0" err="1">
                <a:latin typeface="Consolas"/>
              </a:rPr>
              <a:t>ajax</a:t>
            </a:r>
            <a:r>
              <a:rPr lang="en-US" sz="1500" b="1" dirty="0">
                <a:latin typeface="Consolas"/>
              </a:rPr>
              <a:t>(</a:t>
            </a:r>
            <a:r>
              <a:rPr lang="en-US" sz="1500" b="1" dirty="0">
                <a:solidFill>
                  <a:srgbClr val="C00000"/>
                </a:solidFill>
                <a:latin typeface="Consolas"/>
              </a:rPr>
              <a:t>"</a:t>
            </a:r>
            <a:r>
              <a:rPr lang="en-US" sz="1500" b="1" dirty="0" err="1">
                <a:solidFill>
                  <a:srgbClr val="C00000"/>
                </a:solidFill>
                <a:latin typeface="Consolas"/>
              </a:rPr>
              <a:t>url</a:t>
            </a:r>
            <a:r>
              <a:rPr lang="en-US" sz="1500" b="1" dirty="0">
                <a:solidFill>
                  <a:srgbClr val="C00000"/>
                </a:solidFill>
                <a:latin typeface="Consolas"/>
              </a:rPr>
              <a:t>"</a:t>
            </a:r>
            <a:r>
              <a:rPr lang="en-US" sz="1500" b="1" dirty="0">
                <a:latin typeface="Consolas"/>
              </a:rPr>
              <a:t>, </a:t>
            </a:r>
            <a:r>
              <a:rPr lang="en-US" sz="1500" b="1" dirty="0">
                <a:solidFill>
                  <a:srgbClr val="0070C0"/>
                </a:solidFill>
                <a:latin typeface="Consolas"/>
              </a:rPr>
              <a:t>function</a:t>
            </a:r>
            <a:r>
              <a:rPr lang="en-US" sz="1500" b="1" dirty="0">
                <a:latin typeface="Consolas"/>
              </a:rPr>
              <a:t>(</a:t>
            </a:r>
            <a:r>
              <a:rPr lang="en-US" sz="1500" b="1" dirty="0" err="1">
                <a:latin typeface="Consolas"/>
              </a:rPr>
              <a:t>newInfo</a:t>
            </a:r>
            <a:r>
              <a:rPr lang="en-US" sz="1500" b="1" dirty="0">
                <a:latin typeface="Consolas"/>
              </a:rPr>
              <a:t>) {</a:t>
            </a:r>
          </a:p>
          <a:p>
            <a:r>
              <a:rPr lang="en-US" sz="1500" b="1" dirty="0">
                <a:latin typeface="Consolas"/>
              </a:rPr>
              <a:t>        </a:t>
            </a:r>
            <a:r>
              <a:rPr lang="en-US" sz="1500" b="1" dirty="0">
                <a:solidFill>
                  <a:srgbClr val="0070C0"/>
                </a:solidFill>
                <a:latin typeface="Consolas"/>
              </a:rPr>
              <a:t>if</a:t>
            </a:r>
            <a:r>
              <a:rPr lang="en-US" sz="1500" b="1" dirty="0">
                <a:latin typeface="Consolas"/>
              </a:rPr>
              <a:t> (</a:t>
            </a:r>
            <a:r>
              <a:rPr lang="en-US" sz="1500" b="1" dirty="0" err="1">
                <a:latin typeface="Consolas"/>
              </a:rPr>
              <a:t>newInfo</a:t>
            </a:r>
            <a:r>
              <a:rPr lang="en-US" sz="1500" b="1" dirty="0">
                <a:latin typeface="Consolas"/>
              </a:rPr>
              <a:t> != </a:t>
            </a:r>
            <a:r>
              <a:rPr lang="en-US" sz="1500" b="1" dirty="0">
                <a:solidFill>
                  <a:srgbClr val="0070C0"/>
                </a:solidFill>
                <a:latin typeface="Consolas"/>
              </a:rPr>
              <a:t>null</a:t>
            </a:r>
            <a:r>
              <a:rPr lang="en-US" sz="1500" b="1" dirty="0">
                <a:latin typeface="Consolas"/>
              </a:rPr>
              <a:t>) {</a:t>
            </a:r>
          </a:p>
          <a:p>
            <a:r>
              <a:rPr lang="en-US" sz="1500" b="1" dirty="0">
                <a:latin typeface="Consolas"/>
              </a:rPr>
              <a:t>            </a:t>
            </a:r>
            <a:r>
              <a:rPr lang="en-US" sz="1500" b="1" dirty="0">
                <a:solidFill>
                  <a:srgbClr val="006600"/>
                </a:solidFill>
                <a:latin typeface="Consolas"/>
              </a:rPr>
              <a:t>// Do something with </a:t>
            </a:r>
            <a:r>
              <a:rPr lang="en-US" sz="1500" b="1" dirty="0" err="1" smtClean="0">
                <a:solidFill>
                  <a:srgbClr val="006600"/>
                </a:solidFill>
                <a:latin typeface="Consolas"/>
              </a:rPr>
              <a:t>newInfo</a:t>
            </a:r>
            <a:endParaRPr lang="en-US" sz="1500" b="1" dirty="0">
              <a:solidFill>
                <a:srgbClr val="006600"/>
              </a:solidFill>
              <a:latin typeface="Consolas"/>
            </a:endParaRPr>
          </a:p>
          <a:p>
            <a:r>
              <a:rPr lang="en-US" sz="1500" b="1" dirty="0">
                <a:latin typeface="Consolas"/>
              </a:rPr>
              <a:t>        }</a:t>
            </a:r>
          </a:p>
          <a:p>
            <a:r>
              <a:rPr lang="en-US" sz="1500" b="1" dirty="0">
                <a:latin typeface="Consolas"/>
              </a:rPr>
              <a:t>    });</a:t>
            </a:r>
          </a:p>
          <a:p>
            <a:endParaRPr lang="en-US" sz="1500" b="1" dirty="0">
              <a:latin typeface="Consolas"/>
            </a:endParaRPr>
          </a:p>
          <a:p>
            <a:r>
              <a:rPr lang="en-GB" sz="1500" b="1" dirty="0">
                <a:latin typeface="Consolas"/>
              </a:rPr>
              <a:t>    </a:t>
            </a:r>
            <a:r>
              <a:rPr lang="en-GB" sz="1500" b="1" dirty="0">
                <a:solidFill>
                  <a:srgbClr val="006600"/>
                </a:solidFill>
                <a:latin typeface="Consolas"/>
              </a:rPr>
              <a:t>// Poll again after </a:t>
            </a:r>
            <a:r>
              <a:rPr lang="en-GB" sz="1500" b="1" dirty="0" smtClean="0">
                <a:solidFill>
                  <a:srgbClr val="006600"/>
                </a:solidFill>
                <a:latin typeface="Consolas"/>
              </a:rPr>
              <a:t>30 </a:t>
            </a:r>
            <a:r>
              <a:rPr lang="en-GB" sz="1500" b="1" dirty="0">
                <a:solidFill>
                  <a:srgbClr val="006600"/>
                </a:solidFill>
                <a:latin typeface="Consolas"/>
              </a:rPr>
              <a:t>seconds</a:t>
            </a:r>
          </a:p>
          <a:p>
            <a:r>
              <a:rPr lang="en-US" sz="1500" b="1" dirty="0">
                <a:latin typeface="Consolas"/>
              </a:rPr>
              <a:t>    </a:t>
            </a:r>
            <a:r>
              <a:rPr lang="en-US" sz="1500" b="1" dirty="0" err="1">
                <a:latin typeface="Consolas"/>
              </a:rPr>
              <a:t>setTimeout</a:t>
            </a:r>
            <a:r>
              <a:rPr lang="en-US" sz="1500" b="1" dirty="0">
                <a:latin typeface="Consolas"/>
              </a:rPr>
              <a:t>(</a:t>
            </a:r>
            <a:r>
              <a:rPr lang="en-US" sz="1500" b="1" dirty="0" err="1">
                <a:latin typeface="Consolas"/>
              </a:rPr>
              <a:t>getNewInfo</a:t>
            </a:r>
            <a:r>
              <a:rPr lang="en-US" sz="1500" b="1" dirty="0">
                <a:latin typeface="Consolas"/>
              </a:rPr>
              <a:t>, </a:t>
            </a:r>
            <a:r>
              <a:rPr lang="en-US" sz="1500" b="1" dirty="0" smtClean="0">
                <a:latin typeface="Consolas"/>
              </a:rPr>
              <a:t>30000</a:t>
            </a:r>
            <a:r>
              <a:rPr lang="en-US" sz="1500" b="1" dirty="0">
                <a:latin typeface="Consolas"/>
              </a:rPr>
              <a:t>);</a:t>
            </a:r>
          </a:p>
          <a:p>
            <a:r>
              <a:rPr lang="en-US" sz="1500" b="1" dirty="0">
                <a:latin typeface="Consolas"/>
              </a:rPr>
              <a:t>}</a:t>
            </a:r>
          </a:p>
          <a:p>
            <a:endParaRPr lang="en-US" sz="1500" b="1" dirty="0">
              <a:latin typeface="Consolas"/>
            </a:endParaRPr>
          </a:p>
          <a:p>
            <a:r>
              <a:rPr lang="en-US" sz="1500" b="1" dirty="0">
                <a:solidFill>
                  <a:srgbClr val="006600"/>
                </a:solidFill>
                <a:latin typeface="Consolas"/>
              </a:rPr>
              <a:t>// Begin the polling loop</a:t>
            </a:r>
          </a:p>
          <a:p>
            <a:r>
              <a:rPr lang="en-US" sz="1500" b="1" dirty="0" err="1">
                <a:latin typeface="Consolas"/>
              </a:rPr>
              <a:t>getNewInfo</a:t>
            </a:r>
            <a:r>
              <a:rPr lang="en-US" sz="1500" b="1" dirty="0">
                <a:latin typeface="Consolas"/>
              </a:rPr>
              <a:t>();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67944" y="3316883"/>
            <a:ext cx="0" cy="3024336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436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92590">
        <p:fade/>
      </p:transition>
    </mc:Choice>
    <mc:Fallback xmlns="">
      <p:transition spd="med" advClick="0" advTm="925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743174" y="1816776"/>
            <a:ext cx="5149306" cy="4536504"/>
          </a:xfrm>
          <a:prstGeom prst="rect">
            <a:avLst/>
          </a:prstGeom>
          <a:solidFill>
            <a:schemeClr val="bg1"/>
          </a:solidFill>
          <a:ln w="19050">
            <a:noFill/>
            <a:prstDash val="sysDash"/>
          </a:ln>
          <a:effectLst>
            <a:glow rad="228600">
              <a:schemeClr val="bg1">
                <a:alpha val="60000"/>
              </a:schemeClr>
            </a:glow>
          </a:effectLst>
        </p:spPr>
        <p:txBody>
          <a:bodyPr wrap="square" lIns="144000" tIns="108000" rIns="144000" bIns="108000" rtlCol="0">
            <a:noAutofit/>
          </a:bodyPr>
          <a:lstStyle/>
          <a:p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10 Client requests update from server</a:t>
            </a:r>
          </a:p>
          <a:p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20 Server leaves request hanging open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 until there is new data, then responds</a:t>
            </a:r>
          </a:p>
          <a:p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30 GOTO 10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60648"/>
            <a:ext cx="9144000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476672"/>
            <a:ext cx="856895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GB" sz="3600" dirty="0" smtClean="0">
                <a:solidFill>
                  <a:srgbClr val="3BB8F7"/>
                </a:solidFill>
                <a:latin typeface="Franklin Gothic Medium" pitchFamily="34" charset="0"/>
              </a:rPr>
              <a:t>The real-time Web</a:t>
            </a:r>
            <a:endParaRPr lang="en-GB" sz="2800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60000"/>
              </a:lnSpc>
            </a:pPr>
            <a:endParaRPr lang="en-GB" sz="2000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60000"/>
              </a:lnSpc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Going beyond Ajax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83568" y="2056560"/>
            <a:ext cx="2304256" cy="101194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  <a:effectLst>
            <a:glow rad="101600">
              <a:schemeClr val="accent1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Polling</a:t>
            </a:r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683568" y="3606876"/>
            <a:ext cx="2304256" cy="101194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  <a:prstDash val="dash"/>
          </a:ln>
          <a:effectLst>
            <a:glow rad="342900">
              <a:srgbClr val="FFC000">
                <a:alpha val="89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Long Polling</a:t>
            </a:r>
            <a:endParaRPr lang="en-US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83568" y="5157192"/>
            <a:ext cx="2304256" cy="101194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Sockets</a:t>
            </a:r>
            <a:endParaRPr lang="en-US" sz="2800" dirty="0"/>
          </a:p>
        </p:txBody>
      </p:sp>
      <p:sp>
        <p:nvSpPr>
          <p:cNvPr id="3" name="Left Brace 2"/>
          <p:cNvSpPr/>
          <p:nvPr/>
        </p:nvSpPr>
        <p:spPr>
          <a:xfrm>
            <a:off x="3392595" y="1844824"/>
            <a:ext cx="360040" cy="4536504"/>
          </a:xfrm>
          <a:prstGeom prst="leftBrace">
            <a:avLst>
              <a:gd name="adj1" fmla="val 43771"/>
              <a:gd name="adj2" fmla="val 49765"/>
            </a:avLst>
          </a:prstGeom>
          <a:solidFill>
            <a:schemeClr val="bg1"/>
          </a:solidFill>
          <a:ln w="25400">
            <a:solidFill>
              <a:srgbClr val="949494"/>
            </a:solidFill>
            <a:prstDash val="sysDash"/>
          </a:ln>
          <a:effectLst>
            <a:glow rad="228600">
              <a:schemeClr val="bg1">
                <a:alpha val="60000"/>
              </a:schemeClr>
            </a:glow>
          </a:effectLst>
        </p:spPr>
        <p:txBody>
          <a:bodyPr wrap="square" lIns="144000" tIns="108000" rIns="144000" bIns="108000" rtlCol="0">
            <a:noAutofit/>
          </a:bodyPr>
          <a:lstStyle/>
          <a:p>
            <a:endParaRPr lang="en-US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70823" y="3284984"/>
            <a:ext cx="409919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nsolas"/>
              </a:rPr>
              <a:t>function</a:t>
            </a:r>
            <a:r>
              <a:rPr lang="en-US" sz="1500" b="1" dirty="0">
                <a:latin typeface="Consolas"/>
              </a:rPr>
              <a:t> </a:t>
            </a:r>
            <a:r>
              <a:rPr lang="en-US" sz="1500" b="1" dirty="0" err="1">
                <a:latin typeface="Consolas"/>
              </a:rPr>
              <a:t>getNewInfo</a:t>
            </a:r>
            <a:r>
              <a:rPr lang="en-US" sz="1500" b="1" dirty="0">
                <a:latin typeface="Consolas"/>
              </a:rPr>
              <a:t>() {</a:t>
            </a:r>
          </a:p>
          <a:p>
            <a:r>
              <a:rPr lang="en-US" sz="1500" b="1" dirty="0">
                <a:latin typeface="Consolas"/>
              </a:rPr>
              <a:t>    $.</a:t>
            </a:r>
            <a:r>
              <a:rPr lang="en-US" sz="1500" b="1" dirty="0" err="1">
                <a:latin typeface="Consolas"/>
              </a:rPr>
              <a:t>ajax</a:t>
            </a:r>
            <a:r>
              <a:rPr lang="en-US" sz="1500" b="1" dirty="0">
                <a:latin typeface="Consolas"/>
              </a:rPr>
              <a:t>(</a:t>
            </a:r>
            <a:r>
              <a:rPr lang="en-US" sz="1500" b="1" dirty="0">
                <a:solidFill>
                  <a:srgbClr val="C00000"/>
                </a:solidFill>
                <a:latin typeface="Consolas"/>
              </a:rPr>
              <a:t>"</a:t>
            </a:r>
            <a:r>
              <a:rPr lang="en-US" sz="1500" b="1" dirty="0" err="1">
                <a:solidFill>
                  <a:srgbClr val="C00000"/>
                </a:solidFill>
                <a:latin typeface="Consolas"/>
              </a:rPr>
              <a:t>url</a:t>
            </a:r>
            <a:r>
              <a:rPr lang="en-US" sz="1500" b="1" dirty="0">
                <a:solidFill>
                  <a:srgbClr val="C00000"/>
                </a:solidFill>
                <a:latin typeface="Consolas"/>
              </a:rPr>
              <a:t>"</a:t>
            </a:r>
            <a:r>
              <a:rPr lang="en-US" sz="1500" b="1" dirty="0">
                <a:latin typeface="Consolas"/>
              </a:rPr>
              <a:t>, </a:t>
            </a:r>
            <a:r>
              <a:rPr lang="en-US" sz="1500" b="1" dirty="0">
                <a:solidFill>
                  <a:srgbClr val="0070C0"/>
                </a:solidFill>
                <a:latin typeface="Consolas"/>
              </a:rPr>
              <a:t>function</a:t>
            </a:r>
            <a:r>
              <a:rPr lang="en-US" sz="1500" b="1" dirty="0">
                <a:latin typeface="Consolas"/>
              </a:rPr>
              <a:t>(</a:t>
            </a:r>
            <a:r>
              <a:rPr lang="en-US" sz="1500" b="1" dirty="0" err="1">
                <a:latin typeface="Consolas"/>
              </a:rPr>
              <a:t>newInfo</a:t>
            </a:r>
            <a:r>
              <a:rPr lang="en-US" sz="1500" b="1" dirty="0">
                <a:latin typeface="Consolas"/>
              </a:rPr>
              <a:t>) {</a:t>
            </a:r>
          </a:p>
          <a:p>
            <a:r>
              <a:rPr lang="en-US" sz="1500" b="1" dirty="0" smtClean="0">
                <a:solidFill>
                  <a:srgbClr val="006600"/>
                </a:solidFill>
                <a:latin typeface="Consolas"/>
              </a:rPr>
              <a:t>        // </a:t>
            </a:r>
            <a:r>
              <a:rPr lang="en-US" sz="1500" b="1" dirty="0">
                <a:solidFill>
                  <a:srgbClr val="006600"/>
                </a:solidFill>
                <a:latin typeface="Consolas"/>
              </a:rPr>
              <a:t>Do something with </a:t>
            </a:r>
            <a:r>
              <a:rPr lang="en-US" sz="1500" b="1" dirty="0" err="1" smtClean="0">
                <a:solidFill>
                  <a:srgbClr val="006600"/>
                </a:solidFill>
                <a:latin typeface="Consolas"/>
              </a:rPr>
              <a:t>newInfo</a:t>
            </a:r>
            <a:endParaRPr lang="en-US" sz="1500" b="1" dirty="0">
              <a:solidFill>
                <a:srgbClr val="006600"/>
              </a:solidFill>
              <a:latin typeface="Consolas"/>
            </a:endParaRPr>
          </a:p>
          <a:p>
            <a:endParaRPr lang="en-US" sz="1500" b="1" dirty="0" smtClean="0">
              <a:latin typeface="Consolas"/>
            </a:endParaRPr>
          </a:p>
          <a:p>
            <a:r>
              <a:rPr lang="en-GB" sz="1500" b="1" dirty="0">
                <a:latin typeface="Consolas"/>
              </a:rPr>
              <a:t> </a:t>
            </a:r>
            <a:r>
              <a:rPr lang="en-GB" sz="1500" b="1" dirty="0" smtClean="0">
                <a:latin typeface="Consolas"/>
              </a:rPr>
              <a:t>       </a:t>
            </a:r>
            <a:r>
              <a:rPr lang="en-GB" sz="1500" b="1" dirty="0" smtClean="0">
                <a:solidFill>
                  <a:srgbClr val="006600"/>
                </a:solidFill>
                <a:latin typeface="Consolas"/>
              </a:rPr>
              <a:t>// </a:t>
            </a:r>
            <a:r>
              <a:rPr lang="en-GB" sz="1500" b="1" dirty="0">
                <a:solidFill>
                  <a:srgbClr val="006600"/>
                </a:solidFill>
                <a:latin typeface="Consolas"/>
              </a:rPr>
              <a:t>Poll again </a:t>
            </a:r>
            <a:r>
              <a:rPr lang="en-GB" sz="1500" b="1" dirty="0" smtClean="0">
                <a:solidFill>
                  <a:srgbClr val="006600"/>
                </a:solidFill>
                <a:latin typeface="Consolas"/>
              </a:rPr>
              <a:t>immediately</a:t>
            </a:r>
            <a:endParaRPr lang="en-GB" sz="1500" b="1" dirty="0">
              <a:solidFill>
                <a:srgbClr val="006600"/>
              </a:solidFill>
              <a:latin typeface="Consolas"/>
            </a:endParaRPr>
          </a:p>
          <a:p>
            <a:r>
              <a:rPr lang="en-US" sz="1500" b="1" dirty="0" smtClean="0">
                <a:latin typeface="Consolas"/>
              </a:rPr>
              <a:t>        </a:t>
            </a:r>
            <a:r>
              <a:rPr lang="en-US" sz="1500" b="1" dirty="0" err="1" smtClean="0">
                <a:latin typeface="Consolas"/>
              </a:rPr>
              <a:t>getNewInfo</a:t>
            </a:r>
            <a:r>
              <a:rPr lang="en-US" sz="1500" b="1" dirty="0" smtClean="0">
                <a:latin typeface="Consolas"/>
              </a:rPr>
              <a:t>();</a:t>
            </a:r>
            <a:endParaRPr lang="en-US" sz="1500" b="1" dirty="0">
              <a:latin typeface="Consolas"/>
            </a:endParaRPr>
          </a:p>
          <a:p>
            <a:r>
              <a:rPr lang="en-US" sz="1500" b="1" dirty="0" smtClean="0">
                <a:latin typeface="Consolas"/>
              </a:rPr>
              <a:t>    </a:t>
            </a:r>
            <a:r>
              <a:rPr lang="en-US" sz="1500" b="1" dirty="0">
                <a:latin typeface="Consolas"/>
              </a:rPr>
              <a:t>});</a:t>
            </a:r>
          </a:p>
          <a:p>
            <a:r>
              <a:rPr lang="en-US" sz="1500" b="1" dirty="0" smtClean="0">
                <a:latin typeface="Consolas"/>
              </a:rPr>
              <a:t>}</a:t>
            </a:r>
            <a:endParaRPr lang="en-US" sz="1500" b="1" dirty="0">
              <a:latin typeface="Consolas"/>
            </a:endParaRPr>
          </a:p>
          <a:p>
            <a:endParaRPr lang="en-US" sz="1500" b="1" dirty="0">
              <a:latin typeface="Consolas"/>
            </a:endParaRPr>
          </a:p>
          <a:p>
            <a:r>
              <a:rPr lang="en-US" sz="1500" b="1" dirty="0">
                <a:solidFill>
                  <a:srgbClr val="006600"/>
                </a:solidFill>
                <a:latin typeface="Consolas"/>
              </a:rPr>
              <a:t>// Begin the polling loop</a:t>
            </a:r>
          </a:p>
          <a:p>
            <a:r>
              <a:rPr lang="en-US" sz="1500" b="1" dirty="0" err="1">
                <a:latin typeface="Consolas"/>
              </a:rPr>
              <a:t>getNewInfo</a:t>
            </a:r>
            <a:r>
              <a:rPr lang="en-US" sz="1500" b="1" dirty="0">
                <a:latin typeface="Consolas"/>
              </a:rPr>
              <a:t>();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67944" y="3327516"/>
            <a:ext cx="0" cy="259959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92590">
        <p:fade/>
      </p:transition>
    </mc:Choice>
    <mc:Fallback xmlns="">
      <p:transition spd="med" advClick="0" advTm="925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743174" y="1816776"/>
            <a:ext cx="5149306" cy="4536504"/>
          </a:xfrm>
          <a:prstGeom prst="rect">
            <a:avLst/>
          </a:prstGeom>
          <a:solidFill>
            <a:schemeClr val="bg1"/>
          </a:solidFill>
          <a:ln w="19050">
            <a:noFill/>
            <a:prstDash val="sysDash"/>
          </a:ln>
          <a:effectLst>
            <a:glow rad="228600">
              <a:schemeClr val="bg1">
                <a:alpha val="60000"/>
              </a:schemeClr>
            </a:glow>
          </a:effectLst>
        </p:spPr>
        <p:txBody>
          <a:bodyPr wrap="square" lIns="144000" tIns="108000" rIns="144000" bIns="108000" rtlCol="0">
            <a:noAutofit/>
          </a:bodyPr>
          <a:lstStyle/>
          <a:p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10 Client opens HTTP connection with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 "Upgrade: </a:t>
            </a:r>
            <a:r>
              <a:rPr lang="en-GB" sz="1600" dirty="0" err="1" smtClean="0">
                <a:solidFill>
                  <a:prstClr val="black"/>
                </a:solidFill>
                <a:latin typeface="Consolas"/>
              </a:rPr>
              <a:t>WebSockets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" header;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 Server leaves connection open.</a:t>
            </a:r>
          </a:p>
          <a:p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20 Server sends new data when available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 Connection remains open</a:t>
            </a:r>
          </a:p>
          <a:p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30 GOTO 20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60648"/>
            <a:ext cx="9144000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476672"/>
            <a:ext cx="856895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GB" sz="3600" dirty="0" smtClean="0">
                <a:solidFill>
                  <a:srgbClr val="3BB8F7"/>
                </a:solidFill>
                <a:latin typeface="Franklin Gothic Medium" pitchFamily="34" charset="0"/>
              </a:rPr>
              <a:t>The real-time Web</a:t>
            </a:r>
            <a:endParaRPr lang="en-GB" sz="2800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60000"/>
              </a:lnSpc>
            </a:pPr>
            <a:endParaRPr lang="en-GB" sz="2000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60000"/>
              </a:lnSpc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Going beyond Ajax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83568" y="2056560"/>
            <a:ext cx="2304256" cy="101194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  <a:effectLst>
            <a:glow rad="101600">
              <a:schemeClr val="accent1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Polling</a:t>
            </a:r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683568" y="3606876"/>
            <a:ext cx="2304256" cy="101194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  <a:prstDash val="dash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GB" sz="2800" dirty="0">
                <a:latin typeface="+mj-lt"/>
              </a:rPr>
              <a:t>Long Polling</a:t>
            </a:r>
            <a:endParaRPr lang="en-US" sz="2800" dirty="0">
              <a:latin typeface="+mj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83568" y="5157192"/>
            <a:ext cx="2304256" cy="101194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342900">
              <a:srgbClr val="FFC000">
                <a:alpha val="89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Sockets</a:t>
            </a:r>
            <a:endParaRPr lang="en-US" sz="2800" b="1" dirty="0"/>
          </a:p>
        </p:txBody>
      </p:sp>
      <p:sp>
        <p:nvSpPr>
          <p:cNvPr id="3" name="Left Brace 2"/>
          <p:cNvSpPr/>
          <p:nvPr/>
        </p:nvSpPr>
        <p:spPr>
          <a:xfrm>
            <a:off x="3392595" y="1844824"/>
            <a:ext cx="360040" cy="4536504"/>
          </a:xfrm>
          <a:prstGeom prst="leftBrace">
            <a:avLst>
              <a:gd name="adj1" fmla="val 43771"/>
              <a:gd name="adj2" fmla="val 84219"/>
            </a:avLst>
          </a:prstGeom>
          <a:solidFill>
            <a:schemeClr val="bg1"/>
          </a:solidFill>
          <a:ln w="25400">
            <a:solidFill>
              <a:srgbClr val="949494"/>
            </a:solidFill>
            <a:prstDash val="sysDash"/>
          </a:ln>
          <a:effectLst>
            <a:glow rad="228600">
              <a:schemeClr val="bg1">
                <a:alpha val="60000"/>
              </a:schemeClr>
            </a:glow>
          </a:effectLst>
        </p:spPr>
        <p:txBody>
          <a:bodyPr wrap="square" lIns="144000" tIns="108000" rIns="144000" bIns="108000" rtlCol="0">
            <a:noAutofit/>
          </a:bodyPr>
          <a:lstStyle/>
          <a:p>
            <a:endParaRPr lang="en-US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2831" y="3737064"/>
            <a:ext cx="378180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6600"/>
                </a:solidFill>
                <a:latin typeface="Consolas"/>
              </a:rPr>
              <a:t>// Open a socket connection</a:t>
            </a:r>
          </a:p>
          <a:p>
            <a:r>
              <a:rPr lang="en-GB" sz="1500" b="1" dirty="0" err="1">
                <a:solidFill>
                  <a:srgbClr val="0070C0"/>
                </a:solidFill>
                <a:latin typeface="Consolas"/>
              </a:rPr>
              <a:t>var</a:t>
            </a:r>
            <a:r>
              <a:rPr lang="en-GB" sz="1500" b="1" dirty="0">
                <a:latin typeface="Consolas"/>
              </a:rPr>
              <a:t> socket = </a:t>
            </a:r>
            <a:r>
              <a:rPr lang="en-GB" sz="1500" b="1" dirty="0">
                <a:solidFill>
                  <a:srgbClr val="0070C0"/>
                </a:solidFill>
                <a:latin typeface="Consolas"/>
              </a:rPr>
              <a:t>new</a:t>
            </a:r>
            <a:r>
              <a:rPr lang="en-GB" sz="1500" b="1" dirty="0">
                <a:latin typeface="Consolas"/>
              </a:rPr>
              <a:t> </a:t>
            </a:r>
            <a:r>
              <a:rPr lang="en-GB" sz="1500" b="1" dirty="0" err="1">
                <a:latin typeface="Consolas"/>
              </a:rPr>
              <a:t>WebSocket</a:t>
            </a:r>
            <a:r>
              <a:rPr lang="en-GB" sz="1500" b="1" dirty="0" smtClean="0">
                <a:latin typeface="Consolas"/>
              </a:rPr>
              <a:t>(</a:t>
            </a:r>
            <a:r>
              <a:rPr lang="en-GB" sz="1500" b="1" dirty="0" smtClean="0">
                <a:solidFill>
                  <a:srgbClr val="C00000"/>
                </a:solidFill>
                <a:latin typeface="Consolas"/>
              </a:rPr>
              <a:t>"</a:t>
            </a:r>
            <a:r>
              <a:rPr lang="en-GB" sz="1500" b="1" dirty="0" err="1" smtClean="0">
                <a:solidFill>
                  <a:srgbClr val="C00000"/>
                </a:solidFill>
                <a:latin typeface="Consolas"/>
              </a:rPr>
              <a:t>url</a:t>
            </a:r>
            <a:r>
              <a:rPr lang="en-GB" sz="1500" b="1" dirty="0" smtClean="0">
                <a:solidFill>
                  <a:srgbClr val="C00000"/>
                </a:solidFill>
                <a:latin typeface="Consolas"/>
              </a:rPr>
              <a:t>"</a:t>
            </a:r>
            <a:r>
              <a:rPr lang="en-GB" sz="1500" b="1" dirty="0" smtClean="0">
                <a:latin typeface="Consolas"/>
              </a:rPr>
              <a:t>);</a:t>
            </a:r>
            <a:endParaRPr lang="en-GB" sz="1500" b="1" dirty="0">
              <a:latin typeface="Consolas"/>
            </a:endParaRPr>
          </a:p>
          <a:p>
            <a:endParaRPr lang="en-US" sz="1500" b="1" dirty="0">
              <a:latin typeface="Consolas"/>
            </a:endParaRPr>
          </a:p>
          <a:p>
            <a:r>
              <a:rPr lang="en-US" sz="1500" b="1" dirty="0" err="1">
                <a:latin typeface="Consolas"/>
              </a:rPr>
              <a:t>socket.onmessage</a:t>
            </a:r>
            <a:r>
              <a:rPr lang="en-US" sz="1500" b="1" dirty="0">
                <a:latin typeface="Consolas"/>
              </a:rPr>
              <a:t> = </a:t>
            </a:r>
            <a:r>
              <a:rPr lang="en-US" sz="1500" b="1" dirty="0">
                <a:solidFill>
                  <a:srgbClr val="0070C0"/>
                </a:solidFill>
                <a:latin typeface="Consolas"/>
              </a:rPr>
              <a:t>function</a:t>
            </a:r>
            <a:r>
              <a:rPr lang="en-US" sz="1500" b="1" dirty="0">
                <a:latin typeface="Consolas"/>
              </a:rPr>
              <a:t>(</a:t>
            </a:r>
            <a:r>
              <a:rPr lang="en-US" sz="1500" b="1" dirty="0" err="1">
                <a:latin typeface="Consolas"/>
              </a:rPr>
              <a:t>msg</a:t>
            </a:r>
            <a:r>
              <a:rPr lang="en-US" sz="1500" b="1" dirty="0">
                <a:latin typeface="Consolas"/>
              </a:rPr>
              <a:t>) {</a:t>
            </a:r>
          </a:p>
          <a:p>
            <a:r>
              <a:rPr lang="en-US" sz="1500" b="1" dirty="0">
                <a:latin typeface="Consolas"/>
              </a:rPr>
              <a:t>    </a:t>
            </a:r>
            <a:r>
              <a:rPr lang="en-US" sz="1500" b="1" dirty="0" err="1">
                <a:solidFill>
                  <a:srgbClr val="0070C0"/>
                </a:solidFill>
                <a:latin typeface="Consolas"/>
              </a:rPr>
              <a:t>var</a:t>
            </a:r>
            <a:r>
              <a:rPr lang="en-US" sz="1500" b="1" dirty="0">
                <a:latin typeface="Consolas"/>
              </a:rPr>
              <a:t> </a:t>
            </a:r>
            <a:r>
              <a:rPr lang="en-US" sz="1500" b="1" dirty="0" err="1">
                <a:latin typeface="Consolas"/>
              </a:rPr>
              <a:t>newInfo</a:t>
            </a:r>
            <a:r>
              <a:rPr lang="en-US" sz="1500" b="1" dirty="0">
                <a:latin typeface="Consolas"/>
              </a:rPr>
              <a:t> = </a:t>
            </a:r>
            <a:r>
              <a:rPr lang="en-US" sz="1500" b="1" dirty="0" err="1">
                <a:latin typeface="Consolas"/>
              </a:rPr>
              <a:t>msg.data</a:t>
            </a:r>
            <a:r>
              <a:rPr lang="en-US" sz="1500" b="1" dirty="0">
                <a:latin typeface="Consolas"/>
              </a:rPr>
              <a:t>;</a:t>
            </a:r>
          </a:p>
          <a:p>
            <a:r>
              <a:rPr lang="en-US" sz="1500" b="1" dirty="0">
                <a:latin typeface="Consolas"/>
              </a:rPr>
              <a:t>    </a:t>
            </a:r>
            <a:r>
              <a:rPr lang="en-US" sz="1500" b="1" dirty="0">
                <a:solidFill>
                  <a:srgbClr val="006600"/>
                </a:solidFill>
                <a:latin typeface="Consolas"/>
              </a:rPr>
              <a:t>// Do something with </a:t>
            </a:r>
            <a:r>
              <a:rPr lang="en-US" sz="1500" b="1" dirty="0" err="1">
                <a:solidFill>
                  <a:srgbClr val="006600"/>
                </a:solidFill>
                <a:latin typeface="Consolas"/>
              </a:rPr>
              <a:t>newInfo</a:t>
            </a:r>
            <a:endParaRPr lang="en-US" sz="1500" b="1" dirty="0">
              <a:solidFill>
                <a:srgbClr val="006600"/>
              </a:solidFill>
              <a:latin typeface="Consolas"/>
            </a:endParaRPr>
          </a:p>
          <a:p>
            <a:r>
              <a:rPr lang="en-US" sz="1500" b="1" dirty="0">
                <a:latin typeface="Consolas"/>
              </a:rPr>
              <a:t>} 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39952" y="3768963"/>
            <a:ext cx="0" cy="167626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5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92590">
        <p:fade/>
      </p:transition>
    </mc:Choice>
    <mc:Fallback xmlns="">
      <p:transition spd="med" advClick="0" advTm="925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 rot="3600000">
            <a:off x="-1442027" y="-2890124"/>
            <a:ext cx="11663988" cy="11840920"/>
            <a:chOff x="1691680" y="4215868"/>
            <a:chExt cx="5607162" cy="1164495"/>
          </a:xfrm>
        </p:grpSpPr>
        <p:sp>
          <p:nvSpPr>
            <p:cNvPr id="4" name="Rectangle 3"/>
            <p:cNvSpPr/>
            <p:nvPr/>
          </p:nvSpPr>
          <p:spPr>
            <a:xfrm>
              <a:off x="1691680" y="4221088"/>
              <a:ext cx="360040" cy="11521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1720" y="4215868"/>
              <a:ext cx="360040" cy="11521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89398" y="4221088"/>
              <a:ext cx="360040" cy="11521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49438" y="4215868"/>
              <a:ext cx="360040" cy="11521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77463" y="4221088"/>
              <a:ext cx="360040" cy="11521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37503" y="4215868"/>
              <a:ext cx="360040" cy="11521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75181" y="4221088"/>
              <a:ext cx="360040" cy="11521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35221" y="4215868"/>
              <a:ext cx="360040" cy="11521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95261" y="4228235"/>
              <a:ext cx="360040" cy="11521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55301" y="4223015"/>
              <a:ext cx="360040" cy="11521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92979" y="4228235"/>
              <a:ext cx="360040" cy="11521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53019" y="4223015"/>
              <a:ext cx="360040" cy="11521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81044" y="4228235"/>
              <a:ext cx="360040" cy="11521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1084" y="4223015"/>
              <a:ext cx="360040" cy="11521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78762" y="4228235"/>
              <a:ext cx="360040" cy="11521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38802" y="4223015"/>
              <a:ext cx="360040" cy="11521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40" y="1927656"/>
            <a:ext cx="8455506" cy="4669087"/>
          </a:xfrm>
          <a:prstGeom prst="roundRect">
            <a:avLst>
              <a:gd name="adj" fmla="val 7194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alpha val="86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</p:spPr>
        <p:txBody>
          <a:bodyPr lIns="360000" tIns="360000" rIns="360000" bIns="0">
            <a:norm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GB" sz="2800" dirty="0" smtClean="0">
                <a:solidFill>
                  <a:srgbClr val="254061"/>
                </a:solidFill>
                <a:latin typeface="Franklin Gothic Medium" pitchFamily="34" charset="0"/>
              </a:rPr>
              <a:t>Q: Can I use </a:t>
            </a:r>
            <a:r>
              <a:rPr lang="en-GB" sz="2800" dirty="0" err="1" smtClean="0">
                <a:solidFill>
                  <a:srgbClr val="254061"/>
                </a:solidFill>
                <a:latin typeface="Franklin Gothic Medium" pitchFamily="34" charset="0"/>
              </a:rPr>
              <a:t>WebSockets</a:t>
            </a:r>
            <a:r>
              <a:rPr lang="en-GB" sz="2800" dirty="0" smtClean="0">
                <a:solidFill>
                  <a:srgbClr val="254061"/>
                </a:solidFill>
                <a:latin typeface="Franklin Gothic Medium" pitchFamily="34" charset="0"/>
              </a:rPr>
              <a:t> in production today?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rgbClr val="254061"/>
                </a:solidFill>
                <a:latin typeface="Franklin Gothic Medium" pitchFamily="34" charset="0"/>
              </a:rPr>
              <a:t>A: No – still waiting for:</a:t>
            </a:r>
            <a:endParaRPr lang="en-US" sz="2800" dirty="0">
              <a:solidFill>
                <a:srgbClr val="254061"/>
              </a:solidFill>
              <a:latin typeface="Franklin Gothic Medium" pitchFamily="34" charset="0"/>
            </a:endParaRPr>
          </a:p>
          <a:p>
            <a:pPr marL="812800" indent="-368300">
              <a:lnSpc>
                <a:spcPct val="120000"/>
              </a:lnSpc>
            </a:pPr>
            <a:r>
              <a:rPr lang="en-GB" sz="2800" dirty="0" smtClean="0">
                <a:solidFill>
                  <a:srgbClr val="254061"/>
                </a:solidFill>
                <a:latin typeface="Franklin Gothic Book" pitchFamily="34" charset="0"/>
              </a:rPr>
              <a:t>Widespread </a:t>
            </a:r>
            <a:r>
              <a:rPr lang="en-GB" sz="2800" dirty="0" smtClean="0">
                <a:solidFill>
                  <a:srgbClr val="254061"/>
                </a:solidFill>
                <a:latin typeface="Franklin Gothic Demi" pitchFamily="34" charset="0"/>
              </a:rPr>
              <a:t>browser</a:t>
            </a:r>
            <a:r>
              <a:rPr lang="en-GB" sz="2800" dirty="0" smtClean="0">
                <a:solidFill>
                  <a:srgbClr val="254061"/>
                </a:solidFill>
                <a:latin typeface="Franklin Gothic Book" pitchFamily="34" charset="0"/>
              </a:rPr>
              <a:t> support</a:t>
            </a:r>
            <a:endParaRPr lang="en-GB" sz="2800" dirty="0">
              <a:solidFill>
                <a:srgbClr val="254061"/>
              </a:solidFill>
              <a:latin typeface="Franklin Gothic Book" pitchFamily="34" charset="0"/>
            </a:endParaRPr>
          </a:p>
          <a:p>
            <a:pPr marL="812800" indent="-368300">
              <a:lnSpc>
                <a:spcPct val="120000"/>
              </a:lnSpc>
            </a:pPr>
            <a:r>
              <a:rPr lang="en-GB" sz="2800" dirty="0" smtClean="0">
                <a:solidFill>
                  <a:srgbClr val="254061"/>
                </a:solidFill>
                <a:latin typeface="Franklin Gothic Book" pitchFamily="34" charset="0"/>
              </a:rPr>
              <a:t>Widespread </a:t>
            </a:r>
            <a:r>
              <a:rPr lang="en-GB" sz="2800" dirty="0" smtClean="0">
                <a:solidFill>
                  <a:srgbClr val="254061"/>
                </a:solidFill>
                <a:latin typeface="Franklin Gothic Demi" pitchFamily="34" charset="0"/>
              </a:rPr>
              <a:t>network </a:t>
            </a:r>
            <a:r>
              <a:rPr lang="en-GB" sz="2800" dirty="0" smtClean="0">
                <a:solidFill>
                  <a:srgbClr val="254061"/>
                </a:solidFill>
                <a:latin typeface="Franklin Gothic Book" pitchFamily="34" charset="0"/>
              </a:rPr>
              <a:t>support</a:t>
            </a:r>
          </a:p>
          <a:p>
            <a:pPr marL="812800" indent="-368300">
              <a:lnSpc>
                <a:spcPct val="120000"/>
              </a:lnSpc>
            </a:pPr>
            <a:r>
              <a:rPr lang="en-GB" sz="2800" dirty="0" smtClean="0">
                <a:solidFill>
                  <a:srgbClr val="254061"/>
                </a:solidFill>
                <a:latin typeface="Franklin Gothic Demi" pitchFamily="34" charset="0"/>
              </a:rPr>
              <a:t>Platform </a:t>
            </a:r>
            <a:r>
              <a:rPr lang="en-GB" sz="2800" dirty="0" smtClean="0">
                <a:solidFill>
                  <a:srgbClr val="254061"/>
                </a:solidFill>
                <a:latin typeface="Franklin Gothic Book" pitchFamily="34" charset="0"/>
              </a:rPr>
              <a:t>support</a:t>
            </a:r>
          </a:p>
          <a:p>
            <a:pPr marL="812800" indent="-368300">
              <a:lnSpc>
                <a:spcPct val="120000"/>
              </a:lnSpc>
            </a:pPr>
            <a:r>
              <a:rPr lang="en-GB" sz="2800" dirty="0" smtClean="0">
                <a:solidFill>
                  <a:srgbClr val="254061"/>
                </a:solidFill>
                <a:latin typeface="Franklin Gothic Book" pitchFamily="34" charset="0"/>
              </a:rPr>
              <a:t>Finished, </a:t>
            </a:r>
            <a:r>
              <a:rPr lang="en-GB" sz="2800" dirty="0" smtClean="0">
                <a:solidFill>
                  <a:srgbClr val="254061"/>
                </a:solidFill>
                <a:latin typeface="Franklin Gothic Demi" pitchFamily="34" charset="0"/>
              </a:rPr>
              <a:t>stable specification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435" y="444253"/>
            <a:ext cx="9144000" cy="124632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8903" y="777558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3BB8F7"/>
                </a:solidFill>
                <a:latin typeface="Franklin Gothic Medium" pitchFamily="34" charset="0"/>
              </a:rPr>
              <a:t>Obligatory warning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4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608">
        <p:fade/>
      </p:transition>
    </mc:Choice>
    <mc:Fallback xmlns="">
      <p:transition spd="med" advClick="0" advTm="606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2696"/>
            <a:ext cx="9144000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980728"/>
            <a:ext cx="8568952" cy="111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GB" sz="4000" dirty="0" smtClean="0">
                <a:solidFill>
                  <a:srgbClr val="3BB8F7"/>
                </a:solidFill>
                <a:latin typeface="Franklin Gothic Medium" pitchFamily="34" charset="0"/>
              </a:rPr>
              <a:t>C# 5 and </a:t>
            </a:r>
            <a:r>
              <a:rPr lang="en-GB" sz="4000" dirty="0" err="1" smtClean="0">
                <a:solidFill>
                  <a:srgbClr val="3BB8F7"/>
                </a:solidFill>
                <a:latin typeface="Franklin Gothic Medium" pitchFamily="34" charset="0"/>
              </a:rPr>
              <a:t>Async</a:t>
            </a:r>
            <a:r>
              <a:rPr lang="en-GB" sz="4000" dirty="0" smtClean="0">
                <a:solidFill>
                  <a:srgbClr val="3BB8F7"/>
                </a:solidFill>
                <a:latin typeface="Franklin Gothic Medium" pitchFamily="34" charset="0"/>
              </a:rPr>
              <a:t> Web Applications</a:t>
            </a:r>
            <a:endParaRPr lang="en-GB" sz="3200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70000"/>
              </a:lnSpc>
            </a:pPr>
            <a:endParaRPr lang="en-GB" sz="2200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70000"/>
              </a:lnSpc>
            </a:pP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Evented web programming with ASP.NET </a:t>
            </a:r>
            <a:r>
              <a:rPr lang="en-GB" sz="3200" dirty="0" err="1" smtClean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vNext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0064" y="4725144"/>
            <a:ext cx="532859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Franklin Gothic Medium" pitchFamily="34" charset="0"/>
              </a:rPr>
              <a:t>Steven Sanderson</a:t>
            </a:r>
          </a:p>
          <a:p>
            <a:pPr>
              <a:lnSpc>
                <a:spcPct val="125000"/>
              </a:lnSpc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Franklin Gothic Medium" pitchFamily="34" charset="0"/>
              </a:rPr>
              <a:t>Program Manager, Microsoft</a:t>
            </a:r>
          </a:p>
          <a:p>
            <a:pPr>
              <a:lnSpc>
                <a:spcPct val="125000"/>
              </a:lnSpc>
            </a:pPr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GB" sz="2000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StevenSanderson</a:t>
            </a:r>
            <a:endParaRPr lang="en-GB" sz="2000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5000"/>
              </a:lnSpc>
            </a:pPr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http://blog.stevensanderson.com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79812" y="3140968"/>
            <a:ext cx="3384376" cy="101194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06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2435274" y="1772816"/>
            <a:ext cx="5437819" cy="3028260"/>
          </a:xfrm>
          <a:prstGeom prst="roundRect">
            <a:avLst>
              <a:gd name="adj" fmla="val 12600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dash"/>
          </a:ln>
          <a:effectLst>
            <a:glow rad="228600">
              <a:schemeClr val="bg1">
                <a:alpha val="60000"/>
              </a:schemeClr>
            </a:glow>
          </a:effectLst>
        </p:spPr>
        <p:txBody>
          <a:bodyPr wrap="square" lIns="144000" tIns="108000" rIns="144000" bIns="108000" rtlCol="0">
            <a:noAutofit/>
          </a:bodyPr>
          <a:lstStyle/>
          <a:p>
            <a:endParaRPr lang="en-US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35273" y="5061216"/>
            <a:ext cx="5437820" cy="132011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dash"/>
          </a:ln>
          <a:effectLst>
            <a:glow rad="228600">
              <a:schemeClr val="bg1">
                <a:alpha val="60000"/>
              </a:schemeClr>
            </a:glow>
          </a:effectLst>
        </p:spPr>
        <p:txBody>
          <a:bodyPr wrap="square" lIns="144000" tIns="108000" rIns="144000" bIns="108000" rtlCol="0">
            <a:noAutofit/>
          </a:bodyPr>
          <a:lstStyle/>
          <a:p>
            <a:endParaRPr lang="en-US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60648"/>
            <a:ext cx="9144000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476672"/>
            <a:ext cx="856895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GB" sz="3600" dirty="0" smtClean="0">
                <a:solidFill>
                  <a:srgbClr val="3BB8F7"/>
                </a:solidFill>
                <a:latin typeface="Franklin Gothic Medium" pitchFamily="34" charset="0"/>
              </a:rPr>
              <a:t>Traditional Web request handling</a:t>
            </a:r>
            <a:endParaRPr lang="en-GB" sz="2800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60000"/>
              </a:lnSpc>
            </a:pPr>
            <a:endParaRPr lang="en-GB" sz="2000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60000"/>
              </a:lnSpc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“thread-per-request” a.k.a. “post office”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1029" name="Picture 5" descr="C:\Users\stevesa\AppData\Local\Microsoft\Windows\Temporary Internet Files\Temporary Internet Files\Content.IE5\5NN1XFM1\MC90043262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68933" y="3765431"/>
            <a:ext cx="767808" cy="7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stevesa\AppData\Local\Microsoft\Windows\Temporary Internet Files\Temporary Internet Files\Content.IE5\T18R1LUY\MC9004339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807" y="5201776"/>
            <a:ext cx="933094" cy="93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3" descr="C:\Users\stevesa\AppData\Local\Microsoft\Windows\Temporary Internet Files\Temporary Internet Files\Content.IE5\T18R1LUY\MC9004339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755" y="5201776"/>
            <a:ext cx="933094" cy="93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3" descr="C:\Users\stevesa\AppData\Local\Microsoft\Windows\Temporary Internet Files\Temporary Internet Files\Content.IE5\T18R1LUY\MC9004339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03" y="5201776"/>
            <a:ext cx="933094" cy="93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3" descr="C:\Users\stevesa\AppData\Local\Microsoft\Windows\Temporary Internet Files\Temporary Internet Files\Content.IE5\T18R1LUY\MC9004339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51" y="5193549"/>
            <a:ext cx="933094" cy="93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C:\Users\stevesa\AppData\Local\Microsoft\Windows\Temporary Internet Files\Temporary Internet Files\Content.IE5\5NN1XFM1\MC90043262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72789" y="3771382"/>
            <a:ext cx="767808" cy="7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C:\Users\stevesa\AppData\Local\Microsoft\Windows\Temporary Internet Files\Temporary Internet Files\Content.IE5\5NN1XFM1\MC90043262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41865" y="3771382"/>
            <a:ext cx="767808" cy="7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Users\stevesa\AppData\Local\Microsoft\Windows\Temporary Internet Files\Temporary Internet Files\Content.IE5\5NN1XFM1\MC90043262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82807" y="3764189"/>
            <a:ext cx="767808" cy="7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2413" y="5466587"/>
            <a:ext cx="1741182" cy="509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Franklin Gothic Medium" pitchFamily="34" charset="0"/>
                <a:cs typeface="Consolas" pitchFamily="49" charset="0"/>
              </a:rPr>
              <a:t>Thread pool</a:t>
            </a:r>
            <a:endParaRPr lang="en-GB" sz="2400" dirty="0">
              <a:solidFill>
                <a:schemeClr val="accent2">
                  <a:lumMod val="75000"/>
                </a:schemeClr>
              </a:solidFill>
              <a:latin typeface="Franklin Gothic Medium" pitchFamily="34" charset="0"/>
              <a:cs typeface="Consolas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1520" y="3882239"/>
            <a:ext cx="19320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Franklin Gothic Medium" pitchFamily="34" charset="0"/>
                <a:cs typeface="Consolas" pitchFamily="49" charset="0"/>
              </a:rPr>
              <a:t>Requests</a:t>
            </a:r>
            <a:endParaRPr lang="en-GB" sz="2400" dirty="0">
              <a:solidFill>
                <a:schemeClr val="accent2">
                  <a:lumMod val="75000"/>
                </a:schemeClr>
              </a:solidFill>
              <a:latin typeface="Franklin Gothic Medium" pitchFamily="34" charset="0"/>
              <a:cs typeface="Consolas" pitchFamily="49" charset="0"/>
            </a:endParaRPr>
          </a:p>
        </p:txBody>
      </p:sp>
      <p:pic>
        <p:nvPicPr>
          <p:cNvPr id="38" name="Picture 5" descr="C:\Users\stevesa\AppData\Local\Microsoft\Windows\Temporary Internet Files\Temporary Internet Files\Content.IE5\5NN1XFM1\MC90043262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84150" y="3771382"/>
            <a:ext cx="767808" cy="7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roadtrafficsigns.com/img/lg/K/Slow-Property-Sign-K-131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054" y="3936535"/>
            <a:ext cx="763793" cy="76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6" descr="http://www.roadtrafficsigns.com/img/lg/K/Slow-Property-Sign-K-131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769" y="3874886"/>
            <a:ext cx="763793" cy="76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C:\Users\stevesa\AppData\Local\Microsoft\Windows\Temporary Internet Files\Temporary Internet Files\Content.IE5\5NN1XFM1\MC90043262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80294" y="3765431"/>
            <a:ext cx="767808" cy="7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C:\Users\stevesa\AppData\Local\Microsoft\Windows\Temporary Internet Files\Temporary Internet Files\Content.IE5\5NN1XFM1\MC90043262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82807" y="3763397"/>
            <a:ext cx="767808" cy="7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http://www.roadtrafficsigns.com/img/lg/K/Slow-Property-Sign-K-131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229" y="3882239"/>
            <a:ext cx="763793" cy="76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C:\Users\stevesa\AppData\Local\Microsoft\Windows\Temporary Internet Files\Temporary Internet Files\Content.IE5\5NN1XFM1\MC90043262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80294" y="3763397"/>
            <a:ext cx="767808" cy="7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C:\Users\stevesa\AppData\Local\Microsoft\Windows\Temporary Internet Files\Temporary Internet Files\Content.IE5\5NN1XFM1\MC90043262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68933" y="2888410"/>
            <a:ext cx="767808" cy="7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http://www.roadtrafficsigns.com/img/lg/K/Slow-Property-Sign-K-131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91" y="3964278"/>
            <a:ext cx="763793" cy="76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C:\Users\stevesa\AppData\Local\Microsoft\Windows\Temporary Internet Files\Temporary Internet Files\Content.IE5\5NN1XFM1\MC90043262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84150" y="2888410"/>
            <a:ext cx="767808" cy="7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5" descr="C:\Users\stevesa\AppData\Local\Microsoft\Windows\Temporary Internet Files\Temporary Internet Files\Content.IE5\5NN1XFM1\MC90043262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41865" y="2888410"/>
            <a:ext cx="767808" cy="7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5" descr="C:\Users\stevesa\AppData\Local\Microsoft\Windows\Temporary Internet Files\Temporary Internet Files\Content.IE5\5NN1XFM1\MC90043262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82516" y="2888410"/>
            <a:ext cx="767808" cy="7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C:\Users\stevesa\AppData\Local\Microsoft\Windows\Temporary Internet Files\Temporary Internet Files\Content.IE5\5NN1XFM1\MC90043262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68933" y="1980644"/>
            <a:ext cx="767808" cy="7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" descr="C:\Users\stevesa\AppData\Local\Microsoft\Windows\Temporary Internet Files\Temporary Internet Files\Content.IE5\5NN1XFM1\MC90043262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84150" y="1959464"/>
            <a:ext cx="767808" cy="7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" descr="C:\Users\stevesa\AppData\Local\Microsoft\Windows\Temporary Internet Files\Temporary Internet Files\Content.IE5\5NN1XFM1\MC90043262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41865" y="1959464"/>
            <a:ext cx="767808" cy="7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" descr="C:\Users\stevesa\AppData\Local\Microsoft\Windows\Temporary Internet Files\Temporary Internet Files\Content.IE5\5NN1XFM1\MC90043262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82807" y="1959464"/>
            <a:ext cx="767808" cy="7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62723" y="6196662"/>
            <a:ext cx="915780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Franklin Gothic Demi" pitchFamily="34" charset="0"/>
              </a:rPr>
              <a:t>Busy</a:t>
            </a:r>
            <a:endParaRPr lang="en-US" dirty="0">
              <a:solidFill>
                <a:schemeClr val="bg1"/>
              </a:solidFill>
              <a:latin typeface="Franklin Gothic Dem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50715" y="6196662"/>
            <a:ext cx="915780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Franklin Gothic Demi" pitchFamily="34" charset="0"/>
              </a:rPr>
              <a:t>Busy</a:t>
            </a:r>
            <a:endParaRPr lang="en-US" dirty="0">
              <a:solidFill>
                <a:schemeClr val="bg1"/>
              </a:solidFill>
              <a:latin typeface="Franklin Gothic Dem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74731" y="6198455"/>
            <a:ext cx="915780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Franklin Gothic Demi" pitchFamily="34" charset="0"/>
              </a:rPr>
              <a:t>Busy</a:t>
            </a:r>
            <a:endParaRPr lang="en-US" dirty="0">
              <a:solidFill>
                <a:schemeClr val="bg1"/>
              </a:solidFill>
              <a:latin typeface="Franklin Gothic Dem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6740" y="6198455"/>
            <a:ext cx="915780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Franklin Gothic Demi" pitchFamily="34" charset="0"/>
              </a:rPr>
              <a:t>Busy</a:t>
            </a:r>
            <a:endParaRPr lang="en-US" dirty="0">
              <a:solidFill>
                <a:schemeClr val="bg1"/>
              </a:solidFill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9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92590">
        <p:fade/>
      </p:transition>
    </mc:Choice>
    <mc:Fallback xmlns="">
      <p:transition spd="med" advClick="0" advTm="925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"/>
                            </p:stCondLst>
                            <p:childTnLst>
                              <p:par>
                                <p:cTn id="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00"/>
                            </p:stCondLst>
                            <p:childTnLst>
                              <p:par>
                                <p:cTn id="4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4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400"/>
                            </p:stCondLst>
                            <p:childTnLst>
                              <p:par>
                                <p:cTn id="1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900"/>
                            </p:stCondLst>
                            <p:childTnLst>
                              <p:par>
                                <p:cTn id="1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400"/>
                            </p:stCondLst>
                            <p:childTnLst>
                              <p:par>
                                <p:cTn id="1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900"/>
                            </p:stCondLst>
                            <p:childTnLst>
                              <p:par>
                                <p:cTn id="1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400"/>
                            </p:stCondLst>
                            <p:childTnLst>
                              <p:par>
                                <p:cTn id="1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900"/>
                            </p:stCondLst>
                            <p:childTnLst>
                              <p:par>
                                <p:cTn id="16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400"/>
                            </p:stCondLst>
                            <p:childTnLst>
                              <p:par>
                                <p:cTn id="1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900"/>
                            </p:stCondLst>
                            <p:childTnLst>
                              <p:par>
                                <p:cTn id="17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7" grpId="3" animBg="1"/>
      <p:bldP spid="57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2051720" y="4140114"/>
            <a:ext cx="6624736" cy="108228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dash"/>
          </a:ln>
          <a:effectLst>
            <a:glow rad="228600">
              <a:schemeClr val="bg1">
                <a:alpha val="60000"/>
              </a:schemeClr>
            </a:glow>
          </a:effectLst>
        </p:spPr>
        <p:txBody>
          <a:bodyPr wrap="square" lIns="144000" tIns="108000" rIns="144000" bIns="108000" rtlCol="0">
            <a:noAutofit/>
          </a:bodyPr>
          <a:lstStyle/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051720" y="2336016"/>
            <a:ext cx="6624736" cy="11521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dash"/>
          </a:ln>
          <a:effectLst>
            <a:glow rad="228600">
              <a:schemeClr val="bg1">
                <a:alpha val="60000"/>
              </a:schemeClr>
            </a:glow>
          </a:effectLst>
        </p:spPr>
        <p:txBody>
          <a:bodyPr wrap="square" lIns="144000" tIns="108000" rIns="144000" bIns="108000" rtlCol="0">
            <a:noAutofit/>
          </a:bodyPr>
          <a:lstStyle/>
          <a:p>
            <a:endParaRPr lang="en-US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60648"/>
            <a:ext cx="9144000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476672"/>
            <a:ext cx="856895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GB" sz="3600" dirty="0" smtClean="0">
                <a:solidFill>
                  <a:srgbClr val="3BB8F7"/>
                </a:solidFill>
                <a:latin typeface="Franklin Gothic Medium" pitchFamily="34" charset="0"/>
              </a:rPr>
              <a:t>Evented Web request handling</a:t>
            </a:r>
            <a:endParaRPr lang="en-GB" sz="2800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60000"/>
              </a:lnSpc>
            </a:pPr>
            <a:endParaRPr lang="en-GB" sz="2000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60000"/>
              </a:lnSpc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Asynchrony, a.k.a. “restaurant”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4017" y="2612337"/>
            <a:ext cx="1763688" cy="50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Franklin Gothic Medium" pitchFamily="34" charset="0"/>
                <a:cs typeface="Consolas" pitchFamily="49" charset="0"/>
              </a:rPr>
              <a:t>Requests</a:t>
            </a:r>
            <a:endParaRPr lang="en-GB" sz="2400" dirty="0">
              <a:solidFill>
                <a:schemeClr val="accent2">
                  <a:lumMod val="75000"/>
                </a:schemeClr>
              </a:solidFill>
              <a:latin typeface="Franklin Gothic Medium" pitchFamily="34" charset="0"/>
              <a:cs typeface="Consolas" pitchFamily="49" charset="0"/>
            </a:endParaRPr>
          </a:p>
        </p:txBody>
      </p:sp>
      <p:pic>
        <p:nvPicPr>
          <p:cNvPr id="64" name="Picture 5" descr="C:\Users\stevesa\AppData\Local\Microsoft\Windows\Temporary Internet Files\Temporary Internet Files\Content.IE5\5NN1XFM1\MC90043262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39752" y="2505432"/>
            <a:ext cx="767808" cy="7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5" descr="C:\Users\stevesa\AppData\Local\Microsoft\Windows\Temporary Internet Files\Temporary Internet Files\Content.IE5\5NN1XFM1\MC90043262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78725" y="2505432"/>
            <a:ext cx="767808" cy="7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5" descr="C:\Users\stevesa\AppData\Local\Microsoft\Windows\Temporary Internet Files\Temporary Internet Files\Content.IE5\5NN1XFM1\MC90043262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7698" y="2505432"/>
            <a:ext cx="767808" cy="7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5" descr="C:\Users\stevesa\AppData\Local\Microsoft\Windows\Temporary Internet Files\Temporary Internet Files\Content.IE5\5NN1XFM1\MC90043262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56671" y="2505432"/>
            <a:ext cx="767808" cy="7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5" descr="C:\Users\stevesa\AppData\Local\Microsoft\Windows\Temporary Internet Files\Temporary Internet Files\Content.IE5\5NN1XFM1\MC90043262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95644" y="2505432"/>
            <a:ext cx="767808" cy="7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144017" y="4426571"/>
            <a:ext cx="1763688" cy="50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Franklin Gothic Medium" pitchFamily="34" charset="0"/>
                <a:cs typeface="Consolas" pitchFamily="49" charset="0"/>
              </a:rPr>
              <a:t>Thread pool</a:t>
            </a:r>
            <a:endParaRPr lang="en-GB" sz="2400" dirty="0">
              <a:solidFill>
                <a:schemeClr val="accent2">
                  <a:lumMod val="75000"/>
                </a:schemeClr>
              </a:solidFill>
              <a:latin typeface="Franklin Gothic Medium" pitchFamily="34" charset="0"/>
              <a:cs typeface="Consolas" pitchFamily="49" charset="0"/>
            </a:endParaRPr>
          </a:p>
        </p:txBody>
      </p:sp>
      <p:pic>
        <p:nvPicPr>
          <p:cNvPr id="78" name="Picture 16" descr="http://www.roadtrafficsigns.com/img/lg/K/Slow-Property-Sign-K-131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49" y="2724351"/>
            <a:ext cx="763793" cy="76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6" descr="http://www.roadtrafficsigns.com/img/lg/K/Slow-Property-Sign-K-131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146" y="2724350"/>
            <a:ext cx="763793" cy="76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6" descr="http://www.roadtrafficsigns.com/img/lg/K/Slow-Property-Sign-K-131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334" y="2724351"/>
            <a:ext cx="763793" cy="76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3" descr="C:\Users\stevesa\AppData\Local\Microsoft\Windows\Temporary Internet Files\Temporary Internet Files\Content.IE5\T18R1LUY\MC900433942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943" y="4214709"/>
            <a:ext cx="933094" cy="93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3" descr="C:\Users\stevesa\AppData\Local\Microsoft\Windows\Temporary Internet Files\Temporary Internet Files\Content.IE5\T18R1LUY\MC900433942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385" y="4214709"/>
            <a:ext cx="933094" cy="93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5" descr="C:\Users\stevesa\AppData\Local\Microsoft\Windows\Temporary Internet Files\Temporary Internet Files\Content.IE5\5NN1XFM1\MC90043262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30127" y="2528176"/>
            <a:ext cx="767808" cy="7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80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92590">
        <p:fade/>
      </p:transition>
    </mc:Choice>
    <mc:Fallback xmlns="">
      <p:transition spd="med" advClick="0" advTm="925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0.31875 -0.1634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-817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-1.11111E-6 L -0.33229 -0.16342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15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875 -0.16342 L -0.08246 -0.16342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229 -0.16342 L -0.33229 -0.00579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46 -0.16342 L -0.08246 -0.0057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46 -0.00579 L 0.02778 -0.16342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789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33229 -0.00579 L 0.02222 -0.16342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26" y="-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78 -0.16342 L 0.02778 0.00463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22 -0.16342 L 0.02222 0.0046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78 0.00463 L -0.2085 -0.16342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-840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2222 0.00463 L -0.20625 -0.16342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85 -0.16342 L -0.2085 -0.00579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25 -0.16342 L -0.20625 -0.00579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85 -0.00579 L 0.26407 -0.16342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28" y="-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406 -0.16343 L 0.25625 -0.00417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6672"/>
            <a:ext cx="9144000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764704"/>
            <a:ext cx="7920880" cy="5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5000"/>
              </a:lnSpc>
            </a:pPr>
            <a:r>
              <a:rPr lang="en-GB" sz="4000" dirty="0" smtClean="0">
                <a:solidFill>
                  <a:srgbClr val="3BB8F7"/>
                </a:solidFill>
                <a:latin typeface="Franklin Gothic Medium" pitchFamily="34" charset="0"/>
              </a:rPr>
              <a:t>Three </a:t>
            </a:r>
            <a:r>
              <a:rPr lang="en-GB" sz="4000" dirty="0" err="1" smtClean="0">
                <a:solidFill>
                  <a:srgbClr val="3BB8F7"/>
                </a:solidFill>
                <a:latin typeface="Franklin Gothic Medium" pitchFamily="34" charset="0"/>
              </a:rPr>
              <a:t>async</a:t>
            </a:r>
            <a:r>
              <a:rPr lang="en-GB" sz="4000" dirty="0">
                <a:solidFill>
                  <a:srgbClr val="3BB8F7"/>
                </a:solidFill>
                <a:latin typeface="Franklin Gothic Medium" pitchFamily="34" charset="0"/>
              </a:rPr>
              <a:t> </a:t>
            </a:r>
            <a:r>
              <a:rPr lang="en-GB" sz="4000" dirty="0" smtClean="0">
                <a:solidFill>
                  <a:srgbClr val="3BB8F7"/>
                </a:solidFill>
                <a:latin typeface="Franklin Gothic Medium" pitchFamily="34" charset="0"/>
              </a:rPr>
              <a:t>programming models</a:t>
            </a:r>
            <a:endParaRPr lang="en-GB" sz="2200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59632" y="2060848"/>
            <a:ext cx="6192688" cy="101194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  <a:effectLst>
            <a:glow rad="101600">
              <a:schemeClr val="accent1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Asynchronous Programming Model (APM)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1259632" y="3429000"/>
            <a:ext cx="6192688" cy="1011941"/>
          </a:xfrm>
          <a:prstGeom prst="roundRect">
            <a:avLst/>
          </a:prstGeom>
          <a:ln>
            <a:prstDash val="dash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Evented Asynchronous Programming (EAP)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1259632" y="4797152"/>
            <a:ext cx="6192688" cy="101194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Task-based Asynchronous Programming (TAP)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22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6672"/>
            <a:ext cx="9144000" cy="894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764704"/>
            <a:ext cx="7920880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5000"/>
              </a:lnSpc>
            </a:pPr>
            <a:r>
              <a:rPr lang="en-GB" sz="3200" dirty="0" smtClean="0">
                <a:solidFill>
                  <a:srgbClr val="3BB8F7"/>
                </a:solidFill>
                <a:latin typeface="Franklin Gothic Medium" pitchFamily="34" charset="0"/>
              </a:rPr>
              <a:t>Asynchronous Programming Model (APM)</a:t>
            </a:r>
            <a:endParaRPr lang="en-GB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532" y="2348880"/>
            <a:ext cx="8424936" cy="296546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dash"/>
          </a:ln>
          <a:effectLst>
            <a:glow rad="228600">
              <a:schemeClr val="bg1">
                <a:alpha val="60000"/>
              </a:scheme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/>
              </a:rPr>
              <a:t>// .NET 1 model</a:t>
            </a:r>
          </a:p>
          <a:p>
            <a:endParaRPr lang="en-US" sz="2000" dirty="0" smtClean="0">
              <a:latin typeface="Consolas"/>
            </a:endParaRPr>
          </a:p>
          <a:p>
            <a:r>
              <a:rPr lang="en-US" sz="2000" dirty="0" err="1" smtClean="0">
                <a:latin typeface="Consolas"/>
              </a:rPr>
              <a:t>file.BeginRead</a:t>
            </a:r>
            <a:r>
              <a:rPr lang="en-US" sz="2000" dirty="0" smtClean="0">
                <a:latin typeface="Consolas"/>
              </a:rPr>
              <a:t>(buffer, 0, </a:t>
            </a:r>
            <a:r>
              <a:rPr lang="en-US" sz="2000" dirty="0" err="1" smtClean="0">
                <a:latin typeface="Consolas"/>
              </a:rPr>
              <a:t>maxLength</a:t>
            </a:r>
            <a:r>
              <a:rPr lang="en-US" sz="2000" dirty="0" smtClean="0">
                <a:latin typeface="Consolas"/>
              </a:rPr>
              <a:t>, </a:t>
            </a:r>
            <a:r>
              <a:rPr lang="en-US" sz="2000" dirty="0" err="1" smtClean="0">
                <a:latin typeface="Consolas"/>
              </a:rPr>
              <a:t>asyncResult</a:t>
            </a:r>
            <a:r>
              <a:rPr lang="en-US" sz="2000" dirty="0" smtClean="0">
                <a:latin typeface="Consolas"/>
              </a:rPr>
              <a:t> =&gt; {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latin typeface="Consolas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numBytesRead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file.EndRead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asyncResult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2000" dirty="0">
                <a:solidFill>
                  <a:srgbClr val="008000"/>
                </a:solidFill>
                <a:latin typeface="Consolas"/>
              </a:rPr>
              <a:t>// Now do something with "</a:t>
            </a:r>
            <a:r>
              <a:rPr lang="en-GB" sz="2000" dirty="0" smtClean="0">
                <a:solidFill>
                  <a:srgbClr val="008000"/>
                </a:solidFill>
                <a:latin typeface="Consolas"/>
              </a:rPr>
              <a:t>buffer“</a:t>
            </a:r>
          </a:p>
          <a:p>
            <a:endParaRPr lang="en-GB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},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4157" y="3212976"/>
            <a:ext cx="2073350" cy="338328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788734" y="3811944"/>
            <a:ext cx="1791377" cy="338328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4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6672"/>
            <a:ext cx="9144000" cy="894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764704"/>
            <a:ext cx="8568952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5000"/>
              </a:lnSpc>
            </a:pPr>
            <a:r>
              <a:rPr lang="en-GB" sz="3200" dirty="0" smtClean="0">
                <a:solidFill>
                  <a:srgbClr val="3BB8F7"/>
                </a:solidFill>
                <a:latin typeface="Franklin Gothic Medium" pitchFamily="34" charset="0"/>
              </a:rPr>
              <a:t>Event-based Asynchronous Programming (EAP)</a:t>
            </a:r>
            <a:endParaRPr lang="en-GB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970" y="1648175"/>
            <a:ext cx="8579509" cy="299951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dash"/>
          </a:ln>
          <a:effectLst>
            <a:glow rad="228600">
              <a:schemeClr val="bg1">
                <a:alpha val="60000"/>
              </a:scheme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Consolas"/>
              </a:rPr>
              <a:t>// .NET </a:t>
            </a:r>
            <a:r>
              <a:rPr lang="en-GB" dirty="0" smtClean="0">
                <a:solidFill>
                  <a:srgbClr val="008000"/>
                </a:solidFill>
                <a:latin typeface="Consolas"/>
              </a:rPr>
              <a:t>2 model </a:t>
            </a:r>
          </a:p>
          <a:p>
            <a:endParaRPr lang="en-GB" dirty="0">
              <a:solidFill>
                <a:srgbClr val="008000"/>
              </a:solidFill>
              <a:latin typeface="Consolas"/>
            </a:endParaRP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webClient.DownloadStringCompleted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(sender,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=&gt;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html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args.Result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8000"/>
                </a:solidFill>
                <a:latin typeface="Consolas"/>
              </a:rPr>
              <a:t>// Now do something with "html"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webClient.DownloadStringAsync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"http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://example.com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));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35695" y="2438630"/>
            <a:ext cx="2948955" cy="338328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42976" y="4067126"/>
            <a:ext cx="2431312" cy="338328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444253"/>
            <a:ext cx="9144001" cy="824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8903" y="5948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3BB8F7"/>
                </a:solidFill>
                <a:latin typeface="Franklin Gothic Medium" pitchFamily="34" charset="0"/>
              </a:rPr>
              <a:t>Task-based Asynchronous Programming (TAP)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Franklin Gothic Boo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844824"/>
            <a:ext cx="8424936" cy="54777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dash"/>
          </a:ln>
          <a:effectLst>
            <a:glow rad="228600">
              <a:schemeClr val="bg1">
                <a:alpha val="60000"/>
              </a:scheme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/>
              </a:rPr>
              <a:t>Task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htmlTask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webClient.DownloadStringTaskAsync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url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GB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27288" y="3941361"/>
            <a:ext cx="7093185" cy="10491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dash"/>
          </a:ln>
          <a:effectLst>
            <a:glow rad="228600">
              <a:schemeClr val="bg1">
                <a:alpha val="60000"/>
              </a:schemeClr>
            </a:glow>
          </a:effectLst>
        </p:spPr>
        <p:txBody>
          <a:bodyPr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2B91AF"/>
                </a:solidFill>
                <a:latin typeface="Consolas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htmlTask.ContinueWith</a:t>
            </a:r>
            <a:r>
              <a:rPr lang="en-US" dirty="0">
                <a:solidFill>
                  <a:schemeClr val="tx1"/>
                </a:solidFill>
              </a:rPr>
              <a:t>(task =&gt;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>
                <a:solidFill>
                  <a:prstClr val="black"/>
                </a:solidFill>
              </a:rPr>
              <a:t> html = </a:t>
            </a:r>
            <a:r>
              <a:rPr lang="en-US" dirty="0" err="1">
                <a:solidFill>
                  <a:prstClr val="black"/>
                </a:solidFill>
              </a:rPr>
              <a:t>task.Result</a:t>
            </a:r>
            <a:r>
              <a:rPr lang="en-US" dirty="0">
                <a:solidFill>
                  <a:prstClr val="black"/>
                </a:solidFill>
              </a:rPr>
              <a:t>;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en-US" dirty="0" err="1" smtClean="0">
                <a:solidFill>
                  <a:srgbClr val="008000"/>
                </a:solidFill>
              </a:rPr>
              <a:t>Async</a:t>
            </a:r>
            <a:r>
              <a:rPr lang="en-US" dirty="0" smtClean="0">
                <a:solidFill>
                  <a:srgbClr val="008000"/>
                </a:solidFill>
              </a:rPr>
              <a:t>, C# 4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});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78504" y="3070096"/>
            <a:ext cx="7441968" cy="495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dash"/>
          </a:ln>
          <a:effectLst>
            <a:glow rad="228600">
              <a:schemeClr val="bg1">
                <a:alpha val="60000"/>
              </a:scheme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nsolas"/>
              </a:rPr>
              <a:t>string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html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htmlTask.Result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GB" dirty="0">
                <a:solidFill>
                  <a:srgbClr val="008000"/>
                </a:solidFill>
                <a:latin typeface="Consolas"/>
              </a:rPr>
              <a:t>// Sync (block until done)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03945" y="1962536"/>
            <a:ext cx="1610432" cy="338328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rot="16200000" flipH="1">
            <a:off x="687816" y="2626962"/>
            <a:ext cx="932008" cy="449368"/>
          </a:xfrm>
          <a:prstGeom prst="curvedConnector2">
            <a:avLst/>
          </a:prstGeom>
          <a:ln w="762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5"/>
          <p:cNvCxnSpPr/>
          <p:nvPr/>
        </p:nvCxnSpPr>
        <p:spPr>
          <a:xfrm rot="16200000" flipH="1">
            <a:off x="290205" y="2943493"/>
            <a:ext cx="2080273" cy="964569"/>
          </a:xfrm>
          <a:prstGeom prst="curvedConnector2">
            <a:avLst/>
          </a:prstGeom>
          <a:ln w="762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990403" y="4047226"/>
            <a:ext cx="1559041" cy="28651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361728" y="3156987"/>
            <a:ext cx="822976" cy="28651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27288" y="5382164"/>
            <a:ext cx="7107704" cy="495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dash"/>
          </a:ln>
          <a:effectLst>
            <a:glow rad="228600">
              <a:schemeClr val="bg1">
                <a:alpha val="60000"/>
              </a:scheme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html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htmlTask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Async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C# 5</a:t>
            </a:r>
            <a:endParaRPr lang="en-US" dirty="0">
              <a:solidFill>
                <a:srgbClr val="008000"/>
              </a:solidFill>
              <a:latin typeface="Consolas"/>
            </a:endParaRPr>
          </a:p>
        </p:txBody>
      </p:sp>
      <p:cxnSp>
        <p:nvCxnSpPr>
          <p:cNvPr id="17" name="Straight Arrow Connector 15"/>
          <p:cNvCxnSpPr/>
          <p:nvPr/>
        </p:nvCxnSpPr>
        <p:spPr>
          <a:xfrm rot="16200000" flipH="1">
            <a:off x="-389420" y="3536756"/>
            <a:ext cx="3252872" cy="964569"/>
          </a:xfrm>
          <a:prstGeom prst="curvedConnector2">
            <a:avLst/>
          </a:prstGeom>
          <a:ln w="762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568107" y="5486165"/>
            <a:ext cx="758056" cy="28651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7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92590">
        <p:fade/>
      </p:transition>
    </mc:Choice>
    <mc:Fallback xmlns="">
      <p:transition spd="med" advClick="0" advTm="925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7" grpId="0" animBg="1"/>
      <p:bldP spid="28" grpId="0" animBg="1"/>
      <p:bldP spid="15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2051720" y="3861048"/>
            <a:ext cx="6585834" cy="2365573"/>
          </a:xfrm>
          <a:prstGeom prst="roundRect">
            <a:avLst>
              <a:gd name="adj" fmla="val 7963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dash"/>
          </a:ln>
          <a:effectLst>
            <a:glow rad="228600">
              <a:schemeClr val="bg1">
                <a:alpha val="60000"/>
              </a:schemeClr>
            </a:glow>
          </a:effectLst>
        </p:spPr>
        <p:txBody>
          <a:bodyPr wrap="square" lIns="144000" tIns="108000" rIns="144000" bIns="108000" rtlCol="0">
            <a:noAutofit/>
          </a:bodyPr>
          <a:lstStyle/>
          <a:p>
            <a:endParaRPr lang="en-GB" dirty="0">
              <a:solidFill>
                <a:prstClr val="black"/>
              </a:solidFill>
              <a:latin typeface="Consolas"/>
            </a:endParaRPr>
          </a:p>
          <a:p>
            <a:endParaRPr lang="en-GB" dirty="0" smtClean="0">
              <a:solidFill>
                <a:prstClr val="black"/>
              </a:solidFill>
              <a:latin typeface="Consolas"/>
            </a:endParaRPr>
          </a:p>
          <a:p>
            <a:endParaRPr lang="en-GB" dirty="0">
              <a:solidFill>
                <a:prstClr val="black"/>
              </a:solidFill>
              <a:latin typeface="Consolas"/>
            </a:endParaRPr>
          </a:p>
          <a:p>
            <a:endParaRPr lang="en-GB" dirty="0" smtClean="0">
              <a:solidFill>
                <a:prstClr val="black"/>
              </a:solidFill>
              <a:latin typeface="Consolas"/>
            </a:endParaRPr>
          </a:p>
          <a:p>
            <a:endParaRPr lang="en-GB" dirty="0">
              <a:solidFill>
                <a:prstClr val="black"/>
              </a:solidFill>
              <a:latin typeface="Consolas"/>
            </a:endParaRPr>
          </a:p>
          <a:p>
            <a:endParaRPr lang="en-GB" sz="2400" dirty="0" smtClean="0">
              <a:solidFill>
                <a:prstClr val="black"/>
              </a:solidFill>
              <a:latin typeface="Consolas"/>
            </a:endParaRPr>
          </a:p>
          <a:p>
            <a:endParaRPr lang="en-GB" sz="2400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51720" y="1734361"/>
            <a:ext cx="6585834" cy="1680970"/>
          </a:xfrm>
          <a:prstGeom prst="roundRect">
            <a:avLst>
              <a:gd name="adj" fmla="val 12315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dash"/>
          </a:ln>
          <a:effectLst>
            <a:glow rad="228600">
              <a:schemeClr val="bg1">
                <a:alpha val="60000"/>
              </a:scheme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endParaRPr lang="en-US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444253"/>
            <a:ext cx="9144001" cy="824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8903" y="499117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3BB8F7"/>
                </a:solidFill>
                <a:latin typeface="Franklin Gothic Medium" pitchFamily="34" charset="0"/>
              </a:rPr>
              <a:t>How C# 5 “</a:t>
            </a:r>
            <a:r>
              <a:rPr lang="en-GB" sz="3600" dirty="0" err="1" smtClean="0">
                <a:solidFill>
                  <a:srgbClr val="3BB8F7"/>
                </a:solidFill>
                <a:latin typeface="Franklin Gothic Medium" pitchFamily="34" charset="0"/>
              </a:rPr>
              <a:t>async</a:t>
            </a:r>
            <a:r>
              <a:rPr lang="en-GB" sz="3600" dirty="0" smtClean="0">
                <a:solidFill>
                  <a:srgbClr val="3BB8F7"/>
                </a:solidFill>
                <a:latin typeface="Franklin Gothic Medium" pitchFamily="34" charset="0"/>
              </a:rPr>
              <a:t>” works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Franklin Gothic Book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69117" y="1783871"/>
            <a:ext cx="53524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Times New Roman"/>
                <a:cs typeface="Times New Roman"/>
              </a:rPr>
              <a:t>public</a:t>
            </a:r>
            <a:r>
              <a:rPr lang="en-US" sz="1600" dirty="0" smtClean="0">
                <a:effectLst/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effectLst/>
                <a:latin typeface="Consolas"/>
                <a:ea typeface="Times New Roman"/>
                <a:cs typeface="Times New Roman"/>
              </a:rPr>
              <a:t>async</a:t>
            </a:r>
            <a:r>
              <a:rPr lang="en-US" sz="1600" dirty="0" smtClean="0">
                <a:effectLst/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effectLst/>
                <a:latin typeface="Consolas"/>
                <a:ea typeface="Times New Roman"/>
                <a:cs typeface="Times New Roman"/>
              </a:rPr>
              <a:t>Task</a:t>
            </a:r>
            <a:r>
              <a:rPr lang="en-US" sz="1600" dirty="0" smtClean="0">
                <a:effectLst/>
                <a:latin typeface="Consolas"/>
                <a:ea typeface="Times New Roman"/>
                <a:cs typeface="Times New Roman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effectLst/>
                <a:latin typeface="Consolas"/>
                <a:ea typeface="Times New Roman"/>
                <a:cs typeface="Times New Roman"/>
              </a:rPr>
              <a:t>ViewResult</a:t>
            </a:r>
            <a:r>
              <a:rPr lang="en-US" sz="1600" dirty="0" smtClean="0">
                <a:effectLst/>
                <a:latin typeface="Consolas"/>
                <a:ea typeface="Times New Roman"/>
                <a:cs typeface="Times New Roman"/>
              </a:rPr>
              <a:t>&gt; </a:t>
            </a:r>
            <a:r>
              <a:rPr lang="en-US" sz="1600" dirty="0" err="1" smtClean="0">
                <a:effectLst/>
                <a:latin typeface="Consolas"/>
                <a:ea typeface="Times New Roman"/>
                <a:cs typeface="Times New Roman"/>
              </a:rPr>
              <a:t>MyMethod</a:t>
            </a:r>
            <a:r>
              <a:rPr lang="en-US" sz="1600" dirty="0" smtClean="0">
                <a:effectLst/>
                <a:latin typeface="Consolas"/>
                <a:ea typeface="Times New Roman"/>
                <a:cs typeface="Times New Roman"/>
              </a:rPr>
              <a:t>()</a:t>
            </a:r>
            <a:endParaRPr lang="en-US" sz="1600" dirty="0">
              <a:ea typeface="Times New Roman"/>
              <a:cs typeface="Times New Roman"/>
            </a:endParaRPr>
          </a:p>
          <a:p>
            <a:r>
              <a:rPr lang="en-US" sz="1600" dirty="0" smtClean="0">
                <a:effectLst/>
                <a:latin typeface="Consolas"/>
                <a:ea typeface="Times New Roman"/>
                <a:cs typeface="Times New Roman"/>
              </a:rPr>
              <a:t>{</a:t>
            </a:r>
            <a:endParaRPr lang="en-US" sz="1600" dirty="0">
              <a:ea typeface="Times New Roman"/>
              <a:cs typeface="Times New Roman"/>
            </a:endParaRPr>
          </a:p>
          <a:p>
            <a:r>
              <a:rPr lang="en-US" sz="1600" dirty="0" smtClean="0">
                <a:effectLst/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Times New Roman"/>
                <a:cs typeface="Times New Roman"/>
              </a:rPr>
              <a:t>string</a:t>
            </a:r>
            <a:r>
              <a:rPr lang="en-US" sz="1600" dirty="0" smtClean="0">
                <a:effectLst/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 smtClean="0">
                <a:effectLst/>
                <a:latin typeface="Consolas"/>
                <a:ea typeface="Times New Roman"/>
                <a:cs typeface="Times New Roman"/>
              </a:rPr>
              <a:t>myParam</a:t>
            </a:r>
            <a:r>
              <a:rPr lang="en-US" sz="1600" dirty="0" smtClean="0">
                <a:effectLst/>
                <a:latin typeface="Consolas"/>
                <a:ea typeface="Times New Roman"/>
                <a:cs typeface="Times New Roman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effectLst/>
                <a:latin typeface="Consolas"/>
                <a:ea typeface="Times New Roman"/>
                <a:cs typeface="Times New Roman"/>
              </a:rPr>
              <a:t>"some value"</a:t>
            </a:r>
            <a:r>
              <a:rPr lang="en-US" sz="1600" dirty="0" smtClean="0">
                <a:effectLst/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ea typeface="Times New Roman"/>
              <a:cs typeface="Times New Roman"/>
            </a:endParaRPr>
          </a:p>
          <a:p>
            <a:r>
              <a:rPr lang="en-US" sz="1600" dirty="0" smtClean="0">
                <a:effectLst/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effectLst/>
                <a:latin typeface="Consolas"/>
                <a:ea typeface="Times New Roman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Times New Roman"/>
                <a:cs typeface="Times New Roman"/>
              </a:rPr>
              <a:t> data =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Times New Roman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 smtClean="0">
                <a:effectLst/>
                <a:latin typeface="Consolas"/>
                <a:ea typeface="Times New Roman"/>
                <a:cs typeface="Times New Roman"/>
              </a:rPr>
              <a:t>FetchSomeData</a:t>
            </a:r>
            <a:r>
              <a:rPr lang="en-US" sz="1600" dirty="0" smtClean="0">
                <a:effectLst/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 smtClean="0">
                <a:effectLst/>
                <a:latin typeface="Consolas"/>
                <a:ea typeface="Times New Roman"/>
                <a:cs typeface="Times New Roman"/>
              </a:rPr>
              <a:t>myParam</a:t>
            </a:r>
            <a:r>
              <a:rPr lang="en-US" sz="1600" dirty="0" smtClean="0">
                <a:effectLst/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ea typeface="Times New Roman"/>
              <a:cs typeface="Times New Roman"/>
            </a:endParaRPr>
          </a:p>
          <a:p>
            <a:r>
              <a:rPr lang="en-US" sz="1600" dirty="0" smtClean="0">
                <a:effectLst/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Times New Roman"/>
                <a:cs typeface="Times New Roman"/>
              </a:rPr>
              <a:t>return</a:t>
            </a:r>
            <a:r>
              <a:rPr lang="en-US" sz="1600" dirty="0" smtClean="0">
                <a:effectLst/>
                <a:latin typeface="Consolas"/>
                <a:ea typeface="Times New Roman"/>
                <a:cs typeface="Times New Roman"/>
              </a:rPr>
              <a:t> View(data);</a:t>
            </a:r>
            <a:endParaRPr lang="en-US" sz="1600" dirty="0">
              <a:ea typeface="Times New Roman"/>
              <a:cs typeface="Times New Roman"/>
            </a:endParaRPr>
          </a:p>
          <a:p>
            <a:r>
              <a:rPr lang="en-US" sz="1600" dirty="0" smtClean="0">
                <a:effectLst/>
                <a:latin typeface="Consolas"/>
                <a:ea typeface="Times New Roman"/>
                <a:cs typeface="Times New Roman"/>
              </a:rPr>
              <a:t>}</a:t>
            </a:r>
            <a:endParaRPr lang="en-US" sz="1600" dirty="0">
              <a:ea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7760" y="2282140"/>
            <a:ext cx="3487479" cy="276446"/>
          </a:xfrm>
          <a:prstGeom prst="rect">
            <a:avLst/>
          </a:prstGeom>
          <a:solidFill>
            <a:srgbClr val="FFC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06485" y="2558586"/>
            <a:ext cx="2862279" cy="276446"/>
          </a:xfrm>
          <a:prstGeom prst="rect">
            <a:avLst/>
          </a:prstGeom>
          <a:solidFill>
            <a:srgbClr val="FFC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89396" y="284920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  <a:latin typeface="Arial Black" pitchFamily="34" charset="0"/>
              </a:rPr>
              <a:t>2</a:t>
            </a:r>
            <a:endParaRPr lang="en-US" sz="2800" dirty="0">
              <a:solidFill>
                <a:srgbClr val="7030A0"/>
              </a:solidFill>
              <a:latin typeface="Arial Black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52541" y="232598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  <a:latin typeface="Arial Black" pitchFamily="34" charset="0"/>
              </a:rPr>
              <a:t>1</a:t>
            </a:r>
            <a:endParaRPr lang="en-US" sz="28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07761" y="2805687"/>
            <a:ext cx="2081636" cy="274459"/>
          </a:xfrm>
          <a:prstGeom prst="rect">
            <a:avLst/>
          </a:prstGeom>
          <a:solidFill>
            <a:srgbClr val="0070C0">
              <a:alpha val="35000"/>
            </a:srgb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69117" y="3963779"/>
            <a:ext cx="646843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Task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ViewResult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MyMethod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myParam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"some value"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return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FetchSomeData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myParam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ContinueWith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(task =&gt; 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data =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task.Result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latin typeface="Consolas"/>
              </a:rPr>
              <a:t>View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(data);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});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10705" y="4481487"/>
            <a:ext cx="3487479" cy="276446"/>
          </a:xfrm>
          <a:prstGeom prst="rect">
            <a:avLst/>
          </a:prstGeom>
          <a:solidFill>
            <a:srgbClr val="FFC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1"/>
          <p:cNvSpPr/>
          <p:nvPr/>
        </p:nvSpPr>
        <p:spPr>
          <a:xfrm>
            <a:off x="3536356" y="4749003"/>
            <a:ext cx="2559145" cy="256032"/>
          </a:xfrm>
          <a:custGeom>
            <a:avLst/>
            <a:gdLst>
              <a:gd name="connsiteX0" fmla="*/ 0 w 2520280"/>
              <a:gd name="connsiteY0" fmla="*/ 0 h 276446"/>
              <a:gd name="connsiteX1" fmla="*/ 2520280 w 2520280"/>
              <a:gd name="connsiteY1" fmla="*/ 0 h 276446"/>
              <a:gd name="connsiteX2" fmla="*/ 2520280 w 2520280"/>
              <a:gd name="connsiteY2" fmla="*/ 276446 h 276446"/>
              <a:gd name="connsiteX3" fmla="*/ 0 w 2520280"/>
              <a:gd name="connsiteY3" fmla="*/ 276446 h 276446"/>
              <a:gd name="connsiteX4" fmla="*/ 0 w 2520280"/>
              <a:gd name="connsiteY4" fmla="*/ 0 h 276446"/>
              <a:gd name="connsiteX0" fmla="*/ 0 w 2703160"/>
              <a:gd name="connsiteY0" fmla="*/ 9144 h 285590"/>
              <a:gd name="connsiteX1" fmla="*/ 2703160 w 2703160"/>
              <a:gd name="connsiteY1" fmla="*/ 0 h 285590"/>
              <a:gd name="connsiteX2" fmla="*/ 2520280 w 2703160"/>
              <a:gd name="connsiteY2" fmla="*/ 285590 h 285590"/>
              <a:gd name="connsiteX3" fmla="*/ 0 w 2703160"/>
              <a:gd name="connsiteY3" fmla="*/ 285590 h 285590"/>
              <a:gd name="connsiteX4" fmla="*/ 0 w 2703160"/>
              <a:gd name="connsiteY4" fmla="*/ 9144 h 285590"/>
              <a:gd name="connsiteX0" fmla="*/ 0 w 2703160"/>
              <a:gd name="connsiteY0" fmla="*/ 9144 h 285590"/>
              <a:gd name="connsiteX1" fmla="*/ 2703160 w 2703160"/>
              <a:gd name="connsiteY1" fmla="*/ 0 h 285590"/>
              <a:gd name="connsiteX2" fmla="*/ 2556856 w 2703160"/>
              <a:gd name="connsiteY2" fmla="*/ 285590 h 285590"/>
              <a:gd name="connsiteX3" fmla="*/ 0 w 2703160"/>
              <a:gd name="connsiteY3" fmla="*/ 285590 h 285590"/>
              <a:gd name="connsiteX4" fmla="*/ 0 w 2703160"/>
              <a:gd name="connsiteY4" fmla="*/ 9144 h 28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3160" h="285590">
                <a:moveTo>
                  <a:pt x="0" y="9144"/>
                </a:moveTo>
                <a:lnTo>
                  <a:pt x="2703160" y="0"/>
                </a:lnTo>
                <a:lnTo>
                  <a:pt x="2556856" y="285590"/>
                </a:lnTo>
                <a:lnTo>
                  <a:pt x="0" y="285590"/>
                </a:lnTo>
                <a:lnTo>
                  <a:pt x="0" y="9144"/>
                </a:lnTo>
                <a:close/>
              </a:path>
            </a:pathLst>
          </a:custGeom>
          <a:solidFill>
            <a:srgbClr val="FFC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683486" y="4483827"/>
            <a:ext cx="3465576" cy="521208"/>
          </a:xfrm>
          <a:custGeom>
            <a:avLst/>
            <a:gdLst>
              <a:gd name="connsiteX0" fmla="*/ 9144 w 4572000"/>
              <a:gd name="connsiteY0" fmla="*/ 0 h 576072"/>
              <a:gd name="connsiteX1" fmla="*/ 3465576 w 4572000"/>
              <a:gd name="connsiteY1" fmla="*/ 0 h 576072"/>
              <a:gd name="connsiteX2" fmla="*/ 3465576 w 4572000"/>
              <a:gd name="connsiteY2" fmla="*/ 283464 h 576072"/>
              <a:gd name="connsiteX3" fmla="*/ 4572000 w 4572000"/>
              <a:gd name="connsiteY3" fmla="*/ 283464 h 576072"/>
              <a:gd name="connsiteX4" fmla="*/ 4572000 w 4572000"/>
              <a:gd name="connsiteY4" fmla="*/ 576072 h 576072"/>
              <a:gd name="connsiteX5" fmla="*/ 1975104 w 4572000"/>
              <a:gd name="connsiteY5" fmla="*/ 576072 h 576072"/>
              <a:gd name="connsiteX6" fmla="*/ 1975104 w 4572000"/>
              <a:gd name="connsiteY6" fmla="*/ 292608 h 576072"/>
              <a:gd name="connsiteX7" fmla="*/ 0 w 4572000"/>
              <a:gd name="connsiteY7" fmla="*/ 292608 h 576072"/>
              <a:gd name="connsiteX8" fmla="*/ 9144 w 4572000"/>
              <a:gd name="connsiteY8" fmla="*/ 0 h 576072"/>
              <a:gd name="connsiteX0" fmla="*/ 9144 w 4572000"/>
              <a:gd name="connsiteY0" fmla="*/ 0 h 576072"/>
              <a:gd name="connsiteX1" fmla="*/ 3465576 w 4572000"/>
              <a:gd name="connsiteY1" fmla="*/ 0 h 576072"/>
              <a:gd name="connsiteX2" fmla="*/ 3465576 w 4572000"/>
              <a:gd name="connsiteY2" fmla="*/ 283464 h 576072"/>
              <a:gd name="connsiteX3" fmla="*/ 4572000 w 4572000"/>
              <a:gd name="connsiteY3" fmla="*/ 283464 h 576072"/>
              <a:gd name="connsiteX4" fmla="*/ 4572000 w 4572000"/>
              <a:gd name="connsiteY4" fmla="*/ 576072 h 576072"/>
              <a:gd name="connsiteX5" fmla="*/ 1975104 w 4572000"/>
              <a:gd name="connsiteY5" fmla="*/ 576072 h 576072"/>
              <a:gd name="connsiteX6" fmla="*/ 1746504 w 4572000"/>
              <a:gd name="connsiteY6" fmla="*/ 292608 h 576072"/>
              <a:gd name="connsiteX7" fmla="*/ 0 w 4572000"/>
              <a:gd name="connsiteY7" fmla="*/ 292608 h 576072"/>
              <a:gd name="connsiteX8" fmla="*/ 9144 w 4572000"/>
              <a:gd name="connsiteY8" fmla="*/ 0 h 576072"/>
              <a:gd name="connsiteX0" fmla="*/ 9144 w 4572000"/>
              <a:gd name="connsiteY0" fmla="*/ 0 h 576072"/>
              <a:gd name="connsiteX1" fmla="*/ 3465576 w 4572000"/>
              <a:gd name="connsiteY1" fmla="*/ 0 h 576072"/>
              <a:gd name="connsiteX2" fmla="*/ 3465576 w 4572000"/>
              <a:gd name="connsiteY2" fmla="*/ 283464 h 576072"/>
              <a:gd name="connsiteX3" fmla="*/ 4572000 w 4572000"/>
              <a:gd name="connsiteY3" fmla="*/ 283464 h 576072"/>
              <a:gd name="connsiteX4" fmla="*/ 4572000 w 4572000"/>
              <a:gd name="connsiteY4" fmla="*/ 576072 h 576072"/>
              <a:gd name="connsiteX5" fmla="*/ 1700784 w 4572000"/>
              <a:gd name="connsiteY5" fmla="*/ 576072 h 576072"/>
              <a:gd name="connsiteX6" fmla="*/ 1746504 w 4572000"/>
              <a:gd name="connsiteY6" fmla="*/ 292608 h 576072"/>
              <a:gd name="connsiteX7" fmla="*/ 0 w 4572000"/>
              <a:gd name="connsiteY7" fmla="*/ 292608 h 576072"/>
              <a:gd name="connsiteX8" fmla="*/ 9144 w 4572000"/>
              <a:gd name="connsiteY8" fmla="*/ 0 h 576072"/>
              <a:gd name="connsiteX0" fmla="*/ 9144 w 4572000"/>
              <a:gd name="connsiteY0" fmla="*/ 0 h 576072"/>
              <a:gd name="connsiteX1" fmla="*/ 3465576 w 4572000"/>
              <a:gd name="connsiteY1" fmla="*/ 0 h 576072"/>
              <a:gd name="connsiteX2" fmla="*/ 3465576 w 4572000"/>
              <a:gd name="connsiteY2" fmla="*/ 283464 h 576072"/>
              <a:gd name="connsiteX3" fmla="*/ 4572000 w 4572000"/>
              <a:gd name="connsiteY3" fmla="*/ 283464 h 576072"/>
              <a:gd name="connsiteX4" fmla="*/ 4572000 w 4572000"/>
              <a:gd name="connsiteY4" fmla="*/ 576072 h 576072"/>
              <a:gd name="connsiteX5" fmla="*/ 1700784 w 4572000"/>
              <a:gd name="connsiteY5" fmla="*/ 576072 h 576072"/>
              <a:gd name="connsiteX6" fmla="*/ 868680 w 4572000"/>
              <a:gd name="connsiteY6" fmla="*/ 302715 h 576072"/>
              <a:gd name="connsiteX7" fmla="*/ 0 w 4572000"/>
              <a:gd name="connsiteY7" fmla="*/ 292608 h 576072"/>
              <a:gd name="connsiteX8" fmla="*/ 9144 w 4572000"/>
              <a:gd name="connsiteY8" fmla="*/ 0 h 576072"/>
              <a:gd name="connsiteX0" fmla="*/ 9144 w 4572000"/>
              <a:gd name="connsiteY0" fmla="*/ 0 h 586179"/>
              <a:gd name="connsiteX1" fmla="*/ 3465576 w 4572000"/>
              <a:gd name="connsiteY1" fmla="*/ 0 h 586179"/>
              <a:gd name="connsiteX2" fmla="*/ 3465576 w 4572000"/>
              <a:gd name="connsiteY2" fmla="*/ 283464 h 586179"/>
              <a:gd name="connsiteX3" fmla="*/ 4572000 w 4572000"/>
              <a:gd name="connsiteY3" fmla="*/ 283464 h 586179"/>
              <a:gd name="connsiteX4" fmla="*/ 4572000 w 4572000"/>
              <a:gd name="connsiteY4" fmla="*/ 576072 h 586179"/>
              <a:gd name="connsiteX5" fmla="*/ 804672 w 4572000"/>
              <a:gd name="connsiteY5" fmla="*/ 586179 h 586179"/>
              <a:gd name="connsiteX6" fmla="*/ 868680 w 4572000"/>
              <a:gd name="connsiteY6" fmla="*/ 302715 h 586179"/>
              <a:gd name="connsiteX7" fmla="*/ 0 w 4572000"/>
              <a:gd name="connsiteY7" fmla="*/ 292608 h 586179"/>
              <a:gd name="connsiteX8" fmla="*/ 9144 w 4572000"/>
              <a:gd name="connsiteY8" fmla="*/ 0 h 586179"/>
              <a:gd name="connsiteX0" fmla="*/ 9144 w 4572000"/>
              <a:gd name="connsiteY0" fmla="*/ 0 h 586179"/>
              <a:gd name="connsiteX1" fmla="*/ 3465576 w 4572000"/>
              <a:gd name="connsiteY1" fmla="*/ 0 h 586179"/>
              <a:gd name="connsiteX2" fmla="*/ 3465576 w 4572000"/>
              <a:gd name="connsiteY2" fmla="*/ 283464 h 586179"/>
              <a:gd name="connsiteX3" fmla="*/ 4572000 w 4572000"/>
              <a:gd name="connsiteY3" fmla="*/ 283464 h 586179"/>
              <a:gd name="connsiteX4" fmla="*/ 4572000 w 4572000"/>
              <a:gd name="connsiteY4" fmla="*/ 576072 h 586179"/>
              <a:gd name="connsiteX5" fmla="*/ 804672 w 4572000"/>
              <a:gd name="connsiteY5" fmla="*/ 586179 h 586179"/>
              <a:gd name="connsiteX6" fmla="*/ 777240 w 4572000"/>
              <a:gd name="connsiteY6" fmla="*/ 302715 h 586179"/>
              <a:gd name="connsiteX7" fmla="*/ 0 w 4572000"/>
              <a:gd name="connsiteY7" fmla="*/ 292608 h 586179"/>
              <a:gd name="connsiteX8" fmla="*/ 9144 w 4572000"/>
              <a:gd name="connsiteY8" fmla="*/ 0 h 586179"/>
              <a:gd name="connsiteX0" fmla="*/ 9144 w 4572000"/>
              <a:gd name="connsiteY0" fmla="*/ 0 h 586179"/>
              <a:gd name="connsiteX1" fmla="*/ 3465576 w 4572000"/>
              <a:gd name="connsiteY1" fmla="*/ 0 h 586179"/>
              <a:gd name="connsiteX2" fmla="*/ 3465576 w 4572000"/>
              <a:gd name="connsiteY2" fmla="*/ 283464 h 586179"/>
              <a:gd name="connsiteX3" fmla="*/ 4572000 w 4572000"/>
              <a:gd name="connsiteY3" fmla="*/ 283464 h 586179"/>
              <a:gd name="connsiteX4" fmla="*/ 4572000 w 4572000"/>
              <a:gd name="connsiteY4" fmla="*/ 576072 h 586179"/>
              <a:gd name="connsiteX5" fmla="*/ 804672 w 4572000"/>
              <a:gd name="connsiteY5" fmla="*/ 586179 h 586179"/>
              <a:gd name="connsiteX6" fmla="*/ 822960 w 4572000"/>
              <a:gd name="connsiteY6" fmla="*/ 302715 h 586179"/>
              <a:gd name="connsiteX7" fmla="*/ 0 w 4572000"/>
              <a:gd name="connsiteY7" fmla="*/ 292608 h 586179"/>
              <a:gd name="connsiteX8" fmla="*/ 9144 w 4572000"/>
              <a:gd name="connsiteY8" fmla="*/ 0 h 586179"/>
              <a:gd name="connsiteX0" fmla="*/ 9144 w 4572000"/>
              <a:gd name="connsiteY0" fmla="*/ 0 h 586179"/>
              <a:gd name="connsiteX1" fmla="*/ 3465576 w 4572000"/>
              <a:gd name="connsiteY1" fmla="*/ 0 h 586179"/>
              <a:gd name="connsiteX2" fmla="*/ 3465576 w 4572000"/>
              <a:gd name="connsiteY2" fmla="*/ 283464 h 586179"/>
              <a:gd name="connsiteX3" fmla="*/ 4572000 w 4572000"/>
              <a:gd name="connsiteY3" fmla="*/ 283464 h 586179"/>
              <a:gd name="connsiteX4" fmla="*/ 3282696 w 4572000"/>
              <a:gd name="connsiteY4" fmla="*/ 586179 h 586179"/>
              <a:gd name="connsiteX5" fmla="*/ 804672 w 4572000"/>
              <a:gd name="connsiteY5" fmla="*/ 586179 h 586179"/>
              <a:gd name="connsiteX6" fmla="*/ 822960 w 4572000"/>
              <a:gd name="connsiteY6" fmla="*/ 302715 h 586179"/>
              <a:gd name="connsiteX7" fmla="*/ 0 w 4572000"/>
              <a:gd name="connsiteY7" fmla="*/ 292608 h 586179"/>
              <a:gd name="connsiteX8" fmla="*/ 9144 w 4572000"/>
              <a:gd name="connsiteY8" fmla="*/ 0 h 586179"/>
              <a:gd name="connsiteX0" fmla="*/ 9144 w 3465576"/>
              <a:gd name="connsiteY0" fmla="*/ 0 h 586179"/>
              <a:gd name="connsiteX1" fmla="*/ 3465576 w 3465576"/>
              <a:gd name="connsiteY1" fmla="*/ 0 h 586179"/>
              <a:gd name="connsiteX2" fmla="*/ 3465576 w 3465576"/>
              <a:gd name="connsiteY2" fmla="*/ 283464 h 586179"/>
              <a:gd name="connsiteX3" fmla="*/ 3364992 w 3465576"/>
              <a:gd name="connsiteY3" fmla="*/ 313783 h 586179"/>
              <a:gd name="connsiteX4" fmla="*/ 3282696 w 3465576"/>
              <a:gd name="connsiteY4" fmla="*/ 586179 h 586179"/>
              <a:gd name="connsiteX5" fmla="*/ 804672 w 3465576"/>
              <a:gd name="connsiteY5" fmla="*/ 586179 h 586179"/>
              <a:gd name="connsiteX6" fmla="*/ 822960 w 3465576"/>
              <a:gd name="connsiteY6" fmla="*/ 302715 h 586179"/>
              <a:gd name="connsiteX7" fmla="*/ 0 w 3465576"/>
              <a:gd name="connsiteY7" fmla="*/ 292608 h 586179"/>
              <a:gd name="connsiteX8" fmla="*/ 9144 w 3465576"/>
              <a:gd name="connsiteY8" fmla="*/ 0 h 586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65576" h="586179">
                <a:moveTo>
                  <a:pt x="9144" y="0"/>
                </a:moveTo>
                <a:lnTo>
                  <a:pt x="3465576" y="0"/>
                </a:lnTo>
                <a:lnTo>
                  <a:pt x="3465576" y="283464"/>
                </a:lnTo>
                <a:lnTo>
                  <a:pt x="3364992" y="313783"/>
                </a:lnTo>
                <a:lnTo>
                  <a:pt x="3282696" y="586179"/>
                </a:lnTo>
                <a:lnTo>
                  <a:pt x="804672" y="586179"/>
                </a:lnTo>
                <a:lnTo>
                  <a:pt x="822960" y="302715"/>
                </a:lnTo>
                <a:lnTo>
                  <a:pt x="0" y="292608"/>
                </a:lnTo>
                <a:lnTo>
                  <a:pt x="9144" y="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144554" y="519724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  <a:latin typeface="Arial Black" pitchFamily="34" charset="0"/>
              </a:rPr>
              <a:t>2</a:t>
            </a:r>
            <a:endParaRPr lang="en-US" sz="2800" dirty="0">
              <a:solidFill>
                <a:srgbClr val="7030A0"/>
              </a:solidFill>
              <a:latin typeface="Arial Black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80932" y="5230877"/>
            <a:ext cx="2101936" cy="274459"/>
          </a:xfrm>
          <a:prstGeom prst="rect">
            <a:avLst/>
          </a:prstGeom>
          <a:solidFill>
            <a:srgbClr val="0070C0">
              <a:alpha val="35000"/>
            </a:srgb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176462" y="423471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  <a:latin typeface="Arial Black" pitchFamily="34" charset="0"/>
              </a:rPr>
              <a:t>1</a:t>
            </a:r>
            <a:endParaRPr lang="en-US" sz="28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2062410" y="2576506"/>
            <a:ext cx="6544339" cy="228600"/>
          </a:xfrm>
          <a:custGeom>
            <a:avLst/>
            <a:gdLst>
              <a:gd name="connsiteX0" fmla="*/ 0 w 5934456"/>
              <a:gd name="connsiteY0" fmla="*/ 9144 h 228600"/>
              <a:gd name="connsiteX1" fmla="*/ 2596896 w 5934456"/>
              <a:gd name="connsiteY1" fmla="*/ 0 h 228600"/>
              <a:gd name="connsiteX2" fmla="*/ 2578608 w 5934456"/>
              <a:gd name="connsiteY2" fmla="*/ 228600 h 228600"/>
              <a:gd name="connsiteX3" fmla="*/ 5934456 w 5934456"/>
              <a:gd name="connsiteY3" fmla="*/ 228600 h 228600"/>
              <a:gd name="connsiteX0" fmla="*/ 0 w 6172200"/>
              <a:gd name="connsiteY0" fmla="*/ 9144 h 228600"/>
              <a:gd name="connsiteX1" fmla="*/ 2596896 w 6172200"/>
              <a:gd name="connsiteY1" fmla="*/ 0 h 228600"/>
              <a:gd name="connsiteX2" fmla="*/ 2578608 w 6172200"/>
              <a:gd name="connsiteY2" fmla="*/ 228600 h 228600"/>
              <a:gd name="connsiteX3" fmla="*/ 6172200 w 6172200"/>
              <a:gd name="connsiteY3" fmla="*/ 228600 h 228600"/>
              <a:gd name="connsiteX0" fmla="*/ 0 w 6884581"/>
              <a:gd name="connsiteY0" fmla="*/ 9144 h 228600"/>
              <a:gd name="connsiteX1" fmla="*/ 2596896 w 6884581"/>
              <a:gd name="connsiteY1" fmla="*/ 0 h 228600"/>
              <a:gd name="connsiteX2" fmla="*/ 2578608 w 6884581"/>
              <a:gd name="connsiteY2" fmla="*/ 228600 h 228600"/>
              <a:gd name="connsiteX3" fmla="*/ 6884581 w 6884581"/>
              <a:gd name="connsiteY3" fmla="*/ 228600 h 228600"/>
              <a:gd name="connsiteX0" fmla="*/ 0 w 6544339"/>
              <a:gd name="connsiteY0" fmla="*/ 9144 h 228600"/>
              <a:gd name="connsiteX1" fmla="*/ 2256654 w 6544339"/>
              <a:gd name="connsiteY1" fmla="*/ 0 h 228600"/>
              <a:gd name="connsiteX2" fmla="*/ 2238366 w 6544339"/>
              <a:gd name="connsiteY2" fmla="*/ 228600 h 228600"/>
              <a:gd name="connsiteX3" fmla="*/ 6544339 w 6544339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4339" h="228600">
                <a:moveTo>
                  <a:pt x="0" y="9144"/>
                </a:moveTo>
                <a:lnTo>
                  <a:pt x="2256654" y="0"/>
                </a:lnTo>
                <a:lnTo>
                  <a:pt x="2238366" y="228600"/>
                </a:lnTo>
                <a:lnTo>
                  <a:pt x="6544339" y="228600"/>
                </a:lnTo>
              </a:path>
            </a:pathLst>
          </a:custGeom>
          <a:ln w="571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580541" y="2284480"/>
            <a:ext cx="4572000" cy="521208"/>
          </a:xfrm>
          <a:custGeom>
            <a:avLst/>
            <a:gdLst>
              <a:gd name="connsiteX0" fmla="*/ 9144 w 4572000"/>
              <a:gd name="connsiteY0" fmla="*/ 0 h 576072"/>
              <a:gd name="connsiteX1" fmla="*/ 3465576 w 4572000"/>
              <a:gd name="connsiteY1" fmla="*/ 0 h 576072"/>
              <a:gd name="connsiteX2" fmla="*/ 3465576 w 4572000"/>
              <a:gd name="connsiteY2" fmla="*/ 283464 h 576072"/>
              <a:gd name="connsiteX3" fmla="*/ 4572000 w 4572000"/>
              <a:gd name="connsiteY3" fmla="*/ 283464 h 576072"/>
              <a:gd name="connsiteX4" fmla="*/ 4572000 w 4572000"/>
              <a:gd name="connsiteY4" fmla="*/ 576072 h 576072"/>
              <a:gd name="connsiteX5" fmla="*/ 1975104 w 4572000"/>
              <a:gd name="connsiteY5" fmla="*/ 576072 h 576072"/>
              <a:gd name="connsiteX6" fmla="*/ 1975104 w 4572000"/>
              <a:gd name="connsiteY6" fmla="*/ 292608 h 576072"/>
              <a:gd name="connsiteX7" fmla="*/ 0 w 4572000"/>
              <a:gd name="connsiteY7" fmla="*/ 292608 h 576072"/>
              <a:gd name="connsiteX8" fmla="*/ 9144 w 4572000"/>
              <a:gd name="connsiteY8" fmla="*/ 0 h 576072"/>
              <a:gd name="connsiteX0" fmla="*/ 9144 w 4572000"/>
              <a:gd name="connsiteY0" fmla="*/ 0 h 576072"/>
              <a:gd name="connsiteX1" fmla="*/ 3465576 w 4572000"/>
              <a:gd name="connsiteY1" fmla="*/ 0 h 576072"/>
              <a:gd name="connsiteX2" fmla="*/ 3465576 w 4572000"/>
              <a:gd name="connsiteY2" fmla="*/ 283464 h 576072"/>
              <a:gd name="connsiteX3" fmla="*/ 4572000 w 4572000"/>
              <a:gd name="connsiteY3" fmla="*/ 283464 h 576072"/>
              <a:gd name="connsiteX4" fmla="*/ 4572000 w 4572000"/>
              <a:gd name="connsiteY4" fmla="*/ 576072 h 576072"/>
              <a:gd name="connsiteX5" fmla="*/ 1975104 w 4572000"/>
              <a:gd name="connsiteY5" fmla="*/ 576072 h 576072"/>
              <a:gd name="connsiteX6" fmla="*/ 1746504 w 4572000"/>
              <a:gd name="connsiteY6" fmla="*/ 292608 h 576072"/>
              <a:gd name="connsiteX7" fmla="*/ 0 w 4572000"/>
              <a:gd name="connsiteY7" fmla="*/ 292608 h 576072"/>
              <a:gd name="connsiteX8" fmla="*/ 9144 w 4572000"/>
              <a:gd name="connsiteY8" fmla="*/ 0 h 576072"/>
              <a:gd name="connsiteX0" fmla="*/ 9144 w 4572000"/>
              <a:gd name="connsiteY0" fmla="*/ 0 h 576072"/>
              <a:gd name="connsiteX1" fmla="*/ 3465576 w 4572000"/>
              <a:gd name="connsiteY1" fmla="*/ 0 h 576072"/>
              <a:gd name="connsiteX2" fmla="*/ 3465576 w 4572000"/>
              <a:gd name="connsiteY2" fmla="*/ 283464 h 576072"/>
              <a:gd name="connsiteX3" fmla="*/ 4572000 w 4572000"/>
              <a:gd name="connsiteY3" fmla="*/ 283464 h 576072"/>
              <a:gd name="connsiteX4" fmla="*/ 4572000 w 4572000"/>
              <a:gd name="connsiteY4" fmla="*/ 576072 h 576072"/>
              <a:gd name="connsiteX5" fmla="*/ 1700784 w 4572000"/>
              <a:gd name="connsiteY5" fmla="*/ 576072 h 576072"/>
              <a:gd name="connsiteX6" fmla="*/ 1746504 w 4572000"/>
              <a:gd name="connsiteY6" fmla="*/ 292608 h 576072"/>
              <a:gd name="connsiteX7" fmla="*/ 0 w 4572000"/>
              <a:gd name="connsiteY7" fmla="*/ 292608 h 576072"/>
              <a:gd name="connsiteX8" fmla="*/ 9144 w 4572000"/>
              <a:gd name="connsiteY8" fmla="*/ 0 h 5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" h="576072">
                <a:moveTo>
                  <a:pt x="9144" y="0"/>
                </a:moveTo>
                <a:lnTo>
                  <a:pt x="3465576" y="0"/>
                </a:lnTo>
                <a:lnTo>
                  <a:pt x="3465576" y="283464"/>
                </a:lnTo>
                <a:lnTo>
                  <a:pt x="4572000" y="283464"/>
                </a:lnTo>
                <a:lnTo>
                  <a:pt x="4572000" y="576072"/>
                </a:lnTo>
                <a:lnTo>
                  <a:pt x="1700784" y="576072"/>
                </a:lnTo>
                <a:lnTo>
                  <a:pt x="1746504" y="292608"/>
                </a:lnTo>
                <a:lnTo>
                  <a:pt x="0" y="292608"/>
                </a:lnTo>
                <a:lnTo>
                  <a:pt x="9144" y="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783871"/>
            <a:ext cx="1353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Before </a:t>
            </a:r>
          </a:p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compilation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23528" y="3933250"/>
            <a:ext cx="1407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After </a:t>
            </a:r>
          </a:p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compilation</a:t>
            </a:r>
          </a:p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(conceptual)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7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92590">
        <p:fade/>
      </p:transition>
    </mc:Choice>
    <mc:Fallback xmlns="">
      <p:transition spd="med" advClick="0" advTm="925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" grpId="0" animBg="1"/>
      <p:bldP spid="15" grpId="0"/>
      <p:bldP spid="17" grpId="0" animBg="1"/>
      <p:bldP spid="18" grpId="0" animBg="1"/>
      <p:bldP spid="19" grpId="0"/>
      <p:bldP spid="22" grpId="0"/>
      <p:bldP spid="23" grpId="0" animBg="1"/>
      <p:bldP spid="25" grpId="0" animBg="1"/>
      <p:bldP spid="26" grpId="0" animBg="1"/>
      <p:bldP spid="29" grpId="0" animBg="1"/>
      <p:bldP spid="30" grpId="0"/>
      <p:bldP spid="31" grpId="0" animBg="1"/>
      <p:bldP spid="32" grpId="0"/>
      <p:bldP spid="35" grpId="0" animBg="1"/>
      <p:bldP spid="20" grpId="0" animBg="1"/>
      <p:bldP spid="6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0648"/>
            <a:ext cx="9144000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476672"/>
            <a:ext cx="856895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GB" sz="3600" dirty="0" smtClean="0">
                <a:solidFill>
                  <a:srgbClr val="3BB8F7"/>
                </a:solidFill>
                <a:latin typeface="Franklin Gothic Medium" pitchFamily="34" charset="0"/>
              </a:rPr>
              <a:t>The real-time Web</a:t>
            </a:r>
            <a:endParaRPr lang="en-GB" sz="2800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60000"/>
              </a:lnSpc>
            </a:pPr>
            <a:endParaRPr lang="en-GB" sz="2000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60000"/>
              </a:lnSpc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Going beyond Ajax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83568" y="2056560"/>
            <a:ext cx="2304256" cy="101194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  <a:effectLst>
            <a:glow rad="101600">
              <a:schemeClr val="accent1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Polling</a:t>
            </a:r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683568" y="3606876"/>
            <a:ext cx="2304256" cy="101194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  <a:prstDash val="dash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GB" sz="2800" dirty="0">
                <a:latin typeface="+mj-lt"/>
              </a:rPr>
              <a:t>Long Polling</a:t>
            </a:r>
            <a:endParaRPr lang="en-US" sz="2800" dirty="0">
              <a:latin typeface="+mj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83568" y="5157192"/>
            <a:ext cx="2304256" cy="101194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Sockets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563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92590">
        <p:fade/>
      </p:transition>
    </mc:Choice>
    <mc:Fallback xmlns="">
      <p:transition spd="med" advClick="0" advTm="925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610</Words>
  <Application>Microsoft Office PowerPoint</Application>
  <PresentationFormat>On-screen Show (4:3)</PresentationFormat>
  <Paragraphs>178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2011-06-10T15:59:28Z</dcterms:created>
  <dcterms:modified xsi:type="dcterms:W3CDTF">2011-06-10T16:00:47Z</dcterms:modified>
</cp:coreProperties>
</file>