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89" r:id="rId4"/>
    <p:sldId id="258" r:id="rId5"/>
    <p:sldId id="260" r:id="rId6"/>
    <p:sldId id="261" r:id="rId7"/>
    <p:sldId id="262" r:id="rId8"/>
    <p:sldId id="263" r:id="rId9"/>
    <p:sldId id="264" r:id="rId10"/>
    <p:sldId id="265" r:id="rId11"/>
    <p:sldId id="268" r:id="rId12"/>
    <p:sldId id="267" r:id="rId13"/>
    <p:sldId id="266"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ssama cherif" initials="oc" lastIdx="1" clrIdx="0">
    <p:extLst>
      <p:ext uri="{19B8F6BF-5375-455C-9EA6-DF929625EA0E}">
        <p15:presenceInfo xmlns:p15="http://schemas.microsoft.com/office/powerpoint/2012/main" userId="dcbd33c5c8efe5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103" d="100"/>
          <a:sy n="103" d="100"/>
        </p:scale>
        <p:origin x="88"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fr-FR" sz="1600" dirty="0"/>
              <a:t>Evolution population mondiale vs / malnutrition entre 2013 et 2021</a:t>
            </a:r>
          </a:p>
          <a:p>
            <a:pPr>
              <a:defRPr/>
            </a:pPr>
            <a:endParaRPr lang="fr-FR" dirty="0"/>
          </a:p>
        </c:rich>
      </c:tx>
      <c:layout>
        <c:manualLayout>
          <c:xMode val="edge"/>
          <c:yMode val="edge"/>
          <c:x val="0.11575600796479987"/>
          <c:y val="1.7403943706236047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fr-FR"/>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Feuil1!$B$1</c:f>
              <c:strCache>
                <c:ptCount val="1"/>
                <c:pt idx="0">
                  <c:v>Population Mondiale</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Feuil1!$A$2:$A$3</c:f>
              <c:numCache>
                <c:formatCode>General</c:formatCode>
                <c:ptCount val="2"/>
                <c:pt idx="0">
                  <c:v>2013</c:v>
                </c:pt>
                <c:pt idx="1">
                  <c:v>2021</c:v>
                </c:pt>
              </c:numCache>
            </c:numRef>
          </c:cat>
          <c:val>
            <c:numRef>
              <c:f>Feuil1!$B$2:$B$3</c:f>
              <c:numCache>
                <c:formatCode>#,##0</c:formatCode>
                <c:ptCount val="2"/>
                <c:pt idx="0">
                  <c:v>6997326000</c:v>
                </c:pt>
                <c:pt idx="1">
                  <c:v>7383008820</c:v>
                </c:pt>
              </c:numCache>
            </c:numRef>
          </c:val>
          <c:extLst>
            <c:ext xmlns:c16="http://schemas.microsoft.com/office/drawing/2014/chart" uri="{C3380CC4-5D6E-409C-BE32-E72D297353CC}">
              <c16:uniqueId val="{00000000-2D92-4EAA-9165-8E1C2808DA5F}"/>
            </c:ext>
          </c:extLst>
        </c:ser>
        <c:ser>
          <c:idx val="1"/>
          <c:order val="1"/>
          <c:tx>
            <c:strRef>
              <c:f>Feuil1!$C$1</c:f>
              <c:strCache>
                <c:ptCount val="1"/>
                <c:pt idx="0">
                  <c:v>Malnutrition Mondiale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solidFill>
                <a:schemeClr val="bg2">
                  <a:lumMod val="90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Feuil1!$A$2:$A$3</c:f>
              <c:numCache>
                <c:formatCode>General</c:formatCode>
                <c:ptCount val="2"/>
                <c:pt idx="0">
                  <c:v>2013</c:v>
                </c:pt>
                <c:pt idx="1">
                  <c:v>2021</c:v>
                </c:pt>
              </c:numCache>
            </c:numRef>
          </c:cat>
          <c:val>
            <c:numRef>
              <c:f>Feuil1!$C$2:$C$3</c:f>
              <c:numCache>
                <c:formatCode>#,##0</c:formatCode>
                <c:ptCount val="2"/>
                <c:pt idx="0">
                  <c:v>739000000</c:v>
                </c:pt>
                <c:pt idx="1">
                  <c:v>821000000</c:v>
                </c:pt>
              </c:numCache>
            </c:numRef>
          </c:val>
          <c:extLst>
            <c:ext xmlns:c16="http://schemas.microsoft.com/office/drawing/2014/chart" uri="{C3380CC4-5D6E-409C-BE32-E72D297353CC}">
              <c16:uniqueId val="{00000001-2D92-4EAA-9165-8E1C2808DA5F}"/>
            </c:ext>
          </c:extLst>
        </c:ser>
        <c:ser>
          <c:idx val="2"/>
          <c:order val="2"/>
          <c:tx>
            <c:strRef>
              <c:f>Feuil1!$D$1</c:f>
              <c:strCache>
                <c:ptCount val="1"/>
                <c:pt idx="0">
                  <c:v>Nombre de mort de la faim</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Feuil1!$A$2:$A$3</c:f>
              <c:numCache>
                <c:formatCode>General</c:formatCode>
                <c:ptCount val="2"/>
                <c:pt idx="0">
                  <c:v>2013</c:v>
                </c:pt>
                <c:pt idx="1">
                  <c:v>2021</c:v>
                </c:pt>
              </c:numCache>
            </c:numRef>
          </c:cat>
          <c:val>
            <c:numRef>
              <c:f>Feuil1!$D$2:$D$3</c:f>
              <c:numCache>
                <c:formatCode>#,##0</c:formatCode>
                <c:ptCount val="2"/>
                <c:pt idx="0">
                  <c:v>9000000</c:v>
                </c:pt>
                <c:pt idx="1">
                  <c:v>12000000</c:v>
                </c:pt>
              </c:numCache>
            </c:numRef>
          </c:val>
          <c:extLst>
            <c:ext xmlns:c16="http://schemas.microsoft.com/office/drawing/2014/chart" uri="{C3380CC4-5D6E-409C-BE32-E72D297353CC}">
              <c16:uniqueId val="{00000002-2D92-4EAA-9165-8E1C2808DA5F}"/>
            </c:ext>
          </c:extLst>
        </c:ser>
        <c:dLbls>
          <c:showLegendKey val="0"/>
          <c:showVal val="1"/>
          <c:showCatName val="0"/>
          <c:showSerName val="0"/>
          <c:showPercent val="0"/>
          <c:showBubbleSize val="0"/>
        </c:dLbls>
        <c:gapWidth val="65"/>
        <c:shape val="box"/>
        <c:axId val="1556897328"/>
        <c:axId val="1556895248"/>
        <c:axId val="0"/>
      </c:bar3DChart>
      <c:catAx>
        <c:axId val="15568973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fr-FR"/>
          </a:p>
        </c:txPr>
        <c:crossAx val="1556895248"/>
        <c:crosses val="autoZero"/>
        <c:auto val="1"/>
        <c:lblAlgn val="ctr"/>
        <c:lblOffset val="100"/>
        <c:noMultiLvlLbl val="0"/>
      </c:catAx>
      <c:valAx>
        <c:axId val="1556895248"/>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fr-FR"/>
          </a:p>
        </c:txPr>
        <c:crossAx val="15568973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76200"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fr-FR" sz="1200" baseline="0" dirty="0"/>
              <a:t>Diagramme des 10 pays ayant la plus grande proportion de personnes sous-alimentées en 2013 </a:t>
            </a:r>
            <a:endParaRPr lang="fr-FR" dirty="0"/>
          </a:p>
          <a:p>
            <a:pPr>
              <a:defRPr/>
            </a:pPr>
            <a:r>
              <a:rPr lang="fr-FR" dirty="0"/>
              <a:t> </a:t>
            </a:r>
          </a:p>
        </c:rich>
      </c:tx>
      <c:layout>
        <c:manualLayout>
          <c:xMode val="edge"/>
          <c:yMode val="edge"/>
          <c:x val="0.11221983509174929"/>
          <c:y val="2.4223581752204203E-2"/>
        </c:manualLayout>
      </c:layout>
      <c:overlay val="0"/>
      <c:spPr>
        <a:noFill/>
        <a:ln w="76200">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fr-FR"/>
        </a:p>
      </c:txPr>
    </c:title>
    <c:autoTitleDeleted val="0"/>
    <c:plotArea>
      <c:layout/>
      <c:barChart>
        <c:barDir val="bar"/>
        <c:grouping val="clustered"/>
        <c:varyColors val="0"/>
        <c:ser>
          <c:idx val="0"/>
          <c:order val="0"/>
          <c:tx>
            <c:strRef>
              <c:f>Feuil1!$B$1</c:f>
              <c:strCache>
                <c:ptCount val="1"/>
                <c:pt idx="0">
                  <c:v>Ratio </c:v>
                </c:pt>
              </c:strCache>
            </c:strRef>
          </c:tx>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Feuil1!$A$2:$A$11</c:f>
              <c:strCache>
                <c:ptCount val="10"/>
                <c:pt idx="0">
                  <c:v>Madagascar</c:v>
                </c:pt>
                <c:pt idx="1">
                  <c:v>Angola</c:v>
                </c:pt>
                <c:pt idx="2">
                  <c:v>Liberia</c:v>
                </c:pt>
                <c:pt idx="3">
                  <c:v>Tchad</c:v>
                </c:pt>
                <c:pt idx="4">
                  <c:v>Congo</c:v>
                </c:pt>
                <c:pt idx="5">
                  <c:v>Republique populaire democratique de Coréee </c:v>
                </c:pt>
                <c:pt idx="6">
                  <c:v>Republique Centrafricaine</c:v>
                </c:pt>
                <c:pt idx="7">
                  <c:v>Zimbabwe</c:v>
                </c:pt>
                <c:pt idx="8">
                  <c:v>Zambie</c:v>
                </c:pt>
                <c:pt idx="9">
                  <c:v>Haiti</c:v>
                </c:pt>
              </c:strCache>
            </c:strRef>
          </c:cat>
          <c:val>
            <c:numRef>
              <c:f>Feuil1!$B$2:$B$11</c:f>
              <c:numCache>
                <c:formatCode>0%</c:formatCode>
                <c:ptCount val="10"/>
                <c:pt idx="0">
                  <c:v>0.36</c:v>
                </c:pt>
                <c:pt idx="1">
                  <c:v>0.37</c:v>
                </c:pt>
                <c:pt idx="2">
                  <c:v>0.37</c:v>
                </c:pt>
                <c:pt idx="3">
                  <c:v>0.38</c:v>
                </c:pt>
                <c:pt idx="4">
                  <c:v>0.4</c:v>
                </c:pt>
                <c:pt idx="5">
                  <c:v>0.42</c:v>
                </c:pt>
                <c:pt idx="6">
                  <c:v>0.45</c:v>
                </c:pt>
                <c:pt idx="7">
                  <c:v>0.47</c:v>
                </c:pt>
                <c:pt idx="8">
                  <c:v>0.48</c:v>
                </c:pt>
                <c:pt idx="9">
                  <c:v>0.5</c:v>
                </c:pt>
              </c:numCache>
            </c:numRef>
          </c:val>
          <c:extLst>
            <c:ext xmlns:c16="http://schemas.microsoft.com/office/drawing/2014/chart" uri="{C3380CC4-5D6E-409C-BE32-E72D297353CC}">
              <c16:uniqueId val="{00000000-0270-4E20-8837-CB3B765A6E1F}"/>
            </c:ext>
          </c:extLst>
        </c:ser>
        <c:dLbls>
          <c:showLegendKey val="0"/>
          <c:showVal val="0"/>
          <c:showCatName val="0"/>
          <c:showSerName val="0"/>
          <c:showPercent val="0"/>
          <c:showBubbleSize val="0"/>
        </c:dLbls>
        <c:gapWidth val="115"/>
        <c:axId val="1764605792"/>
        <c:axId val="1764605376"/>
      </c:barChart>
      <c:catAx>
        <c:axId val="176460579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764605376"/>
        <c:crosses val="autoZero"/>
        <c:auto val="1"/>
        <c:lblAlgn val="ctr"/>
        <c:lblOffset val="100"/>
        <c:noMultiLvlLbl val="0"/>
      </c:catAx>
      <c:valAx>
        <c:axId val="176460537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764605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fr-FR" sz="1500" baseline="0" dirty="0"/>
              <a:t>Répartition de la production de manioc en tonnes en </a:t>
            </a:r>
            <a:r>
              <a:rPr lang="fr-FR" sz="1500" b="1" i="0" u="none" strike="noStrike" kern="1200" baseline="0" dirty="0">
                <a:solidFill>
                  <a:prstClr val="black">
                    <a:lumMod val="65000"/>
                    <a:lumOff val="35000"/>
                  </a:prstClr>
                </a:solidFill>
                <a:latin typeface="+mn-lt"/>
                <a:ea typeface="+mn-ea"/>
                <a:cs typeface="+mn-cs"/>
              </a:rPr>
              <a:t>Thaïlande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fr-FR"/>
        </a:p>
      </c:txPr>
    </c:title>
    <c:autoTitleDeleted val="0"/>
    <c:plotArea>
      <c:layout>
        <c:manualLayout>
          <c:layoutTarget val="inner"/>
          <c:xMode val="edge"/>
          <c:yMode val="edge"/>
          <c:x val="0.25151680339324334"/>
          <c:y val="7.3961853790068519E-2"/>
          <c:w val="0.49696656282140694"/>
          <c:h val="0.77564410212453705"/>
        </c:manualLayout>
      </c:layout>
      <c:pieChart>
        <c:varyColors val="1"/>
        <c:ser>
          <c:idx val="0"/>
          <c:order val="0"/>
          <c:tx>
            <c:strRef>
              <c:f>Feuil1!$B$1</c:f>
              <c:strCache>
                <c:ptCount val="1"/>
                <c:pt idx="0">
                  <c:v>Ventes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825C-41C0-8EFE-8C3FBB9A4A1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83BF-41EE-B20B-56918AC926A8}"/>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83BF-41EE-B20B-56918AC926A8}"/>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83BF-41EE-B20B-56918AC926A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fr-F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Feuil1!$A$2:$A$5</c:f>
              <c:strCache>
                <c:ptCount val="4"/>
                <c:pt idx="0">
                  <c:v>Exportation de Manioc</c:v>
                </c:pt>
                <c:pt idx="1">
                  <c:v>Pertes</c:v>
                </c:pt>
                <c:pt idx="2">
                  <c:v>Autre utilisation (non alimentaire)</c:v>
                </c:pt>
                <c:pt idx="3">
                  <c:v>Aliments pour animaux</c:v>
                </c:pt>
              </c:strCache>
            </c:strRef>
          </c:cat>
          <c:val>
            <c:numRef>
              <c:f>Feuil1!$B$2:$B$5</c:f>
              <c:numCache>
                <c:formatCode>#,##0</c:formatCode>
                <c:ptCount val="4"/>
                <c:pt idx="0">
                  <c:v>25214000</c:v>
                </c:pt>
                <c:pt idx="1">
                  <c:v>1511000</c:v>
                </c:pt>
                <c:pt idx="2">
                  <c:v>2081000</c:v>
                </c:pt>
                <c:pt idx="3">
                  <c:v>1800000</c:v>
                </c:pt>
              </c:numCache>
            </c:numRef>
          </c:val>
          <c:extLst>
            <c:ext xmlns:c16="http://schemas.microsoft.com/office/drawing/2014/chart" uri="{C3380CC4-5D6E-409C-BE32-E72D297353CC}">
              <c16:uniqueId val="{00000000-825C-41C0-8EFE-8C3FBB9A4A1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sz="1600" dirty="0"/>
              <a:t>Exportation massive</a:t>
            </a:r>
            <a:r>
              <a:rPr lang="fr-FR" sz="1600" baseline="0" dirty="0"/>
              <a:t> en tonnes</a:t>
            </a:r>
            <a:r>
              <a:rPr lang="fr-FR" sz="1600" dirty="0"/>
              <a:t> dans les pays ou</a:t>
            </a:r>
            <a:r>
              <a:rPr lang="fr-FR" sz="1600" baseline="0" dirty="0"/>
              <a:t> sévit la</a:t>
            </a:r>
            <a:r>
              <a:rPr lang="fr-FR" sz="1600" dirty="0"/>
              <a:t> sous-nutrition en 2013</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pieChart>
        <c:varyColors val="1"/>
        <c:ser>
          <c:idx val="0"/>
          <c:order val="0"/>
          <c:tx>
            <c:strRef>
              <c:f>Feuil1!$B$1</c:f>
              <c:strCache>
                <c:ptCount val="1"/>
                <c:pt idx="0">
                  <c:v>Exportation massive dans les pays en sous-nutrition en2013</c:v>
                </c:pt>
              </c:strCache>
            </c:strRef>
          </c:tx>
          <c:dPt>
            <c:idx val="0"/>
            <c:bubble3D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5-56E7-40DD-A4B0-3239BD6BA24B}"/>
              </c:ext>
            </c:extLst>
          </c:dPt>
          <c:dPt>
            <c:idx val="1"/>
            <c:bubble3D val="0"/>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3-56E7-40DD-A4B0-3239BD6BA24B}"/>
              </c:ext>
            </c:extLst>
          </c:dPt>
          <c:dPt>
            <c:idx val="2"/>
            <c:bubble3D val="0"/>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4-56E7-40DD-A4B0-3239BD6BA24B}"/>
              </c:ext>
            </c:extLst>
          </c:dPt>
          <c:dPt>
            <c:idx val="3"/>
            <c:bubble3D val="0"/>
            <c:spPr>
              <a:gradFill rotWithShape="1">
                <a:gsLst>
                  <a:gs pos="0">
                    <a:schemeClr val="accent4">
                      <a:tint val="96000"/>
                      <a:lumMod val="104000"/>
                    </a:schemeClr>
                  </a:gs>
                  <a:gs pos="100000">
                    <a:schemeClr val="accent4">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6-56E7-40DD-A4B0-3239BD6BA24B}"/>
              </c:ext>
            </c:extLst>
          </c:dPt>
          <c:dLbls>
            <c:dLbl>
              <c:idx val="0"/>
              <c:layout>
                <c:manualLayout>
                  <c:x val="9.6130436594481119E-4"/>
                  <c:y val="9.3811901109433729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6E7-40DD-A4B0-3239BD6BA24B}"/>
                </c:ext>
              </c:extLst>
            </c:dLbl>
            <c:dLbl>
              <c:idx val="1"/>
              <c:layout>
                <c:manualLayout>
                  <c:x val="3.9741956218606315E-2"/>
                  <c:y val="-1.8655462184873951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6E7-40DD-A4B0-3239BD6BA24B}"/>
                </c:ext>
              </c:extLst>
            </c:dLbl>
            <c:dLbl>
              <c:idx val="2"/>
              <c:layout>
                <c:manualLayout>
                  <c:x val="-1.3472601639080853E-2"/>
                  <c:y val="3.2079666512274202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56E7-40DD-A4B0-3239BD6BA24B}"/>
                </c:ext>
              </c:extLst>
            </c:dLbl>
            <c:dLbl>
              <c:idx val="3"/>
              <c:layout>
                <c:manualLayout>
                  <c:x val="-3.5480685082893704E-2"/>
                  <c:y val="8.2341492918793543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56E7-40DD-A4B0-3239BD6BA24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Feuil1!$A$2:$A$5</c:f>
              <c:strCache>
                <c:ptCount val="4"/>
                <c:pt idx="0">
                  <c:v>Manioc</c:v>
                </c:pt>
                <c:pt idx="1">
                  <c:v>Huile de Palme</c:v>
                </c:pt>
                <c:pt idx="2">
                  <c:v>Mais</c:v>
                </c:pt>
                <c:pt idx="3">
                  <c:v>Riz</c:v>
                </c:pt>
              </c:strCache>
            </c:strRef>
          </c:cat>
          <c:val>
            <c:numRef>
              <c:f>Feuil1!$B$2:$B$5</c:f>
              <c:numCache>
                <c:formatCode>#,##0</c:formatCode>
                <c:ptCount val="4"/>
                <c:pt idx="0">
                  <c:v>36000000</c:v>
                </c:pt>
                <c:pt idx="1">
                  <c:v>46000000</c:v>
                </c:pt>
                <c:pt idx="2">
                  <c:v>37000000</c:v>
                </c:pt>
                <c:pt idx="3">
                  <c:v>32000000</c:v>
                </c:pt>
              </c:numCache>
            </c:numRef>
          </c:val>
          <c:extLst>
            <c:ext xmlns:c16="http://schemas.microsoft.com/office/drawing/2014/chart" uri="{C3380CC4-5D6E-409C-BE32-E72D297353CC}">
              <c16:uniqueId val="{00000000-56E7-40DD-A4B0-3239BD6BA24B}"/>
            </c:ext>
          </c:extLst>
        </c:ser>
        <c:dLbls>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5236422636110576"/>
          <c:y val="0.27598385495930655"/>
          <c:w val="0.13973583947167895"/>
          <c:h val="0.5763684245351683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76200">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fr-FR" sz="1800" b="0" i="0" u="none" strike="noStrike" baseline="0" dirty="0">
                <a:effectLst/>
              </a:rPr>
              <a:t>Diagramme de la disponibilité alimentaire(céréales) en tonnes en 2013</a:t>
            </a:r>
            <a:endParaRPr lang="fr-FR" sz="1800"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stacked"/>
        <c:varyColors val="0"/>
        <c:ser>
          <c:idx val="0"/>
          <c:order val="0"/>
          <c:tx>
            <c:strRef>
              <c:f>Feuil1!$B$1</c:f>
              <c:strCache>
                <c:ptCount val="1"/>
                <c:pt idx="0">
                  <c:v>Céréales</c:v>
                </c:pt>
              </c:strCache>
            </c:strRef>
          </c:tx>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Feuil1!$A$2:$A$5</c:f>
              <c:strCache>
                <c:ptCount val="3"/>
                <c:pt idx="0">
                  <c:v>Animal food</c:v>
                </c:pt>
                <c:pt idx="1">
                  <c:v>Humain food</c:v>
                </c:pt>
                <c:pt idx="2">
                  <c:v>Total Food</c:v>
                </c:pt>
              </c:strCache>
            </c:strRef>
          </c:cat>
          <c:val>
            <c:numRef>
              <c:f>Feuil1!$B$2:$B$5</c:f>
              <c:numCache>
                <c:formatCode>#,##0</c:formatCode>
                <c:ptCount val="4"/>
                <c:pt idx="0">
                  <c:v>824814000</c:v>
                </c:pt>
                <c:pt idx="1">
                  <c:v>932820000</c:v>
                </c:pt>
                <c:pt idx="2">
                  <c:v>1757634000</c:v>
                </c:pt>
              </c:numCache>
            </c:numRef>
          </c:val>
          <c:extLst>
            <c:ext xmlns:c16="http://schemas.microsoft.com/office/drawing/2014/chart" uri="{C3380CC4-5D6E-409C-BE32-E72D297353CC}">
              <c16:uniqueId val="{00000000-83FE-4E3E-96DB-598B794F3B02}"/>
            </c:ext>
          </c:extLst>
        </c:ser>
        <c:dLbls>
          <c:dLblPos val="ctr"/>
          <c:showLegendKey val="0"/>
          <c:showVal val="1"/>
          <c:showCatName val="0"/>
          <c:showSerName val="0"/>
          <c:showPercent val="0"/>
          <c:showBubbleSize val="0"/>
        </c:dLbls>
        <c:gapWidth val="150"/>
        <c:overlap val="100"/>
        <c:axId val="1776989504"/>
        <c:axId val="1776986592"/>
      </c:barChart>
      <c:catAx>
        <c:axId val="17769895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776986592"/>
        <c:crosses val="autoZero"/>
        <c:auto val="1"/>
        <c:lblAlgn val="ctr"/>
        <c:lblOffset val="100"/>
        <c:noMultiLvlLbl val="0"/>
      </c:catAx>
      <c:valAx>
        <c:axId val="17769865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776989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fr-FR" dirty="0"/>
              <a:t>Diagramme</a:t>
            </a:r>
            <a:r>
              <a:rPr lang="fr-FR" baseline="0" dirty="0"/>
              <a:t> des produits les plus protéinés</a:t>
            </a:r>
            <a:endParaRPr lang="fr-FR" dirty="0"/>
          </a:p>
        </c:rich>
      </c:tx>
      <c:layout>
        <c:manualLayout>
          <c:xMode val="edge"/>
          <c:yMode val="edge"/>
          <c:x val="0.15344579560369359"/>
          <c:y val="1.694915254237288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fr-F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Feuil1!$B$1</c:f>
              <c:strCache>
                <c:ptCount val="1"/>
                <c:pt idx="0">
                  <c:v>Teneur en Protéine</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p3d/>
          </c:spPr>
          <c:invertIfNegative val="0"/>
          <c:cat>
            <c:strRef>
              <c:f>Feuil1!$A$2:$A$8</c:f>
              <c:strCache>
                <c:ptCount val="7"/>
                <c:pt idx="0">
                  <c:v>Sésame</c:v>
                </c:pt>
                <c:pt idx="1">
                  <c:v>Haricots</c:v>
                </c:pt>
                <c:pt idx="2">
                  <c:v>Légumineuses,Autres</c:v>
                </c:pt>
                <c:pt idx="3">
                  <c:v>Les pois</c:v>
                </c:pt>
                <c:pt idx="4">
                  <c:v>Arachide Décortiquée</c:v>
                </c:pt>
                <c:pt idx="5">
                  <c:v>Soja</c:v>
                </c:pt>
                <c:pt idx="6">
                  <c:v>Graine Colza/Moutarde</c:v>
                </c:pt>
              </c:strCache>
            </c:strRef>
          </c:cat>
          <c:val>
            <c:numRef>
              <c:f>Feuil1!$B$2:$B$8</c:f>
              <c:numCache>
                <c:formatCode>0%</c:formatCode>
                <c:ptCount val="7"/>
                <c:pt idx="0">
                  <c:v>0.18</c:v>
                </c:pt>
                <c:pt idx="1">
                  <c:v>0.21</c:v>
                </c:pt>
                <c:pt idx="2">
                  <c:v>0.22</c:v>
                </c:pt>
                <c:pt idx="3">
                  <c:v>0.22</c:v>
                </c:pt>
                <c:pt idx="4">
                  <c:v>0.25</c:v>
                </c:pt>
                <c:pt idx="5">
                  <c:v>0.27</c:v>
                </c:pt>
                <c:pt idx="6" formatCode="0.00%">
                  <c:v>0.36499999999999999</c:v>
                </c:pt>
              </c:numCache>
            </c:numRef>
          </c:val>
          <c:extLst>
            <c:ext xmlns:c16="http://schemas.microsoft.com/office/drawing/2014/chart" uri="{C3380CC4-5D6E-409C-BE32-E72D297353CC}">
              <c16:uniqueId val="{00000000-4B95-4604-BB1E-32FF3BACE296}"/>
            </c:ext>
          </c:extLst>
        </c:ser>
        <c:dLbls>
          <c:showLegendKey val="0"/>
          <c:showVal val="0"/>
          <c:showCatName val="0"/>
          <c:showSerName val="0"/>
          <c:showPercent val="0"/>
          <c:showBubbleSize val="0"/>
        </c:dLbls>
        <c:gapWidth val="150"/>
        <c:shape val="box"/>
        <c:axId val="131955888"/>
        <c:axId val="131946320"/>
        <c:axId val="0"/>
      </c:bar3DChart>
      <c:catAx>
        <c:axId val="13195588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31946320"/>
        <c:crosses val="autoZero"/>
        <c:auto val="1"/>
        <c:lblAlgn val="ctr"/>
        <c:lblOffset val="100"/>
        <c:noMultiLvlLbl val="0"/>
      </c:catAx>
      <c:valAx>
        <c:axId val="131946320"/>
        <c:scaling>
          <c:orientation val="minMax"/>
        </c:scaling>
        <c:delete val="0"/>
        <c:axPos val="b"/>
        <c:majorGridlines>
          <c:spPr>
            <a:ln w="9525" cap="flat" cmpd="sng" algn="ctr">
              <a:solidFill>
                <a:schemeClr val="tx1">
                  <a:lumMod val="15000"/>
                  <a:lumOff val="85000"/>
                </a:schemeClr>
              </a:solidFill>
              <a:round/>
            </a:ln>
            <a:effectLst>
              <a:innerShdw blurRad="63500" dist="50800" dir="10800000">
                <a:prstClr val="black">
                  <a:alpha val="50000"/>
                </a:prstClr>
              </a:innerShdw>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31955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sz="1200" baseline="0" dirty="0"/>
              <a:t>Nombre d’habitant nourris avec la </a:t>
            </a:r>
            <a:r>
              <a:rPr lang="fr-FR" sz="1200" b="1" i="0" u="none" strike="noStrike" baseline="0" dirty="0">
                <a:effectLst/>
              </a:rPr>
              <a:t>disponibilité alimentaire mondiale exprimée en kcals et en protéine en 2013</a:t>
            </a:r>
          </a:p>
          <a:p>
            <a:pPr>
              <a:defRPr/>
            </a:pPr>
            <a:endParaRPr lang="fr-FR" sz="1200" b="1" i="0" u="none" strike="noStrike" baseline="0" dirty="0">
              <a:effectLst/>
            </a:endParaRPr>
          </a:p>
          <a:p>
            <a:pPr>
              <a:defRPr/>
            </a:pPr>
            <a:r>
              <a:rPr lang="fr-FR" sz="1200" b="1" i="0" u="none" strike="noStrike" baseline="0" dirty="0">
                <a:effectLst/>
              </a:rPr>
              <a:t>  </a:t>
            </a:r>
            <a:endParaRPr lang="fr-FR" sz="1200" baseline="0" dirty="0"/>
          </a:p>
        </c:rich>
      </c:tx>
      <c:layout>
        <c:manualLayout>
          <c:xMode val="edge"/>
          <c:yMode val="edge"/>
          <c:x val="0.15068391784043528"/>
          <c:y val="2.5190168326763825E-3"/>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24223491698343647"/>
          <c:y val="9.5900834468488128E-2"/>
          <c:w val="0.58341626666785751"/>
          <c:h val="0.70331660139092755"/>
        </c:manualLayout>
      </c:layout>
      <c:barChart>
        <c:barDir val="col"/>
        <c:grouping val="clustered"/>
        <c:varyColors val="0"/>
        <c:ser>
          <c:idx val="0"/>
          <c:order val="0"/>
          <c:tx>
            <c:strRef>
              <c:f>Feuil1!$B$1</c:f>
              <c:strCache>
                <c:ptCount val="1"/>
                <c:pt idx="0">
                  <c:v>Disponibilité mondiale</c:v>
                </c:pt>
              </c:strCache>
            </c:strRef>
          </c:tx>
          <c:spPr>
            <a:solidFill>
              <a:schemeClr val="accent2">
                <a:lumMod val="20000"/>
                <a:lumOff val="80000"/>
              </a:schemeClr>
            </a:solidFill>
            <a:ln>
              <a:noFill/>
            </a:ln>
            <a:effectLst>
              <a:outerShdw blurRad="50800" dist="38100" dir="5400000" rotWithShape="0">
                <a:srgbClr val="000000">
                  <a:alpha val="60000"/>
                </a:srgbClr>
              </a:outerShdw>
            </a:effectLst>
          </c:spPr>
          <c:invertIfNegative val="0"/>
          <c:dLbls>
            <c:delete val="1"/>
          </c:dLbls>
          <c:cat>
            <c:strRef>
              <c:f>Feuil1!$A$2:$A$3</c:f>
              <c:strCache>
                <c:ptCount val="2"/>
                <c:pt idx="0">
                  <c:v>kcals </c:v>
                </c:pt>
                <c:pt idx="1">
                  <c:v>Protéine</c:v>
                </c:pt>
              </c:strCache>
            </c:strRef>
          </c:cat>
          <c:val>
            <c:numRef>
              <c:f>Feuil1!$B$2:$B$3</c:f>
              <c:numCache>
                <c:formatCode>#,##0</c:formatCode>
                <c:ptCount val="2"/>
                <c:pt idx="0">
                  <c:v>7363883420185000</c:v>
                </c:pt>
                <c:pt idx="1">
                  <c:v>207259180075</c:v>
                </c:pt>
              </c:numCache>
            </c:numRef>
          </c:val>
          <c:extLst>
            <c:ext xmlns:c16="http://schemas.microsoft.com/office/drawing/2014/chart" uri="{C3380CC4-5D6E-409C-BE32-E72D297353CC}">
              <c16:uniqueId val="{00000000-B12B-432A-BC21-B5743E883C33}"/>
            </c:ext>
          </c:extLst>
        </c:ser>
        <c:dLbls>
          <c:showLegendKey val="0"/>
          <c:showVal val="1"/>
          <c:showCatName val="0"/>
          <c:showSerName val="0"/>
          <c:showPercent val="0"/>
          <c:showBubbleSize val="0"/>
        </c:dLbls>
        <c:gapWidth val="150"/>
        <c:axId val="97638384"/>
        <c:axId val="97630064"/>
      </c:barChart>
      <c:barChart>
        <c:barDir val="col"/>
        <c:grouping val="clustered"/>
        <c:varyColors val="0"/>
        <c:ser>
          <c:idx val="1"/>
          <c:order val="1"/>
          <c:tx>
            <c:strRef>
              <c:f>Feuil1!$C$1</c:f>
              <c:strCache>
                <c:ptCount val="1"/>
                <c:pt idx="0">
                  <c:v>Population mondiale</c:v>
                </c:pt>
              </c:strCache>
            </c:strRef>
          </c:tx>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0800" dist="38100" dir="5400000" rotWithShape="0">
                <a:srgbClr val="000000">
                  <a:alpha val="60000"/>
                </a:srgbClr>
              </a:outerShdw>
            </a:effectLst>
          </c:spPr>
          <c:invertIfNegative val="0"/>
          <c:dLbls>
            <c:delete val="1"/>
          </c:dLbls>
          <c:cat>
            <c:strRef>
              <c:f>Feuil1!$A$2:$A$3</c:f>
              <c:strCache>
                <c:ptCount val="2"/>
                <c:pt idx="0">
                  <c:v>kcals </c:v>
                </c:pt>
                <c:pt idx="1">
                  <c:v>Protéine</c:v>
                </c:pt>
              </c:strCache>
            </c:strRef>
          </c:cat>
          <c:val>
            <c:numRef>
              <c:f>Feuil1!$C$2:$C$3</c:f>
              <c:numCache>
                <c:formatCode>#,##0</c:formatCode>
                <c:ptCount val="2"/>
                <c:pt idx="0">
                  <c:v>9170465031</c:v>
                </c:pt>
                <c:pt idx="1">
                  <c:v>11448253428</c:v>
                </c:pt>
              </c:numCache>
            </c:numRef>
          </c:val>
          <c:extLst>
            <c:ext xmlns:c16="http://schemas.microsoft.com/office/drawing/2014/chart" uri="{C3380CC4-5D6E-409C-BE32-E72D297353CC}">
              <c16:uniqueId val="{00000004-B12B-432A-BC21-B5743E883C33}"/>
            </c:ext>
          </c:extLst>
        </c:ser>
        <c:ser>
          <c:idx val="2"/>
          <c:order val="2"/>
          <c:tx>
            <c:strRef>
              <c:f>Feuil1!$D$1</c:f>
              <c:strCache>
                <c:ptCount val="1"/>
                <c:pt idx="0">
                  <c:v>Population mondiale%</c:v>
                </c:pt>
              </c:strCache>
            </c:strRef>
          </c:tx>
          <c:spPr>
            <a:solidFill>
              <a:schemeClr val="tx2">
                <a:lumMod val="50000"/>
              </a:schemeClr>
            </a:solidFill>
            <a:ln>
              <a:noFill/>
            </a:ln>
            <a:effectLst>
              <a:outerShdw blurRad="50800" dist="38100" dir="5400000" rotWithShape="0">
                <a:srgbClr val="000000">
                  <a:alpha val="60000"/>
                </a:srgbClr>
              </a:outerShdw>
            </a:effectLst>
          </c:spPr>
          <c:invertIfNegative val="0"/>
          <c:dLbls>
            <c:dLbl>
              <c:idx val="0"/>
              <c:layout>
                <c:manualLayout>
                  <c:x val="4.9798122636917332E-2"/>
                  <c:y val="-8.8254685744506226E-17"/>
                </c:manualLayout>
              </c:layout>
              <c:spPr>
                <a:solidFill>
                  <a:srgbClr val="FF000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12B-432A-BC21-B5743E883C33}"/>
                </c:ext>
              </c:extLst>
            </c:dLbl>
            <c:dLbl>
              <c:idx val="1"/>
              <c:layout>
                <c:manualLayout>
                  <c:x val="6.0864372111787857E-2"/>
                  <c:y val="1.203486890047732E-2"/>
                </c:manualLayout>
              </c:layout>
              <c:spPr>
                <a:solidFill>
                  <a:srgbClr val="FF000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12B-432A-BC21-B5743E883C3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Feuil1!$A$2:$A$3</c:f>
              <c:strCache>
                <c:ptCount val="2"/>
                <c:pt idx="0">
                  <c:v>kcals </c:v>
                </c:pt>
                <c:pt idx="1">
                  <c:v>Protéine</c:v>
                </c:pt>
              </c:strCache>
            </c:strRef>
          </c:cat>
          <c:val>
            <c:numRef>
              <c:f>Feuil1!$D$2:$D$3</c:f>
              <c:numCache>
                <c:formatCode>0%</c:formatCode>
                <c:ptCount val="2"/>
                <c:pt idx="0">
                  <c:v>1.31</c:v>
                </c:pt>
                <c:pt idx="1">
                  <c:v>1.64</c:v>
                </c:pt>
              </c:numCache>
            </c:numRef>
          </c:val>
          <c:extLst>
            <c:ext xmlns:c16="http://schemas.microsoft.com/office/drawing/2014/chart" uri="{C3380CC4-5D6E-409C-BE32-E72D297353CC}">
              <c16:uniqueId val="{0000000D-B12B-432A-BC21-B5743E883C33}"/>
            </c:ext>
          </c:extLst>
        </c:ser>
        <c:dLbls>
          <c:showLegendKey val="0"/>
          <c:showVal val="1"/>
          <c:showCatName val="0"/>
          <c:showSerName val="0"/>
          <c:showPercent val="0"/>
          <c:showBubbleSize val="0"/>
        </c:dLbls>
        <c:gapWidth val="150"/>
        <c:axId val="97632976"/>
        <c:axId val="97633808"/>
      </c:barChart>
      <c:catAx>
        <c:axId val="976383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97630064"/>
        <c:crosses val="autoZero"/>
        <c:auto val="1"/>
        <c:lblAlgn val="ctr"/>
        <c:lblOffset val="100"/>
        <c:noMultiLvlLbl val="0"/>
      </c:catAx>
      <c:valAx>
        <c:axId val="97630064"/>
        <c:scaling>
          <c:logBase val="10"/>
          <c:orientation val="minMax"/>
          <c:min val="100000000000"/>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fr-FR" dirty="0"/>
                  <a:t>milliards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fr-F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97638384"/>
        <c:crosses val="autoZero"/>
        <c:crossBetween val="between"/>
      </c:valAx>
      <c:valAx>
        <c:axId val="97633808"/>
        <c:scaling>
          <c:logBase val="10"/>
          <c:orientation val="minMax"/>
          <c:max val="100000000000000"/>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97632976"/>
        <c:crosses val="max"/>
        <c:crossBetween val="between"/>
      </c:valAx>
      <c:catAx>
        <c:axId val="97632976"/>
        <c:scaling>
          <c:orientation val="minMax"/>
        </c:scaling>
        <c:delete val="1"/>
        <c:axPos val="b"/>
        <c:numFmt formatCode="General" sourceLinked="1"/>
        <c:majorTickMark val="out"/>
        <c:minorTickMark val="none"/>
        <c:tickLblPos val="nextTo"/>
        <c:crossAx val="97633808"/>
        <c:crosses val="autoZero"/>
        <c:auto val="1"/>
        <c:lblAlgn val="ctr"/>
        <c:lblOffset val="100"/>
        <c:noMultiLvlLbl val="0"/>
      </c:cat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fr-FR"/>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FC0C74-2D80-49C7-AC96-58E5F0385DF7}"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fr-FR"/>
        </a:p>
      </dgm:t>
    </dgm:pt>
    <dgm:pt modelId="{872C924C-05A0-411A-A82F-A22438A3B4AB}">
      <dgm:prSet phldrT="[Texte]"/>
      <dgm:spPr/>
      <dgm:t>
        <a:bodyPr/>
        <a:lstStyle/>
        <a:p>
          <a:r>
            <a:rPr lang="fr-FR" dirty="0"/>
            <a:t>CONTEXTE ET DEFINITIONS</a:t>
          </a:r>
        </a:p>
      </dgm:t>
    </dgm:pt>
    <dgm:pt modelId="{65FA1BEA-02EA-436E-A5A4-42DEE902B8EE}" type="parTrans" cxnId="{0983BBB4-84E2-4AA1-890A-A7380ADEE227}">
      <dgm:prSet/>
      <dgm:spPr/>
      <dgm:t>
        <a:bodyPr/>
        <a:lstStyle/>
        <a:p>
          <a:endParaRPr lang="fr-FR"/>
        </a:p>
      </dgm:t>
    </dgm:pt>
    <dgm:pt modelId="{A533E6BC-71A7-46BC-8D01-8A4274BEAA14}" type="sibTrans" cxnId="{0983BBB4-84E2-4AA1-890A-A7380ADEE227}">
      <dgm:prSet/>
      <dgm:spPr/>
      <dgm:t>
        <a:bodyPr/>
        <a:lstStyle/>
        <a:p>
          <a:endParaRPr lang="fr-FR"/>
        </a:p>
      </dgm:t>
    </dgm:pt>
    <dgm:pt modelId="{F8307138-C8F8-4226-A474-A3F01156E2C7}">
      <dgm:prSet phldrT="[Texte]"/>
      <dgm:spPr/>
      <dgm:t>
        <a:bodyPr/>
        <a:lstStyle/>
        <a:p>
          <a:r>
            <a:rPr lang="fr-FR" dirty="0"/>
            <a:t>LES CHIFFRES CLES</a:t>
          </a:r>
        </a:p>
      </dgm:t>
    </dgm:pt>
    <dgm:pt modelId="{92725178-E7B1-44FF-BFCC-C6FCD5B63B4F}" type="parTrans" cxnId="{AE41DB5F-931F-4F80-AED1-69482C8582DB}">
      <dgm:prSet/>
      <dgm:spPr/>
      <dgm:t>
        <a:bodyPr/>
        <a:lstStyle/>
        <a:p>
          <a:endParaRPr lang="fr-FR"/>
        </a:p>
      </dgm:t>
    </dgm:pt>
    <dgm:pt modelId="{6EFC689E-F896-492C-BA0E-AFB20380AE42}" type="sibTrans" cxnId="{AE41DB5F-931F-4F80-AED1-69482C8582DB}">
      <dgm:prSet/>
      <dgm:spPr/>
      <dgm:t>
        <a:bodyPr/>
        <a:lstStyle/>
        <a:p>
          <a:endParaRPr lang="fr-FR"/>
        </a:p>
      </dgm:t>
    </dgm:pt>
    <dgm:pt modelId="{502BFF69-C115-4846-9E1C-F8D1218EDFF8}">
      <dgm:prSet phldrT="[Texte]"/>
      <dgm:spPr/>
      <dgm:t>
        <a:bodyPr/>
        <a:lstStyle/>
        <a:p>
          <a:pPr marL="0" lvl="0" indent="0" defTabSz="755650">
            <a:spcBef>
              <a:spcPct val="0"/>
            </a:spcBef>
            <a:spcAft>
              <a:spcPct val="35000"/>
            </a:spcAft>
            <a:buNone/>
          </a:pPr>
          <a:r>
            <a:rPr lang="fr-FR" kern="1200">
              <a:latin typeface="Century Gothic" panose="020B0502020202020204"/>
              <a:ea typeface="+mn-ea"/>
              <a:cs typeface="+mn-cs"/>
            </a:rPr>
            <a:t>PRODUCTION VÉGÉTAUX ET BESOINS ALIMENTAIRE</a:t>
          </a:r>
        </a:p>
      </dgm:t>
    </dgm:pt>
    <dgm:pt modelId="{F366B90F-28CD-48A7-84BB-EF5B342635B5}" type="parTrans" cxnId="{2BF108C3-759C-405E-871F-065A6AB63072}">
      <dgm:prSet/>
      <dgm:spPr/>
      <dgm:t>
        <a:bodyPr/>
        <a:lstStyle/>
        <a:p>
          <a:endParaRPr lang="fr-FR"/>
        </a:p>
      </dgm:t>
    </dgm:pt>
    <dgm:pt modelId="{555200E4-BAA3-4D81-8007-CF5ED2EC69BB}" type="sibTrans" cxnId="{2BF108C3-759C-405E-871F-065A6AB63072}">
      <dgm:prSet/>
      <dgm:spPr/>
      <dgm:t>
        <a:bodyPr/>
        <a:lstStyle/>
        <a:p>
          <a:endParaRPr lang="fr-FR"/>
        </a:p>
      </dgm:t>
    </dgm:pt>
    <dgm:pt modelId="{1DF29DEB-1E94-43A6-BBAD-65FECED8056B}">
      <dgm:prSet phldrT="[Texte]"/>
      <dgm:spPr/>
      <dgm:t>
        <a:bodyPr/>
        <a:lstStyle/>
        <a:p>
          <a:r>
            <a:rPr lang="fr-FR" dirty="0"/>
            <a:t>LES SOURCES</a:t>
          </a:r>
        </a:p>
      </dgm:t>
    </dgm:pt>
    <dgm:pt modelId="{E997EE80-8E35-4286-9158-D2DAC765AC68}" type="parTrans" cxnId="{DC09050F-CAF7-4BE3-9EC1-580DC33E47B4}">
      <dgm:prSet/>
      <dgm:spPr/>
      <dgm:t>
        <a:bodyPr/>
        <a:lstStyle/>
        <a:p>
          <a:endParaRPr lang="fr-FR"/>
        </a:p>
      </dgm:t>
    </dgm:pt>
    <dgm:pt modelId="{B8E5E3D2-416F-4D66-9CD8-CAA118235DD6}" type="sibTrans" cxnId="{DC09050F-CAF7-4BE3-9EC1-580DC33E47B4}">
      <dgm:prSet/>
      <dgm:spPr/>
      <dgm:t>
        <a:bodyPr/>
        <a:lstStyle/>
        <a:p>
          <a:endParaRPr lang="fr-FR"/>
        </a:p>
      </dgm:t>
    </dgm:pt>
    <dgm:pt modelId="{D109E633-F5D6-4170-9DCD-657110EAF603}">
      <dgm:prSet phldrT="[Texte]"/>
      <dgm:spPr/>
      <dgm:t>
        <a:bodyPr/>
        <a:lstStyle/>
        <a:p>
          <a:r>
            <a:rPr lang="fr-FR" dirty="0"/>
            <a:t>LES REQUETES SQL</a:t>
          </a:r>
        </a:p>
      </dgm:t>
    </dgm:pt>
    <dgm:pt modelId="{C88890E8-F8BF-4849-A73D-2BDE79723BC5}" type="parTrans" cxnId="{EB36F76C-44C0-495B-9E06-AF243DA80361}">
      <dgm:prSet/>
      <dgm:spPr/>
      <dgm:t>
        <a:bodyPr/>
        <a:lstStyle/>
        <a:p>
          <a:endParaRPr lang="fr-FR"/>
        </a:p>
      </dgm:t>
    </dgm:pt>
    <dgm:pt modelId="{B0E093FB-2C27-4EE4-9C7C-6680B5406882}" type="sibTrans" cxnId="{EB36F76C-44C0-495B-9E06-AF243DA80361}">
      <dgm:prSet/>
      <dgm:spPr/>
      <dgm:t>
        <a:bodyPr/>
        <a:lstStyle/>
        <a:p>
          <a:endParaRPr lang="fr-FR"/>
        </a:p>
      </dgm:t>
    </dgm:pt>
    <dgm:pt modelId="{3167E7C4-71E6-414E-9B57-49F79C65EB91}">
      <dgm:prSet phldrT="[Texte]"/>
      <dgm:spPr/>
      <dgm:t>
        <a:bodyPr/>
        <a:lstStyle/>
        <a:p>
          <a:r>
            <a:rPr lang="fr-FR" dirty="0"/>
            <a:t>LES CAUSES DE LA FAIM</a:t>
          </a:r>
        </a:p>
      </dgm:t>
    </dgm:pt>
    <dgm:pt modelId="{7B41D039-6E18-48E2-80A9-F06D02986A87}" type="parTrans" cxnId="{5ECD1D73-9129-4211-A689-20A9FA4FED8F}">
      <dgm:prSet/>
      <dgm:spPr/>
      <dgm:t>
        <a:bodyPr/>
        <a:lstStyle/>
        <a:p>
          <a:endParaRPr lang="fr-FR"/>
        </a:p>
      </dgm:t>
    </dgm:pt>
    <dgm:pt modelId="{224E2729-A70B-4866-B1EB-695A8848D0A6}" type="sibTrans" cxnId="{5ECD1D73-9129-4211-A689-20A9FA4FED8F}">
      <dgm:prSet/>
      <dgm:spPr/>
      <dgm:t>
        <a:bodyPr/>
        <a:lstStyle/>
        <a:p>
          <a:endParaRPr lang="fr-FR"/>
        </a:p>
      </dgm:t>
    </dgm:pt>
    <dgm:pt modelId="{03624B65-76B4-4EE3-9E82-1B5EB49143D2}">
      <dgm:prSet phldrT="[Texte]"/>
      <dgm:spPr/>
      <dgm:t>
        <a:bodyPr/>
        <a:lstStyle/>
        <a:p>
          <a:r>
            <a:rPr lang="fr-FR" dirty="0"/>
            <a:t>ANNEXES</a:t>
          </a:r>
        </a:p>
      </dgm:t>
    </dgm:pt>
    <dgm:pt modelId="{59DC18F8-D1CE-41A1-9C0E-932275A7FDB4}" type="parTrans" cxnId="{4EC17D85-3B0C-4AC2-9239-928CF6E45A33}">
      <dgm:prSet/>
      <dgm:spPr/>
      <dgm:t>
        <a:bodyPr/>
        <a:lstStyle/>
        <a:p>
          <a:endParaRPr lang="fr-FR"/>
        </a:p>
      </dgm:t>
    </dgm:pt>
    <dgm:pt modelId="{9A505B94-6D7B-4FCA-A0D4-2F809CC55BCB}" type="sibTrans" cxnId="{4EC17D85-3B0C-4AC2-9239-928CF6E45A33}">
      <dgm:prSet/>
      <dgm:spPr/>
      <dgm:t>
        <a:bodyPr/>
        <a:lstStyle/>
        <a:p>
          <a:endParaRPr lang="fr-FR"/>
        </a:p>
      </dgm:t>
    </dgm:pt>
    <dgm:pt modelId="{52BD44E7-4A36-4BAF-B8F6-F3B71AEBF462}">
      <dgm:prSet phldrT="[Texte]"/>
      <dgm:spPr/>
      <dgm:t>
        <a:bodyPr/>
        <a:lstStyle/>
        <a:p>
          <a:pPr marL="0" lvl="0" indent="0" defTabSz="755650">
            <a:spcBef>
              <a:spcPct val="0"/>
            </a:spcBef>
            <a:spcAft>
              <a:spcPct val="35000"/>
            </a:spcAft>
            <a:buNone/>
          </a:pPr>
          <a:r>
            <a:rPr lang="fr-FR" kern="1200">
              <a:latin typeface="Century Gothic" panose="020B0502020202020204"/>
              <a:ea typeface="+mn-ea"/>
              <a:cs typeface="+mn-cs"/>
            </a:rPr>
            <a:t>CONCLUSION</a:t>
          </a:r>
        </a:p>
      </dgm:t>
    </dgm:pt>
    <dgm:pt modelId="{4ED037AE-0BCA-4BCA-950D-418F7AAC26B5}" type="parTrans" cxnId="{01CAA309-C98A-4A39-8189-B7E1F8BDBF35}">
      <dgm:prSet/>
      <dgm:spPr/>
      <dgm:t>
        <a:bodyPr/>
        <a:lstStyle/>
        <a:p>
          <a:endParaRPr lang="fr-FR"/>
        </a:p>
      </dgm:t>
    </dgm:pt>
    <dgm:pt modelId="{B9FA14BF-A02F-4324-A1DD-7877E78CB379}" type="sibTrans" cxnId="{01CAA309-C98A-4A39-8189-B7E1F8BDBF35}">
      <dgm:prSet/>
      <dgm:spPr/>
      <dgm:t>
        <a:bodyPr/>
        <a:lstStyle/>
        <a:p>
          <a:endParaRPr lang="fr-FR"/>
        </a:p>
      </dgm:t>
    </dgm:pt>
    <dgm:pt modelId="{E1071053-D7F4-4769-8F34-D5B20E265C8E}" type="pres">
      <dgm:prSet presAssocID="{57FC0C74-2D80-49C7-AC96-58E5F0385DF7}" presName="linear" presStyleCnt="0">
        <dgm:presLayoutVars>
          <dgm:animLvl val="lvl"/>
          <dgm:resizeHandles val="exact"/>
        </dgm:presLayoutVars>
      </dgm:prSet>
      <dgm:spPr/>
    </dgm:pt>
    <dgm:pt modelId="{5D5ADB39-18A5-415A-B709-4403C8B85584}" type="pres">
      <dgm:prSet presAssocID="{872C924C-05A0-411A-A82F-A22438A3B4AB}" presName="parentText" presStyleLbl="node1" presStyleIdx="0" presStyleCnt="8">
        <dgm:presLayoutVars>
          <dgm:chMax val="0"/>
          <dgm:bulletEnabled val="1"/>
        </dgm:presLayoutVars>
      </dgm:prSet>
      <dgm:spPr/>
    </dgm:pt>
    <dgm:pt modelId="{6BFD3689-919C-4DCE-9A25-A1991BD20A35}" type="pres">
      <dgm:prSet presAssocID="{A533E6BC-71A7-46BC-8D01-8A4274BEAA14}" presName="spacer" presStyleCnt="0"/>
      <dgm:spPr/>
    </dgm:pt>
    <dgm:pt modelId="{6D1EF734-1592-4897-840D-BD8E024FFC0B}" type="pres">
      <dgm:prSet presAssocID="{F8307138-C8F8-4226-A474-A3F01156E2C7}" presName="parentText" presStyleLbl="node1" presStyleIdx="1" presStyleCnt="8">
        <dgm:presLayoutVars>
          <dgm:chMax val="0"/>
          <dgm:bulletEnabled val="1"/>
        </dgm:presLayoutVars>
      </dgm:prSet>
      <dgm:spPr/>
    </dgm:pt>
    <dgm:pt modelId="{5DEE4695-E45E-4A7B-90E0-3496DF7206FA}" type="pres">
      <dgm:prSet presAssocID="{6EFC689E-F896-492C-BA0E-AFB20380AE42}" presName="spacer" presStyleCnt="0"/>
      <dgm:spPr/>
    </dgm:pt>
    <dgm:pt modelId="{2E7C684B-4FBB-4962-B933-32EEC946F947}" type="pres">
      <dgm:prSet presAssocID="{3167E7C4-71E6-414E-9B57-49F79C65EB91}" presName="parentText" presStyleLbl="node1" presStyleIdx="2" presStyleCnt="8">
        <dgm:presLayoutVars>
          <dgm:chMax val="0"/>
          <dgm:bulletEnabled val="1"/>
        </dgm:presLayoutVars>
      </dgm:prSet>
      <dgm:spPr/>
    </dgm:pt>
    <dgm:pt modelId="{D184E2FB-E7F0-4332-ADA2-566852BEAD6E}" type="pres">
      <dgm:prSet presAssocID="{224E2729-A70B-4866-B1EB-695A8848D0A6}" presName="spacer" presStyleCnt="0"/>
      <dgm:spPr/>
    </dgm:pt>
    <dgm:pt modelId="{D45B2971-3859-46AC-AA92-096BF8927014}" type="pres">
      <dgm:prSet presAssocID="{502BFF69-C115-4846-9E1C-F8D1218EDFF8}" presName="parentText" presStyleLbl="node1" presStyleIdx="3" presStyleCnt="8">
        <dgm:presLayoutVars>
          <dgm:chMax val="0"/>
          <dgm:bulletEnabled val="1"/>
        </dgm:presLayoutVars>
      </dgm:prSet>
      <dgm:spPr/>
    </dgm:pt>
    <dgm:pt modelId="{15EF34D4-CD14-4245-9D70-59ECCDDB8B58}" type="pres">
      <dgm:prSet presAssocID="{555200E4-BAA3-4D81-8007-CF5ED2EC69BB}" presName="spacer" presStyleCnt="0"/>
      <dgm:spPr/>
    </dgm:pt>
    <dgm:pt modelId="{93110AB9-740D-4BBE-9FC4-30495AF07945}" type="pres">
      <dgm:prSet presAssocID="{52BD44E7-4A36-4BAF-B8F6-F3B71AEBF462}" presName="parentText" presStyleLbl="node1" presStyleIdx="4" presStyleCnt="8">
        <dgm:presLayoutVars>
          <dgm:chMax val="0"/>
          <dgm:bulletEnabled val="1"/>
        </dgm:presLayoutVars>
      </dgm:prSet>
      <dgm:spPr/>
    </dgm:pt>
    <dgm:pt modelId="{F7396C03-A8DE-476E-A579-A05F0B71B678}" type="pres">
      <dgm:prSet presAssocID="{B9FA14BF-A02F-4324-A1DD-7877E78CB379}" presName="spacer" presStyleCnt="0"/>
      <dgm:spPr/>
    </dgm:pt>
    <dgm:pt modelId="{759C4CD9-55D0-4EB8-A8B7-E0427BC59E3E}" type="pres">
      <dgm:prSet presAssocID="{1DF29DEB-1E94-43A6-BBAD-65FECED8056B}" presName="parentText" presStyleLbl="node1" presStyleIdx="5" presStyleCnt="8">
        <dgm:presLayoutVars>
          <dgm:chMax val="0"/>
          <dgm:bulletEnabled val="1"/>
        </dgm:presLayoutVars>
      </dgm:prSet>
      <dgm:spPr/>
    </dgm:pt>
    <dgm:pt modelId="{6467172C-C5B3-4A8B-AD9D-2D0E24181347}" type="pres">
      <dgm:prSet presAssocID="{B8E5E3D2-416F-4D66-9CD8-CAA118235DD6}" presName="spacer" presStyleCnt="0"/>
      <dgm:spPr/>
    </dgm:pt>
    <dgm:pt modelId="{B1F6FFD2-0287-4DE6-BD6A-496B2DE89C64}" type="pres">
      <dgm:prSet presAssocID="{D109E633-F5D6-4170-9DCD-657110EAF603}" presName="parentText" presStyleLbl="node1" presStyleIdx="6" presStyleCnt="8">
        <dgm:presLayoutVars>
          <dgm:chMax val="0"/>
          <dgm:bulletEnabled val="1"/>
        </dgm:presLayoutVars>
      </dgm:prSet>
      <dgm:spPr/>
    </dgm:pt>
    <dgm:pt modelId="{463FBB75-746E-4595-928D-BB19CD105607}" type="pres">
      <dgm:prSet presAssocID="{B0E093FB-2C27-4EE4-9C7C-6680B5406882}" presName="spacer" presStyleCnt="0"/>
      <dgm:spPr/>
    </dgm:pt>
    <dgm:pt modelId="{A4F85C2C-93B5-42AD-AD3D-B38C028BDF45}" type="pres">
      <dgm:prSet presAssocID="{03624B65-76B4-4EE3-9E82-1B5EB49143D2}" presName="parentText" presStyleLbl="node1" presStyleIdx="7" presStyleCnt="8">
        <dgm:presLayoutVars>
          <dgm:chMax val="0"/>
          <dgm:bulletEnabled val="1"/>
        </dgm:presLayoutVars>
      </dgm:prSet>
      <dgm:spPr/>
    </dgm:pt>
  </dgm:ptLst>
  <dgm:cxnLst>
    <dgm:cxn modelId="{01CAA309-C98A-4A39-8189-B7E1F8BDBF35}" srcId="{57FC0C74-2D80-49C7-AC96-58E5F0385DF7}" destId="{52BD44E7-4A36-4BAF-B8F6-F3B71AEBF462}" srcOrd="4" destOrd="0" parTransId="{4ED037AE-0BCA-4BCA-950D-418F7AAC26B5}" sibTransId="{B9FA14BF-A02F-4324-A1DD-7877E78CB379}"/>
    <dgm:cxn modelId="{DC09050F-CAF7-4BE3-9EC1-580DC33E47B4}" srcId="{57FC0C74-2D80-49C7-AC96-58E5F0385DF7}" destId="{1DF29DEB-1E94-43A6-BBAD-65FECED8056B}" srcOrd="5" destOrd="0" parTransId="{E997EE80-8E35-4286-9158-D2DAC765AC68}" sibTransId="{B8E5E3D2-416F-4D66-9CD8-CAA118235DD6}"/>
    <dgm:cxn modelId="{190FD60F-A480-4707-9469-A1361AD97A65}" type="presOf" srcId="{52BD44E7-4A36-4BAF-B8F6-F3B71AEBF462}" destId="{93110AB9-740D-4BBE-9FC4-30495AF07945}" srcOrd="0" destOrd="0" presId="urn:microsoft.com/office/officeart/2005/8/layout/vList2"/>
    <dgm:cxn modelId="{78166C20-6757-4246-98A4-EC5A5DE44EF9}" type="presOf" srcId="{872C924C-05A0-411A-A82F-A22438A3B4AB}" destId="{5D5ADB39-18A5-415A-B709-4403C8B85584}" srcOrd="0" destOrd="0" presId="urn:microsoft.com/office/officeart/2005/8/layout/vList2"/>
    <dgm:cxn modelId="{955D2332-BD3F-4304-8FDA-2554010B336F}" type="presOf" srcId="{57FC0C74-2D80-49C7-AC96-58E5F0385DF7}" destId="{E1071053-D7F4-4769-8F34-D5B20E265C8E}" srcOrd="0" destOrd="0" presId="urn:microsoft.com/office/officeart/2005/8/layout/vList2"/>
    <dgm:cxn modelId="{AE41DB5F-931F-4F80-AED1-69482C8582DB}" srcId="{57FC0C74-2D80-49C7-AC96-58E5F0385DF7}" destId="{F8307138-C8F8-4226-A474-A3F01156E2C7}" srcOrd="1" destOrd="0" parTransId="{92725178-E7B1-44FF-BFCC-C6FCD5B63B4F}" sibTransId="{6EFC689E-F896-492C-BA0E-AFB20380AE42}"/>
    <dgm:cxn modelId="{EB36F76C-44C0-495B-9E06-AF243DA80361}" srcId="{57FC0C74-2D80-49C7-AC96-58E5F0385DF7}" destId="{D109E633-F5D6-4170-9DCD-657110EAF603}" srcOrd="6" destOrd="0" parTransId="{C88890E8-F8BF-4849-A73D-2BDE79723BC5}" sibTransId="{B0E093FB-2C27-4EE4-9C7C-6680B5406882}"/>
    <dgm:cxn modelId="{5ECD1D73-9129-4211-A689-20A9FA4FED8F}" srcId="{57FC0C74-2D80-49C7-AC96-58E5F0385DF7}" destId="{3167E7C4-71E6-414E-9B57-49F79C65EB91}" srcOrd="2" destOrd="0" parTransId="{7B41D039-6E18-48E2-80A9-F06D02986A87}" sibTransId="{224E2729-A70B-4866-B1EB-695A8848D0A6}"/>
    <dgm:cxn modelId="{352B0959-B20C-4313-9437-79525A2C7316}" type="presOf" srcId="{3167E7C4-71E6-414E-9B57-49F79C65EB91}" destId="{2E7C684B-4FBB-4962-B933-32EEC946F947}" srcOrd="0" destOrd="0" presId="urn:microsoft.com/office/officeart/2005/8/layout/vList2"/>
    <dgm:cxn modelId="{4EC17D85-3B0C-4AC2-9239-928CF6E45A33}" srcId="{57FC0C74-2D80-49C7-AC96-58E5F0385DF7}" destId="{03624B65-76B4-4EE3-9E82-1B5EB49143D2}" srcOrd="7" destOrd="0" parTransId="{59DC18F8-D1CE-41A1-9C0E-932275A7FDB4}" sibTransId="{9A505B94-6D7B-4FCA-A0D4-2F809CC55BCB}"/>
    <dgm:cxn modelId="{DA18F39B-FA9D-490C-8879-A0F1B338A302}" type="presOf" srcId="{502BFF69-C115-4846-9E1C-F8D1218EDFF8}" destId="{D45B2971-3859-46AC-AA92-096BF8927014}" srcOrd="0" destOrd="0" presId="urn:microsoft.com/office/officeart/2005/8/layout/vList2"/>
    <dgm:cxn modelId="{EDAF6EA5-A6C3-45E0-A7C4-3F8B50F57D55}" type="presOf" srcId="{D109E633-F5D6-4170-9DCD-657110EAF603}" destId="{B1F6FFD2-0287-4DE6-BD6A-496B2DE89C64}" srcOrd="0" destOrd="0" presId="urn:microsoft.com/office/officeart/2005/8/layout/vList2"/>
    <dgm:cxn modelId="{0983BBB4-84E2-4AA1-890A-A7380ADEE227}" srcId="{57FC0C74-2D80-49C7-AC96-58E5F0385DF7}" destId="{872C924C-05A0-411A-A82F-A22438A3B4AB}" srcOrd="0" destOrd="0" parTransId="{65FA1BEA-02EA-436E-A5A4-42DEE902B8EE}" sibTransId="{A533E6BC-71A7-46BC-8D01-8A4274BEAA14}"/>
    <dgm:cxn modelId="{1FC519BF-67A2-4CCD-89D5-593B219953AC}" type="presOf" srcId="{03624B65-76B4-4EE3-9E82-1B5EB49143D2}" destId="{A4F85C2C-93B5-42AD-AD3D-B38C028BDF45}" srcOrd="0" destOrd="0" presId="urn:microsoft.com/office/officeart/2005/8/layout/vList2"/>
    <dgm:cxn modelId="{2BF108C3-759C-405E-871F-065A6AB63072}" srcId="{57FC0C74-2D80-49C7-AC96-58E5F0385DF7}" destId="{502BFF69-C115-4846-9E1C-F8D1218EDFF8}" srcOrd="3" destOrd="0" parTransId="{F366B90F-28CD-48A7-84BB-EF5B342635B5}" sibTransId="{555200E4-BAA3-4D81-8007-CF5ED2EC69BB}"/>
    <dgm:cxn modelId="{B3F635E8-7DF1-4505-992C-77AFE8643A96}" type="presOf" srcId="{F8307138-C8F8-4226-A474-A3F01156E2C7}" destId="{6D1EF734-1592-4897-840D-BD8E024FFC0B}" srcOrd="0" destOrd="0" presId="urn:microsoft.com/office/officeart/2005/8/layout/vList2"/>
    <dgm:cxn modelId="{115F94FD-6D14-40C5-8E36-199732AE0D79}" type="presOf" srcId="{1DF29DEB-1E94-43A6-BBAD-65FECED8056B}" destId="{759C4CD9-55D0-4EB8-A8B7-E0427BC59E3E}" srcOrd="0" destOrd="0" presId="urn:microsoft.com/office/officeart/2005/8/layout/vList2"/>
    <dgm:cxn modelId="{FA1BF5F5-2C30-4151-9F98-34FF651B7179}" type="presParOf" srcId="{E1071053-D7F4-4769-8F34-D5B20E265C8E}" destId="{5D5ADB39-18A5-415A-B709-4403C8B85584}" srcOrd="0" destOrd="0" presId="urn:microsoft.com/office/officeart/2005/8/layout/vList2"/>
    <dgm:cxn modelId="{17BED2B0-3D76-45CA-ADD2-F4F9EE155A74}" type="presParOf" srcId="{E1071053-D7F4-4769-8F34-D5B20E265C8E}" destId="{6BFD3689-919C-4DCE-9A25-A1991BD20A35}" srcOrd="1" destOrd="0" presId="urn:microsoft.com/office/officeart/2005/8/layout/vList2"/>
    <dgm:cxn modelId="{2D17AE29-974D-47F0-B6CE-FFD7FF9E6D2C}" type="presParOf" srcId="{E1071053-D7F4-4769-8F34-D5B20E265C8E}" destId="{6D1EF734-1592-4897-840D-BD8E024FFC0B}" srcOrd="2" destOrd="0" presId="urn:microsoft.com/office/officeart/2005/8/layout/vList2"/>
    <dgm:cxn modelId="{104B6810-3154-4DE0-9719-BD3BBF43676B}" type="presParOf" srcId="{E1071053-D7F4-4769-8F34-D5B20E265C8E}" destId="{5DEE4695-E45E-4A7B-90E0-3496DF7206FA}" srcOrd="3" destOrd="0" presId="urn:microsoft.com/office/officeart/2005/8/layout/vList2"/>
    <dgm:cxn modelId="{C7D80BAB-5AB3-4086-8334-4804727FBE6B}" type="presParOf" srcId="{E1071053-D7F4-4769-8F34-D5B20E265C8E}" destId="{2E7C684B-4FBB-4962-B933-32EEC946F947}" srcOrd="4" destOrd="0" presId="urn:microsoft.com/office/officeart/2005/8/layout/vList2"/>
    <dgm:cxn modelId="{E5C4772D-2B6C-499F-A718-81BC5CA2BD4E}" type="presParOf" srcId="{E1071053-D7F4-4769-8F34-D5B20E265C8E}" destId="{D184E2FB-E7F0-4332-ADA2-566852BEAD6E}" srcOrd="5" destOrd="0" presId="urn:microsoft.com/office/officeart/2005/8/layout/vList2"/>
    <dgm:cxn modelId="{9403F34C-ABE8-4D0D-9B66-D6CF7B5C46E3}" type="presParOf" srcId="{E1071053-D7F4-4769-8F34-D5B20E265C8E}" destId="{D45B2971-3859-46AC-AA92-096BF8927014}" srcOrd="6" destOrd="0" presId="urn:microsoft.com/office/officeart/2005/8/layout/vList2"/>
    <dgm:cxn modelId="{D87ADE8E-63AB-4451-BDD5-EA1ABECB4B09}" type="presParOf" srcId="{E1071053-D7F4-4769-8F34-D5B20E265C8E}" destId="{15EF34D4-CD14-4245-9D70-59ECCDDB8B58}" srcOrd="7" destOrd="0" presId="urn:microsoft.com/office/officeart/2005/8/layout/vList2"/>
    <dgm:cxn modelId="{D4F51C63-E82C-44D5-BEF6-EADCD5861B38}" type="presParOf" srcId="{E1071053-D7F4-4769-8F34-D5B20E265C8E}" destId="{93110AB9-740D-4BBE-9FC4-30495AF07945}" srcOrd="8" destOrd="0" presId="urn:microsoft.com/office/officeart/2005/8/layout/vList2"/>
    <dgm:cxn modelId="{17BA4808-2638-43F1-A316-F69BDDF11A4D}" type="presParOf" srcId="{E1071053-D7F4-4769-8F34-D5B20E265C8E}" destId="{F7396C03-A8DE-476E-A579-A05F0B71B678}" srcOrd="9" destOrd="0" presId="urn:microsoft.com/office/officeart/2005/8/layout/vList2"/>
    <dgm:cxn modelId="{E634132C-1CB1-4CBF-A292-F54C002318BF}" type="presParOf" srcId="{E1071053-D7F4-4769-8F34-D5B20E265C8E}" destId="{759C4CD9-55D0-4EB8-A8B7-E0427BC59E3E}" srcOrd="10" destOrd="0" presId="urn:microsoft.com/office/officeart/2005/8/layout/vList2"/>
    <dgm:cxn modelId="{851FF82A-4151-47A2-9220-066CE72BFF7B}" type="presParOf" srcId="{E1071053-D7F4-4769-8F34-D5B20E265C8E}" destId="{6467172C-C5B3-4A8B-AD9D-2D0E24181347}" srcOrd="11" destOrd="0" presId="urn:microsoft.com/office/officeart/2005/8/layout/vList2"/>
    <dgm:cxn modelId="{3E4DC7C1-16B1-4B50-B244-2FCC36D1D360}" type="presParOf" srcId="{E1071053-D7F4-4769-8F34-D5B20E265C8E}" destId="{B1F6FFD2-0287-4DE6-BD6A-496B2DE89C64}" srcOrd="12" destOrd="0" presId="urn:microsoft.com/office/officeart/2005/8/layout/vList2"/>
    <dgm:cxn modelId="{B1B21EB6-7A7E-4951-A625-8698B5DF1511}" type="presParOf" srcId="{E1071053-D7F4-4769-8F34-D5B20E265C8E}" destId="{463FBB75-746E-4595-928D-BB19CD105607}" srcOrd="13" destOrd="0" presId="urn:microsoft.com/office/officeart/2005/8/layout/vList2"/>
    <dgm:cxn modelId="{5E02805C-54A4-4BB8-AAE7-8BDC392F6089}" type="presParOf" srcId="{E1071053-D7F4-4769-8F34-D5B20E265C8E}" destId="{A4F85C2C-93B5-42AD-AD3D-B38C028BDF45}"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ADB39-18A5-415A-B709-4403C8B85584}">
      <dsp:nvSpPr>
        <dsp:cNvPr id="0" name=""/>
        <dsp:cNvSpPr/>
      </dsp:nvSpPr>
      <dsp:spPr>
        <a:xfrm>
          <a:off x="0" y="24630"/>
          <a:ext cx="8987404" cy="40774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CONTEXTE ET DEFINITIONS</a:t>
          </a:r>
        </a:p>
      </dsp:txBody>
      <dsp:txXfrm>
        <a:off x="19904" y="44534"/>
        <a:ext cx="8947596" cy="367937"/>
      </dsp:txXfrm>
    </dsp:sp>
    <dsp:sp modelId="{6D1EF734-1592-4897-840D-BD8E024FFC0B}">
      <dsp:nvSpPr>
        <dsp:cNvPr id="0" name=""/>
        <dsp:cNvSpPr/>
      </dsp:nvSpPr>
      <dsp:spPr>
        <a:xfrm>
          <a:off x="0" y="481335"/>
          <a:ext cx="8987404" cy="40774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LES CHIFFRES CLES</a:t>
          </a:r>
        </a:p>
      </dsp:txBody>
      <dsp:txXfrm>
        <a:off x="19904" y="501239"/>
        <a:ext cx="8947596" cy="367937"/>
      </dsp:txXfrm>
    </dsp:sp>
    <dsp:sp modelId="{2E7C684B-4FBB-4962-B933-32EEC946F947}">
      <dsp:nvSpPr>
        <dsp:cNvPr id="0" name=""/>
        <dsp:cNvSpPr/>
      </dsp:nvSpPr>
      <dsp:spPr>
        <a:xfrm>
          <a:off x="0" y="938040"/>
          <a:ext cx="8987404" cy="40774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LES CAUSES DE LA FAIM</a:t>
          </a:r>
        </a:p>
      </dsp:txBody>
      <dsp:txXfrm>
        <a:off x="19904" y="957944"/>
        <a:ext cx="8947596" cy="367937"/>
      </dsp:txXfrm>
    </dsp:sp>
    <dsp:sp modelId="{D45B2971-3859-46AC-AA92-096BF8927014}">
      <dsp:nvSpPr>
        <dsp:cNvPr id="0" name=""/>
        <dsp:cNvSpPr/>
      </dsp:nvSpPr>
      <dsp:spPr>
        <a:xfrm>
          <a:off x="0" y="1394745"/>
          <a:ext cx="8987404" cy="40774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latin typeface="Century Gothic" panose="020B0502020202020204"/>
              <a:ea typeface="+mn-ea"/>
              <a:cs typeface="+mn-cs"/>
            </a:rPr>
            <a:t>PRODUCTION VÉGÉTAUX ET BESOINS ALIMENTAIRE</a:t>
          </a:r>
        </a:p>
      </dsp:txBody>
      <dsp:txXfrm>
        <a:off x="19904" y="1414649"/>
        <a:ext cx="8947596" cy="367937"/>
      </dsp:txXfrm>
    </dsp:sp>
    <dsp:sp modelId="{93110AB9-740D-4BBE-9FC4-30495AF07945}">
      <dsp:nvSpPr>
        <dsp:cNvPr id="0" name=""/>
        <dsp:cNvSpPr/>
      </dsp:nvSpPr>
      <dsp:spPr>
        <a:xfrm>
          <a:off x="0" y="1851450"/>
          <a:ext cx="8987404" cy="40774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latin typeface="Century Gothic" panose="020B0502020202020204"/>
              <a:ea typeface="+mn-ea"/>
              <a:cs typeface="+mn-cs"/>
            </a:rPr>
            <a:t>CONCLUSION</a:t>
          </a:r>
        </a:p>
      </dsp:txBody>
      <dsp:txXfrm>
        <a:off x="19904" y="1871354"/>
        <a:ext cx="8947596" cy="367937"/>
      </dsp:txXfrm>
    </dsp:sp>
    <dsp:sp modelId="{759C4CD9-55D0-4EB8-A8B7-E0427BC59E3E}">
      <dsp:nvSpPr>
        <dsp:cNvPr id="0" name=""/>
        <dsp:cNvSpPr/>
      </dsp:nvSpPr>
      <dsp:spPr>
        <a:xfrm>
          <a:off x="0" y="2308155"/>
          <a:ext cx="8987404" cy="40774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LES SOURCES</a:t>
          </a:r>
        </a:p>
      </dsp:txBody>
      <dsp:txXfrm>
        <a:off x="19904" y="2328059"/>
        <a:ext cx="8947596" cy="367937"/>
      </dsp:txXfrm>
    </dsp:sp>
    <dsp:sp modelId="{B1F6FFD2-0287-4DE6-BD6A-496B2DE89C64}">
      <dsp:nvSpPr>
        <dsp:cNvPr id="0" name=""/>
        <dsp:cNvSpPr/>
      </dsp:nvSpPr>
      <dsp:spPr>
        <a:xfrm>
          <a:off x="0" y="2764860"/>
          <a:ext cx="8987404" cy="40774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LES REQUETES SQL</a:t>
          </a:r>
        </a:p>
      </dsp:txBody>
      <dsp:txXfrm>
        <a:off x="19904" y="2784764"/>
        <a:ext cx="8947596" cy="367937"/>
      </dsp:txXfrm>
    </dsp:sp>
    <dsp:sp modelId="{A4F85C2C-93B5-42AD-AD3D-B38C028BDF45}">
      <dsp:nvSpPr>
        <dsp:cNvPr id="0" name=""/>
        <dsp:cNvSpPr/>
      </dsp:nvSpPr>
      <dsp:spPr>
        <a:xfrm>
          <a:off x="0" y="3221565"/>
          <a:ext cx="8987404" cy="40774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ANNEXES</a:t>
          </a:r>
        </a:p>
      </dsp:txBody>
      <dsp:txXfrm>
        <a:off x="19904" y="3241469"/>
        <a:ext cx="8947596"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0.01988</cdr:x>
      <cdr:y>0.95228</cdr:y>
    </cdr:from>
    <cdr:to>
      <cdr:x>0.35088</cdr:x>
      <cdr:y>1</cdr:y>
    </cdr:to>
    <cdr:sp macro="" textlink="">
      <cdr:nvSpPr>
        <cdr:cNvPr id="2" name="ZoneTexte 1">
          <a:extLst xmlns:a="http://schemas.openxmlformats.org/drawingml/2006/main">
            <a:ext uri="{FF2B5EF4-FFF2-40B4-BE49-F238E27FC236}">
              <a16:creationId xmlns:a16="http://schemas.microsoft.com/office/drawing/2014/main" id="{9AC79DF0-6CB7-4254-88B8-E9B8EDAB406B}"/>
            </a:ext>
          </a:extLst>
        </cdr:cNvPr>
        <cdr:cNvSpPr txBox="1"/>
      </cdr:nvSpPr>
      <cdr:spPr>
        <a:xfrm xmlns:a="http://schemas.openxmlformats.org/drawingml/2006/main">
          <a:off x="145791" y="4283128"/>
          <a:ext cx="2427436" cy="21463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dirty="0"/>
            <a:t>Source: fao.org</a:t>
          </a:r>
        </a:p>
        <a:p xmlns:a="http://schemas.openxmlformats.org/drawingml/2006/main">
          <a:endParaRPr lang="fr-FR"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D0E9C3-3EE6-479A-8769-37862792544F}" type="datetimeFigureOut">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23927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D0E9C3-3EE6-479A-8769-37862792544F}" type="datetimeFigureOut">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3183784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D0E9C3-3EE6-479A-8769-37862792544F}" type="datetimeFigureOut">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258241-5585-4A4B-88A4-084FB1110A18}"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249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D0E9C3-3EE6-479A-8769-37862792544F}" type="datetimeFigureOut">
              <a:rPr lang="fr-FR" smtClean="0"/>
              <a:t>24/11/2021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276203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D0E9C3-3EE6-479A-8769-37862792544F}" type="datetimeFigureOut">
              <a:rPr lang="fr-FR" smtClean="0"/>
              <a:t>24/11/2021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58241-5585-4A4B-88A4-084FB1110A18}"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5583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D0E9C3-3EE6-479A-8769-37862792544F}" type="datetimeFigureOut">
              <a:rPr lang="fr-FR" smtClean="0"/>
              <a:t>24/11/2021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276329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D0E9C3-3EE6-479A-8769-37862792544F}" type="datetimeFigureOut">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62696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D0E9C3-3EE6-479A-8769-37862792544F}" type="datetimeFigureOut">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22553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D0E9C3-3EE6-479A-8769-37862792544F}" type="datetimeFigureOut">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162830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D0E9C3-3EE6-479A-8769-37862792544F}" type="datetimeFigureOut">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325544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D0E9C3-3EE6-479A-8769-37862792544F}" type="datetimeFigureOut">
              <a:rPr lang="fr-FR" smtClean="0"/>
              <a:t>24/11/2021</a:t>
            </a:fld>
            <a:endParaRPr lang="fr-FR"/>
          </a:p>
        </p:txBody>
      </p:sp>
      <p:sp>
        <p:nvSpPr>
          <p:cNvPr id="6" name="Footer Placeholder 5"/>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217362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D0E9C3-3EE6-479A-8769-37862792544F}" type="datetimeFigureOut">
              <a:rPr lang="fr-FR" smtClean="0"/>
              <a:t>24/11/2021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51401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D0E9C3-3EE6-479A-8769-37862792544F}" type="datetimeFigureOut">
              <a:rPr lang="fr-FR" smtClean="0"/>
              <a:t>24/11/2021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60178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0E9C3-3EE6-479A-8769-37862792544F}" type="datetimeFigureOut">
              <a:rPr lang="fr-FR" smtClean="0"/>
              <a:t>24/11/2021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400283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D0E9C3-3EE6-479A-8769-37862792544F}" type="datetimeFigureOut">
              <a:rPr lang="fr-FR" smtClean="0"/>
              <a:t>24/11/2021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327098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D0E9C3-3EE6-479A-8769-37862792544F}" type="datetimeFigureOut">
              <a:rPr lang="fr-FR" smtClean="0"/>
              <a:t>24/11/2021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58241-5585-4A4B-88A4-084FB1110A18}" type="slidenum">
              <a:rPr lang="fr-FR" smtClean="0"/>
              <a:t>‹N°›</a:t>
            </a:fld>
            <a:endParaRPr lang="fr-FR"/>
          </a:p>
        </p:txBody>
      </p:sp>
    </p:spTree>
    <p:extLst>
      <p:ext uri="{BB962C8B-B14F-4D97-AF65-F5344CB8AC3E}">
        <p14:creationId xmlns:p14="http://schemas.microsoft.com/office/powerpoint/2010/main" val="102635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D0E9C3-3EE6-479A-8769-37862792544F}" type="datetimeFigureOut">
              <a:rPr lang="fr-FR" smtClean="0"/>
              <a:t>24/11/2021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258241-5585-4A4B-88A4-084FB1110A18}" type="slidenum">
              <a:rPr lang="fr-FR" smtClean="0"/>
              <a:t>‹N°›</a:t>
            </a:fld>
            <a:endParaRPr lang="fr-FR"/>
          </a:p>
        </p:txBody>
      </p:sp>
    </p:spTree>
    <p:extLst>
      <p:ext uri="{BB962C8B-B14F-4D97-AF65-F5344CB8AC3E}">
        <p14:creationId xmlns:p14="http://schemas.microsoft.com/office/powerpoint/2010/main" val="149923652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fr.wikipedia.org/wiki/Huile_de_poisson" TargetMode="External"/><Relationship Id="rId7" Type="http://schemas.openxmlformats.org/officeDocument/2006/relationships/hyperlink" Target="https://www.insee.fr/fr/statistiques/2381476" TargetMode="External"/><Relationship Id="rId2" Type="http://schemas.openxmlformats.org/officeDocument/2006/relationships/hyperlink" Target="https://savoirs.rfi.fr/fr/apprendre-enseigner/economie/les-graisses-animales-font-tourner-les-moteurs-en-europe" TargetMode="External"/><Relationship Id="rId1" Type="http://schemas.openxmlformats.org/officeDocument/2006/relationships/slideLayout" Target="../slideLayouts/slideLayout2.xml"/><Relationship Id="rId6" Type="http://schemas.openxmlformats.org/officeDocument/2006/relationships/hyperlink" Target="https://www.telegraph.co.uk/news/earth/earthnews/9345086/The-worlds-fattest-countries-how-do-you-compare.html" TargetMode="External"/><Relationship Id="rId5" Type="http://schemas.openxmlformats.org/officeDocument/2006/relationships/hyperlink" Target="https://www.health.harvard.edu/blog/how-much-protein-do-you-need-every-day-201506188096" TargetMode="External"/><Relationship Id="rId4" Type="http://schemas.openxmlformats.org/officeDocument/2006/relationships/hyperlink" Target="http://www.fao.org/home/en/"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fao.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8A0FC-6794-4E5E-BF05-38B104E252CD}"/>
              </a:ext>
            </a:extLst>
          </p:cNvPr>
          <p:cNvSpPr>
            <a:spLocks noGrp="1"/>
          </p:cNvSpPr>
          <p:nvPr>
            <p:ph type="ctrTitle"/>
          </p:nvPr>
        </p:nvSpPr>
        <p:spPr/>
        <p:txBody>
          <a:bodyPr anchor="t">
            <a:normAutofit fontScale="90000"/>
          </a:bodyPr>
          <a:lstStyle/>
          <a:p>
            <a:r>
              <a:rPr lang="fr-FR" sz="5400" b="1" dirty="0">
                <a:solidFill>
                  <a:schemeClr val="bg2">
                    <a:lumMod val="10000"/>
                  </a:schemeClr>
                </a:solidFill>
              </a:rPr>
              <a:t>ETUDE SUR LA MALNUTRITION DANS LE MONDE </a:t>
            </a:r>
            <a:endParaRPr lang="fr-FR" dirty="0">
              <a:solidFill>
                <a:schemeClr val="bg2">
                  <a:lumMod val="10000"/>
                </a:schemeClr>
              </a:solidFill>
            </a:endParaRPr>
          </a:p>
        </p:txBody>
      </p:sp>
      <p:sp>
        <p:nvSpPr>
          <p:cNvPr id="3" name="Sous-titre 2">
            <a:extLst>
              <a:ext uri="{FF2B5EF4-FFF2-40B4-BE49-F238E27FC236}">
                <a16:creationId xmlns:a16="http://schemas.microsoft.com/office/drawing/2014/main" id="{304B88BB-6E5C-4248-850F-B2EECC36AE01}"/>
              </a:ext>
            </a:extLst>
          </p:cNvPr>
          <p:cNvSpPr>
            <a:spLocks noGrp="1"/>
          </p:cNvSpPr>
          <p:nvPr>
            <p:ph type="subTitle" idx="1"/>
          </p:nvPr>
        </p:nvSpPr>
        <p:spPr>
          <a:xfrm>
            <a:off x="2589213" y="4777379"/>
            <a:ext cx="8915399" cy="1345394"/>
          </a:xfrm>
        </p:spPr>
        <p:txBody>
          <a:bodyPr>
            <a:normAutofit fontScale="85000" lnSpcReduction="20000"/>
          </a:bodyPr>
          <a:lstStyle/>
          <a:p>
            <a:r>
              <a:rPr lang="fr-FR" sz="2800" b="1" dirty="0">
                <a:solidFill>
                  <a:schemeClr val="tx1"/>
                </a:solidFill>
                <a:latin typeface="Amasis MT Pro Black" panose="020B0604020202020204" pitchFamily="18" charset="0"/>
                <a:cs typeface="Angsana New" panose="020B0502040204020203" pitchFamily="18" charset="-34"/>
              </a:rPr>
              <a:t>Basée sur les données de la FAO</a:t>
            </a:r>
          </a:p>
          <a:p>
            <a:r>
              <a:rPr lang="fr-FR" sz="2800" dirty="0"/>
              <a:t>							</a:t>
            </a:r>
            <a:r>
              <a:rPr lang="fr-FR" dirty="0"/>
              <a:t>	  </a:t>
            </a:r>
          </a:p>
          <a:p>
            <a:r>
              <a:rPr lang="fr-FR" dirty="0"/>
              <a:t>																	</a:t>
            </a:r>
            <a:r>
              <a:rPr lang="fr-FR" sz="1800" b="1" dirty="0">
                <a:solidFill>
                  <a:schemeClr val="accent1">
                    <a:lumMod val="60000"/>
                    <a:lumOff val="40000"/>
                  </a:schemeClr>
                </a:solidFill>
              </a:rPr>
              <a:t> 																			</a:t>
            </a:r>
            <a:r>
              <a:rPr lang="fr-FR" sz="1800" b="1" dirty="0">
                <a:solidFill>
                  <a:schemeClr val="tx1"/>
                </a:solidFill>
              </a:rPr>
              <a:t>Juillet2021</a:t>
            </a:r>
            <a:endParaRPr lang="fr-FR" dirty="0">
              <a:solidFill>
                <a:schemeClr val="tx1"/>
              </a:solidFill>
            </a:endParaRPr>
          </a:p>
        </p:txBody>
      </p:sp>
    </p:spTree>
    <p:extLst>
      <p:ext uri="{BB962C8B-B14F-4D97-AF65-F5344CB8AC3E}">
        <p14:creationId xmlns:p14="http://schemas.microsoft.com/office/powerpoint/2010/main" val="335872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0E5C12-D2B2-4677-B8E8-E6534992017F}"/>
              </a:ext>
            </a:extLst>
          </p:cNvPr>
          <p:cNvSpPr>
            <a:spLocks noGrp="1"/>
          </p:cNvSpPr>
          <p:nvPr>
            <p:ph type="title"/>
          </p:nvPr>
        </p:nvSpPr>
        <p:spPr>
          <a:xfrm>
            <a:off x="1711411" y="624110"/>
            <a:ext cx="9793201" cy="1280890"/>
          </a:xfrm>
        </p:spPr>
        <p:txBody>
          <a:bodyPr>
            <a:normAutofit fontScale="90000"/>
          </a:bodyPr>
          <a:lstStyle/>
          <a:p>
            <a:r>
              <a:rPr lang="fr-FR" sz="4000" b="1" u="sng" dirty="0">
                <a:effectLst>
                  <a:outerShdw blurRad="38100" dist="38100" dir="2700000" algn="tl">
                    <a:srgbClr val="000000">
                      <a:alpha val="43137"/>
                    </a:srgbClr>
                  </a:outerShdw>
                </a:effectLst>
              </a:rPr>
              <a:t>UNE CONSOMMATION DE VIANDE EXCESSIVE </a:t>
            </a:r>
            <a:br>
              <a:rPr lang="fr-FR" sz="3600" dirty="0">
                <a:solidFill>
                  <a:schemeClr val="accent1"/>
                </a:solidFill>
                <a:latin typeface="Brush Script MT" panose="03060802040406070304" pitchFamily="66" charset="0"/>
              </a:rPr>
            </a:br>
            <a:br>
              <a:rPr lang="fr-FR" b="1" dirty="0">
                <a:effectLst>
                  <a:outerShdw blurRad="38100" dist="38100" dir="2700000" algn="tl">
                    <a:srgbClr val="000000">
                      <a:alpha val="43137"/>
                    </a:srgbClr>
                  </a:outerShdw>
                </a:effectLst>
              </a:rPr>
            </a:br>
            <a:endParaRPr lang="fr-FR" dirty="0"/>
          </a:p>
        </p:txBody>
      </p:sp>
      <p:graphicFrame>
        <p:nvGraphicFramePr>
          <p:cNvPr id="9" name="Espace réservé du contenu 8">
            <a:extLst>
              <a:ext uri="{FF2B5EF4-FFF2-40B4-BE49-F238E27FC236}">
                <a16:creationId xmlns:a16="http://schemas.microsoft.com/office/drawing/2014/main" id="{6BADD268-264E-4A21-8B8E-514216194144}"/>
              </a:ext>
            </a:extLst>
          </p:cNvPr>
          <p:cNvGraphicFramePr>
            <a:graphicFrameLocks noGrp="1"/>
          </p:cNvGraphicFramePr>
          <p:nvPr>
            <p:ph idx="1"/>
            <p:extLst>
              <p:ext uri="{D42A27DB-BD31-4B8C-83A1-F6EECF244321}">
                <p14:modId xmlns:p14="http://schemas.microsoft.com/office/powerpoint/2010/main" val="1891905835"/>
              </p:ext>
            </p:extLst>
          </p:nvPr>
        </p:nvGraphicFramePr>
        <p:xfrm>
          <a:off x="1711325" y="2133600"/>
          <a:ext cx="5968399" cy="3840892"/>
        </p:xfrm>
        <a:graphic>
          <a:graphicData uri="http://schemas.openxmlformats.org/drawingml/2006/chart">
            <c:chart xmlns:c="http://schemas.openxmlformats.org/drawingml/2006/chart" xmlns:r="http://schemas.openxmlformats.org/officeDocument/2006/relationships" r:id="rId2"/>
          </a:graphicData>
        </a:graphic>
      </p:graphicFrame>
      <p:sp>
        <p:nvSpPr>
          <p:cNvPr id="10" name="ZoneTexte 9">
            <a:extLst>
              <a:ext uri="{FF2B5EF4-FFF2-40B4-BE49-F238E27FC236}">
                <a16:creationId xmlns:a16="http://schemas.microsoft.com/office/drawing/2014/main" id="{2AB8C9DD-618A-4530-AD3A-20B9A9A32FA7}"/>
              </a:ext>
            </a:extLst>
          </p:cNvPr>
          <p:cNvSpPr txBox="1"/>
          <p:nvPr/>
        </p:nvSpPr>
        <p:spPr>
          <a:xfrm>
            <a:off x="8130746" y="2755557"/>
            <a:ext cx="3083011" cy="3693319"/>
          </a:xfrm>
          <a:prstGeom prst="rect">
            <a:avLst/>
          </a:prstGeom>
          <a:noFill/>
        </p:spPr>
        <p:txBody>
          <a:bodyPr wrap="square" rtlCol="0">
            <a:spAutoFit/>
          </a:bodyPr>
          <a:lstStyle/>
          <a:p>
            <a:pPr marL="285750" indent="-285750">
              <a:buFont typeface="Wingdings" panose="05000000000000000000" pitchFamily="2" charset="2"/>
              <a:buChar char="Ø"/>
            </a:pPr>
            <a:r>
              <a:rPr lang="fr-FR" dirty="0"/>
              <a:t>47% de la disponibilité alimentaire en céréales servent à nourrir le bétail</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53% de la disponibilité alimentaire en céréales servent au humains</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La production de viande est excessive</a:t>
            </a:r>
          </a:p>
          <a:p>
            <a:endParaRPr lang="fr-FR" dirty="0"/>
          </a:p>
        </p:txBody>
      </p:sp>
      <p:sp>
        <p:nvSpPr>
          <p:cNvPr id="11" name="ZoneTexte 10">
            <a:extLst>
              <a:ext uri="{FF2B5EF4-FFF2-40B4-BE49-F238E27FC236}">
                <a16:creationId xmlns:a16="http://schemas.microsoft.com/office/drawing/2014/main" id="{A96A87D6-4290-4975-B680-BC1B5A96C89F}"/>
              </a:ext>
            </a:extLst>
          </p:cNvPr>
          <p:cNvSpPr txBox="1"/>
          <p:nvPr/>
        </p:nvSpPr>
        <p:spPr>
          <a:xfrm>
            <a:off x="1993260" y="6104771"/>
            <a:ext cx="2006418" cy="507831"/>
          </a:xfrm>
          <a:prstGeom prst="rect">
            <a:avLst/>
          </a:prstGeom>
          <a:noFill/>
        </p:spPr>
        <p:txBody>
          <a:bodyPr wrap="square" rtlCol="0">
            <a:spAutoFit/>
          </a:bodyPr>
          <a:lstStyle/>
          <a:p>
            <a:r>
              <a:rPr lang="fr-FR" sz="900" dirty="0"/>
              <a:t>Source: fao.org</a:t>
            </a:r>
          </a:p>
          <a:p>
            <a:endParaRPr lang="fr-FR" dirty="0"/>
          </a:p>
        </p:txBody>
      </p:sp>
    </p:spTree>
    <p:extLst>
      <p:ext uri="{BB962C8B-B14F-4D97-AF65-F5344CB8AC3E}">
        <p14:creationId xmlns:p14="http://schemas.microsoft.com/office/powerpoint/2010/main" val="317945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C5696-6751-4B0D-B3B1-528F4389636F}"/>
              </a:ext>
            </a:extLst>
          </p:cNvPr>
          <p:cNvSpPr>
            <a:spLocks noGrp="1"/>
          </p:cNvSpPr>
          <p:nvPr>
            <p:ph type="title"/>
          </p:nvPr>
        </p:nvSpPr>
        <p:spPr>
          <a:xfrm>
            <a:off x="1853515" y="624110"/>
            <a:ext cx="9651098" cy="1280890"/>
          </a:xfrm>
        </p:spPr>
        <p:txBody>
          <a:bodyPr>
            <a:normAutofit fontScale="90000"/>
          </a:bodyPr>
          <a:lstStyle/>
          <a:p>
            <a:r>
              <a:rPr lang="fr-FR" sz="3600" b="1" u="sng" dirty="0">
                <a:effectLst>
                  <a:outerShdw blurRad="38100" dist="38100" dir="2700000" algn="tl">
                    <a:srgbClr val="000000">
                      <a:alpha val="43137"/>
                    </a:srgbClr>
                  </a:outerShdw>
                </a:effectLst>
              </a:rPr>
              <a:t>UNE CONSOMMATION DE VIANDE EXCESSIVE</a:t>
            </a:r>
            <a:br>
              <a:rPr lang="fr-FR" b="1" dirty="0">
                <a:effectLst>
                  <a:outerShdw blurRad="38100" dist="38100" dir="2700000" algn="tl">
                    <a:srgbClr val="000000">
                      <a:alpha val="43137"/>
                    </a:srgbClr>
                  </a:outerShdw>
                </a:effectLst>
              </a:rPr>
            </a:br>
            <a:r>
              <a:rPr lang="fr-FR" b="1" dirty="0">
                <a:effectLst>
                  <a:outerShdw blurRad="38100" dist="38100" dir="2700000" algn="tl">
                    <a:srgbClr val="000000">
                      <a:alpha val="43137"/>
                    </a:srgbClr>
                  </a:outerShdw>
                </a:effectLst>
              </a:rPr>
              <a:t>(Ex: USA)</a:t>
            </a:r>
            <a:endParaRPr lang="fr-FR" dirty="0"/>
          </a:p>
        </p:txBody>
      </p:sp>
      <p:grpSp>
        <p:nvGrpSpPr>
          <p:cNvPr id="10" name="Groupe 9">
            <a:extLst>
              <a:ext uri="{FF2B5EF4-FFF2-40B4-BE49-F238E27FC236}">
                <a16:creationId xmlns:a16="http://schemas.microsoft.com/office/drawing/2014/main" id="{3EFB66C8-9CCE-4978-BD0C-0981E0862B3C}"/>
              </a:ext>
            </a:extLst>
          </p:cNvPr>
          <p:cNvGrpSpPr/>
          <p:nvPr/>
        </p:nvGrpSpPr>
        <p:grpSpPr>
          <a:xfrm>
            <a:off x="993341" y="2008145"/>
            <a:ext cx="10872844" cy="3704225"/>
            <a:chOff x="1795011" y="3233252"/>
            <a:chExt cx="10041180" cy="2520813"/>
          </a:xfrm>
        </p:grpSpPr>
        <p:sp>
          <p:nvSpPr>
            <p:cNvPr id="11" name="Forme libre : forme 10">
              <a:extLst>
                <a:ext uri="{FF2B5EF4-FFF2-40B4-BE49-F238E27FC236}">
                  <a16:creationId xmlns:a16="http://schemas.microsoft.com/office/drawing/2014/main" id="{B4F708B7-5172-4017-8FEB-80431B68828D}"/>
                </a:ext>
              </a:extLst>
            </p:cNvPr>
            <p:cNvSpPr/>
            <p:nvPr/>
          </p:nvSpPr>
          <p:spPr>
            <a:xfrm>
              <a:off x="3424806" y="3461782"/>
              <a:ext cx="2038407" cy="1963516"/>
            </a:xfrm>
            <a:custGeom>
              <a:avLst/>
              <a:gdLst>
                <a:gd name="connsiteX0" fmla="*/ 0 w 2246262"/>
                <a:gd name="connsiteY0" fmla="*/ 294527 h 1963516"/>
                <a:gd name="connsiteX1" fmla="*/ 1264504 w 2246262"/>
                <a:gd name="connsiteY1" fmla="*/ 294527 h 1963516"/>
                <a:gd name="connsiteX2" fmla="*/ 1264504 w 2246262"/>
                <a:gd name="connsiteY2" fmla="*/ 0 h 1963516"/>
                <a:gd name="connsiteX3" fmla="*/ 2246262 w 2246262"/>
                <a:gd name="connsiteY3" fmla="*/ 981758 h 1963516"/>
                <a:gd name="connsiteX4" fmla="*/ 1264504 w 2246262"/>
                <a:gd name="connsiteY4" fmla="*/ 1963516 h 1963516"/>
                <a:gd name="connsiteX5" fmla="*/ 1264504 w 2246262"/>
                <a:gd name="connsiteY5" fmla="*/ 1668989 h 1963516"/>
                <a:gd name="connsiteX6" fmla="*/ 0 w 2246262"/>
                <a:gd name="connsiteY6" fmla="*/ 1668989 h 1963516"/>
                <a:gd name="connsiteX7" fmla="*/ 0 w 2246262"/>
                <a:gd name="connsiteY7" fmla="*/ 294527 h 196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6262" h="1963516">
                  <a:moveTo>
                    <a:pt x="0" y="294527"/>
                  </a:moveTo>
                  <a:lnTo>
                    <a:pt x="1264504" y="294527"/>
                  </a:lnTo>
                  <a:lnTo>
                    <a:pt x="1264504" y="0"/>
                  </a:lnTo>
                  <a:lnTo>
                    <a:pt x="2246262" y="981758"/>
                  </a:lnTo>
                  <a:lnTo>
                    <a:pt x="1264504" y="1963516"/>
                  </a:lnTo>
                  <a:lnTo>
                    <a:pt x="1264504" y="1668989"/>
                  </a:lnTo>
                  <a:lnTo>
                    <a:pt x="0" y="1668989"/>
                  </a:lnTo>
                  <a:lnTo>
                    <a:pt x="0" y="29452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966" tIns="300877" rIns="602343" bIns="300877" numCol="1" spcCol="1270" anchor="ctr" anchorCtr="0">
              <a:noAutofit/>
            </a:bodyPr>
            <a:lstStyle/>
            <a:p>
              <a:pPr marL="0" lvl="0" indent="0" algn="ctr" defTabSz="444500">
                <a:lnSpc>
                  <a:spcPct val="90000"/>
                </a:lnSpc>
                <a:spcBef>
                  <a:spcPct val="0"/>
                </a:spcBef>
                <a:spcAft>
                  <a:spcPct val="35000"/>
                </a:spcAft>
                <a:buNone/>
              </a:pPr>
              <a:r>
                <a:rPr lang="fr-FR" kern="1200" dirty="0"/>
                <a:t>140 millions de tonnes de céréales</a:t>
              </a:r>
            </a:p>
          </p:txBody>
        </p:sp>
        <p:sp>
          <p:nvSpPr>
            <p:cNvPr id="12" name="Forme libre : forme 11">
              <a:extLst>
                <a:ext uri="{FF2B5EF4-FFF2-40B4-BE49-F238E27FC236}">
                  <a16:creationId xmlns:a16="http://schemas.microsoft.com/office/drawing/2014/main" id="{1C80DF5F-82A6-43BD-804A-8F4835C91DE7}"/>
                </a:ext>
              </a:extLst>
            </p:cNvPr>
            <p:cNvSpPr/>
            <p:nvPr/>
          </p:nvSpPr>
          <p:spPr>
            <a:xfrm>
              <a:off x="1795011" y="3233252"/>
              <a:ext cx="2016977" cy="2520812"/>
            </a:xfrm>
            <a:custGeom>
              <a:avLst/>
              <a:gdLst>
                <a:gd name="connsiteX0" fmla="*/ 0 w 1268071"/>
                <a:gd name="connsiteY0" fmla="*/ 761371 h 1522741"/>
                <a:gd name="connsiteX1" fmla="*/ 634036 w 1268071"/>
                <a:gd name="connsiteY1" fmla="*/ 0 h 1522741"/>
                <a:gd name="connsiteX2" fmla="*/ 1268072 w 1268071"/>
                <a:gd name="connsiteY2" fmla="*/ 761371 h 1522741"/>
                <a:gd name="connsiteX3" fmla="*/ 634036 w 1268071"/>
                <a:gd name="connsiteY3" fmla="*/ 1522742 h 1522741"/>
                <a:gd name="connsiteX4" fmla="*/ 0 w 1268071"/>
                <a:gd name="connsiteY4" fmla="*/ 761371 h 1522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8071" h="1522741">
                  <a:moveTo>
                    <a:pt x="0" y="761371"/>
                  </a:moveTo>
                  <a:cubicBezTo>
                    <a:pt x="0" y="340877"/>
                    <a:pt x="283868" y="0"/>
                    <a:pt x="634036" y="0"/>
                  </a:cubicBezTo>
                  <a:cubicBezTo>
                    <a:pt x="984204" y="0"/>
                    <a:pt x="1268072" y="340877"/>
                    <a:pt x="1268072" y="761371"/>
                  </a:cubicBezTo>
                  <a:cubicBezTo>
                    <a:pt x="1268072" y="1181865"/>
                    <a:pt x="984204" y="1522742"/>
                    <a:pt x="634036" y="1522742"/>
                  </a:cubicBezTo>
                  <a:cubicBezTo>
                    <a:pt x="283868" y="1522742"/>
                    <a:pt x="0" y="1181865"/>
                    <a:pt x="0" y="761371"/>
                  </a:cubicBez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91420" tIns="228715" rIns="191420" bIns="228715" numCol="1" spcCol="1270" anchor="ctr" anchorCtr="0">
              <a:noAutofit/>
            </a:bodyPr>
            <a:lstStyle/>
            <a:p>
              <a:pPr marL="0" lvl="0" indent="0" algn="ctr" defTabSz="400050">
                <a:lnSpc>
                  <a:spcPct val="90000"/>
                </a:lnSpc>
                <a:spcBef>
                  <a:spcPct val="0"/>
                </a:spcBef>
                <a:spcAft>
                  <a:spcPct val="35000"/>
                </a:spcAft>
                <a:buNone/>
              </a:pPr>
              <a:r>
                <a:rPr lang="fr-FR" sz="2000" kern="1200" dirty="0"/>
                <a:t>Production de céréales(pour animaux) au USA en 2013</a:t>
              </a:r>
            </a:p>
          </p:txBody>
        </p:sp>
        <p:sp>
          <p:nvSpPr>
            <p:cNvPr id="13" name="Forme libre : forme 12">
              <a:extLst>
                <a:ext uri="{FF2B5EF4-FFF2-40B4-BE49-F238E27FC236}">
                  <a16:creationId xmlns:a16="http://schemas.microsoft.com/office/drawing/2014/main" id="{D68136F7-B98F-4B78-83BB-2A4A6BBAF5AA}"/>
                </a:ext>
              </a:extLst>
            </p:cNvPr>
            <p:cNvSpPr/>
            <p:nvPr/>
          </p:nvSpPr>
          <p:spPr>
            <a:xfrm>
              <a:off x="6693618" y="3461782"/>
              <a:ext cx="2246262" cy="1963516"/>
            </a:xfrm>
            <a:custGeom>
              <a:avLst/>
              <a:gdLst>
                <a:gd name="connsiteX0" fmla="*/ 0 w 2246262"/>
                <a:gd name="connsiteY0" fmla="*/ 294527 h 1963516"/>
                <a:gd name="connsiteX1" fmla="*/ 1264504 w 2246262"/>
                <a:gd name="connsiteY1" fmla="*/ 294527 h 1963516"/>
                <a:gd name="connsiteX2" fmla="*/ 1264504 w 2246262"/>
                <a:gd name="connsiteY2" fmla="*/ 0 h 1963516"/>
                <a:gd name="connsiteX3" fmla="*/ 2246262 w 2246262"/>
                <a:gd name="connsiteY3" fmla="*/ 981758 h 1963516"/>
                <a:gd name="connsiteX4" fmla="*/ 1264504 w 2246262"/>
                <a:gd name="connsiteY4" fmla="*/ 1963516 h 1963516"/>
                <a:gd name="connsiteX5" fmla="*/ 1264504 w 2246262"/>
                <a:gd name="connsiteY5" fmla="*/ 1668989 h 1963516"/>
                <a:gd name="connsiteX6" fmla="*/ 0 w 2246262"/>
                <a:gd name="connsiteY6" fmla="*/ 1668989 h 1963516"/>
                <a:gd name="connsiteX7" fmla="*/ 0 w 2246262"/>
                <a:gd name="connsiteY7" fmla="*/ 294527 h 196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6262" h="1963516">
                  <a:moveTo>
                    <a:pt x="0" y="294527"/>
                  </a:moveTo>
                  <a:lnTo>
                    <a:pt x="1264504" y="294527"/>
                  </a:lnTo>
                  <a:lnTo>
                    <a:pt x="1264504" y="0"/>
                  </a:lnTo>
                  <a:lnTo>
                    <a:pt x="2246262" y="981758"/>
                  </a:lnTo>
                  <a:lnTo>
                    <a:pt x="1264504" y="1963516"/>
                  </a:lnTo>
                  <a:lnTo>
                    <a:pt x="1264504" y="1668989"/>
                  </a:lnTo>
                  <a:lnTo>
                    <a:pt x="0" y="1668989"/>
                  </a:lnTo>
                  <a:lnTo>
                    <a:pt x="0" y="29452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965" tIns="300877" rIns="602344" bIns="300877" numCol="1" spcCol="1270" anchor="ctr" anchorCtr="0">
              <a:noAutofit/>
            </a:bodyPr>
            <a:lstStyle/>
            <a:p>
              <a:pPr marL="0" lvl="0" indent="0" algn="ctr" defTabSz="444500">
                <a:lnSpc>
                  <a:spcPct val="90000"/>
                </a:lnSpc>
                <a:spcBef>
                  <a:spcPct val="0"/>
                </a:spcBef>
                <a:spcAft>
                  <a:spcPct val="35000"/>
                </a:spcAft>
                <a:buNone/>
              </a:pPr>
              <a:r>
                <a:rPr lang="fr-FR" sz="1600" kern="1200" dirty="0"/>
                <a:t>14 millions de tonnes    de céréales pour nourrir les humains</a:t>
              </a:r>
            </a:p>
          </p:txBody>
        </p:sp>
        <p:sp>
          <p:nvSpPr>
            <p:cNvPr id="14" name="Forme libre : forme 13">
              <a:extLst>
                <a:ext uri="{FF2B5EF4-FFF2-40B4-BE49-F238E27FC236}">
                  <a16:creationId xmlns:a16="http://schemas.microsoft.com/office/drawing/2014/main" id="{9CFCEBCD-AA58-490E-8029-652EE5B8AC10}"/>
                </a:ext>
              </a:extLst>
            </p:cNvPr>
            <p:cNvSpPr/>
            <p:nvPr/>
          </p:nvSpPr>
          <p:spPr>
            <a:xfrm>
              <a:off x="5178916" y="3285962"/>
              <a:ext cx="1822571" cy="2468103"/>
            </a:xfrm>
            <a:custGeom>
              <a:avLst/>
              <a:gdLst>
                <a:gd name="connsiteX0" fmla="*/ 0 w 1249708"/>
                <a:gd name="connsiteY0" fmla="*/ 736763 h 1473525"/>
                <a:gd name="connsiteX1" fmla="*/ 624854 w 1249708"/>
                <a:gd name="connsiteY1" fmla="*/ 0 h 1473525"/>
                <a:gd name="connsiteX2" fmla="*/ 1249708 w 1249708"/>
                <a:gd name="connsiteY2" fmla="*/ 736763 h 1473525"/>
                <a:gd name="connsiteX3" fmla="*/ 624854 w 1249708"/>
                <a:gd name="connsiteY3" fmla="*/ 1473526 h 1473525"/>
                <a:gd name="connsiteX4" fmla="*/ 0 w 1249708"/>
                <a:gd name="connsiteY4" fmla="*/ 736763 h 147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708" h="1473525">
                  <a:moveTo>
                    <a:pt x="0" y="736763"/>
                  </a:moveTo>
                  <a:cubicBezTo>
                    <a:pt x="0" y="329860"/>
                    <a:pt x="279757" y="0"/>
                    <a:pt x="624854" y="0"/>
                  </a:cubicBezTo>
                  <a:cubicBezTo>
                    <a:pt x="969951" y="0"/>
                    <a:pt x="1249708" y="329860"/>
                    <a:pt x="1249708" y="736763"/>
                  </a:cubicBezTo>
                  <a:cubicBezTo>
                    <a:pt x="1249708" y="1143666"/>
                    <a:pt x="969951" y="1473526"/>
                    <a:pt x="624854" y="1473526"/>
                  </a:cubicBezTo>
                  <a:cubicBezTo>
                    <a:pt x="279757" y="1473526"/>
                    <a:pt x="0" y="1143666"/>
                    <a:pt x="0" y="736763"/>
                  </a:cubicBezTo>
                  <a:close/>
                </a:path>
              </a:pathLst>
            </a:custGeom>
            <a:solidFill>
              <a:schemeClr val="bg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8730" tIns="221508" rIns="188730" bIns="221508" numCol="1" spcCol="1270" anchor="ctr" anchorCtr="0">
              <a:noAutofit/>
            </a:bodyPr>
            <a:lstStyle/>
            <a:p>
              <a:pPr marL="0" lvl="0" indent="0" algn="ctr" defTabSz="400050">
                <a:lnSpc>
                  <a:spcPct val="90000"/>
                </a:lnSpc>
                <a:spcBef>
                  <a:spcPct val="0"/>
                </a:spcBef>
                <a:spcAft>
                  <a:spcPct val="35000"/>
                </a:spcAft>
                <a:buNone/>
              </a:pPr>
              <a:r>
                <a:rPr lang="fr-FR" kern="1200" dirty="0"/>
                <a:t>Réduction de 10%  des produits animaux en 2013</a:t>
              </a:r>
            </a:p>
          </p:txBody>
        </p:sp>
        <p:sp>
          <p:nvSpPr>
            <p:cNvPr id="15" name="Forme libre : forme 14">
              <a:extLst>
                <a:ext uri="{FF2B5EF4-FFF2-40B4-BE49-F238E27FC236}">
                  <a16:creationId xmlns:a16="http://schemas.microsoft.com/office/drawing/2014/main" id="{47821B17-EB08-499E-B430-D48E11100AB3}"/>
                </a:ext>
              </a:extLst>
            </p:cNvPr>
            <p:cNvSpPr/>
            <p:nvPr/>
          </p:nvSpPr>
          <p:spPr>
            <a:xfrm>
              <a:off x="9589929" y="3461782"/>
              <a:ext cx="2246262" cy="1963516"/>
            </a:xfrm>
            <a:custGeom>
              <a:avLst/>
              <a:gdLst>
                <a:gd name="connsiteX0" fmla="*/ 0 w 2246262"/>
                <a:gd name="connsiteY0" fmla="*/ 294527 h 1963516"/>
                <a:gd name="connsiteX1" fmla="*/ 1264504 w 2246262"/>
                <a:gd name="connsiteY1" fmla="*/ 294527 h 1963516"/>
                <a:gd name="connsiteX2" fmla="*/ 1264504 w 2246262"/>
                <a:gd name="connsiteY2" fmla="*/ 0 h 1963516"/>
                <a:gd name="connsiteX3" fmla="*/ 2246262 w 2246262"/>
                <a:gd name="connsiteY3" fmla="*/ 981758 h 1963516"/>
                <a:gd name="connsiteX4" fmla="*/ 1264504 w 2246262"/>
                <a:gd name="connsiteY4" fmla="*/ 1963516 h 1963516"/>
                <a:gd name="connsiteX5" fmla="*/ 1264504 w 2246262"/>
                <a:gd name="connsiteY5" fmla="*/ 1668989 h 1963516"/>
                <a:gd name="connsiteX6" fmla="*/ 0 w 2246262"/>
                <a:gd name="connsiteY6" fmla="*/ 1668989 h 1963516"/>
                <a:gd name="connsiteX7" fmla="*/ 0 w 2246262"/>
                <a:gd name="connsiteY7" fmla="*/ 294527 h 196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6262" h="1963516">
                  <a:moveTo>
                    <a:pt x="0" y="294527"/>
                  </a:moveTo>
                  <a:lnTo>
                    <a:pt x="1264504" y="294527"/>
                  </a:lnTo>
                  <a:lnTo>
                    <a:pt x="1264504" y="0"/>
                  </a:lnTo>
                  <a:lnTo>
                    <a:pt x="2246262" y="981758"/>
                  </a:lnTo>
                  <a:lnTo>
                    <a:pt x="1264504" y="1963516"/>
                  </a:lnTo>
                  <a:lnTo>
                    <a:pt x="1264504" y="1668989"/>
                  </a:lnTo>
                  <a:lnTo>
                    <a:pt x="0" y="1668989"/>
                  </a:lnTo>
                  <a:lnTo>
                    <a:pt x="0" y="29452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966" tIns="300877" rIns="602343" bIns="300877" numCol="1" spcCol="1270" anchor="ctr" anchorCtr="0">
              <a:noAutofit/>
            </a:bodyPr>
            <a:lstStyle/>
            <a:p>
              <a:pPr marL="0" lvl="0" indent="0" algn="ctr" defTabSz="444500">
                <a:lnSpc>
                  <a:spcPct val="90000"/>
                </a:lnSpc>
                <a:spcBef>
                  <a:spcPct val="0"/>
                </a:spcBef>
                <a:spcAft>
                  <a:spcPct val="35000"/>
                </a:spcAft>
                <a:buNone/>
              </a:pPr>
              <a:r>
                <a:rPr lang="fr-FR" sz="1400" kern="1200" dirty="0"/>
                <a:t>Nous avons assez de kcal pour nourrir 48 millions de personnes et assez de protéine pour  41 millions de personnes </a:t>
              </a:r>
            </a:p>
          </p:txBody>
        </p:sp>
        <p:sp>
          <p:nvSpPr>
            <p:cNvPr id="16" name="Forme libre : forme 15">
              <a:extLst>
                <a:ext uri="{FF2B5EF4-FFF2-40B4-BE49-F238E27FC236}">
                  <a16:creationId xmlns:a16="http://schemas.microsoft.com/office/drawing/2014/main" id="{EEE16300-8140-4D52-B1E7-BF6C772C4881}"/>
                </a:ext>
              </a:extLst>
            </p:cNvPr>
            <p:cNvSpPr/>
            <p:nvPr/>
          </p:nvSpPr>
          <p:spPr>
            <a:xfrm>
              <a:off x="8489919" y="3361903"/>
              <a:ext cx="1628162" cy="2392162"/>
            </a:xfrm>
            <a:custGeom>
              <a:avLst/>
              <a:gdLst>
                <a:gd name="connsiteX0" fmla="*/ 0 w 1264533"/>
                <a:gd name="connsiteY0" fmla="*/ 726200 h 1452399"/>
                <a:gd name="connsiteX1" fmla="*/ 632267 w 1264533"/>
                <a:gd name="connsiteY1" fmla="*/ 0 h 1452399"/>
                <a:gd name="connsiteX2" fmla="*/ 1264534 w 1264533"/>
                <a:gd name="connsiteY2" fmla="*/ 726200 h 1452399"/>
                <a:gd name="connsiteX3" fmla="*/ 632267 w 1264533"/>
                <a:gd name="connsiteY3" fmla="*/ 1452400 h 1452399"/>
                <a:gd name="connsiteX4" fmla="*/ 0 w 1264533"/>
                <a:gd name="connsiteY4" fmla="*/ 726200 h 145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33" h="1452399">
                  <a:moveTo>
                    <a:pt x="0" y="726200"/>
                  </a:moveTo>
                  <a:cubicBezTo>
                    <a:pt x="0" y="325131"/>
                    <a:pt x="283076" y="0"/>
                    <a:pt x="632267" y="0"/>
                  </a:cubicBezTo>
                  <a:cubicBezTo>
                    <a:pt x="981458" y="0"/>
                    <a:pt x="1264534" y="325131"/>
                    <a:pt x="1264534" y="726200"/>
                  </a:cubicBezTo>
                  <a:cubicBezTo>
                    <a:pt x="1264534" y="1127269"/>
                    <a:pt x="981458" y="1452400"/>
                    <a:pt x="632267" y="1452400"/>
                  </a:cubicBezTo>
                  <a:cubicBezTo>
                    <a:pt x="283076" y="1452400"/>
                    <a:pt x="0" y="1127269"/>
                    <a:pt x="0" y="726200"/>
                  </a:cubicBezTo>
                  <a:close/>
                </a:path>
              </a:pathLst>
            </a:cu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90902" tIns="218414" rIns="190902" bIns="218414" numCol="1" spcCol="1270" anchor="ctr" anchorCtr="0">
              <a:noAutofit/>
            </a:bodyPr>
            <a:lstStyle/>
            <a:p>
              <a:pPr marL="0" lvl="0" indent="0" algn="ctr" defTabSz="400050">
                <a:lnSpc>
                  <a:spcPct val="90000"/>
                </a:lnSpc>
                <a:spcBef>
                  <a:spcPct val="0"/>
                </a:spcBef>
                <a:spcAft>
                  <a:spcPct val="35000"/>
                </a:spcAft>
                <a:buNone/>
              </a:pPr>
              <a:r>
                <a:rPr lang="fr-FR" sz="1600" kern="1200" dirty="0"/>
                <a:t>Nombre d’être humain que l’on pourrait nourrir</a:t>
              </a:r>
            </a:p>
          </p:txBody>
        </p:sp>
      </p:grpSp>
    </p:spTree>
    <p:extLst>
      <p:ext uri="{BB962C8B-B14F-4D97-AF65-F5344CB8AC3E}">
        <p14:creationId xmlns:p14="http://schemas.microsoft.com/office/powerpoint/2010/main" val="426514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71D7D-7269-491F-A2C2-4982122AB4AB}"/>
              </a:ext>
            </a:extLst>
          </p:cNvPr>
          <p:cNvSpPr>
            <a:spLocks noGrp="1"/>
          </p:cNvSpPr>
          <p:nvPr>
            <p:ph type="title"/>
          </p:nvPr>
        </p:nvSpPr>
        <p:spPr>
          <a:xfrm>
            <a:off x="1655805" y="624110"/>
            <a:ext cx="9848807" cy="1280890"/>
          </a:xfrm>
        </p:spPr>
        <p:txBody>
          <a:bodyPr>
            <a:normAutofit fontScale="90000"/>
          </a:bodyPr>
          <a:lstStyle/>
          <a:p>
            <a:r>
              <a:rPr lang="fr-FR" b="1" dirty="0">
                <a:effectLst>
                  <a:outerShdw blurRad="38100" dist="38100" dir="2700000" algn="tl">
                    <a:srgbClr val="000000">
                      <a:alpha val="43137"/>
                    </a:srgbClr>
                  </a:outerShdw>
                </a:effectLst>
              </a:rPr>
              <a:t>PRODUCTION VÉGÉTAUX ET BESOINS ALIMENTAIRE</a:t>
            </a:r>
            <a:br>
              <a:rPr lang="fr-FR" sz="3600" b="1" kern="1200" dirty="0">
                <a:solidFill>
                  <a:schemeClr val="accent2"/>
                </a:solidFill>
                <a:latin typeface="Century Gothic" panose="020B0502020202020204"/>
                <a:ea typeface="+mn-ea"/>
                <a:cs typeface="+mn-cs"/>
              </a:rPr>
            </a:br>
            <a:r>
              <a:rPr lang="fr-FR" sz="3600" dirty="0">
                <a:solidFill>
                  <a:schemeClr val="tx1"/>
                </a:solidFill>
                <a:latin typeface="Brush Script MT" panose="03060802040406070304" pitchFamily="66" charset="0"/>
              </a:rPr>
              <a:t>Les produit végétaux- une source d'énergie non négligeable</a:t>
            </a:r>
            <a:br>
              <a:rPr lang="fr-FR" sz="3600" dirty="0">
                <a:solidFill>
                  <a:schemeClr val="tx1"/>
                </a:solidFill>
                <a:latin typeface="Brush Script MT" panose="03060802040406070304" pitchFamily="66" charset="0"/>
              </a:rPr>
            </a:br>
            <a:endParaRPr lang="fr-FR" dirty="0"/>
          </a:p>
        </p:txBody>
      </p:sp>
      <p:graphicFrame>
        <p:nvGraphicFramePr>
          <p:cNvPr id="6" name="Espace réservé du contenu 5">
            <a:extLst>
              <a:ext uri="{FF2B5EF4-FFF2-40B4-BE49-F238E27FC236}">
                <a16:creationId xmlns:a16="http://schemas.microsoft.com/office/drawing/2014/main" id="{5BC27FE9-CAA7-4838-97FA-151E2E6D0750}"/>
              </a:ext>
            </a:extLst>
          </p:cNvPr>
          <p:cNvGraphicFramePr>
            <a:graphicFrameLocks noGrp="1"/>
          </p:cNvGraphicFramePr>
          <p:nvPr>
            <p:ph idx="1"/>
            <p:extLst>
              <p:ext uri="{D42A27DB-BD31-4B8C-83A1-F6EECF244321}">
                <p14:modId xmlns:p14="http://schemas.microsoft.com/office/powerpoint/2010/main" val="2209315496"/>
              </p:ext>
            </p:extLst>
          </p:nvPr>
        </p:nvGraphicFramePr>
        <p:xfrm>
          <a:off x="1717589" y="1905001"/>
          <a:ext cx="6283411" cy="4495800"/>
        </p:xfrm>
        <a:graphic>
          <a:graphicData uri="http://schemas.openxmlformats.org/drawingml/2006/chart">
            <c:chart xmlns:c="http://schemas.openxmlformats.org/drawingml/2006/chart" xmlns:r="http://schemas.openxmlformats.org/officeDocument/2006/relationships" r:id="rId2"/>
          </a:graphicData>
        </a:graphic>
      </p:graphicFrame>
      <p:sp>
        <p:nvSpPr>
          <p:cNvPr id="8" name="ZoneTexte 7">
            <a:extLst>
              <a:ext uri="{FF2B5EF4-FFF2-40B4-BE49-F238E27FC236}">
                <a16:creationId xmlns:a16="http://schemas.microsoft.com/office/drawing/2014/main" id="{5FEB7FE1-58DD-4787-99BE-39138822B12D}"/>
              </a:ext>
            </a:extLst>
          </p:cNvPr>
          <p:cNvSpPr txBox="1"/>
          <p:nvPr/>
        </p:nvSpPr>
        <p:spPr>
          <a:xfrm>
            <a:off x="1578820" y="6308702"/>
            <a:ext cx="1809065" cy="507831"/>
          </a:xfrm>
          <a:prstGeom prst="rect">
            <a:avLst/>
          </a:prstGeom>
          <a:noFill/>
        </p:spPr>
        <p:txBody>
          <a:bodyPr wrap="square" rtlCol="0">
            <a:spAutoFit/>
          </a:bodyPr>
          <a:lstStyle/>
          <a:p>
            <a:r>
              <a:rPr lang="fr-FR" sz="900" dirty="0"/>
              <a:t>Source: fao.org</a:t>
            </a:r>
          </a:p>
          <a:p>
            <a:endParaRPr lang="fr-FR" dirty="0"/>
          </a:p>
        </p:txBody>
      </p:sp>
    </p:spTree>
    <p:extLst>
      <p:ext uri="{BB962C8B-B14F-4D97-AF65-F5344CB8AC3E}">
        <p14:creationId xmlns:p14="http://schemas.microsoft.com/office/powerpoint/2010/main" val="51554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6405D-E46C-4A51-BA8D-0B60A2EFEB9C}"/>
              </a:ext>
            </a:extLst>
          </p:cNvPr>
          <p:cNvSpPr>
            <a:spLocks noGrp="1"/>
          </p:cNvSpPr>
          <p:nvPr>
            <p:ph type="title"/>
          </p:nvPr>
        </p:nvSpPr>
        <p:spPr>
          <a:xfrm>
            <a:off x="1593801" y="485963"/>
            <a:ext cx="9805558" cy="1280890"/>
          </a:xfrm>
        </p:spPr>
        <p:txBody>
          <a:bodyPr>
            <a:normAutofit fontScale="90000"/>
          </a:bodyPr>
          <a:lstStyle/>
          <a:p>
            <a:r>
              <a:rPr lang="fr-FR" b="1" dirty="0">
                <a:effectLst>
                  <a:outerShdw blurRad="38100" dist="38100" dir="2700000" algn="tl">
                    <a:srgbClr val="000000">
                      <a:alpha val="43137"/>
                    </a:srgbClr>
                  </a:outerShdw>
                </a:effectLst>
              </a:rPr>
              <a:t>PRODUCTION VÉGÉTAUX ET BESOINS ALIMENTAIRE</a:t>
            </a:r>
            <a:br>
              <a:rPr lang="fr-FR" b="1" dirty="0">
                <a:effectLst>
                  <a:outerShdw blurRad="38100" dist="38100" dir="2700000" algn="tl">
                    <a:srgbClr val="000000">
                      <a:alpha val="43137"/>
                    </a:srgbClr>
                  </a:outerShdw>
                </a:effectLst>
              </a:rPr>
            </a:br>
            <a:r>
              <a:rPr lang="fr-FR" sz="3600" dirty="0">
                <a:solidFill>
                  <a:schemeClr val="tx1"/>
                </a:solidFill>
                <a:latin typeface="Brush Script MT" panose="03060802040406070304" pitchFamily="66" charset="0"/>
              </a:rPr>
              <a:t>La disponibilité de nourriture dépasse nos besoins de loin</a:t>
            </a:r>
            <a:br>
              <a:rPr lang="fr-FR" sz="3600" dirty="0">
                <a:solidFill>
                  <a:schemeClr val="tx1"/>
                </a:solidFill>
                <a:latin typeface="Brush Script MT" panose="03060802040406070304" pitchFamily="66" charset="0"/>
              </a:rPr>
            </a:br>
            <a:endParaRPr lang="fr-FR" dirty="0">
              <a:solidFill>
                <a:schemeClr val="tx1"/>
              </a:solidFill>
            </a:endParaRPr>
          </a:p>
        </p:txBody>
      </p:sp>
      <p:graphicFrame>
        <p:nvGraphicFramePr>
          <p:cNvPr id="37" name="Espace réservé du contenu 36">
            <a:extLst>
              <a:ext uri="{FF2B5EF4-FFF2-40B4-BE49-F238E27FC236}">
                <a16:creationId xmlns:a16="http://schemas.microsoft.com/office/drawing/2014/main" id="{5BCFB2A3-6F4F-426B-86C9-B56F1534E09A}"/>
              </a:ext>
            </a:extLst>
          </p:cNvPr>
          <p:cNvGraphicFramePr>
            <a:graphicFrameLocks noGrp="1"/>
          </p:cNvGraphicFramePr>
          <p:nvPr>
            <p:ph idx="1"/>
            <p:extLst>
              <p:ext uri="{D42A27DB-BD31-4B8C-83A1-F6EECF244321}">
                <p14:modId xmlns:p14="http://schemas.microsoft.com/office/powerpoint/2010/main" val="4168888716"/>
              </p:ext>
            </p:extLst>
          </p:nvPr>
        </p:nvGraphicFramePr>
        <p:xfrm>
          <a:off x="1155359" y="1705139"/>
          <a:ext cx="8297561" cy="4528751"/>
        </p:xfrm>
        <a:graphic>
          <a:graphicData uri="http://schemas.openxmlformats.org/drawingml/2006/chart">
            <c:chart xmlns:c="http://schemas.openxmlformats.org/drawingml/2006/chart" xmlns:r="http://schemas.openxmlformats.org/officeDocument/2006/relationships" r:id="rId2"/>
          </a:graphicData>
        </a:graphic>
      </p:graphicFrame>
      <p:sp>
        <p:nvSpPr>
          <p:cNvPr id="40" name="ZoneTexte 39">
            <a:extLst>
              <a:ext uri="{FF2B5EF4-FFF2-40B4-BE49-F238E27FC236}">
                <a16:creationId xmlns:a16="http://schemas.microsoft.com/office/drawing/2014/main" id="{B5B4FF0D-89C1-4492-886E-3EB34A9F33E0}"/>
              </a:ext>
            </a:extLst>
          </p:cNvPr>
          <p:cNvSpPr txBox="1"/>
          <p:nvPr/>
        </p:nvSpPr>
        <p:spPr>
          <a:xfrm>
            <a:off x="9564130" y="1600200"/>
            <a:ext cx="2378675" cy="5355312"/>
          </a:xfrm>
          <a:prstGeom prst="rect">
            <a:avLst/>
          </a:prstGeom>
          <a:noFill/>
        </p:spPr>
        <p:txBody>
          <a:bodyPr wrap="square" rtlCol="0">
            <a:spAutoFit/>
          </a:bodyPr>
          <a:lstStyle/>
          <a:p>
            <a:pPr marL="285750" indent="-285750">
              <a:buFont typeface="Wingdings" panose="05000000000000000000" pitchFamily="2" charset="2"/>
              <a:buChar char="Ø"/>
            </a:pPr>
            <a:r>
              <a:rPr lang="fr-FR" dirty="0"/>
              <a:t>Nous avons assez de kcal pour nourrir 9Milliards d’habitant soit (131%) de la population mondiale</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Nous avons assez de protéine pour nourrir 11,5Milliards d’habitant soit (164%) de la population mondiale</a:t>
            </a:r>
          </a:p>
          <a:p>
            <a:endParaRPr lang="fr-FR" dirty="0"/>
          </a:p>
        </p:txBody>
      </p:sp>
      <p:sp>
        <p:nvSpPr>
          <p:cNvPr id="41" name="ZoneTexte 40">
            <a:extLst>
              <a:ext uri="{FF2B5EF4-FFF2-40B4-BE49-F238E27FC236}">
                <a16:creationId xmlns:a16="http://schemas.microsoft.com/office/drawing/2014/main" id="{5257F036-7DA2-45DF-BF34-FE6CF34EF0AA}"/>
              </a:ext>
            </a:extLst>
          </p:cNvPr>
          <p:cNvSpPr txBox="1"/>
          <p:nvPr/>
        </p:nvSpPr>
        <p:spPr>
          <a:xfrm>
            <a:off x="1236742" y="6309181"/>
            <a:ext cx="1927477" cy="507831"/>
          </a:xfrm>
          <a:prstGeom prst="rect">
            <a:avLst/>
          </a:prstGeom>
          <a:noFill/>
        </p:spPr>
        <p:txBody>
          <a:bodyPr wrap="square" rtlCol="0">
            <a:spAutoFit/>
          </a:bodyPr>
          <a:lstStyle/>
          <a:p>
            <a:r>
              <a:rPr lang="fr-FR" sz="900" dirty="0"/>
              <a:t>Source: fao.org</a:t>
            </a:r>
          </a:p>
          <a:p>
            <a:endParaRPr lang="fr-FR" dirty="0"/>
          </a:p>
        </p:txBody>
      </p:sp>
    </p:spTree>
    <p:extLst>
      <p:ext uri="{BB962C8B-B14F-4D97-AF65-F5344CB8AC3E}">
        <p14:creationId xmlns:p14="http://schemas.microsoft.com/office/powerpoint/2010/main" val="208264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50311-7912-49F3-957D-375B3159B49A}"/>
              </a:ext>
            </a:extLst>
          </p:cNvPr>
          <p:cNvSpPr>
            <a:spLocks noGrp="1"/>
          </p:cNvSpPr>
          <p:nvPr>
            <p:ph type="title"/>
          </p:nvPr>
        </p:nvSpPr>
        <p:spPr>
          <a:xfrm>
            <a:off x="1767016" y="624110"/>
            <a:ext cx="9737595" cy="1280890"/>
          </a:xfrm>
        </p:spPr>
        <p:txBody>
          <a:bodyPr/>
          <a:lstStyle/>
          <a:p>
            <a:r>
              <a:rPr lang="fr-FR" b="1" dirty="0">
                <a:effectLst>
                  <a:outerShdw blurRad="38100" dist="38100" dir="2700000" algn="tl">
                    <a:srgbClr val="000000">
                      <a:alpha val="43137"/>
                    </a:srgbClr>
                  </a:outerShdw>
                </a:effectLst>
              </a:rPr>
              <a:t>Conclusion des sections productions et approfondissements</a:t>
            </a:r>
            <a:endParaRPr lang="fr-FR" dirty="0"/>
          </a:p>
        </p:txBody>
      </p:sp>
      <p:sp>
        <p:nvSpPr>
          <p:cNvPr id="4" name="Espace réservé du contenu 3">
            <a:extLst>
              <a:ext uri="{FF2B5EF4-FFF2-40B4-BE49-F238E27FC236}">
                <a16:creationId xmlns:a16="http://schemas.microsoft.com/office/drawing/2014/main" id="{7AEA8E70-617E-4223-B8AF-18E1C681844B}"/>
              </a:ext>
            </a:extLst>
          </p:cNvPr>
          <p:cNvSpPr>
            <a:spLocks noGrp="1"/>
          </p:cNvSpPr>
          <p:nvPr>
            <p:ph sz="half" idx="1"/>
          </p:nvPr>
        </p:nvSpPr>
        <p:spPr>
          <a:xfrm>
            <a:off x="1822622" y="2133600"/>
            <a:ext cx="4120978" cy="3777622"/>
          </a:xfrm>
        </p:spPr>
        <p:txBody>
          <a:bodyPr>
            <a:normAutofit fontScale="85000" lnSpcReduction="10000"/>
          </a:bodyPr>
          <a:lstStyle/>
          <a:p>
            <a:r>
              <a:rPr lang="fr-FR" dirty="0">
                <a:solidFill>
                  <a:schemeClr val="tx1"/>
                </a:solidFill>
                <a:effectLst>
                  <a:outerShdw blurRad="38100" dist="38100" dir="2700000" algn="tl">
                    <a:srgbClr val="000000">
                      <a:alpha val="43137"/>
                    </a:srgbClr>
                  </a:outerShdw>
                </a:effectLst>
                <a:latin typeface="Bahnschrift SemiLight SemiConde" panose="020B0502040204020203" pitchFamily="34" charset="0"/>
              </a:rPr>
              <a:t>La faim  dans le monde résulte elle d’un manque de production ou de problème technique?</a:t>
            </a:r>
          </a:p>
          <a:p>
            <a:pPr>
              <a:buFont typeface="Wingdings" panose="05000000000000000000" pitchFamily="2" charset="2"/>
              <a:buChar char="q"/>
            </a:pPr>
            <a:r>
              <a:rPr lang="fr-FR" dirty="0"/>
              <a:t>Une mauvaise gestion des gouvernements de certains pays pauvres à cause de leur politique d’exportation massive.(ils cèdent à tous les marché)</a:t>
            </a:r>
          </a:p>
          <a:p>
            <a:pPr>
              <a:buFont typeface="Wingdings" panose="05000000000000000000" pitchFamily="2" charset="2"/>
              <a:buChar char="q"/>
            </a:pPr>
            <a:r>
              <a:rPr lang="fr-FR" dirty="0"/>
              <a:t>Une Surconsommation des pays riches (viandes et autres)</a:t>
            </a:r>
          </a:p>
          <a:p>
            <a:pPr>
              <a:buFont typeface="Wingdings" panose="05000000000000000000" pitchFamily="2" charset="2"/>
              <a:buChar char="q"/>
            </a:pPr>
            <a:r>
              <a:rPr lang="fr-FR" dirty="0"/>
              <a:t>Un investissement très pauvre pour les agriculteurs dans les pays pauvres(condition de travail médiocre)</a:t>
            </a:r>
          </a:p>
          <a:p>
            <a:endParaRPr lang="fr-FR" dirty="0"/>
          </a:p>
        </p:txBody>
      </p:sp>
      <p:sp>
        <p:nvSpPr>
          <p:cNvPr id="5" name="Espace réservé du contenu 4">
            <a:extLst>
              <a:ext uri="{FF2B5EF4-FFF2-40B4-BE49-F238E27FC236}">
                <a16:creationId xmlns:a16="http://schemas.microsoft.com/office/drawing/2014/main" id="{9F1123E1-2518-42E8-96E0-884A59591250}"/>
              </a:ext>
            </a:extLst>
          </p:cNvPr>
          <p:cNvSpPr>
            <a:spLocks noGrp="1"/>
          </p:cNvSpPr>
          <p:nvPr>
            <p:ph sz="half" idx="2"/>
          </p:nvPr>
        </p:nvSpPr>
        <p:spPr>
          <a:xfrm>
            <a:off x="6759147" y="2126222"/>
            <a:ext cx="4120978" cy="3777622"/>
          </a:xfrm>
        </p:spPr>
        <p:txBody>
          <a:bodyPr>
            <a:normAutofit fontScale="85000" lnSpcReduction="10000"/>
          </a:bodyPr>
          <a:lstStyle/>
          <a:p>
            <a:r>
              <a:rPr lang="fr-FR" sz="1800" dirty="0">
                <a:solidFill>
                  <a:schemeClr val="tx1"/>
                </a:solidFill>
                <a:effectLst>
                  <a:outerShdw blurRad="38100" dist="38100" dir="2700000" algn="tl">
                    <a:srgbClr val="000000">
                      <a:alpha val="43137"/>
                    </a:srgbClr>
                  </a:outerShdw>
                </a:effectLst>
                <a:latin typeface="Bahnschrift SemiLight SemiConde" panose="020B0502040204020203" pitchFamily="34" charset="0"/>
              </a:rPr>
              <a:t>Qu’elle sont les prévision  de population en 2050? Aura on besoin d'augmenter drastiquement la production alimentaire?</a:t>
            </a:r>
          </a:p>
          <a:p>
            <a:pPr>
              <a:buFont typeface="Wingdings" panose="05000000000000000000" pitchFamily="2" charset="2"/>
              <a:buChar char="q"/>
            </a:pPr>
            <a:r>
              <a:rPr lang="fr-FR" dirty="0"/>
              <a:t>La population mondial devrait atteindre 9,8 milliard d’habitant en 2050 selon l’ONU</a:t>
            </a:r>
          </a:p>
          <a:p>
            <a:pPr>
              <a:buFont typeface="Wingdings" panose="05000000000000000000" pitchFamily="2" charset="2"/>
              <a:buChar char="q"/>
            </a:pPr>
            <a:r>
              <a:rPr lang="fr-FR" dirty="0"/>
              <a:t>D’après les chiffres de l’étude menée nous aurions pas besoin d’augmenter la production car nous pouvons nourrir le double d’habitant à l'heure actuelle</a:t>
            </a:r>
          </a:p>
          <a:p>
            <a:pPr>
              <a:buFont typeface="Wingdings" panose="05000000000000000000" pitchFamily="2" charset="2"/>
              <a:buChar char="q"/>
            </a:pPr>
            <a:r>
              <a:rPr lang="fr-FR" dirty="0"/>
              <a:t>On constate que les produit végétaux sont une source non négligeable et permettent de couvrir à eux seul  100% des besoins nutritionnels dans le monde</a:t>
            </a:r>
          </a:p>
          <a:p>
            <a:endParaRPr lang="fr-FR" dirty="0"/>
          </a:p>
        </p:txBody>
      </p:sp>
    </p:spTree>
    <p:extLst>
      <p:ext uri="{BB962C8B-B14F-4D97-AF65-F5344CB8AC3E}">
        <p14:creationId xmlns:p14="http://schemas.microsoft.com/office/powerpoint/2010/main" val="2926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D9E37-5ECA-4FE8-A90B-C630D10DE601}"/>
              </a:ext>
            </a:extLst>
          </p:cNvPr>
          <p:cNvSpPr>
            <a:spLocks noGrp="1"/>
          </p:cNvSpPr>
          <p:nvPr>
            <p:ph type="title"/>
          </p:nvPr>
        </p:nvSpPr>
        <p:spPr>
          <a:xfrm>
            <a:off x="1687669" y="624110"/>
            <a:ext cx="4137059" cy="1280890"/>
          </a:xfrm>
        </p:spPr>
        <p:txBody>
          <a:bodyPr>
            <a:normAutofit/>
          </a:bodyPr>
          <a:lstStyle/>
          <a:p>
            <a:pPr>
              <a:lnSpc>
                <a:spcPct val="90000"/>
              </a:lnSpc>
            </a:pPr>
            <a:r>
              <a:rPr lang="fr-FR" sz="1500" b="1"/>
              <a:t>Sources</a:t>
            </a:r>
            <a:br>
              <a:rPr lang="fr-FR" sz="1500" b="1"/>
            </a:br>
            <a:r>
              <a:rPr lang="fr-FR" sz="1500" b="1"/>
              <a:t>Les Données utilisées pour l’étude, site de la FAO</a:t>
            </a:r>
            <a:br>
              <a:rPr lang="fr-FR" sz="1500" b="1"/>
            </a:br>
            <a:r>
              <a:rPr lang="fr-FR" sz="1500"/>
              <a:t>http://www.fao.org/faostat/fr/#data/FBS</a:t>
            </a:r>
            <a:br>
              <a:rPr lang="fr-FR" sz="1500"/>
            </a:br>
            <a:endParaRPr lang="fr-FR" sz="1500" b="1"/>
          </a:p>
        </p:txBody>
      </p:sp>
      <p:sp>
        <p:nvSpPr>
          <p:cNvPr id="3" name="Espace réservé du contenu 2">
            <a:extLst>
              <a:ext uri="{FF2B5EF4-FFF2-40B4-BE49-F238E27FC236}">
                <a16:creationId xmlns:a16="http://schemas.microsoft.com/office/drawing/2014/main" id="{B3D2591C-BD17-402A-82D7-687BF380C782}"/>
              </a:ext>
            </a:extLst>
          </p:cNvPr>
          <p:cNvSpPr>
            <a:spLocks noGrp="1"/>
          </p:cNvSpPr>
          <p:nvPr>
            <p:ph idx="1"/>
          </p:nvPr>
        </p:nvSpPr>
        <p:spPr>
          <a:xfrm>
            <a:off x="1683956" y="2133600"/>
            <a:ext cx="4140772" cy="3777622"/>
          </a:xfrm>
        </p:spPr>
        <p:txBody>
          <a:bodyPr>
            <a:normAutofit/>
          </a:bodyPr>
          <a:lstStyle/>
          <a:p>
            <a:pPr>
              <a:buClr>
                <a:srgbClr val="FDCD82"/>
              </a:buClr>
            </a:pPr>
            <a:r>
              <a:rPr lang="fr-FR" sz="1600" dirty="0">
                <a:solidFill>
                  <a:srgbClr val="000000"/>
                </a:solidFill>
              </a:rPr>
              <a:t>Extraction de 5 fichiers csv pour l’étude:</a:t>
            </a:r>
          </a:p>
          <a:p>
            <a:pPr>
              <a:buClr>
                <a:srgbClr val="FDCD82"/>
              </a:buClr>
              <a:buFont typeface="Wingdings" panose="05000000000000000000" pitchFamily="2" charset="2"/>
              <a:buChar char="Ø"/>
            </a:pPr>
            <a:r>
              <a:rPr lang="fr-FR" sz="1600" dirty="0">
                <a:solidFill>
                  <a:srgbClr val="000000"/>
                </a:solidFill>
              </a:rPr>
              <a:t>Population mondiale 2013</a:t>
            </a:r>
          </a:p>
          <a:p>
            <a:pPr>
              <a:buClr>
                <a:srgbClr val="FDCD82"/>
              </a:buClr>
              <a:buFont typeface="Wingdings" panose="05000000000000000000" pitchFamily="2" charset="2"/>
              <a:buChar char="Ø"/>
            </a:pPr>
            <a:r>
              <a:rPr lang="fr-FR" sz="1600" dirty="0">
                <a:solidFill>
                  <a:srgbClr val="000000"/>
                </a:solidFill>
              </a:rPr>
              <a:t>Bilans alimentaire céréale ,végétal et animal</a:t>
            </a:r>
          </a:p>
          <a:p>
            <a:pPr>
              <a:buClr>
                <a:srgbClr val="FDCD82"/>
              </a:buClr>
              <a:buFont typeface="Wingdings" panose="05000000000000000000" pitchFamily="2" charset="2"/>
              <a:buChar char="Ø"/>
            </a:pPr>
            <a:r>
              <a:rPr lang="fr-FR" sz="1600" dirty="0">
                <a:solidFill>
                  <a:srgbClr val="000000"/>
                </a:solidFill>
              </a:rPr>
              <a:t>Population en Sous-nutrition </a:t>
            </a:r>
          </a:p>
          <a:p>
            <a:pPr>
              <a:buClr>
                <a:srgbClr val="FDCD82"/>
              </a:buClr>
            </a:pPr>
            <a:endParaRPr lang="fr-FR" sz="1600" dirty="0">
              <a:solidFill>
                <a:srgbClr val="000000"/>
              </a:solidFill>
            </a:endParaRPr>
          </a:p>
          <a:p>
            <a:pPr>
              <a:buClr>
                <a:srgbClr val="FDCD82"/>
              </a:buClr>
            </a:pPr>
            <a:endParaRPr lang="fr-FR" sz="1600" dirty="0">
              <a:solidFill>
                <a:srgbClr val="000000"/>
              </a:solidFill>
            </a:endParaRPr>
          </a:p>
        </p:txBody>
      </p:sp>
      <p:pic>
        <p:nvPicPr>
          <p:cNvPr id="5" name="Image 4">
            <a:extLst>
              <a:ext uri="{FF2B5EF4-FFF2-40B4-BE49-F238E27FC236}">
                <a16:creationId xmlns:a16="http://schemas.microsoft.com/office/drawing/2014/main" id="{51921DFC-9231-4F1B-AFA3-E0EC4904A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025" y="1344370"/>
            <a:ext cx="6100084" cy="4895792"/>
          </a:xfrm>
          <a:prstGeom prst="rect">
            <a:avLst/>
          </a:prstGeom>
        </p:spPr>
      </p:pic>
    </p:spTree>
    <p:extLst>
      <p:ext uri="{BB962C8B-B14F-4D97-AF65-F5344CB8AC3E}">
        <p14:creationId xmlns:p14="http://schemas.microsoft.com/office/powerpoint/2010/main" val="2728452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able&#10;&#10;Description générée automatiquement">
            <a:extLst>
              <a:ext uri="{FF2B5EF4-FFF2-40B4-BE49-F238E27FC236}">
                <a16:creationId xmlns:a16="http://schemas.microsoft.com/office/drawing/2014/main" id="{57804F0A-DEF1-41D6-97B0-32FC899E8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170" y="-735227"/>
            <a:ext cx="9112718" cy="4442254"/>
          </a:xfrm>
          <a:prstGeom prst="rect">
            <a:avLst/>
          </a:prstGeom>
        </p:spPr>
      </p:pic>
      <p:pic>
        <p:nvPicPr>
          <p:cNvPr id="7" name="Image 6" descr="Une image contenant table&#10;&#10;Description générée automatiquement">
            <a:extLst>
              <a:ext uri="{FF2B5EF4-FFF2-40B4-BE49-F238E27FC236}">
                <a16:creationId xmlns:a16="http://schemas.microsoft.com/office/drawing/2014/main" id="{FC5C0A3F-A062-4EC2-BA93-D40BE1BF7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418" y="3783022"/>
            <a:ext cx="9144470" cy="3007016"/>
          </a:xfrm>
          <a:prstGeom prst="rect">
            <a:avLst/>
          </a:prstGeom>
        </p:spPr>
      </p:pic>
    </p:spTree>
    <p:extLst>
      <p:ext uri="{BB962C8B-B14F-4D97-AF65-F5344CB8AC3E}">
        <p14:creationId xmlns:p14="http://schemas.microsoft.com/office/powerpoint/2010/main" val="87391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able&#10;&#10;Description générée automatiquement">
            <a:extLst>
              <a:ext uri="{FF2B5EF4-FFF2-40B4-BE49-F238E27FC236}">
                <a16:creationId xmlns:a16="http://schemas.microsoft.com/office/drawing/2014/main" id="{6FBC19F6-ED0C-4861-A0D6-4799CEB4B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497" y="1385570"/>
            <a:ext cx="9182572" cy="4564208"/>
          </a:xfrm>
          <a:prstGeom prst="rect">
            <a:avLst/>
          </a:prstGeom>
        </p:spPr>
      </p:pic>
    </p:spTree>
    <p:extLst>
      <p:ext uri="{BB962C8B-B14F-4D97-AF65-F5344CB8AC3E}">
        <p14:creationId xmlns:p14="http://schemas.microsoft.com/office/powerpoint/2010/main" val="2443848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52AFDF-3277-4540-A6E9-1E922AEFC155}"/>
              </a:ext>
            </a:extLst>
          </p:cNvPr>
          <p:cNvSpPr>
            <a:spLocks noGrp="1"/>
          </p:cNvSpPr>
          <p:nvPr>
            <p:ph type="title"/>
          </p:nvPr>
        </p:nvSpPr>
        <p:spPr>
          <a:xfrm>
            <a:off x="1624914" y="624110"/>
            <a:ext cx="9879697" cy="1280890"/>
          </a:xfrm>
        </p:spPr>
        <p:txBody>
          <a:bodyPr>
            <a:normAutofit/>
          </a:bodyPr>
          <a:lstStyle/>
          <a:p>
            <a:r>
              <a:rPr lang="fr-FR" sz="2700" dirty="0">
                <a:effectLst>
                  <a:outerShdw blurRad="38100" dist="38100" dir="2700000" algn="tl">
                    <a:srgbClr val="000000">
                      <a:alpha val="43137"/>
                    </a:srgbClr>
                  </a:outerShdw>
                </a:effectLst>
              </a:rPr>
              <a:t>L’agrégation</a:t>
            </a:r>
            <a:br>
              <a:rPr lang="fr-FR" dirty="0"/>
            </a:br>
            <a:endParaRPr lang="fr-FR" dirty="0"/>
          </a:p>
        </p:txBody>
      </p:sp>
      <p:sp>
        <p:nvSpPr>
          <p:cNvPr id="7" name="Espace réservé du contenu 6">
            <a:extLst>
              <a:ext uri="{FF2B5EF4-FFF2-40B4-BE49-F238E27FC236}">
                <a16:creationId xmlns:a16="http://schemas.microsoft.com/office/drawing/2014/main" id="{7C4A8584-5254-46A9-98A5-495C9BC33AA7}"/>
              </a:ext>
            </a:extLst>
          </p:cNvPr>
          <p:cNvSpPr>
            <a:spLocks noGrp="1"/>
          </p:cNvSpPr>
          <p:nvPr>
            <p:ph sz="half" idx="1"/>
          </p:nvPr>
        </p:nvSpPr>
        <p:spPr>
          <a:xfrm>
            <a:off x="1414849" y="2312773"/>
            <a:ext cx="5278162" cy="3777622"/>
          </a:xfrm>
        </p:spPr>
        <p:txBody>
          <a:bodyPr/>
          <a:lstStyle/>
          <a:p>
            <a:pPr>
              <a:buFont typeface="Wingdings" panose="05000000000000000000" pitchFamily="2" charset="2"/>
              <a:buChar char="Ø"/>
            </a:pPr>
            <a:r>
              <a:rPr lang="fr-FR" dirty="0"/>
              <a:t>L’agrégation permet d’effectuer des calcules simples sur l’ensemble des éléments Séries et </a:t>
            </a:r>
            <a:r>
              <a:rPr lang="fr-FR" dirty="0" err="1"/>
              <a:t>Dataframes</a:t>
            </a:r>
            <a:endParaRPr lang="fr-FR" dirty="0"/>
          </a:p>
          <a:p>
            <a:pPr>
              <a:buFont typeface="Wingdings" panose="05000000000000000000" pitchFamily="2" charset="2"/>
              <a:buChar char="Ø"/>
            </a:pPr>
            <a:endParaRPr lang="fr-FR" dirty="0"/>
          </a:p>
          <a:p>
            <a:pPr>
              <a:buFont typeface="Wingdings" panose="05000000000000000000" pitchFamily="2" charset="2"/>
              <a:buChar char="Ø"/>
            </a:pPr>
            <a:r>
              <a:rPr lang="fr-FR" dirty="0"/>
              <a:t>L’utilité d’un .</a:t>
            </a:r>
            <a:r>
              <a:rPr lang="fr-FR" dirty="0" err="1"/>
              <a:t>groupby</a:t>
            </a:r>
            <a:r>
              <a:rPr lang="fr-FR" dirty="0"/>
              <a:t>() permet d’agréger les moyennes des protéines par produits </a:t>
            </a:r>
          </a:p>
        </p:txBody>
      </p:sp>
      <p:pic>
        <p:nvPicPr>
          <p:cNvPr id="10" name="Espace réservé du contenu 9" descr="Une image contenant table&#10;&#10;Description générée automatiquement">
            <a:extLst>
              <a:ext uri="{FF2B5EF4-FFF2-40B4-BE49-F238E27FC236}">
                <a16:creationId xmlns:a16="http://schemas.microsoft.com/office/drawing/2014/main" id="{324A4BAC-C464-450D-B92A-2CF9C83F933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45699" y="1673006"/>
            <a:ext cx="5060950" cy="3777622"/>
          </a:xfrm>
        </p:spPr>
      </p:pic>
    </p:spTree>
    <p:extLst>
      <p:ext uri="{BB962C8B-B14F-4D97-AF65-F5344CB8AC3E}">
        <p14:creationId xmlns:p14="http://schemas.microsoft.com/office/powerpoint/2010/main" val="12567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707789-268F-4B37-855E-DA5C692F4EBE}"/>
              </a:ext>
            </a:extLst>
          </p:cNvPr>
          <p:cNvSpPr>
            <a:spLocks noGrp="1"/>
          </p:cNvSpPr>
          <p:nvPr>
            <p:ph type="title"/>
          </p:nvPr>
        </p:nvSpPr>
        <p:spPr>
          <a:xfrm>
            <a:off x="1674342" y="624110"/>
            <a:ext cx="9830270" cy="1280890"/>
          </a:xfrm>
        </p:spPr>
        <p:txBody>
          <a:bodyPr>
            <a:normAutofit/>
          </a:bodyPr>
          <a:lstStyle/>
          <a:p>
            <a:r>
              <a:rPr lang="fr-FR" sz="2700" dirty="0">
                <a:effectLst>
                  <a:outerShdw blurRad="38100" dist="38100" dir="2700000" algn="tl">
                    <a:srgbClr val="000000">
                      <a:alpha val="43137"/>
                    </a:srgbClr>
                  </a:outerShdw>
                </a:effectLst>
              </a:rPr>
              <a:t>L’agrégation</a:t>
            </a:r>
            <a:br>
              <a:rPr lang="fr-FR" dirty="0"/>
            </a:br>
            <a:endParaRPr lang="fr-FR" dirty="0"/>
          </a:p>
        </p:txBody>
      </p:sp>
      <p:sp>
        <p:nvSpPr>
          <p:cNvPr id="3" name="Espace réservé du contenu 2">
            <a:extLst>
              <a:ext uri="{FF2B5EF4-FFF2-40B4-BE49-F238E27FC236}">
                <a16:creationId xmlns:a16="http://schemas.microsoft.com/office/drawing/2014/main" id="{63375D68-54DA-4828-A454-F6FA876A0EF9}"/>
              </a:ext>
            </a:extLst>
          </p:cNvPr>
          <p:cNvSpPr>
            <a:spLocks noGrp="1"/>
          </p:cNvSpPr>
          <p:nvPr>
            <p:ph sz="half" idx="1"/>
          </p:nvPr>
        </p:nvSpPr>
        <p:spPr>
          <a:xfrm>
            <a:off x="1674342" y="2084173"/>
            <a:ext cx="4313864" cy="3777622"/>
          </a:xfrm>
        </p:spPr>
        <p:txBody>
          <a:bodyPr/>
          <a:lstStyle/>
          <a:p>
            <a:pPr>
              <a:buFont typeface="Wingdings" panose="05000000000000000000" pitchFamily="2" charset="2"/>
              <a:buChar char="Ø"/>
            </a:pPr>
            <a:r>
              <a:rPr lang="fr-FR" dirty="0"/>
              <a:t>évite la répétition des données de la </a:t>
            </a:r>
            <a:r>
              <a:rPr lang="fr-FR" dirty="0" err="1"/>
              <a:t>DataFrame</a:t>
            </a:r>
            <a:r>
              <a:rPr lang="fr-FR" dirty="0"/>
              <a:t> . Elle résume les données et applique différentes fonctions d'agrégation sur les données</a:t>
            </a:r>
          </a:p>
          <a:p>
            <a:pPr>
              <a:buFont typeface="Wingdings" panose="05000000000000000000" pitchFamily="2" charset="2"/>
              <a:buChar char="Ø"/>
            </a:pPr>
            <a:endParaRPr lang="fr-FR" dirty="0"/>
          </a:p>
          <a:p>
            <a:pPr>
              <a:buFont typeface="Wingdings" panose="05000000000000000000" pitchFamily="2" charset="2"/>
              <a:buChar char="Ø"/>
            </a:pPr>
            <a:r>
              <a:rPr lang="fr-FR" dirty="0"/>
              <a:t>L’utilité du .</a:t>
            </a:r>
            <a:r>
              <a:rPr lang="fr-FR" dirty="0" err="1"/>
              <a:t>pivot_table</a:t>
            </a:r>
            <a:r>
              <a:rPr lang="fr-FR" dirty="0"/>
              <a:t>() permet ici d’agréger les valeurs de disponibilités alimentaires par pays par produits.</a:t>
            </a:r>
          </a:p>
        </p:txBody>
      </p:sp>
      <p:pic>
        <p:nvPicPr>
          <p:cNvPr id="6" name="Espace réservé du contenu 5" descr="Une image contenant table&#10;&#10;Description générée automatiquement">
            <a:extLst>
              <a:ext uri="{FF2B5EF4-FFF2-40B4-BE49-F238E27FC236}">
                <a16:creationId xmlns:a16="http://schemas.microsoft.com/office/drawing/2014/main" id="{3464CBF4-CC02-41F7-A0E2-10C44AB76C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8697" y="2126023"/>
            <a:ext cx="6141308" cy="3638404"/>
          </a:xfrm>
        </p:spPr>
      </p:pic>
    </p:spTree>
    <p:extLst>
      <p:ext uri="{BB962C8B-B14F-4D97-AF65-F5344CB8AC3E}">
        <p14:creationId xmlns:p14="http://schemas.microsoft.com/office/powerpoint/2010/main" val="27615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DBFEC12A-0FF6-4CD3-A94A-75360A7B228E}"/>
              </a:ext>
            </a:extLst>
          </p:cNvPr>
          <p:cNvSpPr>
            <a:spLocks noGrp="1"/>
          </p:cNvSpPr>
          <p:nvPr>
            <p:ph type="title"/>
          </p:nvPr>
        </p:nvSpPr>
        <p:spPr>
          <a:xfrm>
            <a:off x="1794897" y="624110"/>
            <a:ext cx="9712998" cy="1280890"/>
          </a:xfrm>
        </p:spPr>
        <p:txBody>
          <a:bodyPr>
            <a:normAutofit/>
          </a:bodyPr>
          <a:lstStyle/>
          <a:p>
            <a:r>
              <a:rPr lang="fr-FR" b="1"/>
              <a:t>Tables des matières</a:t>
            </a:r>
            <a:endParaRPr lang="fr-FR"/>
          </a:p>
        </p:txBody>
      </p:sp>
      <p:sp>
        <p:nvSpPr>
          <p:cNvPr id="16" name="Rectangle 10">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Espace réservé du contenu 3">
            <a:extLst>
              <a:ext uri="{FF2B5EF4-FFF2-40B4-BE49-F238E27FC236}">
                <a16:creationId xmlns:a16="http://schemas.microsoft.com/office/drawing/2014/main" id="{23781092-63B3-49F0-AC53-BC6B1CB65C52}"/>
              </a:ext>
            </a:extLst>
          </p:cNvPr>
          <p:cNvGraphicFramePr>
            <a:graphicFrameLocks noGrp="1"/>
          </p:cNvGraphicFramePr>
          <p:nvPr>
            <p:ph idx="1"/>
            <p:extLst>
              <p:ext uri="{D42A27DB-BD31-4B8C-83A1-F6EECF244321}">
                <p14:modId xmlns:p14="http://schemas.microsoft.com/office/powerpoint/2010/main" val="345921198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870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B08F-1DB2-4A03-85B8-00404CD38477}"/>
              </a:ext>
            </a:extLst>
          </p:cNvPr>
          <p:cNvSpPr>
            <a:spLocks noGrp="1"/>
          </p:cNvSpPr>
          <p:nvPr>
            <p:ph type="title"/>
          </p:nvPr>
        </p:nvSpPr>
        <p:spPr>
          <a:xfrm>
            <a:off x="1649628" y="624110"/>
            <a:ext cx="9854984" cy="1280890"/>
          </a:xfrm>
        </p:spPr>
        <p:txBody>
          <a:bodyPr/>
          <a:lstStyle/>
          <a:p>
            <a:r>
              <a:rPr lang="fr-FR" sz="2700" dirty="0">
                <a:effectLst>
                  <a:outerShdw blurRad="38100" dist="38100" dir="2700000" algn="tl">
                    <a:srgbClr val="000000">
                      <a:alpha val="43137"/>
                    </a:srgbClr>
                  </a:outerShdw>
                </a:effectLst>
              </a:rPr>
              <a:t>La Restriction</a:t>
            </a:r>
            <a:endParaRPr lang="fr-FR" dirty="0"/>
          </a:p>
        </p:txBody>
      </p:sp>
      <p:sp>
        <p:nvSpPr>
          <p:cNvPr id="11" name="Espace réservé du contenu 10">
            <a:extLst>
              <a:ext uri="{FF2B5EF4-FFF2-40B4-BE49-F238E27FC236}">
                <a16:creationId xmlns:a16="http://schemas.microsoft.com/office/drawing/2014/main" id="{02C6D99E-86E0-44F3-B7F3-FD59719B5548}"/>
              </a:ext>
            </a:extLst>
          </p:cNvPr>
          <p:cNvSpPr>
            <a:spLocks noGrp="1"/>
          </p:cNvSpPr>
          <p:nvPr>
            <p:ph sz="half" idx="1"/>
          </p:nvPr>
        </p:nvSpPr>
        <p:spPr>
          <a:xfrm>
            <a:off x="1649628" y="1787611"/>
            <a:ext cx="3910913" cy="4267200"/>
          </a:xfrm>
        </p:spPr>
        <p:txBody>
          <a:bodyPr/>
          <a:lstStyle/>
          <a:p>
            <a:pPr>
              <a:buFont typeface="Wingdings" panose="05000000000000000000" pitchFamily="2" charset="2"/>
              <a:buChar char="Ø"/>
            </a:pPr>
            <a:r>
              <a:rPr lang="fr-FR" dirty="0"/>
              <a:t>La Restriction m’a permis de sélectionner certaines lignes d’un </a:t>
            </a:r>
            <a:r>
              <a:rPr lang="fr-FR" dirty="0" err="1"/>
              <a:t>Dataframe</a:t>
            </a:r>
            <a:endParaRPr lang="fr-FR" dirty="0"/>
          </a:p>
          <a:p>
            <a:pPr>
              <a:buFont typeface="Wingdings" panose="05000000000000000000" pitchFamily="2" charset="2"/>
              <a:buChar char="Ø"/>
            </a:pPr>
            <a:endParaRPr lang="fr-FR" dirty="0"/>
          </a:p>
          <a:p>
            <a:pPr>
              <a:buFont typeface="Wingdings" panose="05000000000000000000" pitchFamily="2" charset="2"/>
              <a:buChar char="Ø"/>
            </a:pPr>
            <a:endParaRPr lang="fr-FR" dirty="0"/>
          </a:p>
          <a:p>
            <a:pPr>
              <a:buFont typeface="Wingdings" panose="05000000000000000000" pitchFamily="2" charset="2"/>
              <a:buChar char="Ø"/>
            </a:pPr>
            <a:r>
              <a:rPr lang="fr-FR" dirty="0"/>
              <a:t>La Restriction me permet ici de sélectionner que lignes ou l’année 2013 est mentionnée</a:t>
            </a:r>
          </a:p>
        </p:txBody>
      </p:sp>
      <p:pic>
        <p:nvPicPr>
          <p:cNvPr id="18" name="Espace réservé du contenu 17" descr="Une image contenant texte, table&#10;&#10;Description générée automatiquement">
            <a:extLst>
              <a:ext uri="{FF2B5EF4-FFF2-40B4-BE49-F238E27FC236}">
                <a16:creationId xmlns:a16="http://schemas.microsoft.com/office/drawing/2014/main" id="{3D17F14C-929C-4DBA-8016-6E842CB68E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82962" y="1787611"/>
            <a:ext cx="6326660" cy="4359875"/>
          </a:xfrm>
        </p:spPr>
      </p:pic>
    </p:spTree>
    <p:extLst>
      <p:ext uri="{BB962C8B-B14F-4D97-AF65-F5344CB8AC3E}">
        <p14:creationId xmlns:p14="http://schemas.microsoft.com/office/powerpoint/2010/main" val="4244386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AB00D-9BE0-4473-B1C7-B3CB929329F4}"/>
              </a:ext>
            </a:extLst>
          </p:cNvPr>
          <p:cNvSpPr>
            <a:spLocks noGrp="1"/>
          </p:cNvSpPr>
          <p:nvPr>
            <p:ph type="title"/>
          </p:nvPr>
        </p:nvSpPr>
        <p:spPr>
          <a:xfrm>
            <a:off x="1655806" y="624110"/>
            <a:ext cx="9848806" cy="1280890"/>
          </a:xfrm>
        </p:spPr>
        <p:txBody>
          <a:bodyPr/>
          <a:lstStyle/>
          <a:p>
            <a:r>
              <a:rPr lang="fr-FR" sz="2700" dirty="0">
                <a:effectLst>
                  <a:outerShdw blurRad="38100" dist="38100" dir="2700000" algn="tl">
                    <a:srgbClr val="000000">
                      <a:alpha val="43137"/>
                    </a:srgbClr>
                  </a:outerShdw>
                </a:effectLst>
              </a:rPr>
              <a:t>La Projection</a:t>
            </a:r>
            <a:endParaRPr lang="fr-FR" dirty="0"/>
          </a:p>
        </p:txBody>
      </p:sp>
      <p:sp>
        <p:nvSpPr>
          <p:cNvPr id="3" name="Espace réservé du contenu 2">
            <a:extLst>
              <a:ext uri="{FF2B5EF4-FFF2-40B4-BE49-F238E27FC236}">
                <a16:creationId xmlns:a16="http://schemas.microsoft.com/office/drawing/2014/main" id="{77D64FAC-DAAC-4B2F-A56E-ABA89133668E}"/>
              </a:ext>
            </a:extLst>
          </p:cNvPr>
          <p:cNvSpPr>
            <a:spLocks noGrp="1"/>
          </p:cNvSpPr>
          <p:nvPr>
            <p:ph sz="half" idx="1"/>
          </p:nvPr>
        </p:nvSpPr>
        <p:spPr>
          <a:xfrm>
            <a:off x="1655806" y="2133600"/>
            <a:ext cx="3521675" cy="3777622"/>
          </a:xfrm>
        </p:spPr>
        <p:txBody>
          <a:bodyPr/>
          <a:lstStyle/>
          <a:p>
            <a:pPr>
              <a:buFont typeface="Wingdings" panose="05000000000000000000" pitchFamily="2" charset="2"/>
              <a:buChar char="Ø"/>
            </a:pPr>
            <a:r>
              <a:rPr lang="fr-FR" dirty="0"/>
              <a:t>La Projection permet de sélectionner certaines colonnes d’un </a:t>
            </a:r>
            <a:r>
              <a:rPr lang="fr-FR" dirty="0" err="1"/>
              <a:t>Dataframe</a:t>
            </a:r>
            <a:endParaRPr lang="fr-FR" dirty="0"/>
          </a:p>
          <a:p>
            <a:pPr>
              <a:buFont typeface="Wingdings" panose="05000000000000000000" pitchFamily="2" charset="2"/>
              <a:buChar char="Ø"/>
            </a:pPr>
            <a:endParaRPr lang="fr-FR" dirty="0"/>
          </a:p>
          <a:p>
            <a:pPr>
              <a:buFont typeface="Wingdings" panose="05000000000000000000" pitchFamily="2" charset="2"/>
              <a:buChar char="Ø"/>
            </a:pPr>
            <a:endParaRPr lang="fr-FR" dirty="0"/>
          </a:p>
          <a:p>
            <a:pPr>
              <a:buFont typeface="Wingdings" panose="05000000000000000000" pitchFamily="2" charset="2"/>
              <a:buChar char="Ø"/>
            </a:pPr>
            <a:r>
              <a:rPr lang="fr-FR" dirty="0"/>
              <a:t>L’utilité d’une Projection ici  est de réduire en sélectionnant un nombre de colonnes et de filtrer sur les quantité importées</a:t>
            </a:r>
          </a:p>
          <a:p>
            <a:pPr>
              <a:buFont typeface="Wingdings" panose="05000000000000000000" pitchFamily="2" charset="2"/>
              <a:buChar char="Ø"/>
            </a:pPr>
            <a:endParaRPr lang="fr-FR" dirty="0"/>
          </a:p>
          <a:p>
            <a:endParaRPr lang="fr-FR" dirty="0"/>
          </a:p>
          <a:p>
            <a:endParaRPr lang="fr-FR" dirty="0"/>
          </a:p>
          <a:p>
            <a:endParaRPr lang="fr-FR" dirty="0"/>
          </a:p>
        </p:txBody>
      </p:sp>
      <p:pic>
        <p:nvPicPr>
          <p:cNvPr id="10" name="Espace réservé du contenu 9" descr="Une image contenant texte&#10;&#10;Description générée automatiquement">
            <a:extLst>
              <a:ext uri="{FF2B5EF4-FFF2-40B4-BE49-F238E27FC236}">
                <a16:creationId xmlns:a16="http://schemas.microsoft.com/office/drawing/2014/main" id="{C78C61AD-F4C9-4D0E-B353-45D5115F3B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23470" y="1905001"/>
            <a:ext cx="6512011" cy="3777622"/>
          </a:xfrm>
        </p:spPr>
      </p:pic>
    </p:spTree>
    <p:extLst>
      <p:ext uri="{BB962C8B-B14F-4D97-AF65-F5344CB8AC3E}">
        <p14:creationId xmlns:p14="http://schemas.microsoft.com/office/powerpoint/2010/main" val="3782540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13E88-AAAA-4075-BEEC-1894777FEAB5}"/>
              </a:ext>
            </a:extLst>
          </p:cNvPr>
          <p:cNvSpPr>
            <a:spLocks noGrp="1"/>
          </p:cNvSpPr>
          <p:nvPr>
            <p:ph type="title"/>
          </p:nvPr>
        </p:nvSpPr>
        <p:spPr>
          <a:xfrm>
            <a:off x="1643450" y="624110"/>
            <a:ext cx="9861162" cy="1280890"/>
          </a:xfrm>
        </p:spPr>
        <p:txBody>
          <a:bodyPr/>
          <a:lstStyle/>
          <a:p>
            <a:r>
              <a:rPr lang="fr-FR" dirty="0"/>
              <a:t>La Jointure</a:t>
            </a:r>
          </a:p>
        </p:txBody>
      </p:sp>
      <p:sp>
        <p:nvSpPr>
          <p:cNvPr id="3" name="Espace réservé du contenu 2">
            <a:extLst>
              <a:ext uri="{FF2B5EF4-FFF2-40B4-BE49-F238E27FC236}">
                <a16:creationId xmlns:a16="http://schemas.microsoft.com/office/drawing/2014/main" id="{972ACDB5-4955-4728-AA05-E01A37E2E31F}"/>
              </a:ext>
            </a:extLst>
          </p:cNvPr>
          <p:cNvSpPr>
            <a:spLocks noGrp="1"/>
          </p:cNvSpPr>
          <p:nvPr>
            <p:ph sz="half" idx="1"/>
          </p:nvPr>
        </p:nvSpPr>
        <p:spPr>
          <a:xfrm>
            <a:off x="1383957" y="2133600"/>
            <a:ext cx="3616669" cy="3777622"/>
          </a:xfrm>
        </p:spPr>
        <p:txBody>
          <a:bodyPr/>
          <a:lstStyle/>
          <a:p>
            <a:pPr>
              <a:buFont typeface="Wingdings" panose="05000000000000000000" pitchFamily="2" charset="2"/>
              <a:buChar char="Ø"/>
            </a:pPr>
            <a:r>
              <a:rPr lang="fr-FR" dirty="0"/>
              <a:t>La Jointure me permet d’assembler deux </a:t>
            </a:r>
            <a:r>
              <a:rPr lang="fr-FR" dirty="0" err="1"/>
              <a:t>Dataframes</a:t>
            </a:r>
            <a:r>
              <a:rPr lang="fr-FR" dirty="0"/>
              <a:t> selon une condition  commune</a:t>
            </a:r>
          </a:p>
          <a:p>
            <a:pPr>
              <a:buFont typeface="Wingdings" panose="05000000000000000000" pitchFamily="2" charset="2"/>
              <a:buChar char="Ø"/>
            </a:pPr>
            <a:endParaRPr lang="fr-FR" dirty="0"/>
          </a:p>
          <a:p>
            <a:pPr>
              <a:buFont typeface="Wingdings" panose="05000000000000000000" pitchFamily="2" charset="2"/>
              <a:buChar char="Ø"/>
            </a:pPr>
            <a:endParaRPr lang="fr-FR" dirty="0"/>
          </a:p>
          <a:p>
            <a:pPr>
              <a:buFont typeface="Wingdings" panose="05000000000000000000" pitchFamily="2" charset="2"/>
              <a:buChar char="Ø"/>
            </a:pPr>
            <a:r>
              <a:rPr lang="fr-FR" dirty="0"/>
              <a:t>Voici une jointure interne selon la condition  ‘Zone’</a:t>
            </a:r>
          </a:p>
        </p:txBody>
      </p:sp>
      <p:pic>
        <p:nvPicPr>
          <p:cNvPr id="6" name="Espace réservé du contenu 5" descr="Une image contenant table&#10;&#10;Description générée automatiquement">
            <a:extLst>
              <a:ext uri="{FF2B5EF4-FFF2-40B4-BE49-F238E27FC236}">
                <a16:creationId xmlns:a16="http://schemas.microsoft.com/office/drawing/2014/main" id="{00160A60-63D3-4F23-A456-09D94297A33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02195" y="2133599"/>
            <a:ext cx="7073943" cy="3777621"/>
          </a:xfrm>
        </p:spPr>
      </p:pic>
    </p:spTree>
    <p:extLst>
      <p:ext uri="{BB962C8B-B14F-4D97-AF65-F5344CB8AC3E}">
        <p14:creationId xmlns:p14="http://schemas.microsoft.com/office/powerpoint/2010/main" val="319964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2282BA-FE03-41B2-B4AE-B7540E8F3AAF}"/>
              </a:ext>
            </a:extLst>
          </p:cNvPr>
          <p:cNvSpPr>
            <a:spLocks noGrp="1"/>
          </p:cNvSpPr>
          <p:nvPr>
            <p:ph type="title"/>
          </p:nvPr>
        </p:nvSpPr>
        <p:spPr>
          <a:xfrm>
            <a:off x="1723768" y="624110"/>
            <a:ext cx="9780843" cy="1280890"/>
          </a:xfrm>
        </p:spPr>
        <p:txBody>
          <a:bodyPr/>
          <a:lstStyle/>
          <a:p>
            <a:r>
              <a:rPr lang="fr-FR" dirty="0"/>
              <a:t>Les requêtes SQL</a:t>
            </a:r>
          </a:p>
        </p:txBody>
      </p:sp>
      <p:sp>
        <p:nvSpPr>
          <p:cNvPr id="3" name="Espace réservé du contenu 2">
            <a:extLst>
              <a:ext uri="{FF2B5EF4-FFF2-40B4-BE49-F238E27FC236}">
                <a16:creationId xmlns:a16="http://schemas.microsoft.com/office/drawing/2014/main" id="{F80277FC-FA24-44AD-9D9B-73B0855B45F0}"/>
              </a:ext>
            </a:extLst>
          </p:cNvPr>
          <p:cNvSpPr>
            <a:spLocks noGrp="1"/>
          </p:cNvSpPr>
          <p:nvPr>
            <p:ph sz="half" idx="1"/>
          </p:nvPr>
        </p:nvSpPr>
        <p:spPr>
          <a:xfrm>
            <a:off x="1723767" y="2170670"/>
            <a:ext cx="3348682" cy="3777622"/>
          </a:xfrm>
        </p:spPr>
        <p:txBody>
          <a:bodyPr/>
          <a:lstStyle/>
          <a:p>
            <a:pPr>
              <a:buFont typeface="Wingdings" panose="05000000000000000000" pitchFamily="2" charset="2"/>
              <a:buChar char="Ø"/>
            </a:pPr>
            <a:r>
              <a:rPr lang="fr-FR" dirty="0"/>
              <a:t>Intégration et formatage des données en base de données relationnelle SQL lite</a:t>
            </a:r>
          </a:p>
          <a:p>
            <a:pPr>
              <a:buFont typeface="Wingdings" panose="05000000000000000000" pitchFamily="2" charset="2"/>
              <a:buChar char="Ø"/>
            </a:pPr>
            <a:endParaRPr lang="fr-FR" dirty="0"/>
          </a:p>
          <a:p>
            <a:pPr>
              <a:buFont typeface="Wingdings" panose="05000000000000000000" pitchFamily="2" charset="2"/>
              <a:buChar char="Ø"/>
            </a:pPr>
            <a:r>
              <a:rPr lang="fr-FR" dirty="0"/>
              <a:t>Utilisation  de la librairie Python pour crée la connexion avec SQL lite</a:t>
            </a:r>
          </a:p>
        </p:txBody>
      </p:sp>
      <p:pic>
        <p:nvPicPr>
          <p:cNvPr id="6" name="Espace réservé du contenu 5" descr="Une image contenant texte&#10;&#10;Description générée automatiquement">
            <a:extLst>
              <a:ext uri="{FF2B5EF4-FFF2-40B4-BE49-F238E27FC236}">
                <a16:creationId xmlns:a16="http://schemas.microsoft.com/office/drawing/2014/main" id="{1CDBFCAA-D3B7-4303-9E58-1D04F36970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75189" y="2106828"/>
            <a:ext cx="6691183" cy="3777622"/>
          </a:xfrm>
        </p:spPr>
      </p:pic>
    </p:spTree>
    <p:extLst>
      <p:ext uri="{BB962C8B-B14F-4D97-AF65-F5344CB8AC3E}">
        <p14:creationId xmlns:p14="http://schemas.microsoft.com/office/powerpoint/2010/main" val="844791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647426-5853-4EAD-A707-92B008F70701}"/>
              </a:ext>
            </a:extLst>
          </p:cNvPr>
          <p:cNvSpPr>
            <a:spLocks noGrp="1"/>
          </p:cNvSpPr>
          <p:nvPr>
            <p:ph type="title"/>
          </p:nvPr>
        </p:nvSpPr>
        <p:spPr>
          <a:xfrm>
            <a:off x="1705232" y="624110"/>
            <a:ext cx="9799379" cy="1280890"/>
          </a:xfrm>
        </p:spPr>
        <p:txBody>
          <a:bodyPr>
            <a:normAutofit/>
          </a:bodyPr>
          <a:lstStyle/>
          <a:p>
            <a:r>
              <a:rPr lang="fr-FR" dirty="0"/>
              <a:t>Les requêtes SQL</a:t>
            </a:r>
            <a:br>
              <a:rPr lang="fr-FR" dirty="0"/>
            </a:br>
            <a:r>
              <a:rPr lang="fr-FR" sz="1800" dirty="0"/>
              <a:t>Question15</a:t>
            </a:r>
          </a:p>
        </p:txBody>
      </p:sp>
      <p:sp>
        <p:nvSpPr>
          <p:cNvPr id="3" name="Espace réservé du contenu 2">
            <a:extLst>
              <a:ext uri="{FF2B5EF4-FFF2-40B4-BE49-F238E27FC236}">
                <a16:creationId xmlns:a16="http://schemas.microsoft.com/office/drawing/2014/main" id="{ACC11973-635D-4B48-967E-F83359835F92}"/>
              </a:ext>
            </a:extLst>
          </p:cNvPr>
          <p:cNvSpPr>
            <a:spLocks noGrp="1"/>
          </p:cNvSpPr>
          <p:nvPr>
            <p:ph sz="half" idx="1"/>
          </p:nvPr>
        </p:nvSpPr>
        <p:spPr>
          <a:xfrm>
            <a:off x="1705232" y="2133600"/>
            <a:ext cx="3972698" cy="3777622"/>
          </a:xfrm>
        </p:spPr>
        <p:txBody>
          <a:bodyPr/>
          <a:lstStyle/>
          <a:p>
            <a:pPr>
              <a:buFont typeface="Wingdings" panose="05000000000000000000" pitchFamily="2" charset="2"/>
              <a:buChar char="Ø"/>
            </a:pPr>
            <a:r>
              <a:rPr lang="fr-FR" dirty="0"/>
              <a:t>Préparation des données à partir  des </a:t>
            </a:r>
            <a:r>
              <a:rPr lang="fr-FR" dirty="0" err="1"/>
              <a:t>Dataframes</a:t>
            </a:r>
            <a:r>
              <a:rPr lang="fr-FR" dirty="0"/>
              <a:t> de Python</a:t>
            </a:r>
          </a:p>
          <a:p>
            <a:pPr>
              <a:buFont typeface="Wingdings" panose="05000000000000000000" pitchFamily="2" charset="2"/>
              <a:buChar char="Ø"/>
            </a:pPr>
            <a:endParaRPr lang="fr-FR" dirty="0"/>
          </a:p>
          <a:p>
            <a:pPr>
              <a:buFont typeface="Wingdings" panose="05000000000000000000" pitchFamily="2" charset="2"/>
              <a:buChar char="Ø"/>
            </a:pPr>
            <a:r>
              <a:rPr lang="fr-FR" dirty="0"/>
              <a:t>Préparation de la table population </a:t>
            </a:r>
          </a:p>
        </p:txBody>
      </p:sp>
      <p:pic>
        <p:nvPicPr>
          <p:cNvPr id="6" name="Espace réservé du contenu 5" descr="Une image contenant texte&#10;&#10;Description générée automatiquement">
            <a:extLst>
              <a:ext uri="{FF2B5EF4-FFF2-40B4-BE49-F238E27FC236}">
                <a16:creationId xmlns:a16="http://schemas.microsoft.com/office/drawing/2014/main" id="{7FEDA990-9635-4DB3-B982-3EB7F6E0ADA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18886" y="2051222"/>
            <a:ext cx="6085703" cy="3860000"/>
          </a:xfrm>
        </p:spPr>
      </p:pic>
    </p:spTree>
    <p:extLst>
      <p:ext uri="{BB962C8B-B14F-4D97-AF65-F5344CB8AC3E}">
        <p14:creationId xmlns:p14="http://schemas.microsoft.com/office/powerpoint/2010/main" val="551020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E1DA2-E9B5-4A52-A3E5-B4569DC3A1C9}"/>
              </a:ext>
            </a:extLst>
          </p:cNvPr>
          <p:cNvSpPr>
            <a:spLocks noGrp="1"/>
          </p:cNvSpPr>
          <p:nvPr>
            <p:ph type="title"/>
          </p:nvPr>
        </p:nvSpPr>
        <p:spPr>
          <a:xfrm>
            <a:off x="1686698" y="624110"/>
            <a:ext cx="9817914" cy="1280890"/>
          </a:xfrm>
        </p:spPr>
        <p:txBody>
          <a:bodyPr/>
          <a:lstStyle/>
          <a:p>
            <a:r>
              <a:rPr lang="fr-FR" dirty="0"/>
              <a:t>Les requêtes SQL</a:t>
            </a:r>
          </a:p>
        </p:txBody>
      </p:sp>
      <p:sp>
        <p:nvSpPr>
          <p:cNvPr id="3" name="Espace réservé du contenu 2">
            <a:extLst>
              <a:ext uri="{FF2B5EF4-FFF2-40B4-BE49-F238E27FC236}">
                <a16:creationId xmlns:a16="http://schemas.microsoft.com/office/drawing/2014/main" id="{E937FC5F-5091-4B0E-B9E3-01E9535DC93E}"/>
              </a:ext>
            </a:extLst>
          </p:cNvPr>
          <p:cNvSpPr>
            <a:spLocks noGrp="1"/>
          </p:cNvSpPr>
          <p:nvPr>
            <p:ph sz="half" idx="1"/>
          </p:nvPr>
        </p:nvSpPr>
        <p:spPr>
          <a:xfrm>
            <a:off x="1686698" y="2133600"/>
            <a:ext cx="3805880" cy="3777622"/>
          </a:xfrm>
        </p:spPr>
        <p:txBody>
          <a:bodyPr/>
          <a:lstStyle/>
          <a:p>
            <a:pPr>
              <a:buFont typeface="Wingdings" panose="05000000000000000000" pitchFamily="2" charset="2"/>
              <a:buChar char="Ø"/>
            </a:pPr>
            <a:r>
              <a:rPr lang="fr-FR" dirty="0"/>
              <a:t>Création et intégration des différentes tables(</a:t>
            </a:r>
            <a:r>
              <a:rPr lang="fr-FR" dirty="0" err="1"/>
              <a:t>Population,Dispo_alim,Equilibre_prod,Sous_nutrition</a:t>
            </a:r>
            <a:r>
              <a:rPr lang="fr-FR" dirty="0"/>
              <a:t>) demandés sous cette forme  via Python</a:t>
            </a:r>
          </a:p>
        </p:txBody>
      </p:sp>
      <p:pic>
        <p:nvPicPr>
          <p:cNvPr id="6" name="Espace réservé du contenu 5" descr="Une image contenant texte&#10;&#10;Description générée automatiquement">
            <a:extLst>
              <a:ext uri="{FF2B5EF4-FFF2-40B4-BE49-F238E27FC236}">
                <a16:creationId xmlns:a16="http://schemas.microsoft.com/office/drawing/2014/main" id="{EBD6BF0B-51BB-4C3D-A8B7-2BAAB68A45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82963" y="2001795"/>
            <a:ext cx="6233984" cy="3909427"/>
          </a:xfrm>
        </p:spPr>
      </p:pic>
    </p:spTree>
    <p:extLst>
      <p:ext uri="{BB962C8B-B14F-4D97-AF65-F5344CB8AC3E}">
        <p14:creationId xmlns:p14="http://schemas.microsoft.com/office/powerpoint/2010/main" val="425959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38500-1135-436C-A6D0-E6C553367706}"/>
              </a:ext>
            </a:extLst>
          </p:cNvPr>
          <p:cNvSpPr>
            <a:spLocks noGrp="1"/>
          </p:cNvSpPr>
          <p:nvPr>
            <p:ph type="title"/>
          </p:nvPr>
        </p:nvSpPr>
        <p:spPr>
          <a:xfrm>
            <a:off x="1717590" y="624110"/>
            <a:ext cx="9787022" cy="1280890"/>
          </a:xfrm>
        </p:spPr>
        <p:txBody>
          <a:bodyPr/>
          <a:lstStyle/>
          <a:p>
            <a:r>
              <a:rPr lang="fr-FR" dirty="0"/>
              <a:t>Les requêtes SQL</a:t>
            </a:r>
            <a:br>
              <a:rPr lang="fr-FR" dirty="0"/>
            </a:br>
            <a:r>
              <a:rPr lang="fr-FR" sz="1600" dirty="0"/>
              <a:t>Question19</a:t>
            </a:r>
          </a:p>
        </p:txBody>
      </p:sp>
      <p:sp>
        <p:nvSpPr>
          <p:cNvPr id="3" name="Espace réservé du contenu 2">
            <a:extLst>
              <a:ext uri="{FF2B5EF4-FFF2-40B4-BE49-F238E27FC236}">
                <a16:creationId xmlns:a16="http://schemas.microsoft.com/office/drawing/2014/main" id="{56532166-2174-440C-AEE0-05FA4C68EAE8}"/>
              </a:ext>
            </a:extLst>
          </p:cNvPr>
          <p:cNvSpPr>
            <a:spLocks noGrp="1"/>
          </p:cNvSpPr>
          <p:nvPr>
            <p:ph sz="half" idx="1"/>
          </p:nvPr>
        </p:nvSpPr>
        <p:spPr>
          <a:xfrm>
            <a:off x="1717590" y="1587843"/>
            <a:ext cx="3132437" cy="5214551"/>
          </a:xfrm>
        </p:spPr>
        <p:txBody>
          <a:bodyPr>
            <a:normAutofit/>
          </a:bodyPr>
          <a:lstStyle/>
          <a:p>
            <a:pPr>
              <a:buFont typeface="Wingdings" panose="05000000000000000000" pitchFamily="2" charset="2"/>
              <a:buChar char="Ø"/>
            </a:pPr>
            <a:endParaRPr lang="fr-FR" dirty="0"/>
          </a:p>
          <a:p>
            <a:pPr>
              <a:buFont typeface="Wingdings" panose="05000000000000000000" pitchFamily="2" charset="2"/>
              <a:buChar char="Ø"/>
            </a:pPr>
            <a:r>
              <a:rPr lang="fr-FR" dirty="0"/>
              <a:t>Voici des requêtes SQL qui regroupe  plusieurs règles  d’algèbre relationnelle</a:t>
            </a:r>
          </a:p>
          <a:p>
            <a:pPr>
              <a:buFont typeface="Wingdings" panose="05000000000000000000" pitchFamily="2" charset="2"/>
              <a:buChar char="Ø"/>
            </a:pPr>
            <a:r>
              <a:rPr lang="fr-FR" dirty="0"/>
              <a:t>Projection des données avec SELECT</a:t>
            </a:r>
          </a:p>
          <a:p>
            <a:pPr>
              <a:buFont typeface="Wingdings" panose="05000000000000000000" pitchFamily="2" charset="2"/>
              <a:buChar char="Ø"/>
            </a:pPr>
            <a:r>
              <a:rPr lang="fr-FR" dirty="0"/>
              <a:t>RESTRICTION avec la clause WHERE</a:t>
            </a:r>
          </a:p>
          <a:p>
            <a:pPr>
              <a:buFont typeface="Wingdings" panose="05000000000000000000" pitchFamily="2" charset="2"/>
              <a:buChar char="Ø"/>
            </a:pPr>
            <a:r>
              <a:rPr lang="fr-FR" dirty="0"/>
              <a:t>AGREGATION avec le GROUP BY</a:t>
            </a:r>
          </a:p>
          <a:p>
            <a:pPr>
              <a:buFont typeface="Wingdings" panose="05000000000000000000" pitchFamily="2" charset="2"/>
              <a:buChar char="Ø"/>
            </a:pPr>
            <a:r>
              <a:rPr lang="fr-FR" dirty="0"/>
              <a:t>Clé primaire de la table </a:t>
            </a:r>
            <a:r>
              <a:rPr lang="fr-FR" dirty="0" err="1"/>
              <a:t>dispo_alim</a:t>
            </a:r>
            <a:r>
              <a:rPr lang="fr-FR" dirty="0"/>
              <a:t>:</a:t>
            </a:r>
          </a:p>
          <a:p>
            <a:pPr lvl="1"/>
            <a:r>
              <a:rPr lang="fr-FR" dirty="0"/>
              <a:t>Code_pays1</a:t>
            </a:r>
          </a:p>
        </p:txBody>
      </p:sp>
      <p:pic>
        <p:nvPicPr>
          <p:cNvPr id="10" name="Espace réservé du contenu 9" descr="Une image contenant texte&#10;&#10;Description générée automatiquement">
            <a:extLst>
              <a:ext uri="{FF2B5EF4-FFF2-40B4-BE49-F238E27FC236}">
                <a16:creationId xmlns:a16="http://schemas.microsoft.com/office/drawing/2014/main" id="{2D42259E-A88A-44F7-8152-8997A32654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3022" y="2082114"/>
            <a:ext cx="7043351" cy="4151775"/>
          </a:xfrm>
        </p:spPr>
      </p:pic>
    </p:spTree>
    <p:extLst>
      <p:ext uri="{BB962C8B-B14F-4D97-AF65-F5344CB8AC3E}">
        <p14:creationId xmlns:p14="http://schemas.microsoft.com/office/powerpoint/2010/main" val="4103430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01CF0-9E29-485A-B590-8C9021A94C47}"/>
              </a:ext>
            </a:extLst>
          </p:cNvPr>
          <p:cNvSpPr>
            <a:spLocks noGrp="1"/>
          </p:cNvSpPr>
          <p:nvPr>
            <p:ph type="title"/>
          </p:nvPr>
        </p:nvSpPr>
        <p:spPr>
          <a:xfrm>
            <a:off x="1680519" y="624110"/>
            <a:ext cx="9824093" cy="1280890"/>
          </a:xfrm>
        </p:spPr>
        <p:txBody>
          <a:bodyPr/>
          <a:lstStyle/>
          <a:p>
            <a:r>
              <a:rPr lang="fr-FR" dirty="0"/>
              <a:t>Les requêtes SQL</a:t>
            </a:r>
          </a:p>
        </p:txBody>
      </p:sp>
      <p:pic>
        <p:nvPicPr>
          <p:cNvPr id="6" name="Espace réservé du contenu 5" descr="Une image contenant texte&#10;&#10;Description générée automatiquement">
            <a:extLst>
              <a:ext uri="{FF2B5EF4-FFF2-40B4-BE49-F238E27FC236}">
                <a16:creationId xmlns:a16="http://schemas.microsoft.com/office/drawing/2014/main" id="{68E5438A-6300-425A-8124-905ACFA10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519" y="1476632"/>
            <a:ext cx="9576485" cy="5152768"/>
          </a:xfrm>
        </p:spPr>
      </p:pic>
    </p:spTree>
    <p:extLst>
      <p:ext uri="{BB962C8B-B14F-4D97-AF65-F5344CB8AC3E}">
        <p14:creationId xmlns:p14="http://schemas.microsoft.com/office/powerpoint/2010/main" val="757407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3FABF-677C-4202-B948-8DED329F6BB9}"/>
              </a:ext>
            </a:extLst>
          </p:cNvPr>
          <p:cNvSpPr>
            <a:spLocks noGrp="1"/>
          </p:cNvSpPr>
          <p:nvPr>
            <p:ph type="title"/>
          </p:nvPr>
        </p:nvSpPr>
        <p:spPr>
          <a:xfrm>
            <a:off x="1729947" y="624110"/>
            <a:ext cx="9774666" cy="1280890"/>
          </a:xfrm>
        </p:spPr>
        <p:txBody>
          <a:bodyPr/>
          <a:lstStyle/>
          <a:p>
            <a:r>
              <a:rPr lang="fr-FR" dirty="0"/>
              <a:t>Les Requêtes SQL</a:t>
            </a:r>
          </a:p>
        </p:txBody>
      </p:sp>
      <p:pic>
        <p:nvPicPr>
          <p:cNvPr id="5" name="Espace réservé du contenu 4">
            <a:extLst>
              <a:ext uri="{FF2B5EF4-FFF2-40B4-BE49-F238E27FC236}">
                <a16:creationId xmlns:a16="http://schemas.microsoft.com/office/drawing/2014/main" id="{8B1EAE7C-5E34-44CD-894C-110854118D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227" y="1464276"/>
            <a:ext cx="9316995" cy="4837670"/>
          </a:xfrm>
        </p:spPr>
      </p:pic>
    </p:spTree>
    <p:extLst>
      <p:ext uri="{BB962C8B-B14F-4D97-AF65-F5344CB8AC3E}">
        <p14:creationId xmlns:p14="http://schemas.microsoft.com/office/powerpoint/2010/main" val="3110185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32655-7C37-4523-8F84-7F6566A48D18}"/>
              </a:ext>
            </a:extLst>
          </p:cNvPr>
          <p:cNvSpPr>
            <a:spLocks noGrp="1"/>
          </p:cNvSpPr>
          <p:nvPr>
            <p:ph type="title"/>
          </p:nvPr>
        </p:nvSpPr>
        <p:spPr>
          <a:xfrm>
            <a:off x="1680519" y="624110"/>
            <a:ext cx="9824093" cy="1280890"/>
          </a:xfrm>
        </p:spPr>
        <p:txBody>
          <a:bodyPr>
            <a:normAutofit fontScale="90000"/>
          </a:bodyPr>
          <a:lstStyle/>
          <a:p>
            <a:r>
              <a:rPr lang="fr-FR" dirty="0"/>
              <a:t>Les Requêtes SQL</a:t>
            </a:r>
            <a:br>
              <a:rPr lang="fr-FR" dirty="0"/>
            </a:br>
            <a:r>
              <a:rPr lang="fr-FR" sz="2000" b="1" i="0" dirty="0">
                <a:solidFill>
                  <a:srgbClr val="000000"/>
                </a:solidFill>
                <a:effectLst/>
                <a:latin typeface="Helvetica Neue"/>
              </a:rPr>
              <a:t>Les 10 pays pour lesquels la proportion de personnes sous-alimentées est la plus forte</a:t>
            </a:r>
            <a:br>
              <a:rPr lang="fr-FR" sz="2000" b="1" i="0" dirty="0">
                <a:solidFill>
                  <a:srgbClr val="000000"/>
                </a:solidFill>
                <a:effectLst/>
                <a:latin typeface="Helvetica Neue"/>
              </a:rPr>
            </a:br>
            <a:endParaRPr lang="fr-FR" sz="2000" dirty="0"/>
          </a:p>
        </p:txBody>
      </p:sp>
      <p:pic>
        <p:nvPicPr>
          <p:cNvPr id="9" name="Espace réservé du contenu 8" descr="Une image contenant table&#10;&#10;Description générée automatiquement">
            <a:extLst>
              <a:ext uri="{FF2B5EF4-FFF2-40B4-BE49-F238E27FC236}">
                <a16:creationId xmlns:a16="http://schemas.microsoft.com/office/drawing/2014/main" id="{D39EB8EC-20F3-455D-A0DC-6FD05679AB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303" y="2447844"/>
            <a:ext cx="8813165" cy="4051810"/>
          </a:xfrm>
        </p:spPr>
      </p:pic>
    </p:spTree>
    <p:extLst>
      <p:ext uri="{BB962C8B-B14F-4D97-AF65-F5344CB8AC3E}">
        <p14:creationId xmlns:p14="http://schemas.microsoft.com/office/powerpoint/2010/main" val="190863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848746-9096-40BC-A7D4-C33110851ED7}"/>
              </a:ext>
            </a:extLst>
          </p:cNvPr>
          <p:cNvSpPr>
            <a:spLocks noGrp="1"/>
          </p:cNvSpPr>
          <p:nvPr>
            <p:ph type="title"/>
          </p:nvPr>
        </p:nvSpPr>
        <p:spPr>
          <a:xfrm>
            <a:off x="1609345" y="624110"/>
            <a:ext cx="9895268" cy="1280890"/>
          </a:xfrm>
        </p:spPr>
        <p:txBody>
          <a:bodyPr/>
          <a:lstStyle/>
          <a:p>
            <a:r>
              <a:rPr lang="fr-FR" b="1" u="sng" dirty="0">
                <a:effectLst>
                  <a:outerShdw blurRad="38100" dist="38100" dir="2700000" algn="tl">
                    <a:srgbClr val="000000">
                      <a:alpha val="43137"/>
                    </a:srgbClr>
                  </a:outerShdw>
                </a:effectLst>
              </a:rPr>
              <a:t>CONTEXTE</a:t>
            </a:r>
            <a:endParaRPr lang="fr-FR" dirty="0"/>
          </a:p>
        </p:txBody>
      </p:sp>
      <p:sp>
        <p:nvSpPr>
          <p:cNvPr id="3" name="Espace réservé du contenu 2">
            <a:extLst>
              <a:ext uri="{FF2B5EF4-FFF2-40B4-BE49-F238E27FC236}">
                <a16:creationId xmlns:a16="http://schemas.microsoft.com/office/drawing/2014/main" id="{1F4E4598-94A9-4843-AE7D-26803AA39728}"/>
              </a:ext>
            </a:extLst>
          </p:cNvPr>
          <p:cNvSpPr>
            <a:spLocks noGrp="1"/>
          </p:cNvSpPr>
          <p:nvPr>
            <p:ph idx="1"/>
          </p:nvPr>
        </p:nvSpPr>
        <p:spPr>
          <a:xfrm>
            <a:off x="1477670" y="2509114"/>
            <a:ext cx="9895268" cy="2150668"/>
          </a:xfrm>
        </p:spPr>
        <p:txBody>
          <a:bodyPr/>
          <a:lstStyle/>
          <a:p>
            <a:pPr algn="ctr"/>
            <a:r>
              <a:rPr lang="fr-FR" dirty="0"/>
              <a:t>Comme vous le savez, notre objectif, à la FAO est d’aider à construire un monde libéré de la faim.</a:t>
            </a:r>
          </a:p>
          <a:p>
            <a:pPr algn="ctr"/>
            <a:endParaRPr lang="fr-FR" dirty="0"/>
          </a:p>
          <a:p>
            <a:pPr algn="ctr"/>
            <a:r>
              <a:rPr lang="fr-FR" dirty="0"/>
              <a:t>L’étude que je vais vous présenter aujourd’hui est axé sur le problème de la sous-nutrition dans le monde et mettre en lumière les différentes causes de la faim.</a:t>
            </a:r>
          </a:p>
        </p:txBody>
      </p:sp>
    </p:spTree>
    <p:extLst>
      <p:ext uri="{BB962C8B-B14F-4D97-AF65-F5344CB8AC3E}">
        <p14:creationId xmlns:p14="http://schemas.microsoft.com/office/powerpoint/2010/main" val="4061330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1A5BA3-D4F6-4088-B0EF-8DB323EBDB46}"/>
              </a:ext>
            </a:extLst>
          </p:cNvPr>
          <p:cNvSpPr>
            <a:spLocks noGrp="1"/>
          </p:cNvSpPr>
          <p:nvPr>
            <p:ph type="title"/>
          </p:nvPr>
        </p:nvSpPr>
        <p:spPr>
          <a:xfrm>
            <a:off x="1742303" y="624110"/>
            <a:ext cx="9762309" cy="1280890"/>
          </a:xfrm>
        </p:spPr>
        <p:txBody>
          <a:bodyPr>
            <a:normAutofit fontScale="90000"/>
          </a:bodyPr>
          <a:lstStyle/>
          <a:p>
            <a:r>
              <a:rPr lang="fr-FR" dirty="0"/>
              <a:t>Les Requêtes SQL</a:t>
            </a:r>
            <a:br>
              <a:rPr lang="fr-FR" dirty="0"/>
            </a:br>
            <a:r>
              <a:rPr lang="fr-FR" sz="1800" b="1" i="0" dirty="0">
                <a:solidFill>
                  <a:srgbClr val="000000"/>
                </a:solidFill>
                <a:effectLst/>
                <a:latin typeface="Helvetica Neue"/>
              </a:rPr>
              <a:t>Les 10 produits pour lesquels le ratio Autres utilisations/Disponibilité intérieure est le plus élevé.</a:t>
            </a:r>
            <a:br>
              <a:rPr lang="fr-FR" sz="1800" b="1" i="0" dirty="0">
                <a:solidFill>
                  <a:srgbClr val="000000"/>
                </a:solidFill>
                <a:effectLst/>
                <a:latin typeface="Helvetica Neue"/>
              </a:rPr>
            </a:br>
            <a:endParaRPr lang="fr-FR" sz="1800" dirty="0"/>
          </a:p>
        </p:txBody>
      </p:sp>
      <p:pic>
        <p:nvPicPr>
          <p:cNvPr id="5" name="Espace réservé du contenu 4" descr="Une image contenant table&#10;&#10;Description générée automatiquement">
            <a:extLst>
              <a:ext uri="{FF2B5EF4-FFF2-40B4-BE49-F238E27FC236}">
                <a16:creationId xmlns:a16="http://schemas.microsoft.com/office/drawing/2014/main" id="{15B3ADDC-0F36-46EF-8900-136100520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054" y="2187146"/>
            <a:ext cx="8470557" cy="4232189"/>
          </a:xfrm>
        </p:spPr>
      </p:pic>
    </p:spTree>
    <p:extLst>
      <p:ext uri="{BB962C8B-B14F-4D97-AF65-F5344CB8AC3E}">
        <p14:creationId xmlns:p14="http://schemas.microsoft.com/office/powerpoint/2010/main" val="677676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551C817-D0D8-410E-A0AD-73CA5AE71B2A}"/>
              </a:ext>
            </a:extLst>
          </p:cNvPr>
          <p:cNvSpPr>
            <a:spLocks noGrp="1"/>
          </p:cNvSpPr>
          <p:nvPr>
            <p:ph type="title"/>
          </p:nvPr>
        </p:nvSpPr>
        <p:spPr>
          <a:xfrm>
            <a:off x="1841158" y="624110"/>
            <a:ext cx="9663454" cy="1280890"/>
          </a:xfrm>
        </p:spPr>
        <p:txBody>
          <a:bodyPr>
            <a:noAutofit/>
          </a:bodyPr>
          <a:lstStyle/>
          <a:p>
            <a:r>
              <a:rPr lang="fr-FR" sz="2400" dirty="0"/>
              <a:t>Question 20 : pour quelques uns des produits identifiés dans cette dernière requête SQL, supposez quelles sont ces "autres utilisations" possible</a:t>
            </a:r>
            <a:br>
              <a:rPr lang="fr-FR" sz="2400" dirty="0"/>
            </a:br>
            <a:endParaRPr lang="fr-FR" sz="2400" dirty="0"/>
          </a:p>
        </p:txBody>
      </p:sp>
      <p:sp>
        <p:nvSpPr>
          <p:cNvPr id="5" name="Espace réservé du contenu 4">
            <a:extLst>
              <a:ext uri="{FF2B5EF4-FFF2-40B4-BE49-F238E27FC236}">
                <a16:creationId xmlns:a16="http://schemas.microsoft.com/office/drawing/2014/main" id="{DFE87A79-3048-459F-A187-56C930211FD3}"/>
              </a:ext>
            </a:extLst>
          </p:cNvPr>
          <p:cNvSpPr>
            <a:spLocks noGrp="1"/>
          </p:cNvSpPr>
          <p:nvPr>
            <p:ph sz="half" idx="1"/>
          </p:nvPr>
        </p:nvSpPr>
        <p:spPr>
          <a:xfrm>
            <a:off x="1890584" y="2133600"/>
            <a:ext cx="5012492" cy="3777622"/>
          </a:xfrm>
        </p:spPr>
        <p:txBody>
          <a:bodyPr>
            <a:normAutofit/>
          </a:bodyPr>
          <a:lstStyle/>
          <a:p>
            <a:r>
              <a:rPr lang="fr-FR" dirty="0"/>
              <a:t>Graisses animales crue</a:t>
            </a:r>
          </a:p>
          <a:p>
            <a:pPr marL="0" indent="0">
              <a:buNone/>
            </a:pPr>
            <a:r>
              <a:rPr lang="fr-FR" dirty="0"/>
              <a:t>Autre utilisation possibles:</a:t>
            </a:r>
          </a:p>
          <a:p>
            <a:pPr>
              <a:buFont typeface="Wingdings" panose="05000000000000000000" pitchFamily="2" charset="2"/>
              <a:buChar char="Ø"/>
            </a:pPr>
            <a:r>
              <a:rPr lang="fr-FR" dirty="0"/>
              <a:t>Cosmétiques(Produit de beauté)</a:t>
            </a:r>
          </a:p>
          <a:p>
            <a:pPr>
              <a:buFont typeface="Wingdings" panose="05000000000000000000" pitchFamily="2" charset="2"/>
              <a:buChar char="Ø"/>
            </a:pPr>
            <a:r>
              <a:rPr lang="fr-FR" dirty="0"/>
              <a:t>Pharmacie(Médicaments)</a:t>
            </a:r>
          </a:p>
          <a:p>
            <a:pPr>
              <a:buFont typeface="Wingdings" panose="05000000000000000000" pitchFamily="2" charset="2"/>
              <a:buChar char="Ø"/>
            </a:pPr>
            <a:r>
              <a:rPr lang="fr-FR" dirty="0"/>
              <a:t>Automobile(Biodiesel)</a:t>
            </a:r>
          </a:p>
        </p:txBody>
      </p:sp>
      <p:sp>
        <p:nvSpPr>
          <p:cNvPr id="6" name="Espace réservé du contenu 5">
            <a:extLst>
              <a:ext uri="{FF2B5EF4-FFF2-40B4-BE49-F238E27FC236}">
                <a16:creationId xmlns:a16="http://schemas.microsoft.com/office/drawing/2014/main" id="{5588273F-2925-43D4-9683-806B7411A544}"/>
              </a:ext>
            </a:extLst>
          </p:cNvPr>
          <p:cNvSpPr>
            <a:spLocks noGrp="1"/>
          </p:cNvSpPr>
          <p:nvPr>
            <p:ph sz="half" idx="2"/>
          </p:nvPr>
        </p:nvSpPr>
        <p:spPr>
          <a:xfrm>
            <a:off x="7190747" y="2126222"/>
            <a:ext cx="4745880" cy="3777622"/>
          </a:xfrm>
        </p:spPr>
        <p:txBody>
          <a:bodyPr>
            <a:normAutofit/>
          </a:bodyPr>
          <a:lstStyle/>
          <a:p>
            <a:r>
              <a:rPr lang="fr-FR" dirty="0"/>
              <a:t>Huile de poisson</a:t>
            </a:r>
          </a:p>
          <a:p>
            <a:pPr marL="0" indent="0">
              <a:buNone/>
            </a:pPr>
            <a:r>
              <a:rPr lang="fr-FR" dirty="0"/>
              <a:t>Autre utilisation possibles:</a:t>
            </a:r>
          </a:p>
          <a:p>
            <a:pPr marL="0" indent="0">
              <a:buNone/>
            </a:pPr>
            <a:r>
              <a:rPr lang="fr-FR" dirty="0"/>
              <a:t>Aquaculture</a:t>
            </a:r>
          </a:p>
          <a:p>
            <a:pPr marL="0" indent="0">
              <a:buNone/>
            </a:pPr>
            <a:r>
              <a:rPr lang="fr-FR" dirty="0"/>
              <a:t>Travail du cuir(Tannerie, chamoiserie)</a:t>
            </a:r>
          </a:p>
          <a:p>
            <a:pPr marL="0" indent="0">
              <a:buNone/>
            </a:pPr>
            <a:r>
              <a:rPr lang="fr-FR" dirty="0"/>
              <a:t>Industrie chimique(produit d’étanchéité, peintures, vernis industriels, lubrifiants)</a:t>
            </a:r>
          </a:p>
        </p:txBody>
      </p:sp>
    </p:spTree>
    <p:extLst>
      <p:ext uri="{BB962C8B-B14F-4D97-AF65-F5344CB8AC3E}">
        <p14:creationId xmlns:p14="http://schemas.microsoft.com/office/powerpoint/2010/main" val="923478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A9029AE-225A-4D64-8269-9589B923EE0F}"/>
              </a:ext>
            </a:extLst>
          </p:cNvPr>
          <p:cNvSpPr>
            <a:spLocks noGrp="1"/>
          </p:cNvSpPr>
          <p:nvPr>
            <p:ph type="title"/>
          </p:nvPr>
        </p:nvSpPr>
        <p:spPr>
          <a:xfrm>
            <a:off x="1259893" y="3101093"/>
            <a:ext cx="2454052" cy="3029344"/>
          </a:xfrm>
        </p:spPr>
        <p:txBody>
          <a:bodyPr>
            <a:normAutofit/>
          </a:bodyPr>
          <a:lstStyle/>
          <a:p>
            <a:r>
              <a:rPr lang="fr-FR" sz="3200">
                <a:solidFill>
                  <a:schemeClr val="bg1"/>
                </a:solidFill>
              </a:rPr>
              <a:t>Annexes</a:t>
            </a:r>
          </a:p>
        </p:txBody>
      </p:sp>
      <p:sp>
        <p:nvSpPr>
          <p:cNvPr id="12"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0CD08E4F-AB35-4CCA-85E4-A3802A6AC456}"/>
              </a:ext>
            </a:extLst>
          </p:cNvPr>
          <p:cNvSpPr>
            <a:spLocks noGrp="1"/>
          </p:cNvSpPr>
          <p:nvPr>
            <p:ph idx="1"/>
          </p:nvPr>
        </p:nvSpPr>
        <p:spPr>
          <a:xfrm>
            <a:off x="4450602" y="138147"/>
            <a:ext cx="7054010" cy="6719853"/>
          </a:xfrm>
        </p:spPr>
        <p:txBody>
          <a:bodyPr anchor="ctr">
            <a:normAutofit fontScale="92500" lnSpcReduction="20000"/>
          </a:bodyPr>
          <a:lstStyle/>
          <a:p>
            <a:pPr marL="0" indent="0">
              <a:buNone/>
            </a:pPr>
            <a:endParaRPr lang="fr-FR" dirty="0">
              <a:solidFill>
                <a:srgbClr val="2DA0F1"/>
              </a:solidFill>
              <a:hlinkClick r:id="rId2">
                <a:extLst>
                  <a:ext uri="{A12FA001-AC4F-418D-AE19-62706E023703}">
                    <ahyp:hlinkClr xmlns:ahyp="http://schemas.microsoft.com/office/drawing/2018/hyperlinkcolor" val="tx"/>
                  </a:ext>
                </a:extLst>
              </a:hlinkClick>
            </a:endParaRPr>
          </a:p>
          <a:p>
            <a:pPr marL="0" indent="0">
              <a:buNone/>
            </a:pPr>
            <a:r>
              <a:rPr lang="fr-FR" dirty="0">
                <a:solidFill>
                  <a:schemeClr val="tx1"/>
                </a:solidFill>
                <a:hlinkClick r:id="rId2">
                  <a:extLst>
                    <a:ext uri="{A12FA001-AC4F-418D-AE19-62706E023703}">
                      <ahyp:hlinkClr xmlns:ahyp="http://schemas.microsoft.com/office/drawing/2018/hyperlinkcolor" val="tx"/>
                    </a:ext>
                  </a:extLst>
                </a:hlinkClick>
              </a:rPr>
              <a:t>Graisses animales informations:</a:t>
            </a:r>
          </a:p>
          <a:p>
            <a:pPr marL="0" indent="0">
              <a:buNone/>
            </a:pPr>
            <a:r>
              <a:rPr lang="fr-FR" dirty="0">
                <a:solidFill>
                  <a:srgbClr val="2DA0F1"/>
                </a:solidFill>
                <a:hlinkClick r:id="rId2">
                  <a:extLst>
                    <a:ext uri="{A12FA001-AC4F-418D-AE19-62706E023703}">
                      <ahyp:hlinkClr xmlns:ahyp="http://schemas.microsoft.com/office/drawing/2018/hyperlinkcolor" val="tx"/>
                    </a:ext>
                  </a:extLst>
                </a:hlinkClick>
              </a:rPr>
              <a:t>https://savoirs.rfi.fr/fr/apprendre-enseigner/economie/les-graisses-animales-font-tourner-les-moteurs-en-europe</a:t>
            </a:r>
            <a:endParaRPr lang="fr-FR" dirty="0"/>
          </a:p>
          <a:p>
            <a:pPr marL="0" indent="0">
              <a:buNone/>
            </a:pPr>
            <a:endParaRPr lang="fr-FR" dirty="0"/>
          </a:p>
          <a:p>
            <a:pPr marL="0" indent="0">
              <a:buNone/>
            </a:pPr>
            <a:r>
              <a:rPr lang="fr-FR" dirty="0">
                <a:solidFill>
                  <a:schemeClr val="tx1"/>
                </a:solidFill>
                <a:hlinkClick r:id="rId3">
                  <a:extLst>
                    <a:ext uri="{A12FA001-AC4F-418D-AE19-62706E023703}">
                      <ahyp:hlinkClr xmlns:ahyp="http://schemas.microsoft.com/office/drawing/2018/hyperlinkcolor" val="tx"/>
                    </a:ext>
                  </a:extLst>
                </a:hlinkClick>
              </a:rPr>
              <a:t>Huile de poissons information:</a:t>
            </a:r>
          </a:p>
          <a:p>
            <a:pPr marL="0" indent="0">
              <a:buNone/>
            </a:pPr>
            <a:r>
              <a:rPr lang="fr-FR" dirty="0">
                <a:solidFill>
                  <a:srgbClr val="2DA0F1"/>
                </a:solidFill>
                <a:hlinkClick r:id="rId3">
                  <a:extLst>
                    <a:ext uri="{A12FA001-AC4F-418D-AE19-62706E023703}">
                      <ahyp:hlinkClr xmlns:ahyp="http://schemas.microsoft.com/office/drawing/2018/hyperlinkcolor" val="tx"/>
                    </a:ext>
                  </a:extLst>
                </a:hlinkClick>
              </a:rPr>
              <a:t>https://fr.wikipedia.org/wiki/Huile_de_poisson</a:t>
            </a:r>
            <a:endParaRPr lang="fr-FR" dirty="0"/>
          </a:p>
          <a:p>
            <a:pPr marL="0" indent="0">
              <a:buNone/>
            </a:pPr>
            <a:endParaRPr lang="fr-FR" dirty="0"/>
          </a:p>
          <a:p>
            <a:pPr marL="0" indent="0">
              <a:buNone/>
            </a:pPr>
            <a:r>
              <a:rPr lang="fr-FR" dirty="0">
                <a:hlinkClick r:id="rId4"/>
              </a:rPr>
              <a:t>http://www.fao.org/home/en/</a:t>
            </a:r>
            <a:endParaRPr lang="fr-FR" dirty="0"/>
          </a:p>
          <a:p>
            <a:pPr marL="0" indent="0">
              <a:buNone/>
            </a:pPr>
            <a:endParaRPr lang="fr-FR" dirty="0"/>
          </a:p>
          <a:p>
            <a:pPr marL="0" indent="0">
              <a:buNone/>
            </a:pPr>
            <a:r>
              <a:rPr lang="fr-FR" dirty="0">
                <a:solidFill>
                  <a:schemeClr val="tx1"/>
                </a:solidFill>
                <a:hlinkClick r:id="rId5">
                  <a:extLst>
                    <a:ext uri="{A12FA001-AC4F-418D-AE19-62706E023703}">
                      <ahyp:hlinkClr xmlns:ahyp="http://schemas.microsoft.com/office/drawing/2018/hyperlinkcolor" val="tx"/>
                    </a:ext>
                  </a:extLst>
                </a:hlinkClick>
              </a:rPr>
              <a:t>Besoin en  protéine par personne :</a:t>
            </a:r>
          </a:p>
          <a:p>
            <a:pPr marL="0" indent="0">
              <a:buNone/>
            </a:pPr>
            <a:r>
              <a:rPr lang="fr-FR" dirty="0">
                <a:solidFill>
                  <a:srgbClr val="2DA0F1"/>
                </a:solidFill>
                <a:hlinkClick r:id="rId5">
                  <a:extLst>
                    <a:ext uri="{A12FA001-AC4F-418D-AE19-62706E023703}">
                      <ahyp:hlinkClr xmlns:ahyp="http://schemas.microsoft.com/office/drawing/2018/hyperlinkcolor" val="tx"/>
                    </a:ext>
                  </a:extLst>
                </a:hlinkClick>
              </a:rPr>
              <a:t>De quelle quantité de protéines avez-vous besoin chaque jour? - Harvard Santé</a:t>
            </a:r>
            <a:endParaRPr lang="fr-FR" dirty="0">
              <a:solidFill>
                <a:srgbClr val="2DA0F1"/>
              </a:solidFill>
            </a:endParaRPr>
          </a:p>
          <a:p>
            <a:pPr marL="0" indent="0">
              <a:buNone/>
            </a:pPr>
            <a:endParaRPr lang="fr-FR" dirty="0"/>
          </a:p>
          <a:p>
            <a:pPr marL="0" indent="0">
              <a:buNone/>
            </a:pPr>
            <a:r>
              <a:rPr lang="fr-FR" u="sng" dirty="0"/>
              <a:t>Poids moyens d’un être humain:</a:t>
            </a:r>
          </a:p>
          <a:p>
            <a:pPr marL="0" indent="0">
              <a:buNone/>
            </a:pPr>
            <a:r>
              <a:rPr lang="fr-FR" dirty="0">
                <a:hlinkClick r:id="rId6"/>
              </a:rPr>
              <a:t>Les pays les plus gras du monde : comment vous comparez-vous ? (telegraph.co.uk)</a:t>
            </a:r>
            <a:endParaRPr lang="fr-FR" dirty="0"/>
          </a:p>
          <a:p>
            <a:pPr marL="0" indent="0">
              <a:buNone/>
            </a:pPr>
            <a:endParaRPr lang="fr-FR" dirty="0"/>
          </a:p>
          <a:p>
            <a:pPr marL="0" indent="0">
              <a:buNone/>
            </a:pPr>
            <a:r>
              <a:rPr lang="fr-FR" u="sng" dirty="0">
                <a:solidFill>
                  <a:schemeClr val="tx1"/>
                </a:solidFill>
              </a:rPr>
              <a:t>Age moyen:</a:t>
            </a:r>
          </a:p>
          <a:p>
            <a:pPr marL="0" indent="0">
              <a:buNone/>
            </a:pPr>
            <a:r>
              <a:rPr lang="fr-FR" dirty="0">
                <a:hlinkClick r:id="rId7"/>
              </a:rPr>
              <a:t>Âge moyen et âge médian de la population | Insee</a:t>
            </a:r>
            <a:endParaRPr lang="fr-FR" dirty="0"/>
          </a:p>
          <a:p>
            <a:pPr marL="0" indent="0">
              <a:buNone/>
            </a:pPr>
            <a:endParaRPr lang="fr-FR" dirty="0"/>
          </a:p>
        </p:txBody>
      </p:sp>
    </p:spTree>
    <p:extLst>
      <p:ext uri="{BB962C8B-B14F-4D97-AF65-F5344CB8AC3E}">
        <p14:creationId xmlns:p14="http://schemas.microsoft.com/office/powerpoint/2010/main" val="61229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0B02E7-76FA-4D15-A95C-797644C74D1C}"/>
              </a:ext>
            </a:extLst>
          </p:cNvPr>
          <p:cNvSpPr>
            <a:spLocks noGrp="1"/>
          </p:cNvSpPr>
          <p:nvPr>
            <p:ph type="title"/>
          </p:nvPr>
        </p:nvSpPr>
        <p:spPr>
          <a:xfrm>
            <a:off x="1742303" y="624110"/>
            <a:ext cx="9762309" cy="1280890"/>
          </a:xfrm>
        </p:spPr>
        <p:txBody>
          <a:bodyPr/>
          <a:lstStyle/>
          <a:p>
            <a:r>
              <a:rPr lang="fr-FR" b="1" u="sng" dirty="0">
                <a:effectLst>
                  <a:outerShdw blurRad="38100" dist="38100" dir="2700000" algn="tl">
                    <a:srgbClr val="000000">
                      <a:alpha val="43137"/>
                    </a:srgbClr>
                  </a:outerShdw>
                </a:effectLst>
              </a:rPr>
              <a:t>DEFINITIONS</a:t>
            </a:r>
            <a:endParaRPr lang="fr-FR" dirty="0"/>
          </a:p>
        </p:txBody>
      </p:sp>
      <p:sp>
        <p:nvSpPr>
          <p:cNvPr id="3" name="Espace réservé du contenu 2">
            <a:extLst>
              <a:ext uri="{FF2B5EF4-FFF2-40B4-BE49-F238E27FC236}">
                <a16:creationId xmlns:a16="http://schemas.microsoft.com/office/drawing/2014/main" id="{1B5F314A-E6FA-4821-95D4-FF97B8E8BD47}"/>
              </a:ext>
            </a:extLst>
          </p:cNvPr>
          <p:cNvSpPr>
            <a:spLocks noGrp="1"/>
          </p:cNvSpPr>
          <p:nvPr>
            <p:ph idx="1"/>
          </p:nvPr>
        </p:nvSpPr>
        <p:spPr>
          <a:xfrm>
            <a:off x="1575486" y="2133600"/>
            <a:ext cx="9929126" cy="3777622"/>
          </a:xfrm>
        </p:spPr>
        <p:txBody>
          <a:bodyPr>
            <a:normAutofit fontScale="85000" lnSpcReduction="20000"/>
          </a:bodyPr>
          <a:lstStyle/>
          <a:p>
            <a:pPr>
              <a:buFont typeface="Wingdings" panose="05000000000000000000" pitchFamily="2" charset="2"/>
              <a:buChar char="§"/>
            </a:pPr>
            <a:r>
              <a:rPr lang="fr-FR" dirty="0"/>
              <a:t>FAO : FOOD AND AGRICULTURE ORGANIZATION  OF UNITED NATIONS</a:t>
            </a:r>
          </a:p>
          <a:p>
            <a:pPr>
              <a:buFont typeface="Wingdings" panose="05000000000000000000" pitchFamily="2" charset="2"/>
              <a:buChar char="§"/>
            </a:pPr>
            <a:r>
              <a:rPr lang="fr-FR" dirty="0"/>
              <a:t>L’Organisation pour l’alimentation et l’agriculture (FAO) est l’agence spécialisée des Nations Unies qui mène les efforts internationaux vers l’élimination de la faim. (Source: </a:t>
            </a:r>
            <a:r>
              <a:rPr lang="fr-FR" dirty="0">
                <a:hlinkClick r:id="rId2"/>
              </a:rPr>
              <a:t>www.fao.org</a:t>
            </a:r>
            <a:r>
              <a:rPr lang="fr-FR" dirty="0"/>
              <a:t>)</a:t>
            </a:r>
          </a:p>
          <a:p>
            <a:pPr marL="0" indent="0">
              <a:buNone/>
            </a:pPr>
            <a:endParaRPr lang="fr-FR" dirty="0"/>
          </a:p>
          <a:p>
            <a:pPr>
              <a:buFont typeface="Wingdings" panose="05000000000000000000" pitchFamily="2" charset="2"/>
              <a:buChar char="§"/>
            </a:pPr>
            <a:r>
              <a:rPr lang="fr-FR" dirty="0"/>
              <a:t>Malnutrition :</a:t>
            </a:r>
          </a:p>
          <a:p>
            <a:pPr>
              <a:buFont typeface="Wingdings" panose="05000000000000000000" pitchFamily="2" charset="2"/>
              <a:buChar char="§"/>
            </a:pPr>
            <a:r>
              <a:rPr lang="fr-FR" dirty="0"/>
              <a:t>La malnutrition est le résultat de carences, d’excès, ou de déséquilibres d’énergie, de protéines et d’autres nutriments. (Source: </a:t>
            </a:r>
            <a:r>
              <a:rPr lang="fr-FR" dirty="0">
                <a:hlinkClick r:id="rId2"/>
              </a:rPr>
              <a:t>www.fao.org</a:t>
            </a:r>
            <a:r>
              <a:rPr lang="fr-FR" dirty="0"/>
              <a:t>)</a:t>
            </a:r>
          </a:p>
          <a:p>
            <a:pPr>
              <a:buFont typeface="Wingdings" panose="05000000000000000000" pitchFamily="2" charset="2"/>
              <a:buChar char="§"/>
            </a:pPr>
            <a:endParaRPr lang="fr-FR" dirty="0"/>
          </a:p>
          <a:p>
            <a:pPr>
              <a:buFont typeface="Wingdings" panose="05000000000000000000" pitchFamily="2" charset="2"/>
              <a:buChar char="§"/>
            </a:pPr>
            <a:r>
              <a:rPr lang="fr-FR" dirty="0"/>
              <a:t>Mesure de la carence alimentaire :</a:t>
            </a:r>
          </a:p>
          <a:p>
            <a:pPr>
              <a:buFont typeface="Wingdings" panose="05000000000000000000" pitchFamily="2" charset="2"/>
              <a:buChar char="§"/>
            </a:pPr>
            <a:r>
              <a:rPr lang="fr-FR" dirty="0"/>
              <a:t> La mesure de la carence alimentaire par la FAO, désignée comme prévalence de la sous-alimentation, est basée sur une comparaison entre la consommation alimentaire usuelle, exprimée en termes d’énergie alimentaire (kcal), et le besoin énergétique alimentaire minimum. La proportion de la population pour laquelle la consommation alimentaire est inférieure au besoin énergétique alimentaire minimum est considérée comme sous-alimentée. (Source : </a:t>
            </a:r>
            <a:r>
              <a:rPr lang="fr-FR" dirty="0">
                <a:hlinkClick r:id="rId2"/>
              </a:rPr>
              <a:t>www.fao.org</a:t>
            </a:r>
            <a:r>
              <a:rPr lang="fr-FR" dirty="0"/>
              <a:t>)</a:t>
            </a:r>
          </a:p>
          <a:p>
            <a:pPr marL="0" indent="0">
              <a:buNone/>
            </a:pPr>
            <a:endParaRPr lang="fr-FR" dirty="0"/>
          </a:p>
        </p:txBody>
      </p:sp>
    </p:spTree>
    <p:extLst>
      <p:ext uri="{BB962C8B-B14F-4D97-AF65-F5344CB8AC3E}">
        <p14:creationId xmlns:p14="http://schemas.microsoft.com/office/powerpoint/2010/main" val="355668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20F797-E438-403C-9B43-6E0BF1E38DD8}"/>
              </a:ext>
            </a:extLst>
          </p:cNvPr>
          <p:cNvSpPr>
            <a:spLocks noGrp="1"/>
          </p:cNvSpPr>
          <p:nvPr>
            <p:ph type="title"/>
          </p:nvPr>
        </p:nvSpPr>
        <p:spPr>
          <a:xfrm>
            <a:off x="1723769" y="624110"/>
            <a:ext cx="9780844" cy="1280890"/>
          </a:xfrm>
        </p:spPr>
        <p:txBody>
          <a:bodyPr/>
          <a:lstStyle/>
          <a:p>
            <a:r>
              <a:rPr lang="fr-FR" b="1" u="sng" dirty="0">
                <a:effectLst>
                  <a:outerShdw blurRad="38100" dist="38100" dir="2700000" algn="tl">
                    <a:srgbClr val="000000">
                      <a:alpha val="43137"/>
                    </a:srgbClr>
                  </a:outerShdw>
                </a:effectLst>
              </a:rPr>
              <a:t>LES CHIFFRES CLES</a:t>
            </a:r>
            <a:endParaRPr lang="fr-FR" dirty="0"/>
          </a:p>
        </p:txBody>
      </p:sp>
      <p:graphicFrame>
        <p:nvGraphicFramePr>
          <p:cNvPr id="21" name="Espace réservé du contenu 20">
            <a:extLst>
              <a:ext uri="{FF2B5EF4-FFF2-40B4-BE49-F238E27FC236}">
                <a16:creationId xmlns:a16="http://schemas.microsoft.com/office/drawing/2014/main" id="{FA206838-B010-4925-94ED-0D51DABB4258}"/>
              </a:ext>
            </a:extLst>
          </p:cNvPr>
          <p:cNvGraphicFramePr>
            <a:graphicFrameLocks noGrp="1"/>
          </p:cNvGraphicFramePr>
          <p:nvPr>
            <p:ph idx="1"/>
            <p:extLst>
              <p:ext uri="{D42A27DB-BD31-4B8C-83A1-F6EECF244321}">
                <p14:modId xmlns:p14="http://schemas.microsoft.com/office/powerpoint/2010/main" val="1727092945"/>
              </p:ext>
            </p:extLst>
          </p:nvPr>
        </p:nvGraphicFramePr>
        <p:xfrm>
          <a:off x="1723768" y="1904999"/>
          <a:ext cx="6110888" cy="4633947"/>
        </p:xfrm>
        <a:graphic>
          <a:graphicData uri="http://schemas.openxmlformats.org/drawingml/2006/chart">
            <c:chart xmlns:c="http://schemas.openxmlformats.org/drawingml/2006/chart" xmlns:r="http://schemas.openxmlformats.org/officeDocument/2006/relationships" r:id="rId2"/>
          </a:graphicData>
        </a:graphic>
      </p:graphicFrame>
      <p:sp>
        <p:nvSpPr>
          <p:cNvPr id="23" name="ZoneTexte 22">
            <a:extLst>
              <a:ext uri="{FF2B5EF4-FFF2-40B4-BE49-F238E27FC236}">
                <a16:creationId xmlns:a16="http://schemas.microsoft.com/office/drawing/2014/main" id="{AEC95699-E063-47E7-AAD9-C7667179FA41}"/>
              </a:ext>
            </a:extLst>
          </p:cNvPr>
          <p:cNvSpPr txBox="1"/>
          <p:nvPr/>
        </p:nvSpPr>
        <p:spPr>
          <a:xfrm>
            <a:off x="8507627" y="1977081"/>
            <a:ext cx="2712308" cy="3416320"/>
          </a:xfrm>
          <a:prstGeom prst="rect">
            <a:avLst/>
          </a:prstGeom>
          <a:noFill/>
        </p:spPr>
        <p:txBody>
          <a:bodyPr wrap="square" rtlCol="0">
            <a:spAutoFit/>
          </a:bodyPr>
          <a:lstStyle/>
          <a:p>
            <a:pPr marL="285750" indent="-285750">
              <a:buFont typeface="Wingdings" panose="05000000000000000000" pitchFamily="2" charset="2"/>
              <a:buChar char="Ø"/>
            </a:pPr>
            <a:r>
              <a:rPr lang="fr-FR" dirty="0"/>
              <a:t>Une augmentation de la population mondiale</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Une augmentation de la malnutrition dans le monde</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Une augmentation des morts de la faims  dans le monde</a:t>
            </a:r>
          </a:p>
        </p:txBody>
      </p:sp>
      <p:sp>
        <p:nvSpPr>
          <p:cNvPr id="24" name="ZoneTexte 23">
            <a:extLst>
              <a:ext uri="{FF2B5EF4-FFF2-40B4-BE49-F238E27FC236}">
                <a16:creationId xmlns:a16="http://schemas.microsoft.com/office/drawing/2014/main" id="{EA5502A5-A6C5-476D-82D6-4A8210A7B60C}"/>
              </a:ext>
            </a:extLst>
          </p:cNvPr>
          <p:cNvSpPr txBox="1"/>
          <p:nvPr/>
        </p:nvSpPr>
        <p:spPr>
          <a:xfrm>
            <a:off x="3039228" y="6538946"/>
            <a:ext cx="4295706" cy="230832"/>
          </a:xfrm>
          <a:prstGeom prst="rect">
            <a:avLst/>
          </a:prstGeom>
          <a:noFill/>
        </p:spPr>
        <p:txBody>
          <a:bodyPr wrap="square" rtlCol="0">
            <a:spAutoFit/>
          </a:bodyPr>
          <a:lstStyle/>
          <a:p>
            <a:r>
              <a:rPr lang="fr-FR" sz="900" dirty="0"/>
              <a:t>Source: fao.org</a:t>
            </a:r>
          </a:p>
        </p:txBody>
      </p:sp>
    </p:spTree>
    <p:extLst>
      <p:ext uri="{BB962C8B-B14F-4D97-AF65-F5344CB8AC3E}">
        <p14:creationId xmlns:p14="http://schemas.microsoft.com/office/powerpoint/2010/main" val="105222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1C103-DC9A-4A15-9900-F38EE143B6F0}"/>
              </a:ext>
            </a:extLst>
          </p:cNvPr>
          <p:cNvSpPr>
            <a:spLocks noGrp="1"/>
          </p:cNvSpPr>
          <p:nvPr>
            <p:ph type="title"/>
          </p:nvPr>
        </p:nvSpPr>
        <p:spPr>
          <a:xfrm>
            <a:off x="1680519" y="624110"/>
            <a:ext cx="9824093" cy="1280890"/>
          </a:xfrm>
        </p:spPr>
        <p:txBody>
          <a:bodyPr/>
          <a:lstStyle/>
          <a:p>
            <a:r>
              <a:rPr lang="fr-FR" b="1" u="sng" dirty="0">
                <a:effectLst>
                  <a:outerShdw blurRad="38100" dist="38100" dir="2700000" algn="tl">
                    <a:srgbClr val="000000">
                      <a:alpha val="43137"/>
                    </a:srgbClr>
                  </a:outerShdw>
                </a:effectLst>
              </a:rPr>
              <a:t>LES CHIFFRES CLES</a:t>
            </a:r>
            <a:endParaRPr lang="fr-FR" dirty="0"/>
          </a:p>
        </p:txBody>
      </p:sp>
      <p:graphicFrame>
        <p:nvGraphicFramePr>
          <p:cNvPr id="11" name="Espace réservé du contenu 10">
            <a:extLst>
              <a:ext uri="{FF2B5EF4-FFF2-40B4-BE49-F238E27FC236}">
                <a16:creationId xmlns:a16="http://schemas.microsoft.com/office/drawing/2014/main" id="{A6DB0A29-33B4-4DAD-BFFE-75349F2AD725}"/>
              </a:ext>
            </a:extLst>
          </p:cNvPr>
          <p:cNvGraphicFramePr>
            <a:graphicFrameLocks noGrp="1"/>
          </p:cNvGraphicFramePr>
          <p:nvPr>
            <p:ph idx="1"/>
            <p:extLst>
              <p:ext uri="{D42A27DB-BD31-4B8C-83A1-F6EECF244321}">
                <p14:modId xmlns:p14="http://schemas.microsoft.com/office/powerpoint/2010/main" val="2779947869"/>
              </p:ext>
            </p:extLst>
          </p:nvPr>
        </p:nvGraphicFramePr>
        <p:xfrm>
          <a:off x="1235677" y="1736124"/>
          <a:ext cx="7333734" cy="4497766"/>
        </p:xfrm>
        <a:graphic>
          <a:graphicData uri="http://schemas.openxmlformats.org/drawingml/2006/chart">
            <c:chart xmlns:c="http://schemas.openxmlformats.org/drawingml/2006/chart" xmlns:r="http://schemas.openxmlformats.org/officeDocument/2006/relationships" r:id="rId2"/>
          </a:graphicData>
        </a:graphic>
      </p:graphicFrame>
      <p:sp>
        <p:nvSpPr>
          <p:cNvPr id="12" name="ZoneTexte 11">
            <a:extLst>
              <a:ext uri="{FF2B5EF4-FFF2-40B4-BE49-F238E27FC236}">
                <a16:creationId xmlns:a16="http://schemas.microsoft.com/office/drawing/2014/main" id="{A57C1787-E559-4322-B033-0C3B2120074D}"/>
              </a:ext>
            </a:extLst>
          </p:cNvPr>
          <p:cNvSpPr txBox="1"/>
          <p:nvPr/>
        </p:nvSpPr>
        <p:spPr>
          <a:xfrm>
            <a:off x="8569411" y="2749378"/>
            <a:ext cx="3527854" cy="2031325"/>
          </a:xfrm>
          <a:prstGeom prst="rect">
            <a:avLst/>
          </a:prstGeom>
          <a:noFill/>
        </p:spPr>
        <p:txBody>
          <a:bodyPr wrap="square" rtlCol="0">
            <a:spAutoFit/>
          </a:bodyPr>
          <a:lstStyle/>
          <a:p>
            <a:pPr marL="285750" indent="-285750">
              <a:buFont typeface="Wingdings" panose="05000000000000000000" pitchFamily="2" charset="2"/>
              <a:buChar char="Ø"/>
            </a:pPr>
            <a:r>
              <a:rPr lang="fr-FR" dirty="0"/>
              <a:t>8 de ces 10 pays sont situés en Afrique</a:t>
            </a:r>
          </a:p>
          <a:p>
            <a:endParaRPr lang="fr-FR" dirty="0"/>
          </a:p>
          <a:p>
            <a:pPr marL="285750" indent="-285750">
              <a:buFont typeface="Wingdings" panose="05000000000000000000" pitchFamily="2" charset="2"/>
              <a:buChar char="Ø"/>
            </a:pPr>
            <a:r>
              <a:rPr lang="fr-FR" dirty="0"/>
              <a:t>Le Ratio est calculé en fonction de la population et des personnes en sous -nutrition</a:t>
            </a:r>
          </a:p>
        </p:txBody>
      </p:sp>
    </p:spTree>
    <p:extLst>
      <p:ext uri="{BB962C8B-B14F-4D97-AF65-F5344CB8AC3E}">
        <p14:creationId xmlns:p14="http://schemas.microsoft.com/office/powerpoint/2010/main" val="311215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9AEB52-A408-4C8C-9615-7233F44A904C}"/>
              </a:ext>
            </a:extLst>
          </p:cNvPr>
          <p:cNvSpPr>
            <a:spLocks noGrp="1"/>
          </p:cNvSpPr>
          <p:nvPr>
            <p:ph type="title"/>
          </p:nvPr>
        </p:nvSpPr>
        <p:spPr>
          <a:xfrm>
            <a:off x="1756438" y="624110"/>
            <a:ext cx="9748174" cy="1280890"/>
          </a:xfrm>
        </p:spPr>
        <p:txBody>
          <a:bodyPr>
            <a:normAutofit fontScale="90000"/>
          </a:bodyPr>
          <a:lstStyle/>
          <a:p>
            <a:r>
              <a:rPr lang="fr-FR" sz="4000" b="1" u="sng" dirty="0">
                <a:effectLst>
                  <a:outerShdw blurRad="38100" dist="38100" dir="2700000" algn="tl">
                    <a:srgbClr val="000000">
                      <a:alpha val="43137"/>
                    </a:srgbClr>
                  </a:outerShdw>
                </a:effectLst>
              </a:rPr>
              <a:t>LES PRINCIPALES CAUSES DE LA FAIM DANS LE MONDE </a:t>
            </a:r>
            <a:br>
              <a:rPr lang="fr-FR" dirty="0"/>
            </a:br>
            <a:endParaRPr lang="fr-FR" dirty="0"/>
          </a:p>
        </p:txBody>
      </p:sp>
      <p:sp>
        <p:nvSpPr>
          <p:cNvPr id="16" name="Espace réservé du contenu 15">
            <a:extLst>
              <a:ext uri="{FF2B5EF4-FFF2-40B4-BE49-F238E27FC236}">
                <a16:creationId xmlns:a16="http://schemas.microsoft.com/office/drawing/2014/main" id="{8370969D-3E3E-4834-A3D2-A00D658BC012}"/>
              </a:ext>
            </a:extLst>
          </p:cNvPr>
          <p:cNvSpPr>
            <a:spLocks noGrp="1"/>
          </p:cNvSpPr>
          <p:nvPr>
            <p:ph sz="half" idx="1"/>
          </p:nvPr>
        </p:nvSpPr>
        <p:spPr>
          <a:xfrm>
            <a:off x="1585399" y="2133600"/>
            <a:ext cx="5317677" cy="3777622"/>
          </a:xfrm>
        </p:spPr>
        <p:txBody>
          <a:bodyPr/>
          <a:lstStyle/>
          <a:p>
            <a:pPr>
              <a:buFont typeface="Wingdings" panose="05000000000000000000" pitchFamily="2" charset="2"/>
              <a:buChar char="q"/>
            </a:pPr>
            <a:r>
              <a:rPr lang="fr-FR" dirty="0"/>
              <a:t>Une des principales cause de la faim est du à la politique d’investissement des pays pauvres</a:t>
            </a:r>
          </a:p>
          <a:p>
            <a:pPr marL="0" indent="0">
              <a:buNone/>
            </a:pPr>
            <a:r>
              <a:rPr lang="fr-FR" dirty="0"/>
              <a:t>Les pays pauvres priorisent l’exportation au détriment des besoins nutritionnelles de sa population</a:t>
            </a:r>
          </a:p>
          <a:p>
            <a:pPr marL="0" indent="0">
              <a:buNone/>
            </a:pPr>
            <a:r>
              <a:rPr lang="fr-FR" dirty="0"/>
              <a:t>Les gouvernements cèdent à toutes les demandes du marchés</a:t>
            </a:r>
          </a:p>
          <a:p>
            <a:pPr marL="0" indent="0">
              <a:buNone/>
            </a:pPr>
            <a:r>
              <a:rPr lang="fr-FR" dirty="0"/>
              <a:t>Les gouvernements des pays pauvres ne mettent pas des subventions pour aider leur agriculteurs</a:t>
            </a:r>
          </a:p>
          <a:p>
            <a:endParaRPr lang="fr-FR" dirty="0"/>
          </a:p>
        </p:txBody>
      </p:sp>
      <p:sp>
        <p:nvSpPr>
          <p:cNvPr id="17" name="Espace réservé du contenu 16">
            <a:extLst>
              <a:ext uri="{FF2B5EF4-FFF2-40B4-BE49-F238E27FC236}">
                <a16:creationId xmlns:a16="http://schemas.microsoft.com/office/drawing/2014/main" id="{3AFE298B-FB1C-42DA-A3BA-3F00B531FCDA}"/>
              </a:ext>
            </a:extLst>
          </p:cNvPr>
          <p:cNvSpPr>
            <a:spLocks noGrp="1"/>
          </p:cNvSpPr>
          <p:nvPr>
            <p:ph sz="half" idx="2"/>
          </p:nvPr>
        </p:nvSpPr>
        <p:spPr/>
        <p:txBody>
          <a:bodyPr/>
          <a:lstStyle/>
          <a:p>
            <a:r>
              <a:rPr lang="fr-FR" dirty="0"/>
              <a:t>Les autres causes de la faim dans le monde sont :</a:t>
            </a:r>
          </a:p>
          <a:p>
            <a:r>
              <a:rPr lang="fr-FR" dirty="0"/>
              <a:t>la pauvreté</a:t>
            </a:r>
          </a:p>
          <a:p>
            <a:r>
              <a:rPr lang="fr-FR" dirty="0"/>
              <a:t>les conflits armés(guerre civil, guerre, terrorisme) provoque des mouvement de population massive</a:t>
            </a:r>
          </a:p>
          <a:p>
            <a:r>
              <a:rPr lang="fr-FR" dirty="0"/>
              <a:t>Le climat(réchauffement climatique ,sécheresse ,récolte décimer par les insectes)</a:t>
            </a:r>
          </a:p>
        </p:txBody>
      </p:sp>
    </p:spTree>
    <p:extLst>
      <p:ext uri="{BB962C8B-B14F-4D97-AF65-F5344CB8AC3E}">
        <p14:creationId xmlns:p14="http://schemas.microsoft.com/office/powerpoint/2010/main" val="828704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9C9C1C-0CFD-4393-B543-FD00E3E81959}"/>
              </a:ext>
            </a:extLst>
          </p:cNvPr>
          <p:cNvSpPr>
            <a:spLocks noGrp="1"/>
          </p:cNvSpPr>
          <p:nvPr>
            <p:ph type="title"/>
          </p:nvPr>
        </p:nvSpPr>
        <p:spPr>
          <a:xfrm>
            <a:off x="1638026" y="624110"/>
            <a:ext cx="9866585" cy="1280890"/>
          </a:xfrm>
        </p:spPr>
        <p:txBody>
          <a:bodyPr>
            <a:normAutofit fontScale="90000"/>
          </a:bodyPr>
          <a:lstStyle/>
          <a:p>
            <a:r>
              <a:rPr lang="fr-FR" b="1" u="sng" dirty="0">
                <a:effectLst>
                  <a:outerShdw blurRad="38100" dist="38100" dir="2700000" algn="tl">
                    <a:srgbClr val="000000">
                      <a:alpha val="43137"/>
                    </a:srgbClr>
                  </a:outerShdw>
                </a:effectLst>
              </a:rPr>
              <a:t>LA POLITIQUE D’EXPORTATION DANS LES PAYS PAUVRES</a:t>
            </a:r>
            <a:br>
              <a:rPr lang="fr-FR" b="1" u="sng" dirty="0">
                <a:effectLst>
                  <a:outerShdw blurRad="38100" dist="38100" dir="2700000" algn="tl">
                    <a:srgbClr val="000000">
                      <a:alpha val="43137"/>
                    </a:srgbClr>
                  </a:outerShdw>
                </a:effectLst>
              </a:rPr>
            </a:br>
            <a:r>
              <a:rPr lang="fr-FR" sz="1300" b="1" u="sng" dirty="0">
                <a:effectLst>
                  <a:outerShdw blurRad="38100" dist="38100" dir="2700000" algn="tl">
                    <a:srgbClr val="000000">
                      <a:alpha val="43137"/>
                    </a:srgbClr>
                  </a:outerShdw>
                </a:effectLst>
              </a:rPr>
              <a:t>cas : Thaïlande</a:t>
            </a:r>
            <a:endParaRPr lang="fr-FR" sz="1300" dirty="0"/>
          </a:p>
        </p:txBody>
      </p:sp>
      <p:graphicFrame>
        <p:nvGraphicFramePr>
          <p:cNvPr id="14" name="Espace réservé du contenu 13">
            <a:extLst>
              <a:ext uri="{FF2B5EF4-FFF2-40B4-BE49-F238E27FC236}">
                <a16:creationId xmlns:a16="http://schemas.microsoft.com/office/drawing/2014/main" id="{95C06F5E-BE31-4972-ADDF-8516B76F9A41}"/>
              </a:ext>
            </a:extLst>
          </p:cNvPr>
          <p:cNvGraphicFramePr>
            <a:graphicFrameLocks noGrp="1"/>
          </p:cNvGraphicFramePr>
          <p:nvPr>
            <p:ph sz="half" idx="1"/>
            <p:extLst>
              <p:ext uri="{D42A27DB-BD31-4B8C-83A1-F6EECF244321}">
                <p14:modId xmlns:p14="http://schemas.microsoft.com/office/powerpoint/2010/main" val="4005810420"/>
              </p:ext>
            </p:extLst>
          </p:nvPr>
        </p:nvGraphicFramePr>
        <p:xfrm>
          <a:off x="1190695" y="1968340"/>
          <a:ext cx="5895952" cy="4408612"/>
        </p:xfrm>
        <a:graphic>
          <a:graphicData uri="http://schemas.openxmlformats.org/drawingml/2006/chart">
            <c:chart xmlns:c="http://schemas.openxmlformats.org/drawingml/2006/chart" xmlns:r="http://schemas.openxmlformats.org/officeDocument/2006/relationships" r:id="rId2"/>
          </a:graphicData>
        </a:graphic>
      </p:graphicFrame>
      <p:sp>
        <p:nvSpPr>
          <p:cNvPr id="11" name="Espace réservé du contenu 10">
            <a:extLst>
              <a:ext uri="{FF2B5EF4-FFF2-40B4-BE49-F238E27FC236}">
                <a16:creationId xmlns:a16="http://schemas.microsoft.com/office/drawing/2014/main" id="{3A7E8C4B-A00D-46FE-BA12-9D40C1499C42}"/>
              </a:ext>
            </a:extLst>
          </p:cNvPr>
          <p:cNvSpPr>
            <a:spLocks noGrp="1"/>
          </p:cNvSpPr>
          <p:nvPr>
            <p:ph sz="half" idx="2"/>
          </p:nvPr>
        </p:nvSpPr>
        <p:spPr/>
        <p:txBody>
          <a:bodyPr>
            <a:normAutofit lnSpcReduction="10000"/>
          </a:bodyPr>
          <a:lstStyle/>
          <a:p>
            <a:pPr>
              <a:buFont typeface="Wingdings" panose="05000000000000000000" pitchFamily="2" charset="2"/>
              <a:buChar char="Ø"/>
            </a:pPr>
            <a:r>
              <a:rPr lang="fr-FR" sz="1800" dirty="0">
                <a:effectLst>
                  <a:outerShdw blurRad="38100" dist="38100" dir="2700000" algn="tl">
                    <a:srgbClr val="000000">
                      <a:alpha val="43137"/>
                    </a:srgbClr>
                  </a:outerShdw>
                </a:effectLst>
              </a:rPr>
              <a:t>5,6 millions  de personnes souffrent de malnutrition en Thaïlande (8% de la population)</a:t>
            </a:r>
          </a:p>
          <a:p>
            <a:pPr marL="0" indent="0">
              <a:buNone/>
            </a:pPr>
            <a:r>
              <a:rPr lang="fr-FR" sz="1800" dirty="0">
                <a:effectLst>
                  <a:outerShdw blurRad="38100" dist="38100" dir="2700000" algn="tl">
                    <a:srgbClr val="000000">
                      <a:alpha val="43137"/>
                    </a:srgbClr>
                  </a:outerShdw>
                </a:effectLst>
              </a:rPr>
              <a:t> </a:t>
            </a:r>
          </a:p>
          <a:p>
            <a:pPr>
              <a:buFont typeface="Wingdings" panose="05000000000000000000" pitchFamily="2" charset="2"/>
              <a:buChar char="Ø"/>
            </a:pPr>
            <a:r>
              <a:rPr lang="fr-FR" sz="1800" dirty="0">
                <a:effectLst>
                  <a:outerShdw blurRad="38100" dist="38100" dir="2700000" algn="tl">
                    <a:srgbClr val="000000">
                      <a:alpha val="43137"/>
                    </a:srgbClr>
                  </a:outerShdw>
                </a:effectLst>
              </a:rPr>
              <a:t>25 millions de tonnes de manioc sont exportés cela représente 83% de la production</a:t>
            </a:r>
          </a:p>
          <a:p>
            <a:pPr>
              <a:buFont typeface="Wingdings" panose="05000000000000000000" pitchFamily="2" charset="2"/>
              <a:buChar char="Ø"/>
            </a:pPr>
            <a:endParaRPr lang="fr-FR" sz="1800" dirty="0">
              <a:effectLst>
                <a:outerShdw blurRad="38100" dist="38100" dir="2700000" algn="tl">
                  <a:srgbClr val="000000">
                    <a:alpha val="43137"/>
                  </a:srgbClr>
                </a:outerShdw>
              </a:effectLst>
            </a:endParaRPr>
          </a:p>
          <a:p>
            <a:pPr>
              <a:buFont typeface="Wingdings" panose="05000000000000000000" pitchFamily="2" charset="2"/>
              <a:buChar char="Ø"/>
            </a:pPr>
            <a:r>
              <a:rPr lang="fr-FR" dirty="0">
                <a:effectLst>
                  <a:outerShdw blurRad="38100" dist="38100" dir="2700000" algn="tl">
                    <a:srgbClr val="000000">
                      <a:alpha val="43137"/>
                    </a:srgbClr>
                  </a:outerShdw>
                </a:effectLst>
              </a:rPr>
              <a:t>Cela représente l’énergie en calories nécessaires pour alimenter 35 millions de personnes pendant un an</a:t>
            </a:r>
          </a:p>
          <a:p>
            <a:endParaRPr lang="fr-FR" dirty="0"/>
          </a:p>
        </p:txBody>
      </p:sp>
      <p:sp>
        <p:nvSpPr>
          <p:cNvPr id="15" name="ZoneTexte 14">
            <a:extLst>
              <a:ext uri="{FF2B5EF4-FFF2-40B4-BE49-F238E27FC236}">
                <a16:creationId xmlns:a16="http://schemas.microsoft.com/office/drawing/2014/main" id="{CD9BBC01-BD0F-440B-B30A-5B685DFD9BA8}"/>
              </a:ext>
            </a:extLst>
          </p:cNvPr>
          <p:cNvSpPr txBox="1"/>
          <p:nvPr/>
        </p:nvSpPr>
        <p:spPr>
          <a:xfrm>
            <a:off x="1256478" y="6534834"/>
            <a:ext cx="2499798" cy="507831"/>
          </a:xfrm>
          <a:prstGeom prst="rect">
            <a:avLst/>
          </a:prstGeom>
          <a:noFill/>
        </p:spPr>
        <p:txBody>
          <a:bodyPr wrap="square" rtlCol="0">
            <a:spAutoFit/>
          </a:bodyPr>
          <a:lstStyle/>
          <a:p>
            <a:r>
              <a:rPr lang="fr-FR" sz="900" dirty="0"/>
              <a:t>Source: fao.org</a:t>
            </a:r>
          </a:p>
          <a:p>
            <a:endParaRPr lang="fr-FR" dirty="0"/>
          </a:p>
        </p:txBody>
      </p:sp>
    </p:spTree>
    <p:extLst>
      <p:ext uri="{BB962C8B-B14F-4D97-AF65-F5344CB8AC3E}">
        <p14:creationId xmlns:p14="http://schemas.microsoft.com/office/powerpoint/2010/main" val="56396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0E33B2-6B51-4E48-90BF-8975E087C77D}"/>
              </a:ext>
            </a:extLst>
          </p:cNvPr>
          <p:cNvSpPr>
            <a:spLocks noGrp="1"/>
          </p:cNvSpPr>
          <p:nvPr>
            <p:ph type="title"/>
          </p:nvPr>
        </p:nvSpPr>
        <p:spPr>
          <a:xfrm>
            <a:off x="1729947" y="624110"/>
            <a:ext cx="9774666" cy="1280890"/>
          </a:xfrm>
        </p:spPr>
        <p:txBody>
          <a:bodyPr>
            <a:normAutofit/>
          </a:bodyPr>
          <a:lstStyle/>
          <a:p>
            <a:r>
              <a:rPr lang="fr-FR" b="1" u="sng" dirty="0">
                <a:effectLst>
                  <a:outerShdw blurRad="38100" dist="38100" dir="2700000" algn="tl">
                    <a:srgbClr val="000000">
                      <a:alpha val="43137"/>
                    </a:srgbClr>
                  </a:outerShdw>
                </a:effectLst>
              </a:rPr>
              <a:t>LA POLITIQUE D’EXPORTATION DANS LES PAYS PAUVRES</a:t>
            </a:r>
          </a:p>
        </p:txBody>
      </p:sp>
      <p:graphicFrame>
        <p:nvGraphicFramePr>
          <p:cNvPr id="6" name="Espace réservé du contenu 5">
            <a:extLst>
              <a:ext uri="{FF2B5EF4-FFF2-40B4-BE49-F238E27FC236}">
                <a16:creationId xmlns:a16="http://schemas.microsoft.com/office/drawing/2014/main" id="{13699182-7BBF-4302-8E7A-FDCFCEEBEF1C}"/>
              </a:ext>
            </a:extLst>
          </p:cNvPr>
          <p:cNvGraphicFramePr>
            <a:graphicFrameLocks noGrp="1"/>
          </p:cNvGraphicFramePr>
          <p:nvPr>
            <p:ph idx="1"/>
            <p:extLst>
              <p:ext uri="{D42A27DB-BD31-4B8C-83A1-F6EECF244321}">
                <p14:modId xmlns:p14="http://schemas.microsoft.com/office/powerpoint/2010/main" val="3579186325"/>
              </p:ext>
            </p:extLst>
          </p:nvPr>
        </p:nvGraphicFramePr>
        <p:xfrm>
          <a:off x="1729947" y="2220097"/>
          <a:ext cx="6382994" cy="4100290"/>
        </p:xfrm>
        <a:graphic>
          <a:graphicData uri="http://schemas.openxmlformats.org/drawingml/2006/chart">
            <c:chart xmlns:c="http://schemas.openxmlformats.org/drawingml/2006/chart" xmlns:r="http://schemas.openxmlformats.org/officeDocument/2006/relationships" r:id="rId2"/>
          </a:graphicData>
        </a:graphic>
      </p:graphicFrame>
      <p:sp>
        <p:nvSpPr>
          <p:cNvPr id="7" name="ZoneTexte 6">
            <a:extLst>
              <a:ext uri="{FF2B5EF4-FFF2-40B4-BE49-F238E27FC236}">
                <a16:creationId xmlns:a16="http://schemas.microsoft.com/office/drawing/2014/main" id="{232FC41A-AE31-4754-8245-FEA579467CE0}"/>
              </a:ext>
            </a:extLst>
          </p:cNvPr>
          <p:cNvSpPr txBox="1"/>
          <p:nvPr/>
        </p:nvSpPr>
        <p:spPr>
          <a:xfrm>
            <a:off x="8649730" y="2347784"/>
            <a:ext cx="3200400" cy="3416320"/>
          </a:xfrm>
          <a:prstGeom prst="rect">
            <a:avLst/>
          </a:prstGeom>
          <a:noFill/>
        </p:spPr>
        <p:txBody>
          <a:bodyPr wrap="square" rtlCol="0">
            <a:spAutoFit/>
          </a:bodyPr>
          <a:lstStyle/>
          <a:p>
            <a:pPr marL="285750" indent="-285750">
              <a:buFont typeface="Wingdings" panose="05000000000000000000" pitchFamily="2" charset="2"/>
              <a:buChar char="Ø"/>
            </a:pPr>
            <a:r>
              <a:rPr lang="fr-FR" dirty="0"/>
              <a:t>Les pays ou sévit la malnutrition exportent énormément vers les pays du Nord</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Les principaux importateurs sont les entreprise de cosmétiques et les producteur de viandes</a:t>
            </a:r>
          </a:p>
          <a:p>
            <a:endParaRPr lang="fr-FR" dirty="0"/>
          </a:p>
          <a:p>
            <a:endParaRPr lang="fr-FR" dirty="0"/>
          </a:p>
        </p:txBody>
      </p:sp>
      <p:sp>
        <p:nvSpPr>
          <p:cNvPr id="8" name="ZoneTexte 7">
            <a:extLst>
              <a:ext uri="{FF2B5EF4-FFF2-40B4-BE49-F238E27FC236}">
                <a16:creationId xmlns:a16="http://schemas.microsoft.com/office/drawing/2014/main" id="{6212E6D3-0188-4E9B-8790-F36AE0FA24A9}"/>
              </a:ext>
            </a:extLst>
          </p:cNvPr>
          <p:cNvSpPr txBox="1"/>
          <p:nvPr/>
        </p:nvSpPr>
        <p:spPr>
          <a:xfrm>
            <a:off x="1802486" y="6381065"/>
            <a:ext cx="3960208" cy="492443"/>
          </a:xfrm>
          <a:prstGeom prst="rect">
            <a:avLst/>
          </a:prstGeom>
          <a:noFill/>
        </p:spPr>
        <p:txBody>
          <a:bodyPr wrap="square" rtlCol="0">
            <a:spAutoFit/>
          </a:bodyPr>
          <a:lstStyle/>
          <a:p>
            <a:r>
              <a:rPr lang="fr-FR" sz="800" dirty="0"/>
              <a:t>Source: fao.org</a:t>
            </a:r>
          </a:p>
          <a:p>
            <a:endParaRPr lang="fr-FR" dirty="0"/>
          </a:p>
        </p:txBody>
      </p:sp>
    </p:spTree>
    <p:extLst>
      <p:ext uri="{BB962C8B-B14F-4D97-AF65-F5344CB8AC3E}">
        <p14:creationId xmlns:p14="http://schemas.microsoft.com/office/powerpoint/2010/main" val="3771310723"/>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0</TotalTime>
  <Words>1545</Words>
  <Application>Microsoft Office PowerPoint</Application>
  <PresentationFormat>Grand écran</PresentationFormat>
  <Paragraphs>181</Paragraphs>
  <Slides>32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Amasis MT Pro Black</vt:lpstr>
      <vt:lpstr>Arial</vt:lpstr>
      <vt:lpstr>Bahnschrift SemiLight SemiConde</vt:lpstr>
      <vt:lpstr>Brush Script MT</vt:lpstr>
      <vt:lpstr>Century Gothic</vt:lpstr>
      <vt:lpstr>Helvetica Neue</vt:lpstr>
      <vt:lpstr>Wingdings</vt:lpstr>
      <vt:lpstr>Wingdings 3</vt:lpstr>
      <vt:lpstr>Brin</vt:lpstr>
      <vt:lpstr>ETUDE SUR LA MALNUTRITION DANS LE MONDE </vt:lpstr>
      <vt:lpstr>Tables des matières</vt:lpstr>
      <vt:lpstr>CONTEXTE</vt:lpstr>
      <vt:lpstr>DEFINITIONS</vt:lpstr>
      <vt:lpstr>LES CHIFFRES CLES</vt:lpstr>
      <vt:lpstr>LES CHIFFRES CLES</vt:lpstr>
      <vt:lpstr>LES PRINCIPALES CAUSES DE LA FAIM DANS LE MONDE  </vt:lpstr>
      <vt:lpstr>LA POLITIQUE D’EXPORTATION DANS LES PAYS PAUVRES cas : Thaïlande</vt:lpstr>
      <vt:lpstr>LA POLITIQUE D’EXPORTATION DANS LES PAYS PAUVRES</vt:lpstr>
      <vt:lpstr>UNE CONSOMMATION DE VIANDE EXCESSIVE   </vt:lpstr>
      <vt:lpstr>UNE CONSOMMATION DE VIANDE EXCESSIVE (Ex: USA)</vt:lpstr>
      <vt:lpstr>PRODUCTION VÉGÉTAUX ET BESOINS ALIMENTAIRE Les produit végétaux- une source d'énergie non négligeable </vt:lpstr>
      <vt:lpstr>PRODUCTION VÉGÉTAUX ET BESOINS ALIMENTAIRE La disponibilité de nourriture dépasse nos besoins de loin </vt:lpstr>
      <vt:lpstr>Conclusion des sections productions et approfondissements</vt:lpstr>
      <vt:lpstr>Sources Les Données utilisées pour l’étude, site de la FAO http://www.fao.org/faostat/fr/#data/FBS </vt:lpstr>
      <vt:lpstr>Présentation PowerPoint</vt:lpstr>
      <vt:lpstr>Présentation PowerPoint</vt:lpstr>
      <vt:lpstr>L’agrégation </vt:lpstr>
      <vt:lpstr>L’agrégation </vt:lpstr>
      <vt:lpstr>La Restriction</vt:lpstr>
      <vt:lpstr>La Projection</vt:lpstr>
      <vt:lpstr>La Jointure</vt:lpstr>
      <vt:lpstr>Les requêtes SQL</vt:lpstr>
      <vt:lpstr>Les requêtes SQL Question15</vt:lpstr>
      <vt:lpstr>Les requêtes SQL</vt:lpstr>
      <vt:lpstr>Les requêtes SQL Question19</vt:lpstr>
      <vt:lpstr>Les requêtes SQL</vt:lpstr>
      <vt:lpstr>Les Requêtes SQL</vt:lpstr>
      <vt:lpstr>Les Requêtes SQL Les 10 pays pour lesquels la proportion de personnes sous-alimentées est la plus forte </vt:lpstr>
      <vt:lpstr>Les Requêtes SQL Les 10 produits pour lesquels le ratio Autres utilisations/Disponibilité intérieure est le plus élevé. </vt:lpstr>
      <vt:lpstr>Question 20 : pour quelques uns des produits identifiés dans cette dernière requête SQL, supposez quelles sont ces "autres utilisations" possible </vt:lpstr>
      <vt:lpstr>Annexes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SUR LA MALNUTRITION DANS LE MONDE</dc:title>
  <dc:creator>oussama cherif</dc:creator>
  <cp:lastModifiedBy>oussama cherif</cp:lastModifiedBy>
  <cp:revision>4</cp:revision>
  <dcterms:created xsi:type="dcterms:W3CDTF">2021-07-21T18:27:47Z</dcterms:created>
  <dcterms:modified xsi:type="dcterms:W3CDTF">2021-11-24T00:18:42Z</dcterms:modified>
</cp:coreProperties>
</file>