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2" r:id="rId1"/>
    <p:sldMasterId id="2147483707" r:id="rId2"/>
    <p:sldMasterId id="2147483728" r:id="rId3"/>
  </p:sldMasterIdLst>
  <p:notesMasterIdLst>
    <p:notesMasterId r:id="rId22"/>
  </p:notesMasterIdLst>
  <p:handoutMasterIdLst>
    <p:handoutMasterId r:id="rId23"/>
  </p:handoutMasterIdLst>
  <p:sldIdLst>
    <p:sldId id="924" r:id="rId4"/>
    <p:sldId id="1112" r:id="rId5"/>
    <p:sldId id="1113" r:id="rId6"/>
    <p:sldId id="1115" r:id="rId7"/>
    <p:sldId id="1117" r:id="rId8"/>
    <p:sldId id="1118" r:id="rId9"/>
    <p:sldId id="1119" r:id="rId10"/>
    <p:sldId id="1120" r:id="rId11"/>
    <p:sldId id="1121" r:id="rId12"/>
    <p:sldId id="1122" r:id="rId13"/>
    <p:sldId id="1123" r:id="rId14"/>
    <p:sldId id="1124" r:id="rId15"/>
    <p:sldId id="1125" r:id="rId16"/>
    <p:sldId id="1126" r:id="rId17"/>
    <p:sldId id="1127" r:id="rId18"/>
    <p:sldId id="1128" r:id="rId19"/>
    <p:sldId id="1129" r:id="rId20"/>
    <p:sldId id="113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C4"/>
    <a:srgbClr val="7889FB"/>
    <a:srgbClr val="003F69"/>
    <a:srgbClr val="00B2EF"/>
    <a:srgbClr val="AB1A86"/>
    <a:srgbClr val="FDB813"/>
    <a:srgbClr val="004370"/>
    <a:srgbClr val="969696"/>
    <a:srgbClr val="594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6" autoAdjust="0"/>
    <p:restoredTop sz="84218" autoAdjust="0"/>
  </p:normalViewPr>
  <p:slideViewPr>
    <p:cSldViewPr snapToGrid="0">
      <p:cViewPr varScale="1">
        <p:scale>
          <a:sx n="107" d="100"/>
          <a:sy n="107" d="100"/>
        </p:scale>
        <p:origin x="2816" y="160"/>
      </p:cViewPr>
      <p:guideLst>
        <p:guide orient="horz" pos="2160"/>
        <p:guide pos="2880"/>
      </p:guideLst>
    </p:cSldViewPr>
  </p:slideViewPr>
  <p:notesTextViewPr>
    <p:cViewPr>
      <p:scale>
        <a:sx n="3" d="2"/>
        <a:sy n="3" d="2"/>
      </p:scale>
      <p:origin x="0" y="0"/>
    </p:cViewPr>
  </p:notesTextViewPr>
  <p:sorterViewPr>
    <p:cViewPr>
      <p:scale>
        <a:sx n="140" d="100"/>
        <a:sy n="140" d="100"/>
      </p:scale>
      <p:origin x="0" y="0"/>
    </p:cViewPr>
  </p:sorterViewPr>
  <p:notesViewPr>
    <p:cSldViewPr snapToGrid="0">
      <p:cViewPr varScale="1">
        <p:scale>
          <a:sx n="75" d="100"/>
          <a:sy n="75" d="100"/>
        </p:scale>
        <p:origin x="2072" y="1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endParaRPr lang="en-US" altLang="fr-FR" sz="1200" dirty="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FA835AC-7D0B-44CC-BB55-0EC7DEF6FABF}" type="slidenum">
              <a:rPr lang="en-US" altLang="fr-FR"/>
              <a:pPr/>
              <a:t>‹N°›</a:t>
            </a:fld>
            <a:endParaRPr lang="en-US" altLang="fr-FR" dirty="0"/>
          </a:p>
        </p:txBody>
      </p:sp>
    </p:spTree>
    <p:extLst>
      <p:ext uri="{BB962C8B-B14F-4D97-AF65-F5344CB8AC3E}">
        <p14:creationId xmlns:p14="http://schemas.microsoft.com/office/powerpoint/2010/main" val="362040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fr-FR" dirty="0"/>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dirty="0"/>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800"/>
            </a:lvl1pPr>
          </a:lstStyle>
          <a:p>
            <a:r>
              <a:rPr lang="en-US" altLang="fr-FR" dirty="0"/>
              <a:t>IBM Big Data &amp; Analytics</a:t>
            </a:r>
            <a:br>
              <a:rPr lang="en-US" altLang="fr-FR" sz="1200" dirty="0"/>
            </a:br>
            <a:r>
              <a:rPr lang="en-US" altLang="fr-FR" dirty="0"/>
              <a:t>© 2014 IBM Corporation</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D55C87-3BAA-44EE-9B67-87047DE8C86B}" type="slidenum">
              <a:rPr lang="en-US" altLang="fr-FR"/>
              <a:pPr/>
              <a:t>‹N°›</a:t>
            </a:fld>
            <a:endParaRPr lang="en-US" altLang="fr-FR" dirty="0"/>
          </a:p>
        </p:txBody>
      </p:sp>
    </p:spTree>
    <p:extLst>
      <p:ext uri="{BB962C8B-B14F-4D97-AF65-F5344CB8AC3E}">
        <p14:creationId xmlns:p14="http://schemas.microsoft.com/office/powerpoint/2010/main" val="412421056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3957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a:spLocks noGrp="1" noChangeArrowheads="1"/>
          </p:cNvSpPr>
          <p:nvPr>
            <p:ph type="sldNum" sz="quarter"/>
          </p:nvPr>
        </p:nvSpPr>
        <p:spPr>
          <a:ln w="21600">
            <a:round/>
            <a:headEnd/>
            <a:tailEnd/>
          </a:ln>
        </p:spPr>
        <p:txBody>
          <a:bodyPr/>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fld id="{19AAFF6B-73D6-4895-BF20-0A3DA136A20E}" type="slidenum">
              <a:rPr lang="en-US" altLang="fr-FR"/>
              <a:pPr/>
              <a:t>2</a:t>
            </a:fld>
            <a:endParaRPr lang="en-US" altLang="fr-FR"/>
          </a:p>
        </p:txBody>
      </p:sp>
      <p:sp>
        <p:nvSpPr>
          <p:cNvPr id="50179" name="Rectangle 1"/>
          <p:cNvSpPr>
            <a:spLocks noGrp="1" noRot="1" noChangeAspect="1" noChangeArrowheads="1" noTextEdit="1"/>
          </p:cNvSpPr>
          <p:nvPr>
            <p:ph type="sldImg"/>
          </p:nvPr>
        </p:nvSpPr>
        <p:spPr>
          <a:xfrm>
            <a:off x="1158875" y="681038"/>
            <a:ext cx="4541838" cy="3406775"/>
          </a:xfrm>
          <a:solidFill>
            <a:srgbClr val="FFFFFF"/>
          </a:solidFill>
          <a:ln>
            <a:solidFill>
              <a:srgbClr val="000000"/>
            </a:solidFill>
            <a:miter lim="800000"/>
            <a:headEnd/>
            <a:tailEnd/>
          </a:ln>
        </p:spPr>
      </p:sp>
      <p:sp>
        <p:nvSpPr>
          <p:cNvPr id="50180" name="Text Box 2"/>
          <p:cNvSpPr>
            <a:spLocks noGrp="1" noChangeArrowheads="1"/>
          </p:cNvSpPr>
          <p:nvPr>
            <p:ph type="body" idx="1"/>
          </p:nvPr>
        </p:nvSpPr>
        <p:spPr>
          <a:xfrm>
            <a:off x="685800" y="4314825"/>
            <a:ext cx="5486400" cy="408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15632"/>
          <a:lstStyle/>
          <a:p>
            <a:r>
              <a:rPr lang="en-US" sz="1200" b="0" i="0" u="none" strike="noStrike" kern="1200" baseline="0">
                <a:solidFill>
                  <a:schemeClr val="tx1"/>
                </a:solidFill>
                <a:latin typeface="Arial" panose="020B0604020202020204" pitchFamily="34" charset="0"/>
                <a:ea typeface="+mn-ea"/>
                <a:cs typeface="Arial" panose="020B0604020202020204" pitchFamily="34" charset="0"/>
              </a:rPr>
              <a:t>Today’s </a:t>
            </a:r>
            <a:r>
              <a:rPr lang="en-US" sz="1200" b="1" i="0" u="none" strike="noStrike" kern="1200" baseline="0">
                <a:solidFill>
                  <a:schemeClr val="tx1"/>
                </a:solidFill>
                <a:latin typeface="Arial" panose="020B0604020202020204" pitchFamily="34" charset="0"/>
                <a:ea typeface="+mn-ea"/>
                <a:cs typeface="Arial" panose="020B0604020202020204" pitchFamily="34" charset="0"/>
              </a:rPr>
              <a:t>customers are well-informed and empowered by information</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78% of consumers trust peer recommendations, 86% use multiple channels, …</a:t>
            </a:r>
          </a:p>
          <a:p>
            <a:endParaRPr lang="en-US" sz="1200" b="0" i="0" u="none" strike="noStrike" kern="1200" baseline="0">
              <a:solidFill>
                <a:schemeClr val="tx1"/>
              </a:solidFill>
              <a:latin typeface="Arial" panose="020B0604020202020204" pitchFamily="34" charset="0"/>
              <a:ea typeface="+mn-ea"/>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a:solidFill>
                  <a:schemeClr val="tx1"/>
                </a:solidFill>
                <a:latin typeface="Arial" panose="020B0604020202020204" pitchFamily="34" charset="0"/>
                <a:ea typeface="+mn-ea"/>
                <a:cs typeface="Arial" panose="020B0604020202020204" pitchFamily="34" charset="0"/>
              </a:rPr>
              <a:t>To serve these empowered customers, the business must — now more than ever — put them at the </a:t>
            </a:r>
            <a:r>
              <a:rPr lang="en-US" sz="1200" b="1" i="0" u="none" strike="noStrike" kern="1200" baseline="0">
                <a:solidFill>
                  <a:schemeClr val="tx1"/>
                </a:solidFill>
                <a:latin typeface="Arial" panose="020B0604020202020204" pitchFamily="34" charset="0"/>
                <a:ea typeface="+mn-ea"/>
                <a:cs typeface="Arial" panose="020B0604020202020204" pitchFamily="34" charset="0"/>
              </a:rPr>
              <a:t>center of everything you do</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a:t>
            </a:r>
            <a:r>
              <a:rPr lang="en-US">
                <a:latin typeface="Arial" panose="020B0604020202020204" pitchFamily="34" charset="0"/>
                <a:cs typeface="Arial" panose="020B0604020202020204" pitchFamily="34" charset="0"/>
              </a:rPr>
              <a:t>Consumers expect you to know them, service them exactly as they prefer, be proactive about their customers’ needs, requirements, have this insight available in real-time and insure that all interactions are of high value and the customer is understood through multiple perspectives – not simply the date of the contract expiration.</a:t>
            </a:r>
            <a:endParaRPr lang="en-US" sz="1200" b="0" i="0" u="none" strike="noStrike" kern="1200" baseline="0">
              <a:solidFill>
                <a:schemeClr val="tx1"/>
              </a:solidFill>
              <a:latin typeface="Arial" panose="020B0604020202020204" pitchFamily="34" charset="0"/>
              <a:ea typeface="+mn-ea"/>
              <a:cs typeface="Arial" panose="020B0604020202020204" pitchFamily="34" charset="0"/>
            </a:endParaRPr>
          </a:p>
          <a:p>
            <a:endParaRPr lang="en-US" altLang="en-US" sz="1200" b="0" i="0" u="none" strike="noStrike" kern="1200" baseline="0">
              <a:solidFill>
                <a:schemeClr val="tx1"/>
              </a:solidFill>
              <a:latin typeface="Arial" panose="020B0604020202020204" pitchFamily="34" charset="0"/>
              <a:ea typeface="+mn-ea"/>
              <a:cs typeface="Arial" panose="020B0604020202020204" pitchFamily="34" charset="0"/>
            </a:endParaRPr>
          </a:p>
          <a:p>
            <a:r>
              <a:rPr lang="en-US" sz="1200" b="0" i="0" u="none" strike="noStrike" kern="1200" baseline="0">
                <a:solidFill>
                  <a:schemeClr val="tx1"/>
                </a:solidFill>
                <a:latin typeface="Arial" panose="020B0604020202020204" pitchFamily="34" charset="0"/>
                <a:ea typeface="+mn-ea"/>
                <a:cs typeface="Arial" panose="020B0604020202020204" pitchFamily="34" charset="0"/>
              </a:rPr>
              <a:t>The ability to attract, retain and satisfy them now and into the future requires providing the right experience at the right time for each individual customer. </a:t>
            </a:r>
          </a:p>
          <a:p>
            <a:endParaRPr lang="en-US" altLang="en-US" sz="1200" b="0" i="0" u="none" strike="noStrike" kern="1200" baseline="0">
              <a:solidFill>
                <a:schemeClr val="tx1"/>
              </a:solidFill>
              <a:latin typeface="Arial" panose="020B0604020202020204" pitchFamily="34" charset="0"/>
              <a:ea typeface="+mn-ea"/>
              <a:cs typeface="Arial" panose="020B0604020202020204" pitchFamily="34" charset="0"/>
            </a:endParaRPr>
          </a:p>
          <a:p>
            <a:r>
              <a:rPr lang="en-US" altLang="en-US" sz="1200" b="0" i="0" u="none" strike="noStrike" kern="1200" baseline="0">
                <a:solidFill>
                  <a:schemeClr val="tx1"/>
                </a:solidFill>
                <a:latin typeface="Arial" panose="020B0604020202020204" pitchFamily="34" charset="0"/>
                <a:ea typeface="+mn-ea"/>
                <a:cs typeface="Arial" panose="020B0604020202020204" pitchFamily="34" charset="0"/>
              </a:rPr>
              <a:t>The </a:t>
            </a:r>
            <a:r>
              <a:rPr lang="en-US" altLang="en-US" sz="1200" b="1" i="0" u="none" strike="noStrike" kern="1200" baseline="0">
                <a:solidFill>
                  <a:schemeClr val="tx1"/>
                </a:solidFill>
                <a:latin typeface="Arial" panose="020B0604020202020204" pitchFamily="34" charset="0"/>
                <a:ea typeface="+mn-ea"/>
                <a:cs typeface="Arial" panose="020B0604020202020204" pitchFamily="34" charset="0"/>
              </a:rPr>
              <a:t>pains of companies </a:t>
            </a:r>
            <a:r>
              <a:rPr lang="en-US" altLang="en-US" sz="1200" b="0" i="0" u="none" strike="noStrike" kern="1200" baseline="0">
                <a:solidFill>
                  <a:schemeClr val="tx1"/>
                </a:solidFill>
                <a:latin typeface="Arial" panose="020B0604020202020204" pitchFamily="34" charset="0"/>
                <a:ea typeface="+mn-ea"/>
                <a:cs typeface="Arial" panose="020B0604020202020204" pitchFamily="34" charset="0"/>
              </a:rPr>
              <a:t>are multiple as the following:</a:t>
            </a:r>
          </a:p>
          <a:p>
            <a:pPr marL="171450" indent="-171450">
              <a:buFont typeface="Arial" panose="020B0604020202020204" pitchFamily="34" charset="0"/>
              <a:buChar char="•"/>
            </a:pPr>
            <a:r>
              <a:rPr lang="en-US" altLang="en-US" sz="1200" b="0" i="0" u="none" strike="noStrike" kern="1200" baseline="0">
                <a:solidFill>
                  <a:schemeClr val="tx1"/>
                </a:solidFill>
                <a:latin typeface="Arial" panose="020B0604020202020204" pitchFamily="34" charset="0"/>
                <a:ea typeface="+mn-ea"/>
                <a:cs typeface="Arial" panose="020B0604020202020204" pitchFamily="34" charset="0"/>
              </a:rPr>
              <a:t>They do not use the knowledge of past and present events to increase customer value</a:t>
            </a:r>
          </a:p>
          <a:p>
            <a:pPr marL="171450" indent="-171450">
              <a:buFont typeface="Arial" panose="020B0604020202020204" pitchFamily="34" charset="0"/>
              <a:buChar char="•"/>
            </a:pPr>
            <a:r>
              <a:rPr lang="en-US" altLang="en-US" sz="1200" b="0" i="0" u="none" strike="noStrike" kern="1200" baseline="0">
                <a:solidFill>
                  <a:schemeClr val="tx1"/>
                </a:solidFill>
                <a:latin typeface="Arial" panose="020B0604020202020204" pitchFamily="34" charset="0"/>
                <a:ea typeface="+mn-ea"/>
                <a:cs typeface="Arial" panose="020B0604020202020204" pitchFamily="34" charset="0"/>
              </a:rPr>
              <a:t>They do not have the complete view of a customer at time of interaction</a:t>
            </a:r>
          </a:p>
          <a:p>
            <a:pPr marL="171450" indent="-171450">
              <a:buFont typeface="Arial" panose="020B0604020202020204" pitchFamily="34" charset="0"/>
              <a:buChar char="•"/>
            </a:pPr>
            <a:r>
              <a:rPr lang="en-US" altLang="en-US" sz="1200" b="0" i="0" u="none" strike="noStrike" kern="1200" baseline="0">
                <a:solidFill>
                  <a:schemeClr val="tx1"/>
                </a:solidFill>
                <a:latin typeface="Arial" panose="020B0604020202020204" pitchFamily="34" charset="0"/>
                <a:ea typeface="+mn-ea"/>
                <a:cs typeface="Arial" panose="020B0604020202020204" pitchFamily="34" charset="0"/>
              </a:rPr>
              <a:t>They do not have the consistent delivery</a:t>
            </a:r>
            <a:endParaRPr lang="en-US" altLang="en-US">
              <a:latin typeface="Arial" panose="020B0604020202020204" pitchFamily="34" charset="0"/>
              <a:cs typeface="Arial" panose="020B0604020202020204" pitchFamily="34" charset="0"/>
            </a:endParaRPr>
          </a:p>
          <a:p>
            <a:pPr>
              <a:defRPr/>
            </a:pPr>
            <a:endParaRPr lang="en-US" b="1"/>
          </a:p>
          <a:p>
            <a:pPr>
              <a:defRPr/>
            </a:pPr>
            <a:r>
              <a:rPr lang="en-US" b="1"/>
              <a:t>D</a:t>
            </a:r>
            <a:r>
              <a:rPr lang="en-US" b="1">
                <a:latin typeface="Arial" pitchFamily="34" charset="0"/>
                <a:ea typeface="ＭＳ Ｐゴシック" pitchFamily="34" charset="-128"/>
              </a:rPr>
              <a:t>igital transformation forces are changing the nature of how individuals and organizations interact, creating an individual-centered economy</a:t>
            </a:r>
          </a:p>
          <a:p>
            <a:pPr marL="171694" indent="-171694">
              <a:buFontTx/>
              <a:buChar char="-"/>
              <a:defRPr/>
            </a:pPr>
            <a:r>
              <a:rPr lang="en-US">
                <a:latin typeface="Arial" pitchFamily="34" charset="0"/>
                <a:ea typeface="ＭＳ Ｐゴシック" pitchFamily="34" charset="-128"/>
              </a:rPr>
              <a:t>Social media adoption is prevalent, and is connecting people globally</a:t>
            </a:r>
          </a:p>
          <a:p>
            <a:pPr marL="171694" indent="-171694">
              <a:buFontTx/>
              <a:buChar char="-"/>
              <a:defRPr/>
            </a:pPr>
            <a:r>
              <a:rPr lang="en-US">
                <a:latin typeface="Arial" pitchFamily="34" charset="0"/>
                <a:ea typeface="ＭＳ Ｐゴシック" pitchFamily="34" charset="-128"/>
              </a:rPr>
              <a:t>Mobile revolution has miniaturized computing power and changed how and where consumers interact</a:t>
            </a:r>
          </a:p>
          <a:p>
            <a:pPr marL="171694" indent="-171694">
              <a:buFontTx/>
              <a:buChar char="-"/>
              <a:defRPr/>
            </a:pPr>
            <a:r>
              <a:rPr lang="en-US">
                <a:latin typeface="Arial" pitchFamily="34" charset="0"/>
                <a:ea typeface="ＭＳ Ｐゴシック" pitchFamily="34" charset="-128"/>
              </a:rPr>
              <a:t>Powerful analytics bring deep consumer intelligence and business optimization </a:t>
            </a:r>
          </a:p>
          <a:p>
            <a:pPr marL="171694" indent="-171694">
              <a:buFontTx/>
              <a:buChar char="-"/>
              <a:defRPr/>
            </a:pPr>
            <a:r>
              <a:rPr lang="en-US">
                <a:latin typeface="Arial" pitchFamily="34" charset="0"/>
                <a:ea typeface="ＭＳ Ｐゴシック" pitchFamily="34" charset="-128"/>
              </a:rPr>
              <a:t>Cloud enablement drives new business models</a:t>
            </a:r>
          </a:p>
          <a:p>
            <a:pPr>
              <a:defRPr/>
            </a:pPr>
            <a:endParaRPr lang="en-US" b="1">
              <a:latin typeface="Arial" pitchFamily="34" charset="0"/>
              <a:ea typeface="ＭＳ Ｐゴシック" pitchFamily="34" charset="-128"/>
            </a:endParaRPr>
          </a:p>
          <a:p>
            <a:pPr>
              <a:defRPr/>
            </a:pPr>
            <a:r>
              <a:rPr lang="en-US" b="1">
                <a:latin typeface="Arial" pitchFamily="34" charset="0"/>
                <a:ea typeface="ＭＳ Ｐゴシック" pitchFamily="34" charset="-128"/>
              </a:rPr>
              <a:t>As digital transformation and the individual-centered economy is impacting impacts all levels of business and society, creating a set of opportunities and challenges for businesses. </a:t>
            </a:r>
            <a:endParaRPr lang="en-US" b="1">
              <a:solidFill>
                <a:schemeClr val="accent1"/>
              </a:solidFill>
              <a:latin typeface="Arial" pitchFamily="34" charset="0"/>
              <a:ea typeface="ＭＳ Ｐゴシック" pitchFamily="34" charset="-128"/>
            </a:endParaRPr>
          </a:p>
          <a:p>
            <a:pPr>
              <a:defRPr/>
            </a:pPr>
            <a:r>
              <a:rPr lang="en-US">
                <a:latin typeface="Arial" pitchFamily="34" charset="0"/>
                <a:ea typeface="ＭＳ Ｐゴシック" pitchFamily="34" charset="-128"/>
              </a:rPr>
              <a:t>Individuals are more connected and empowered, leading to rising expectations around access, ubiquity, and transparency .</a:t>
            </a:r>
          </a:p>
          <a:p>
            <a:pPr>
              <a:defRPr/>
            </a:pPr>
            <a:r>
              <a:rPr lang="en-US">
                <a:latin typeface="Arial" pitchFamily="34" charset="0"/>
                <a:ea typeface="ＭＳ Ｐゴシック" pitchFamily="34" charset="-128"/>
              </a:rPr>
              <a:t>Competition is coming from new and different areas, opening up opportunities for new entrants while creating new threats. </a:t>
            </a:r>
          </a:p>
          <a:p>
            <a:pPr>
              <a:defRPr/>
            </a:pPr>
            <a:r>
              <a:rPr lang="en-US">
                <a:latin typeface="Arial" pitchFamily="34" charset="0"/>
                <a:ea typeface="ＭＳ Ｐゴシック" pitchFamily="34" charset="-128"/>
              </a:rPr>
              <a:t>Organizations are adapting new business models and leveraging digital capabilities to enable new consumer experiences. </a:t>
            </a:r>
          </a:p>
          <a:p>
            <a:pPr>
              <a:defRPr/>
            </a:pPr>
            <a:endParaRPr lang="en-US"/>
          </a:p>
          <a:p>
            <a:pPr>
              <a:defRPr/>
            </a:pPr>
            <a:r>
              <a:rPr lang="en-US"/>
              <a:t>We are moving from an organization-centered economy that started in the 1930’s and progressed through to the 1980’s. In the 1990’s, the development of digital capabilities and rising consumer expectations have resulted in the emergence of an individual-centered economy that we are experiencing today. </a:t>
            </a:r>
          </a:p>
        </p:txBody>
      </p:sp>
      <p:sp>
        <p:nvSpPr>
          <p:cNvPr id="50181" name="Text Box 3"/>
          <p:cNvSpPr txBox="1">
            <a:spLocks noChangeArrowheads="1"/>
          </p:cNvSpPr>
          <p:nvPr/>
        </p:nvSpPr>
        <p:spPr bwMode="auto">
          <a:xfrm>
            <a:off x="3884613" y="86280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fr-FR">
              <a:solidFill>
                <a:srgbClr val="000000"/>
              </a:solidFill>
            </a:endParaRPr>
          </a:p>
        </p:txBody>
      </p:sp>
    </p:spTree>
    <p:extLst>
      <p:ext uri="{BB962C8B-B14F-4D97-AF65-F5344CB8AC3E}">
        <p14:creationId xmlns:p14="http://schemas.microsoft.com/office/powerpoint/2010/main" val="171224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a:spLocks noGrp="1" noChangeArrowheads="1"/>
          </p:cNvSpPr>
          <p:nvPr>
            <p:ph type="sldNum" sz="quarter"/>
          </p:nvPr>
        </p:nvSpPr>
        <p:spPr>
          <a:ln w="21600">
            <a:round/>
            <a:headEnd/>
            <a:tailEnd/>
          </a:ln>
        </p:spPr>
        <p:txBody>
          <a:bodyPr/>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fld id="{19AAFF6B-73D6-4895-BF20-0A3DA136A20E}" type="slidenum">
              <a:rPr lang="en-US" altLang="fr-FR"/>
              <a:pPr/>
              <a:t>4</a:t>
            </a:fld>
            <a:endParaRPr lang="en-US" altLang="fr-FR"/>
          </a:p>
        </p:txBody>
      </p:sp>
      <p:sp>
        <p:nvSpPr>
          <p:cNvPr id="50179" name="Rectangle 1"/>
          <p:cNvSpPr>
            <a:spLocks noGrp="1" noRot="1" noChangeAspect="1" noChangeArrowheads="1" noTextEdit="1"/>
          </p:cNvSpPr>
          <p:nvPr>
            <p:ph type="sldImg"/>
          </p:nvPr>
        </p:nvSpPr>
        <p:spPr>
          <a:xfrm>
            <a:off x="1158875" y="681038"/>
            <a:ext cx="4541838" cy="3406775"/>
          </a:xfrm>
          <a:solidFill>
            <a:srgbClr val="FFFFFF"/>
          </a:solidFill>
          <a:ln>
            <a:solidFill>
              <a:srgbClr val="000000"/>
            </a:solidFill>
            <a:miter lim="800000"/>
            <a:headEnd/>
            <a:tailEnd/>
          </a:ln>
        </p:spPr>
      </p:sp>
      <p:sp>
        <p:nvSpPr>
          <p:cNvPr id="50180" name="Text Box 2"/>
          <p:cNvSpPr>
            <a:spLocks noGrp="1" noChangeArrowheads="1"/>
          </p:cNvSpPr>
          <p:nvPr>
            <p:ph type="body" idx="1"/>
          </p:nvPr>
        </p:nvSpPr>
        <p:spPr>
          <a:xfrm>
            <a:off x="685800" y="4314825"/>
            <a:ext cx="5486400" cy="408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15632"/>
          <a:lstStyle/>
          <a:p>
            <a:pPr eaLnBrk="1" hangingPunct="1">
              <a:lnSpc>
                <a:spcPct val="84000"/>
              </a:lnSpc>
              <a:spcBef>
                <a:spcPct val="0"/>
              </a:spcBef>
              <a:tabLst>
                <a:tab pos="723900" algn="l"/>
                <a:tab pos="1447800" algn="l"/>
                <a:tab pos="2171700" algn="l"/>
                <a:tab pos="2895600" algn="l"/>
                <a:tab pos="3619500" algn="l"/>
                <a:tab pos="4343400" algn="l"/>
                <a:tab pos="5067300" algn="l"/>
              </a:tabLst>
            </a:pPr>
            <a:endParaRPr lang="en-US" altLang="fr-FR" b="1">
              <a:solidFill>
                <a:srgbClr val="000600"/>
              </a:solidFill>
              <a:latin typeface="Arial" panose="020B0604020202020204" pitchFamily="34" charset="0"/>
            </a:endParaRPr>
          </a:p>
        </p:txBody>
      </p:sp>
      <p:sp>
        <p:nvSpPr>
          <p:cNvPr id="50181" name="Text Box 3"/>
          <p:cNvSpPr txBox="1">
            <a:spLocks noChangeArrowheads="1"/>
          </p:cNvSpPr>
          <p:nvPr/>
        </p:nvSpPr>
        <p:spPr bwMode="auto">
          <a:xfrm>
            <a:off x="3884613" y="86280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fr-FR">
              <a:solidFill>
                <a:srgbClr val="000000"/>
              </a:solidFill>
            </a:endParaRPr>
          </a:p>
        </p:txBody>
      </p:sp>
    </p:spTree>
    <p:extLst>
      <p:ext uri="{BB962C8B-B14F-4D97-AF65-F5344CB8AC3E}">
        <p14:creationId xmlns:p14="http://schemas.microsoft.com/office/powerpoint/2010/main" val="100794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a:xfrm>
            <a:off x="1158875" y="681038"/>
            <a:ext cx="4541838" cy="3406775"/>
          </a:xfrm>
        </p:spPr>
      </p:sp>
      <p:sp>
        <p:nvSpPr>
          <p:cNvPr id="352259" name="Notes Placeholder 2"/>
          <p:cNvSpPr>
            <a:spLocks noGrp="1"/>
          </p:cNvSpPr>
          <p:nvPr>
            <p:ph type="body" idx="1"/>
          </p:nvPr>
        </p:nvSpPr>
        <p:spPr>
          <a:xfrm>
            <a:off x="685800" y="4314825"/>
            <a:ext cx="5486400" cy="408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a:endParaRPr lang="en-US" altLang="fr-FR">
              <a:cs typeface="Arial" panose="020B0604020202020204" pitchFamily="34" charset="0"/>
            </a:endParaRPr>
          </a:p>
        </p:txBody>
      </p:sp>
      <p:sp>
        <p:nvSpPr>
          <p:cNvPr id="46084" name="Slide Number Placeholder 3"/>
          <p:cNvSpPr txBox="1">
            <a:spLocks noGrp="1"/>
          </p:cNvSpPr>
          <p:nvPr/>
        </p:nvSpPr>
        <p:spPr bwMode="auto">
          <a:xfrm>
            <a:off x="3884613" y="8628063"/>
            <a:ext cx="29718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r" defTabSz="914400" eaLnBrk="1" hangingPunct="1"/>
            <a:fld id="{C7328DB2-A830-4EEC-8040-369E6703DC1B}" type="slidenum">
              <a:rPr lang="en-GB" altLang="fr-FR" sz="1200">
                <a:solidFill>
                  <a:schemeClr val="tx1"/>
                </a:solidFill>
                <a:ea typeface="MS PGothic" panose="020B0600070205080204" pitchFamily="34" charset="-128"/>
              </a:rPr>
              <a:pPr algn="r" defTabSz="914400" eaLnBrk="1" hangingPunct="1"/>
              <a:t>7</a:t>
            </a:fld>
            <a:endParaRPr lang="en-GB" altLang="fr-FR" sz="1200">
              <a:solidFill>
                <a:schemeClr val="tx1"/>
              </a:solidFill>
              <a:ea typeface="MS PGothic" panose="020B0600070205080204" pitchFamily="34" charset="-128"/>
            </a:endParaRPr>
          </a:p>
        </p:txBody>
      </p:sp>
    </p:spTree>
    <p:extLst>
      <p:ext uri="{BB962C8B-B14F-4D97-AF65-F5344CB8AC3E}">
        <p14:creationId xmlns:p14="http://schemas.microsoft.com/office/powerpoint/2010/main" val="159422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a:xfrm>
            <a:off x="1158875" y="681038"/>
            <a:ext cx="4541838" cy="3406775"/>
          </a:xfrm>
        </p:spPr>
      </p:sp>
      <p:sp>
        <p:nvSpPr>
          <p:cNvPr id="348163" name="Notes Placeholder 2"/>
          <p:cNvSpPr>
            <a:spLocks noGrp="1"/>
          </p:cNvSpPr>
          <p:nvPr>
            <p:ph type="body" idx="1"/>
          </p:nvPr>
        </p:nvSpPr>
        <p:spPr>
          <a:xfrm>
            <a:off x="685800" y="4314825"/>
            <a:ext cx="5486400" cy="408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a:r>
              <a:rPr lang="en-GB" altLang="fr-FR"/>
              <a:t>http://www.imagesfashion.com/pdf/6/ibm-user%20anakysis.PDF </a:t>
            </a:r>
          </a:p>
          <a:p>
            <a:pPr defTabSz="914400"/>
            <a:endParaRPr lang="en-GB" altLang="fr-FR"/>
          </a:p>
          <a:p>
            <a:pPr defTabSz="914400"/>
            <a:r>
              <a:rPr lang="en-GB" altLang="fr-FR"/>
              <a:t>IDC Report</a:t>
            </a:r>
          </a:p>
        </p:txBody>
      </p:sp>
      <p:sp>
        <p:nvSpPr>
          <p:cNvPr id="49156" name="Slide Number Placeholder 3"/>
          <p:cNvSpPr txBox="1">
            <a:spLocks noGrp="1"/>
          </p:cNvSpPr>
          <p:nvPr/>
        </p:nvSpPr>
        <p:spPr bwMode="auto">
          <a:xfrm>
            <a:off x="3884613" y="8628063"/>
            <a:ext cx="2971800" cy="454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r" defTabSz="914400" eaLnBrk="1" hangingPunct="1"/>
            <a:fld id="{2D8D329A-562B-4CA9-827E-BD0B0F9ED0BA}" type="slidenum">
              <a:rPr lang="en-US" altLang="fr-FR" sz="1200">
                <a:solidFill>
                  <a:schemeClr val="tx1"/>
                </a:solidFill>
                <a:ea typeface="MS PGothic" panose="020B0600070205080204" pitchFamily="34" charset="-128"/>
              </a:rPr>
              <a:pPr algn="r" defTabSz="914400" eaLnBrk="1" hangingPunct="1"/>
              <a:t>15</a:t>
            </a:fld>
            <a:endParaRPr lang="en-US" altLang="fr-FR" sz="1200">
              <a:solidFill>
                <a:schemeClr val="tx1"/>
              </a:solidFill>
              <a:ea typeface="MS PGothic" panose="020B0600070205080204" pitchFamily="34" charset="-128"/>
            </a:endParaRPr>
          </a:p>
        </p:txBody>
      </p:sp>
    </p:spTree>
    <p:extLst>
      <p:ext uri="{BB962C8B-B14F-4D97-AF65-F5344CB8AC3E}">
        <p14:creationId xmlns:p14="http://schemas.microsoft.com/office/powerpoint/2010/main" val="92273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Examples</a:t>
            </a:r>
            <a:r>
              <a:rPr lang="en-US" baseline="0" dirty="0">
                <a:latin typeface="Arial" panose="020B0604020202020204" pitchFamily="34" charset="0"/>
                <a:cs typeface="Arial" panose="020B0604020202020204" pitchFamily="34" charset="0"/>
              </a:rPr>
              <a:t> of different use </a:t>
            </a:r>
            <a:r>
              <a:rPr lang="en-US" baseline="0">
                <a:latin typeface="Arial" panose="020B0604020202020204" pitchFamily="34" charset="0"/>
                <a:cs typeface="Arial" panose="020B0604020202020204" pitchFamily="34" charset="0"/>
              </a:rPr>
              <a:t>case models.</a:t>
            </a:r>
          </a:p>
          <a:p>
            <a:endParaRPr lang="en-US" baseline="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Predictive analytics</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Predictive analytics capabilities include data mining and modeling to help you anticipate what individual customers are likely to want or do next.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Decision management</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Convert predictive scores into the most appropriate business action.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Real-time scoring</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Real-time scoring generates and regenerates predictions on demand so you can immediately react to new information.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Customer lifetime value segmentation</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Action recommendations are optimized for long-term expected reward.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Cross-campaign optimization</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Scanning multiple campaigns, channels and business constraints enables the best assignment of customers to campaigns.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Closed loop analysis</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Recommended actions, actual outcomes and new business experiments are fed back into the analytical process to help you continuously improve predictions and recommendations. </a:t>
            </a:r>
          </a:p>
          <a:p>
            <a:pPr marL="171450" indent="-171450">
              <a:buFont typeface="Arial" panose="020B0604020202020204" pitchFamily="34" charset="0"/>
              <a:buChar char="•"/>
            </a:pPr>
            <a:r>
              <a:rPr lang="en-US" sz="1200" b="1" i="0" u="none" strike="noStrike" kern="1200" baseline="0">
                <a:solidFill>
                  <a:schemeClr val="tx1"/>
                </a:solidFill>
                <a:latin typeface="Arial" panose="020B0604020202020204" pitchFamily="34" charset="0"/>
                <a:ea typeface="+mn-ea"/>
                <a:cs typeface="Arial" panose="020B0604020202020204" pitchFamily="34" charset="0"/>
              </a:rPr>
              <a:t>Analytical process automation</a:t>
            </a:r>
            <a:r>
              <a:rPr lang="en-US" sz="1200" b="0" i="0" u="none" strike="noStrike" kern="1200" baseline="0">
                <a:solidFill>
                  <a:schemeClr val="tx1"/>
                </a:solidFill>
                <a:latin typeface="Arial" panose="020B0604020202020204" pitchFamily="34" charset="0"/>
                <a:ea typeface="+mn-ea"/>
                <a:cs typeface="Arial" panose="020B0604020202020204" pitchFamily="34" charset="0"/>
              </a:rPr>
              <a:t>. The automation of most analytical tasks helps increase reliability and consistency.</a:t>
            </a:r>
          </a:p>
          <a:p>
            <a:endParaRPr lang="en-US">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A47F7AC0-A879-42E5-B864-78E8E3F03F71}" type="slidenum">
              <a:rPr lang="en-US" smtClean="0"/>
              <a:pPr>
                <a:defRPr/>
              </a:pPr>
              <a:t>16</a:t>
            </a:fld>
            <a:endParaRPr lang="en-US" dirty="0"/>
          </a:p>
        </p:txBody>
      </p:sp>
    </p:spTree>
    <p:extLst>
      <p:ext uri="{BB962C8B-B14F-4D97-AF65-F5344CB8AC3E}">
        <p14:creationId xmlns:p14="http://schemas.microsoft.com/office/powerpoint/2010/main" val="94516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buFont typeface="Arial" charset="0"/>
              <a:buNone/>
              <a:defRPr/>
            </a:pPr>
            <a:r>
              <a:rPr lang="en-GB">
                <a:latin typeface="Arial" panose="020B0604020202020204" pitchFamily="34" charset="0"/>
                <a:cs typeface="Arial" panose="020B0604020202020204" pitchFamily="34" charset="0"/>
              </a:rPr>
              <a:t>Firstly</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Prioritization </a:t>
            </a:r>
            <a:r>
              <a:rPr lang="en-GB" b="1">
                <a:latin typeface="Arial" panose="020B0604020202020204" pitchFamily="34" charset="0"/>
                <a:cs typeface="Arial" panose="020B0604020202020204" pitchFamily="34" charset="0"/>
              </a:rPr>
              <a:t>is one of objective to reach </a:t>
            </a:r>
            <a:r>
              <a:rPr lang="en-GB">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it is performed on a case-by-case basis (which makes sense for real time deployment as you only deal with one customer at a time). Our customer is ready and waiting for a decision/recommendation</a:t>
            </a:r>
            <a:r>
              <a:rPr lang="en-GB">
                <a:latin typeface="Arial" panose="020B0604020202020204" pitchFamily="34" charset="0"/>
                <a:cs typeface="Arial" panose="020B0604020202020204" pitchFamily="34" charset="0"/>
              </a:rPr>
              <a:t>. </a:t>
            </a:r>
          </a:p>
          <a:p>
            <a:pPr>
              <a:buFont typeface="Arial" charset="0"/>
              <a:buNone/>
              <a:defRPr/>
            </a:pPr>
            <a:endParaRPr lang="en-GB">
              <a:latin typeface="Arial" panose="020B0604020202020204" pitchFamily="34" charset="0"/>
              <a:cs typeface="Arial" panose="020B0604020202020204" pitchFamily="34" charset="0"/>
            </a:endParaRPr>
          </a:p>
          <a:p>
            <a:pPr>
              <a:buFont typeface="Arial" charset="0"/>
              <a:buNone/>
              <a:defRPr/>
            </a:pPr>
            <a:r>
              <a:rPr lang="en-GB">
                <a:latin typeface="Arial" panose="020B0604020202020204" pitchFamily="34" charset="0"/>
                <a:cs typeface="Arial" panose="020B0604020202020204" pitchFamily="34" charset="0"/>
              </a:rPr>
              <a:t>Here </a:t>
            </a:r>
            <a:r>
              <a:rPr lang="en-GB" dirty="0">
                <a:latin typeface="Arial" panose="020B0604020202020204" pitchFamily="34" charset="0"/>
                <a:cs typeface="Arial" panose="020B0604020202020204" pitchFamily="34" charset="0"/>
              </a:rPr>
              <a:t>there are three possible campaigns we could offer the customer</a:t>
            </a:r>
            <a:r>
              <a:rPr lang="en-GB">
                <a:latin typeface="Arial" panose="020B0604020202020204" pitchFamily="34" charset="0"/>
                <a:cs typeface="Arial" panose="020B0604020202020204" pitchFamily="34" charset="0"/>
              </a:rPr>
              <a:t>, campaigns A</a:t>
            </a:r>
            <a:r>
              <a:rPr lang="en-GB" dirty="0">
                <a:latin typeface="Arial" panose="020B0604020202020204" pitchFamily="34" charset="0"/>
                <a:cs typeface="Arial" panose="020B0604020202020204" pitchFamily="34" charset="0"/>
              </a:rPr>
              <a:t>, B and C. Based on our business rules, A is rejected. Of the remaining two, the probability of response </a:t>
            </a:r>
            <a:r>
              <a:rPr lang="en-GB">
                <a:latin typeface="Arial" panose="020B0604020202020204" pitchFamily="34" charset="0"/>
                <a:cs typeface="Arial" panose="020B0604020202020204" pitchFamily="34" charset="0"/>
              </a:rPr>
              <a:t>is higher </a:t>
            </a:r>
            <a:r>
              <a:rPr lang="en-GB" dirty="0">
                <a:latin typeface="Arial" panose="020B0604020202020204" pitchFamily="34" charset="0"/>
                <a:cs typeface="Arial" panose="020B0604020202020204" pitchFamily="34" charset="0"/>
              </a:rPr>
              <a:t>for B, but the margin is greater for C. The result of prioritization equation tells us that the expected value is greatest for C. </a:t>
            </a:r>
          </a:p>
          <a:p>
            <a:pPr>
              <a:buFont typeface="Arial" charset="0"/>
              <a:buNone/>
              <a:defRPr/>
            </a:pPr>
            <a:endParaRPr lang="en-GB" dirty="0">
              <a:latin typeface="Arial" panose="020B0604020202020204" pitchFamily="34" charset="0"/>
              <a:cs typeface="Arial" panose="020B0604020202020204" pitchFamily="34" charset="0"/>
            </a:endParaRPr>
          </a:p>
          <a:p>
            <a:pPr>
              <a:buFont typeface="Arial" charset="0"/>
              <a:buNone/>
              <a:defRPr/>
            </a:pPr>
            <a:r>
              <a:rPr lang="en-GB" dirty="0">
                <a:latin typeface="Arial" panose="020B0604020202020204" pitchFamily="34" charset="0"/>
                <a:cs typeface="Arial" panose="020B0604020202020204" pitchFamily="34" charset="0"/>
              </a:rPr>
              <a:t>In the case of Complex Mathematical optimization, things start of in a similar fashion – the eligibility of each customer for each campaign, and their relative value for each campaign is assessed in much the same way. However, the complex approach allows you to account for overall constraints, such as having a limited budget, or a maximum number of customers that can be contacted for a given campaign. For example, imagine that at this point, I am have exceeded my budget limit, so a customer is removed from Campaign B. That releases some budget, and allows me to contact another customer for campaign A (which may in turn be more profitable than the previous allocation). In very simplistic terms, this is what Complex Mathematical optimization is able to achieve (but on a mass scale, not manually trying  different combinations) because it is performed in a cross-record fashion.</a:t>
            </a:r>
          </a:p>
        </p:txBody>
      </p:sp>
      <p:sp>
        <p:nvSpPr>
          <p:cNvPr id="41987" name="Slide Number Placeholder 3"/>
          <p:cNvSpPr>
            <a:spLocks noGrp="1"/>
          </p:cNvSpPr>
          <p:nvPr>
            <p:ph type="sldNum" sz="quarter" idx="5"/>
          </p:nvPr>
        </p:nvSpPr>
        <p:spPr>
          <a:xfrm>
            <a:off x="0" y="-478722"/>
            <a:ext cx="1559" cy="480415"/>
          </a:xfrm>
        </p:spPr>
        <p:txBody>
          <a:bodyPr/>
          <a:lstStyle/>
          <a:p>
            <a:pPr>
              <a:defRPr/>
            </a:pPr>
            <a:fld id="{D159C5A7-28D2-4EB8-9A73-344025639C0A}" type="slidenum">
              <a:rPr lang="en-US">
                <a:latin typeface="Arial" charset="0"/>
              </a:rPr>
              <a:pPr>
                <a:defRPr/>
              </a:pPr>
              <a:t>17</a:t>
            </a:fld>
            <a:endParaRPr lang="en-US" dirty="0">
              <a:latin typeface="Arial" charset="0"/>
            </a:endParaRPr>
          </a:p>
        </p:txBody>
      </p:sp>
    </p:spTree>
    <p:extLst>
      <p:ext uri="{BB962C8B-B14F-4D97-AF65-F5344CB8AC3E}">
        <p14:creationId xmlns:p14="http://schemas.microsoft.com/office/powerpoint/2010/main" val="120646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7E65F0-FAE4-B345-9FA2-1A49518D61A8}" type="slidenum">
              <a:rPr kumimoji="0" lang="en-US" sz="1200" b="0" i="0" u="none" strike="noStrike" kern="0" cap="none" spc="0" normalizeH="0" baseline="0" noProof="0" smtClean="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2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39651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6"/>
          <p:cNvSpPr>
            <a:spLocks noChangeArrowheads="1"/>
          </p:cNvSpPr>
          <p:nvPr/>
        </p:nvSpPr>
        <p:spPr bwMode="black">
          <a:xfrm>
            <a:off x="59467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 2017 IBM Corporation</a:t>
            </a:r>
          </a:p>
        </p:txBody>
      </p:sp>
      <p:pic>
        <p:nvPicPr>
          <p:cNvPr id="9" name="Picture 8">
            <a:extLst>
              <a:ext uri="{FF2B5EF4-FFF2-40B4-BE49-F238E27FC236}">
                <a16:creationId xmlns:a16="http://schemas.microsoft.com/office/drawing/2014/main" id="{EC52C3D8-01CD-4F17-8D5B-E0B0CE6F8D61}"/>
              </a:ext>
            </a:extLst>
          </p:cNvPr>
          <p:cNvPicPr>
            <a:picLocks noChangeAspect="1"/>
          </p:cNvPicPr>
          <p:nvPr userDrawn="1"/>
        </p:nvPicPr>
        <p:blipFill>
          <a:blip r:embed="rId2"/>
          <a:stretch>
            <a:fillRect/>
          </a:stretch>
        </p:blipFill>
        <p:spPr>
          <a:xfrm>
            <a:off x="0" y="3611326"/>
            <a:ext cx="9144000" cy="324667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06011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593725"/>
            <a:ext cx="2135187" cy="57753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265113" y="593725"/>
            <a:ext cx="6257925"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06578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ark Title Slide">
    <p:bg>
      <p:bgPr>
        <a:solidFill>
          <a:srgbClr val="FFFFFF"/>
        </a:solidFill>
        <a:effectLst/>
      </p:bgPr>
    </p:bg>
    <p:spTree>
      <p:nvGrpSpPr>
        <p:cNvPr id="1" name=""/>
        <p:cNvGrpSpPr/>
        <p:nvPr/>
      </p:nvGrpSpPr>
      <p:grpSpPr>
        <a:xfrm>
          <a:off x="0" y="0"/>
          <a:ext cx="0" cy="0"/>
          <a:chOff x="0" y="0"/>
          <a:chExt cx="0" cy="0"/>
        </a:xfrm>
      </p:grpSpPr>
      <p:sp>
        <p:nvSpPr>
          <p:cNvPr id="15" name="Rectangle 14"/>
          <p:cNvSpPr/>
          <p:nvPr/>
        </p:nvSpPr>
        <p:spPr>
          <a:xfrm>
            <a:off x="0" y="13503"/>
            <a:ext cx="7502769" cy="6858000"/>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17" name="Rectangle 16"/>
          <p:cNvSpPr/>
          <p:nvPr/>
        </p:nvSpPr>
        <p:spPr>
          <a:xfrm>
            <a:off x="7502769" y="-11563"/>
            <a:ext cx="1641231" cy="6881126"/>
          </a:xfrm>
          <a:prstGeom prst="rect">
            <a:avLst/>
          </a:prstGeom>
          <a:solidFill>
            <a:srgbClr val="E4E1E1"/>
          </a:solidFill>
          <a:ln w="12700">
            <a:miter lim="400000"/>
          </a:ln>
        </p:spPr>
        <p:txBody>
          <a:bodyPr lIns="34289" rIns="34289" anchor="ctr"/>
          <a:lstStyle/>
          <a:p>
            <a:pPr algn="ctr">
              <a:defRPr>
                <a:solidFill>
                  <a:srgbClr val="FFFFFF"/>
                </a:solidFill>
              </a:defRPr>
            </a:pPr>
            <a:endParaRPr/>
          </a:p>
        </p:txBody>
      </p:sp>
      <p:sp>
        <p:nvSpPr>
          <p:cNvPr id="18"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rgbClr val="FFFFFF"/>
                </a:solidFill>
                <a:latin typeface="Arial"/>
                <a:ea typeface="Arial"/>
                <a:cs typeface="Arial"/>
                <a:sym typeface="Arial"/>
              </a:defRPr>
            </a:lvl1pPr>
          </a:lstStyle>
          <a:p>
            <a:r>
              <a:rPr dirty="0"/>
              <a:t>Presentation Title</a:t>
            </a:r>
          </a:p>
        </p:txBody>
      </p:sp>
      <p:sp>
        <p:nvSpPr>
          <p:cNvPr id="19"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5"/>
                </a:solidFill>
                <a:latin typeface="Arial"/>
                <a:ea typeface="Arial"/>
                <a:cs typeface="Arial"/>
                <a:sym typeface="Arial"/>
              </a:defRPr>
            </a:lvl1pPr>
          </a:lstStyle>
          <a:p>
            <a:r>
              <a:rPr dirty="0"/>
              <a:t>Sub-title</a:t>
            </a:r>
          </a:p>
        </p:txBody>
      </p:sp>
      <p:sp>
        <p:nvSpPr>
          <p:cNvPr id="20" name="Subtitle 2"/>
          <p:cNvSpPr txBox="1">
            <a:spLocks noGrp="1"/>
          </p:cNvSpPr>
          <p:nvPr>
            <p:ph type="body" sz="quarter" idx="15"/>
          </p:nvPr>
        </p:nvSpPr>
        <p:spPr>
          <a:xfrm>
            <a:off x="190500" y="4057355"/>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Presenter Name(s)</a:t>
            </a:r>
          </a:p>
        </p:txBody>
      </p:sp>
      <p:sp>
        <p:nvSpPr>
          <p:cNvPr id="21" name="Subtitle 2"/>
          <p:cNvSpPr txBox="1">
            <a:spLocks noGrp="1"/>
          </p:cNvSpPr>
          <p:nvPr>
            <p:ph type="body" sz="quarter" idx="16"/>
          </p:nvPr>
        </p:nvSpPr>
        <p:spPr>
          <a:xfrm>
            <a:off x="190500" y="4408016"/>
            <a:ext cx="5552340"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chemeClr val="accent2">
                    <a:satOff val="-3637"/>
                    <a:lumOff val="-17764"/>
                  </a:schemeClr>
                </a:solidFill>
                <a:latin typeface="Arial"/>
                <a:ea typeface="Arial"/>
                <a:cs typeface="Arial"/>
                <a:sym typeface="Arial"/>
              </a:defRPr>
            </a:lvl1pPr>
          </a:lstStyle>
          <a:p>
            <a:r>
              <a:t>Date</a:t>
            </a:r>
          </a:p>
        </p:txBody>
      </p:sp>
      <p:pic>
        <p:nvPicPr>
          <p:cNvPr id="2" name="Image 1"/>
          <p:cNvPicPr>
            <a:picLocks noChangeAspect="1"/>
          </p:cNvPicPr>
          <p:nvPr userDrawn="1"/>
        </p:nvPicPr>
        <p:blipFill>
          <a:blip r:embed="rId2"/>
          <a:stretch>
            <a:fillRect/>
          </a:stretch>
        </p:blipFill>
        <p:spPr>
          <a:xfrm>
            <a:off x="7349924" y="0"/>
            <a:ext cx="1794076" cy="6858000"/>
          </a:xfrm>
          <a:prstGeom prst="rect">
            <a:avLst/>
          </a:prstGeom>
        </p:spPr>
      </p:pic>
    </p:spTree>
    <p:extLst>
      <p:ext uri="{BB962C8B-B14F-4D97-AF65-F5344CB8AC3E}">
        <p14:creationId xmlns:p14="http://schemas.microsoft.com/office/powerpoint/2010/main" val="30585245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52"/>
            <a:ext cx="7772400" cy="1361872"/>
          </a:xfrm>
          <a:prstGeom prst="rect">
            <a:avLst/>
          </a:prstGeom>
        </p:spPr>
        <p:txBody>
          <a:bodyPr>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7725"/>
            <a:ext cx="7772400" cy="1499328"/>
          </a:xfrm>
          <a:prstGeom prst="rect">
            <a:avLst/>
          </a:prstGeom>
        </p:spPr>
        <p:txBody>
          <a:bodyPr anchor="b"/>
          <a:lstStyle>
            <a:lvl1pPr marL="0" indent="0">
              <a:buNone/>
              <a:defRPr sz="1500">
                <a:solidFill>
                  <a:schemeClr val="accent5"/>
                </a:solidFill>
              </a:defRPr>
            </a:lvl1pPr>
            <a:lvl2pPr marL="257168" indent="0">
              <a:buNone/>
              <a:defRPr sz="1013"/>
            </a:lvl2pPr>
            <a:lvl3pPr marL="514337" indent="0">
              <a:buNone/>
              <a:defRPr sz="900"/>
            </a:lvl3pPr>
            <a:lvl4pPr marL="771506" indent="0">
              <a:buNone/>
              <a:defRPr sz="788"/>
            </a:lvl4pPr>
            <a:lvl5pPr marL="1028675" indent="0">
              <a:buNone/>
              <a:defRPr sz="788"/>
            </a:lvl5pPr>
            <a:lvl6pPr marL="1285843" indent="0">
              <a:buNone/>
              <a:defRPr sz="788"/>
            </a:lvl6pPr>
            <a:lvl7pPr marL="1543012" indent="0">
              <a:buNone/>
              <a:defRPr sz="788"/>
            </a:lvl7pPr>
            <a:lvl8pPr marL="1800180" indent="0">
              <a:buNone/>
              <a:defRPr sz="788"/>
            </a:lvl8pPr>
            <a:lvl9pPr marL="2057348" indent="0">
              <a:buNone/>
              <a:defRPr sz="788"/>
            </a:lvl9pPr>
          </a:lstStyle>
          <a:p>
            <a:pPr lvl="0"/>
            <a:r>
              <a:rPr lang="en-US"/>
              <a:t>Click to edit Master text styles</a:t>
            </a:r>
          </a:p>
        </p:txBody>
      </p:sp>
    </p:spTree>
    <p:extLst>
      <p:ext uri="{BB962C8B-B14F-4D97-AF65-F5344CB8AC3E}">
        <p14:creationId xmlns:p14="http://schemas.microsoft.com/office/powerpoint/2010/main" val="318119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52479" cy="257786"/>
          </a:xfrm>
          <a:prstGeom prst="rect">
            <a:avLst/>
          </a:prstGeom>
        </p:spPr>
        <p:txBody>
          <a:bodyPr lIns="45719" tIns="45719" rIns="45719" bIns="45719" anchor="ctr"/>
          <a:lstStyle>
            <a:lvl1pPr algn="ctr" defTabSz="685800">
              <a:defRPr>
                <a:latin typeface="Arial"/>
                <a:ea typeface="Arial"/>
                <a:cs typeface="Arial"/>
                <a:sym typeface="Arial"/>
              </a:defRPr>
            </a:lvl1pPr>
          </a:lstStyle>
          <a:p>
            <a:fld id="{86CB4B4D-7CA3-9044-876B-883B54F8677D}" type="slidenum">
              <a:rPr lang="uk-UA" smtClean="0"/>
              <a:pPr/>
              <a:t>‹N°›</a:t>
            </a:fld>
            <a:endParaRPr lang="uk-UA"/>
          </a:p>
        </p:txBody>
      </p:sp>
      <p:sp>
        <p:nvSpPr>
          <p:cNvPr id="168" name="Label"/>
          <p:cNvSpPr txBox="1">
            <a:spLocks noGrp="1"/>
          </p:cNvSpPr>
          <p:nvPr>
            <p:ph type="body" sz="quarter" idx="18"/>
          </p:nvPr>
        </p:nvSpPr>
        <p:spPr>
          <a:xfrm>
            <a:off x="182630"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1"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74" name="Label"/>
          <p:cNvSpPr txBox="1">
            <a:spLocks noGrp="1"/>
          </p:cNvSpPr>
          <p:nvPr>
            <p:ph type="body" sz="quarter" idx="24"/>
          </p:nvPr>
        </p:nvSpPr>
        <p:spPr>
          <a:xfrm>
            <a:off x="4867097" y="4608132"/>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75" name="Lorem ipsum dolor sit amet, consectetur adipiscing elit, sed do eiusmod tempor incididunt ut labore et."/>
          <p:cNvSpPr txBox="1">
            <a:spLocks noGrp="1"/>
          </p:cNvSpPr>
          <p:nvPr>
            <p:ph type="body" sz="quarter" idx="25"/>
          </p:nvPr>
        </p:nvSpPr>
        <p:spPr>
          <a:xfrm>
            <a:off x="4867097" y="5148431"/>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1"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9" name="Label"/>
          <p:cNvSpPr txBox="1">
            <a:spLocks noGrp="1"/>
          </p:cNvSpPr>
          <p:nvPr>
            <p:ph type="body" sz="quarter" idx="28"/>
          </p:nvPr>
        </p:nvSpPr>
        <p:spPr>
          <a:xfrm>
            <a:off x="4867097" y="2787617"/>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0" name="Lorem ipsum dolor sit amet, consectetur adipiscing elit, sed do eiusmod tempor incididunt ut labore et."/>
          <p:cNvSpPr txBox="1">
            <a:spLocks noGrp="1"/>
          </p:cNvSpPr>
          <p:nvPr>
            <p:ph type="body" sz="quarter" idx="29"/>
          </p:nvPr>
        </p:nvSpPr>
        <p:spPr>
          <a:xfrm>
            <a:off x="4867097" y="3327915"/>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1"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p:nvPr>
        </p:nvSpPr>
        <p:spPr>
          <a:xfrm>
            <a:off x="4867097" y="1507402"/>
            <a:ext cx="4181654"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87293080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8" name="Label"/>
          <p:cNvSpPr txBox="1">
            <a:spLocks noGrp="1"/>
          </p:cNvSpPr>
          <p:nvPr>
            <p:ph type="body" sz="quarter" idx="18"/>
          </p:nvPr>
        </p:nvSpPr>
        <p:spPr>
          <a:xfrm>
            <a:off x="182630" y="4608132"/>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8866119"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8866121"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6096028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ark Quote">
    <p:spTree>
      <p:nvGrpSpPr>
        <p:cNvPr id="1" name=""/>
        <p:cNvGrpSpPr/>
        <p:nvPr/>
      </p:nvGrpSpPr>
      <p:grpSpPr>
        <a:xfrm>
          <a:off x="0" y="0"/>
          <a:ext cx="0" cy="0"/>
          <a:chOff x="0" y="0"/>
          <a:chExt cx="0" cy="0"/>
        </a:xfrm>
      </p:grpSpPr>
      <p:sp>
        <p:nvSpPr>
          <p:cNvPr id="206" name="Text Placeholder 15"/>
          <p:cNvSpPr>
            <a:spLocks noGrp="1"/>
          </p:cNvSpPr>
          <p:nvPr>
            <p:ph type="body" idx="13"/>
          </p:nvPr>
        </p:nvSpPr>
        <p:spPr>
          <a:xfrm>
            <a:off x="197871" y="1460204"/>
            <a:ext cx="8753878" cy="3602740"/>
          </a:xfrm>
          <a:prstGeom prst="rect">
            <a:avLst/>
          </a:prstGeom>
        </p:spPr>
        <p:txBody>
          <a:bodyPr lIns="45719" tIns="45719" rIns="45719" bIns="45719" anchor="ctr" anchorCtr="0"/>
          <a:lstStyle>
            <a:lvl1pPr marL="0" indent="0" algn="ctr" defTabSz="685800">
              <a:lnSpc>
                <a:spcPct val="90000"/>
              </a:lnSpc>
              <a:spcBef>
                <a:spcPts val="0"/>
              </a:spcBef>
              <a:buSzTx/>
              <a:buNone/>
              <a:defRPr sz="7200" b="1" i="0">
                <a:solidFill>
                  <a:schemeClr val="accent2"/>
                </a:solidFill>
                <a:latin typeface="Arial"/>
                <a:ea typeface="Arial"/>
                <a:cs typeface="Arial"/>
                <a:sym typeface="Arial"/>
              </a:defRPr>
            </a:lvl1pPr>
          </a:lstStyle>
          <a:p>
            <a:r>
              <a:rPr dirty="0"/>
              <a:t>“ Big quote or headline…”</a:t>
            </a:r>
          </a:p>
        </p:txBody>
      </p:sp>
      <p:sp>
        <p:nvSpPr>
          <p:cNvPr id="207"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Tree>
    <p:extLst>
      <p:ext uri="{BB962C8B-B14F-4D97-AF65-F5344CB8AC3E}">
        <p14:creationId xmlns:p14="http://schemas.microsoft.com/office/powerpoint/2010/main" val="84643659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2 Images">
    <p:spTree>
      <p:nvGrpSpPr>
        <p:cNvPr id="1" name=""/>
        <p:cNvGrpSpPr/>
        <p:nvPr/>
      </p:nvGrpSpPr>
      <p:grpSpPr>
        <a:xfrm>
          <a:off x="0" y="0"/>
          <a:ext cx="0" cy="0"/>
          <a:chOff x="0" y="0"/>
          <a:chExt cx="0" cy="0"/>
        </a:xfrm>
      </p:grpSpPr>
      <p:sp>
        <p:nvSpPr>
          <p:cNvPr id="330"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31"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33" name="Text Placeholder 15"/>
          <p:cNvSpPr>
            <a:spLocks noGrp="1"/>
          </p:cNvSpPr>
          <p:nvPr>
            <p:ph type="body" sz="quarter" idx="16"/>
          </p:nvPr>
        </p:nvSpPr>
        <p:spPr>
          <a:xfrm>
            <a:off x="190500" y="852497"/>
            <a:ext cx="8858250" cy="521223"/>
          </a:xfrm>
          <a:prstGeom prst="rect">
            <a:avLst/>
          </a:prstGeom>
        </p:spPr>
        <p:txBody>
          <a:bodyPr lIns="45719" tIns="45719" rIns="45719" bIns="45719" anchor="ctr" anchorCtr="0"/>
          <a:lstStyle>
            <a:lvl1pPr marL="0" indent="0" defTabSz="685800">
              <a:lnSpc>
                <a:spcPct val="90000"/>
              </a:lnSpc>
              <a:spcBef>
                <a:spcPts val="0"/>
              </a:spcBef>
              <a:buSzTx/>
              <a:buNone/>
              <a:defRPr sz="1800" b="1">
                <a:solidFill>
                  <a:schemeClr val="accent5"/>
                </a:solidFill>
                <a:latin typeface="Arial"/>
                <a:ea typeface="Arial"/>
                <a:cs typeface="Arial"/>
                <a:sym typeface="Arial"/>
              </a:defRPr>
            </a:lvl1pPr>
          </a:lstStyle>
          <a:p>
            <a:r>
              <a:t>Sub-title</a:t>
            </a:r>
          </a:p>
        </p:txBody>
      </p:sp>
      <p:sp>
        <p:nvSpPr>
          <p:cNvPr id="334"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335" name="Text Placeholder 15"/>
          <p:cNvSpPr>
            <a:spLocks noGrp="1"/>
          </p:cNvSpPr>
          <p:nvPr>
            <p:ph type="body" sz="quarter" idx="17"/>
          </p:nvPr>
        </p:nvSpPr>
        <p:spPr>
          <a:xfrm>
            <a:off x="190500"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336" name="Text Placeholder 15"/>
          <p:cNvSpPr>
            <a:spLocks noGrp="1"/>
          </p:cNvSpPr>
          <p:nvPr>
            <p:ph type="body" sz="quarter" idx="18"/>
          </p:nvPr>
        </p:nvSpPr>
        <p:spPr>
          <a:xfrm>
            <a:off x="4891002" y="5561556"/>
            <a:ext cx="4165119" cy="521223"/>
          </a:xfrm>
          <a:prstGeom prst="rect">
            <a:avLst/>
          </a:prstGeom>
        </p:spPr>
        <p:txBody>
          <a:bodyPr lIns="45719" tIns="45719" rIns="45719" bIns="45719" anchor="ctr" anchorCtr="0"/>
          <a:lstStyle>
            <a:lvl1pPr marL="0" indent="0" algn="ctr" defTabSz="685800">
              <a:lnSpc>
                <a:spcPct val="90000"/>
              </a:lnSpc>
              <a:spcBef>
                <a:spcPts val="0"/>
              </a:spcBef>
              <a:buSzTx/>
              <a:buNone/>
              <a:defRPr sz="1800" b="1">
                <a:solidFill>
                  <a:srgbClr val="E4E1E4"/>
                </a:solidFill>
                <a:latin typeface="Arial"/>
                <a:ea typeface="Arial"/>
                <a:cs typeface="Arial"/>
                <a:sym typeface="Arial"/>
              </a:defRPr>
            </a:lvl1pPr>
          </a:lstStyle>
          <a:p>
            <a:r>
              <a:t>Image text</a:t>
            </a:r>
          </a:p>
        </p:txBody>
      </p:sp>
      <p:sp>
        <p:nvSpPr>
          <p:cNvPr id="9" name="Title 1"/>
          <p:cNvSpPr>
            <a:spLocks noGrp="1"/>
          </p:cNvSpPr>
          <p:nvPr>
            <p:ph type="title" hasCustomPrompt="1"/>
          </p:nvPr>
        </p:nvSpPr>
        <p:spPr>
          <a:xfrm>
            <a:off x="182630" y="146467"/>
            <a:ext cx="8866121" cy="687546"/>
          </a:xfrm>
        </p:spPr>
        <p:txBody>
          <a:bodyPr/>
          <a:lstStyle/>
          <a:p>
            <a:r>
              <a:rPr lang="en-US" dirty="0"/>
              <a:t>Slide Title</a:t>
            </a:r>
          </a:p>
        </p:txBody>
      </p:sp>
    </p:spTree>
    <p:extLst>
      <p:ext uri="{BB962C8B-B14F-4D97-AF65-F5344CB8AC3E}">
        <p14:creationId xmlns:p14="http://schemas.microsoft.com/office/powerpoint/2010/main" val="13002741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8" name="Label"/>
          <p:cNvSpPr txBox="1">
            <a:spLocks noGrp="1"/>
          </p:cNvSpPr>
          <p:nvPr>
            <p:ph type="body" sz="quarter" idx="18"/>
          </p:nvPr>
        </p:nvSpPr>
        <p:spPr>
          <a:xfrm>
            <a:off x="182630" y="4608132"/>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69" name="Lorem ipsum dolor sit amet, consectetur adipiscing elit, sed do eiusmod tempor incididunt ut labore et."/>
          <p:cNvSpPr txBox="1">
            <a:spLocks noGrp="1"/>
          </p:cNvSpPr>
          <p:nvPr>
            <p:ph type="body" sz="quarter" idx="19"/>
          </p:nvPr>
        </p:nvSpPr>
        <p:spPr>
          <a:xfrm>
            <a:off x="182630" y="5148431"/>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6" name="Title Text"/>
          <p:cNvSpPr txBox="1">
            <a:spLocks noGrp="1"/>
          </p:cNvSpPr>
          <p:nvPr>
            <p:ph type="title" hasCustomPrompt="1"/>
          </p:nvPr>
        </p:nvSpPr>
        <p:spPr>
          <a:xfrm>
            <a:off x="182630" y="146467"/>
            <a:ext cx="4463423"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17" name="Label"/>
          <p:cNvSpPr txBox="1">
            <a:spLocks noGrp="1"/>
          </p:cNvSpPr>
          <p:nvPr>
            <p:ph type="body" sz="quarter" idx="26"/>
          </p:nvPr>
        </p:nvSpPr>
        <p:spPr>
          <a:xfrm>
            <a:off x="182630" y="2787617"/>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18" name="Lorem ipsum dolor sit amet, consectetur adipiscing elit, sed do eiusmod tempor incididunt ut labore et."/>
          <p:cNvSpPr txBox="1">
            <a:spLocks noGrp="1"/>
          </p:cNvSpPr>
          <p:nvPr>
            <p:ph type="body" sz="quarter" idx="27"/>
          </p:nvPr>
        </p:nvSpPr>
        <p:spPr>
          <a:xfrm>
            <a:off x="182630" y="3327915"/>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21" name="Label"/>
          <p:cNvSpPr txBox="1">
            <a:spLocks noGrp="1"/>
          </p:cNvSpPr>
          <p:nvPr>
            <p:ph type="body" sz="quarter" idx="30"/>
          </p:nvPr>
        </p:nvSpPr>
        <p:spPr>
          <a:xfrm>
            <a:off x="182630" y="967103"/>
            <a:ext cx="4463423"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p:nvPr>
        </p:nvSpPr>
        <p:spPr>
          <a:xfrm>
            <a:off x="182630" y="1507402"/>
            <a:ext cx="4463423" cy="1015663"/>
          </a:xfrm>
          <a:prstGeom prst="rect">
            <a:avLst/>
          </a:prstGeom>
        </p:spPr>
        <p:txBody>
          <a:bodyPr wrap="square">
            <a:noAutofit/>
          </a:bodyPr>
          <a:lstStyle>
            <a:lvl1pPr marL="0" indent="0">
              <a:spcBef>
                <a:spcPts val="0"/>
              </a:spcBef>
              <a:buSzTx/>
              <a:buNone/>
              <a:defRPr sz="1500">
                <a:solidFill>
                  <a:schemeClr val="accent1">
                    <a:lumMod val="20000"/>
                    <a:lumOff val="80000"/>
                  </a:schemeClr>
                </a:solidFill>
                <a:latin typeface="Arial"/>
                <a:ea typeface="Arial"/>
                <a:cs typeface="Arial"/>
                <a:sym typeface="Arial"/>
              </a:defRPr>
            </a:lvl1pPr>
          </a:lstStyle>
          <a:p>
            <a:r>
              <a:t>Lorem ipsum dolor sit amet, consectetur adipiscing elit, sed do eiusmod tempor incididunt ut labore et.</a:t>
            </a:r>
          </a:p>
        </p:txBody>
      </p:sp>
      <p:sp>
        <p:nvSpPr>
          <p:cNvPr id="10" name="Picture Placeholder 2"/>
          <p:cNvSpPr>
            <a:spLocks noGrp="1"/>
          </p:cNvSpPr>
          <p:nvPr>
            <p:ph type="pic" idx="13"/>
          </p:nvPr>
        </p:nvSpPr>
        <p:spPr>
          <a:xfrm>
            <a:off x="4810259" y="-2643"/>
            <a:ext cx="4333741" cy="6863286"/>
          </a:xfrm>
          <a:prstGeom prst="rect">
            <a:avLst/>
          </a:prstGeom>
        </p:spPr>
        <p:txBody>
          <a:bodyPr lIns="91439" tIns="45719" rIns="91439" bIns="45719" anchor="t">
            <a:noAutofit/>
          </a:bodyPr>
          <a:lstStyle/>
          <a:p>
            <a:endParaRPr/>
          </a:p>
        </p:txBody>
      </p:sp>
    </p:spTree>
    <p:extLst>
      <p:ext uri="{BB962C8B-B14F-4D97-AF65-F5344CB8AC3E}">
        <p14:creationId xmlns:p14="http://schemas.microsoft.com/office/powerpoint/2010/main" val="327794956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Dark Content Slide">
    <p:bg>
      <p:bgPr>
        <a:solidFill>
          <a:srgbClr val="1C3549"/>
        </a:solidFill>
        <a:effectLst/>
      </p:bgPr>
    </p:bg>
    <p:spTree>
      <p:nvGrpSpPr>
        <p:cNvPr id="1" name=""/>
        <p:cNvGrpSpPr/>
        <p:nvPr/>
      </p:nvGrpSpPr>
      <p:grpSpPr>
        <a:xfrm>
          <a:off x="0" y="0"/>
          <a:ext cx="0" cy="0"/>
          <a:chOff x="0" y="0"/>
          <a:chExt cx="0" cy="0"/>
        </a:xfrm>
      </p:grpSpPr>
      <p:sp>
        <p:nvSpPr>
          <p:cNvPr id="163"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16" name="Title Text"/>
          <p:cNvSpPr txBox="1">
            <a:spLocks noGrp="1"/>
          </p:cNvSpPr>
          <p:nvPr>
            <p:ph type="title" hasCustomPrompt="1"/>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lvl1pPr>
              <a:defRPr>
                <a:solidFill>
                  <a:schemeClr val="bg1"/>
                </a:solidFill>
              </a:defRPr>
            </a:lvl1pPr>
          </a:lstStyle>
          <a:p>
            <a:r>
              <a:rPr lang="en-US" dirty="0"/>
              <a:t>Slide Title</a:t>
            </a:r>
            <a:endParaRPr dirty="0"/>
          </a:p>
        </p:txBody>
      </p:sp>
      <p:sp>
        <p:nvSpPr>
          <p:cNvPr id="21" name="Label"/>
          <p:cNvSpPr txBox="1">
            <a:spLocks noGrp="1"/>
          </p:cNvSpPr>
          <p:nvPr>
            <p:ph type="body" sz="quarter" idx="30"/>
          </p:nvPr>
        </p:nvSpPr>
        <p:spPr>
          <a:xfrm>
            <a:off x="182630"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rPr dirty="0"/>
              <a:t>Label</a:t>
            </a:r>
          </a:p>
        </p:txBody>
      </p:sp>
      <p:sp>
        <p:nvSpPr>
          <p:cNvPr id="22" name="Lorem ipsum dolor sit amet, consectetur adipiscing elit, sed do eiusmod tempor incididunt ut labore et."/>
          <p:cNvSpPr txBox="1">
            <a:spLocks noGrp="1"/>
          </p:cNvSpPr>
          <p:nvPr>
            <p:ph type="body" sz="quarter" idx="31" hasCustomPrompt="1"/>
          </p:nvPr>
        </p:nvSpPr>
        <p:spPr>
          <a:xfrm>
            <a:off x="182631"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a:buClr>
                <a:srgbClr val="E4E1E4"/>
              </a:buClr>
              <a:defRPr sz="1350">
                <a:latin typeface="Arial" charset="0"/>
                <a:ea typeface="Arial" charset="0"/>
                <a:cs typeface="Arial" charset="0"/>
              </a:defRPr>
            </a:lvl2pPr>
          </a:lstStyle>
          <a:p>
            <a:r>
              <a:rPr dirty="0"/>
              <a:t>Lorem ipsum dolor sit amet, consectetur adipiscing elit, sed do eiusmod tempor incididunt ut labore et.</a:t>
            </a:r>
            <a:endParaRPr lang="en-US" dirty="0"/>
          </a:p>
          <a:p>
            <a:pPr lvl="1"/>
            <a:r>
              <a:rPr lang="en-US" dirty="0"/>
              <a:t>Second Level</a:t>
            </a:r>
            <a:endParaRPr dirty="0"/>
          </a:p>
        </p:txBody>
      </p:sp>
      <p:sp>
        <p:nvSpPr>
          <p:cNvPr id="23" name="Label"/>
          <p:cNvSpPr txBox="1">
            <a:spLocks noGrp="1"/>
          </p:cNvSpPr>
          <p:nvPr>
            <p:ph type="body" sz="quarter" idx="32"/>
          </p:nvPr>
        </p:nvSpPr>
        <p:spPr>
          <a:xfrm>
            <a:off x="4867097" y="967103"/>
            <a:ext cx="4181654" cy="461665"/>
          </a:xfrm>
          <a:prstGeom prst="rect">
            <a:avLst/>
          </a:prstGeom>
        </p:spPr>
        <p:txBody>
          <a:bodyPr wrap="none" anchor="t">
            <a:noAutofit/>
          </a:bodyPr>
          <a:lstStyle>
            <a:lvl1pPr marL="0" indent="0">
              <a:spcBef>
                <a:spcPts val="0"/>
              </a:spcBef>
              <a:buSzTx/>
              <a:buNone/>
              <a:defRPr sz="1800" b="1">
                <a:solidFill>
                  <a:schemeClr val="accent5"/>
                </a:solidFill>
                <a:latin typeface="Arial"/>
                <a:ea typeface="Arial"/>
                <a:cs typeface="Arial"/>
                <a:sym typeface="Arial"/>
              </a:defRPr>
            </a:lvl1pPr>
          </a:lstStyle>
          <a:p>
            <a:r>
              <a:t>Label</a:t>
            </a:r>
          </a:p>
        </p:txBody>
      </p:sp>
      <p:sp>
        <p:nvSpPr>
          <p:cNvPr id="24" name="Lorem ipsum dolor sit amet, consectetur adipiscing elit, sed do eiusmod tempor incididunt ut labore et."/>
          <p:cNvSpPr txBox="1">
            <a:spLocks noGrp="1"/>
          </p:cNvSpPr>
          <p:nvPr>
            <p:ph type="body" sz="quarter" idx="33" hasCustomPrompt="1"/>
          </p:nvPr>
        </p:nvSpPr>
        <p:spPr>
          <a:xfrm>
            <a:off x="4867097" y="1507402"/>
            <a:ext cx="4181654" cy="4661579"/>
          </a:xfrm>
          <a:prstGeom prst="rect">
            <a:avLst/>
          </a:prstGeom>
        </p:spPr>
        <p:txBody>
          <a:bodyPr wrap="square">
            <a:noAutofit/>
          </a:bodyPr>
          <a:lstStyle>
            <a:lvl1pPr marL="257175" indent="-257175">
              <a:spcBef>
                <a:spcPts val="0"/>
              </a:spcBef>
              <a:buClr>
                <a:srgbClr val="E4E1E4"/>
              </a:buClr>
              <a:buSzTx/>
              <a:buFont typeface="Arial" charset="0"/>
              <a:buChar char="•"/>
              <a:defRPr sz="1500">
                <a:solidFill>
                  <a:schemeClr val="accent1">
                    <a:lumMod val="20000"/>
                    <a:lumOff val="80000"/>
                  </a:schemeClr>
                </a:solidFill>
                <a:latin typeface="Arial"/>
                <a:ea typeface="Arial"/>
                <a:cs typeface="Arial"/>
                <a:sym typeface="Arial"/>
              </a:defRPr>
            </a:lvl1pPr>
            <a:lvl2pPr marL="386954" indent="-169069">
              <a:defRPr sz="1350" b="0" i="0" u="none" strike="noStrike" cap="none" spc="0" baseline="0" dirty="0">
                <a:ln>
                  <a:noFill/>
                </a:ln>
                <a:solidFill>
                  <a:srgbClr val="E4E1E4"/>
                </a:solidFill>
                <a:uFillTx/>
                <a:latin typeface="Arial" charset="0"/>
                <a:ea typeface="Arial" charset="0"/>
                <a:cs typeface="Arial" charset="0"/>
                <a:sym typeface="Helvetica Light"/>
              </a:defRPr>
            </a:lvl2pPr>
          </a:lstStyle>
          <a:p>
            <a:r>
              <a:rPr dirty="0"/>
              <a:t>Lorem ipsum dolor sit amet, consectetur adipiscing elit, sed do eiusmod tempor incididunt ut labore et.</a:t>
            </a:r>
            <a:endParaRPr lang="en-US" dirty="0"/>
          </a:p>
          <a:p>
            <a:pPr marL="386954" marR="0" lvl="1" indent="-169069" algn="l" defTabSz="685800" rtl="0" eaLnBrk="1" fontAlgn="base" latinLnBrk="0" hangingPunct="1">
              <a:lnSpc>
                <a:spcPct val="100000"/>
              </a:lnSpc>
              <a:spcBef>
                <a:spcPct val="20000"/>
              </a:spcBef>
              <a:spcAft>
                <a:spcPct val="0"/>
              </a:spcAft>
              <a:buClr>
                <a:srgbClr val="E4E1E4"/>
              </a:buClr>
              <a:buSzTx/>
              <a:buFont typeface="Symbol" charset="0"/>
              <a:buChar char="-"/>
              <a:tabLst/>
            </a:pPr>
            <a:r>
              <a:rPr lang="en-US" dirty="0"/>
              <a:t>Second Level</a:t>
            </a:r>
            <a:endParaRPr dirty="0"/>
          </a:p>
        </p:txBody>
      </p:sp>
    </p:spTree>
    <p:extLst>
      <p:ext uri="{BB962C8B-B14F-4D97-AF65-F5344CB8AC3E}">
        <p14:creationId xmlns:p14="http://schemas.microsoft.com/office/powerpoint/2010/main" val="41030091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035627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dirty="0"/>
          </a:p>
        </p:txBody>
      </p:sp>
      <p:sp>
        <p:nvSpPr>
          <p:cNvPr id="5" name="Title 1"/>
          <p:cNvSpPr>
            <a:spLocks noGrp="1"/>
          </p:cNvSpPr>
          <p:nvPr>
            <p:ph type="title"/>
          </p:nvPr>
        </p:nvSpPr>
        <p:spPr>
          <a:xfrm>
            <a:off x="182630" y="146467"/>
            <a:ext cx="8866121" cy="687546"/>
          </a:xfrm>
        </p:spPr>
        <p:txBody>
          <a:bodyPr/>
          <a:lstStyle/>
          <a:p>
            <a:r>
              <a:rPr lang="en-US" dirty="0"/>
              <a:t>Click to edit Master title style</a:t>
            </a:r>
          </a:p>
        </p:txBody>
      </p:sp>
    </p:spTree>
    <p:extLst>
      <p:ext uri="{BB962C8B-B14F-4D97-AF65-F5344CB8AC3E}">
        <p14:creationId xmlns:p14="http://schemas.microsoft.com/office/powerpoint/2010/main" val="3634068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Legal Disclaimer</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a:p>
        </p:txBody>
      </p:sp>
      <p:sp>
        <p:nvSpPr>
          <p:cNvPr id="4" name="Text Box 4"/>
          <p:cNvSpPr txBox="1">
            <a:spLocks noChangeArrowheads="1"/>
          </p:cNvSpPr>
          <p:nvPr userDrawn="1"/>
        </p:nvSpPr>
        <p:spPr bwMode="auto">
          <a:xfrm>
            <a:off x="227262" y="869455"/>
            <a:ext cx="8859441" cy="3998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a:spAutoFit/>
          </a:bodyPr>
          <a:lstStyle>
            <a:lvl1pPr>
              <a:defRPr>
                <a:solidFill>
                  <a:schemeClr val="tx1"/>
                </a:solidFill>
                <a:latin typeface="Arial" charset="0"/>
                <a:ea typeface="ＭＳ Ｐゴシック" charset="0"/>
              </a:defRPr>
            </a:lvl1pPr>
            <a:lvl2pPr marL="233363" indent="-119063">
              <a:defRPr>
                <a:solidFill>
                  <a:schemeClr val="tx1"/>
                </a:solidFill>
                <a:latin typeface="Arial" charset="0"/>
                <a:ea typeface="ＭＳ Ｐゴシック" charset="0"/>
              </a:defRPr>
            </a:lvl2pPr>
            <a:lvl3pPr marL="1719263">
              <a:defRPr>
                <a:solidFill>
                  <a:schemeClr val="tx1"/>
                </a:solidFill>
                <a:latin typeface="Arial" charset="0"/>
                <a:ea typeface="ＭＳ Ｐゴシック" charset="0"/>
              </a:defRPr>
            </a:lvl3pPr>
            <a:lvl4pPr marL="1833563">
              <a:defRPr>
                <a:solidFill>
                  <a:schemeClr val="tx1"/>
                </a:solidFill>
                <a:latin typeface="Arial" charset="0"/>
                <a:ea typeface="ＭＳ Ｐゴシック" charset="0"/>
              </a:defRPr>
            </a:lvl4pPr>
            <a:lvl5pPr marL="1947863">
              <a:defRPr>
                <a:solidFill>
                  <a:schemeClr val="tx1"/>
                </a:solidFill>
                <a:latin typeface="Arial" charset="0"/>
                <a:ea typeface="ＭＳ Ｐゴシック" charset="0"/>
              </a:defRPr>
            </a:lvl5pPr>
            <a:lvl6pPr marL="2405063" fontAlgn="base">
              <a:spcBef>
                <a:spcPct val="0"/>
              </a:spcBef>
              <a:spcAft>
                <a:spcPct val="0"/>
              </a:spcAft>
              <a:defRPr>
                <a:solidFill>
                  <a:schemeClr val="tx1"/>
                </a:solidFill>
                <a:latin typeface="Arial" charset="0"/>
                <a:ea typeface="ＭＳ Ｐゴシック" charset="0"/>
              </a:defRPr>
            </a:lvl6pPr>
            <a:lvl7pPr marL="2862263" fontAlgn="base">
              <a:spcBef>
                <a:spcPct val="0"/>
              </a:spcBef>
              <a:spcAft>
                <a:spcPct val="0"/>
              </a:spcAft>
              <a:defRPr>
                <a:solidFill>
                  <a:schemeClr val="tx1"/>
                </a:solidFill>
                <a:latin typeface="Arial" charset="0"/>
                <a:ea typeface="ＭＳ Ｐゴシック" charset="0"/>
              </a:defRPr>
            </a:lvl7pPr>
            <a:lvl8pPr marL="3319463" fontAlgn="base">
              <a:spcBef>
                <a:spcPct val="0"/>
              </a:spcBef>
              <a:spcAft>
                <a:spcPct val="0"/>
              </a:spcAft>
              <a:defRPr>
                <a:solidFill>
                  <a:schemeClr val="tx1"/>
                </a:solidFill>
                <a:latin typeface="Arial" charset="0"/>
                <a:ea typeface="ＭＳ Ｐゴシック" charset="0"/>
              </a:defRPr>
            </a:lvl8pPr>
            <a:lvl9pPr marL="3776663" fontAlgn="base">
              <a:spcBef>
                <a:spcPct val="0"/>
              </a:spcBef>
              <a:spcAft>
                <a:spcPct val="0"/>
              </a:spcAft>
              <a:defRPr>
                <a:solidFill>
                  <a:schemeClr val="tx1"/>
                </a:solidFill>
                <a:latin typeface="Arial" charset="0"/>
                <a:ea typeface="ＭＳ Ｐゴシック" charset="0"/>
              </a:defRPr>
            </a:lvl9pPr>
          </a:lstStyle>
          <a:p>
            <a:pPr>
              <a:defRPr/>
            </a:pPr>
            <a:r>
              <a:rPr lang="en-US" sz="900" b="1" dirty="0">
                <a:solidFill>
                  <a:srgbClr val="FF0000"/>
                </a:solidFill>
                <a:cs typeface="+mn-cs"/>
              </a:rPr>
              <a:t>(Sections / text in red need to be customized for each presentation and then removed from the final draft.)</a:t>
            </a:r>
          </a:p>
          <a:p>
            <a:pPr>
              <a:defRPr/>
            </a:pPr>
            <a:endParaRPr lang="en-US" sz="900" b="1" dirty="0">
              <a:solidFill>
                <a:srgbClr val="000000"/>
              </a:solidFill>
              <a:cs typeface="+mn-cs"/>
            </a:endParaRPr>
          </a:p>
          <a:p>
            <a:pPr lvl="1">
              <a:buFontTx/>
              <a:buChar char="•"/>
              <a:defRPr/>
            </a:pPr>
            <a:r>
              <a:rPr lang="en-US" sz="900" dirty="0">
                <a:solidFill>
                  <a:srgbClr val="E4E1E4"/>
                </a:solidFill>
                <a:cs typeface="+mn-cs"/>
              </a:rPr>
              <a:t>© IBM Corporation 2017. All Rights Reserved.</a:t>
            </a:r>
          </a:p>
          <a:p>
            <a:pPr lvl="1">
              <a:buFontTx/>
              <a:buChar char="•"/>
              <a:defRPr/>
            </a:pPr>
            <a:r>
              <a:rPr lang="en-US" sz="900" dirty="0">
                <a:solidFill>
                  <a:srgbClr val="E4E1E4"/>
                </a:solidFill>
                <a:cs typeface="+mn-cs"/>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900" dirty="0">
                <a:solidFill>
                  <a:srgbClr val="E4E1E4"/>
                </a:solidFill>
                <a:latin typeface="Arial"/>
                <a:cs typeface="+mn-cs"/>
              </a:rPr>
              <a:t>’</a:t>
            </a:r>
            <a:r>
              <a:rPr lang="en-US" sz="900" dirty="0">
                <a:solidFill>
                  <a:srgbClr val="E4E1E4"/>
                </a:solidFill>
                <a:cs typeface="+mn-cs"/>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a:buFontTx/>
              <a:buChar char="•"/>
              <a:defRPr/>
            </a:pPr>
            <a:r>
              <a:rPr lang="en-US" sz="900" dirty="0">
                <a:solidFill>
                  <a:srgbClr val="E4E1E4"/>
                </a:solidFill>
                <a:cs typeface="+mn-cs"/>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900" dirty="0">
                <a:solidFill>
                  <a:srgbClr val="E4E1E4"/>
                </a:solidFill>
                <a:latin typeface="Arial"/>
                <a:cs typeface="+mn-cs"/>
              </a:rPr>
              <a:t>’</a:t>
            </a:r>
            <a:r>
              <a:rPr lang="en-US" sz="900" dirty="0">
                <a:solidFill>
                  <a:srgbClr val="E4E1E4"/>
                </a:solidFill>
                <a:cs typeface="+mn-cs"/>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a:buFontTx/>
              <a:buChar char="•"/>
              <a:defRPr/>
            </a:pPr>
            <a:r>
              <a:rPr lang="en-US" sz="900" dirty="0">
                <a:solidFill>
                  <a:srgbClr val="FF0000"/>
                </a:solidFill>
                <a:cs typeface="+mn-cs"/>
              </a:rPr>
              <a:t>If the text contains performance statistics or references to benchmarks, insert the following language; otherwise delete:</a:t>
            </a:r>
            <a:br>
              <a:rPr lang="en-US" sz="900" dirty="0">
                <a:solidFill>
                  <a:srgbClr val="000000"/>
                </a:solidFill>
                <a:cs typeface="+mn-cs"/>
              </a:rPr>
            </a:br>
            <a:r>
              <a:rPr lang="en-US" sz="900" dirty="0">
                <a:solidFill>
                  <a:srgbClr val="E4E1E4"/>
                </a:solidFill>
                <a:cs typeface="+mn-cs"/>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a:buFontTx/>
              <a:buChar char="•"/>
              <a:defRPr/>
            </a:pPr>
            <a:r>
              <a:rPr lang="en-US" sz="900" dirty="0">
                <a:solidFill>
                  <a:srgbClr val="FF0000"/>
                </a:solidFill>
                <a:cs typeface="+mn-cs"/>
              </a:rPr>
              <a:t>If the text includes any customer examples, please confirm we have prior written approval from such customer and insert the following language; otherwise delete:</a:t>
            </a:r>
            <a:br>
              <a:rPr lang="en-US" sz="900" dirty="0">
                <a:solidFill>
                  <a:srgbClr val="000000"/>
                </a:solidFill>
                <a:cs typeface="+mn-cs"/>
              </a:rPr>
            </a:br>
            <a:r>
              <a:rPr lang="en-US" sz="900" dirty="0">
                <a:solidFill>
                  <a:srgbClr val="E4E1E4"/>
                </a:solidFill>
                <a:cs typeface="+mn-cs"/>
              </a:rPr>
              <a:t>All customer examples described are presented as illustrations of how those customers have used IBM products and the results they may have achieved.  Actual environmental costs and performance characteristics may vary by customer.</a:t>
            </a:r>
          </a:p>
          <a:p>
            <a:pPr lvl="1">
              <a:buFontTx/>
              <a:buChar char="•"/>
              <a:defRPr/>
            </a:pPr>
            <a:r>
              <a:rPr lang="en-US" sz="900" dirty="0">
                <a:solidFill>
                  <a:srgbClr val="FF0000"/>
                </a:solidFill>
                <a:cs typeface="+mn-cs"/>
              </a:rPr>
              <a:t>Review text for proper trademark attribution of IBM products. At first use, each product name must be the full name and include appropriate trademark symbols. Subsequent references can drop </a:t>
            </a:r>
            <a:r>
              <a:rPr lang="ja-JP" altLang="en-US" sz="900" dirty="0">
                <a:solidFill>
                  <a:srgbClr val="FF0000"/>
                </a:solidFill>
                <a:latin typeface="Arial"/>
                <a:cs typeface="+mn-cs"/>
              </a:rPr>
              <a:t>“</a:t>
            </a:r>
            <a:r>
              <a:rPr lang="en-US" sz="900" dirty="0">
                <a:solidFill>
                  <a:srgbClr val="FF0000"/>
                </a:solidFill>
                <a:cs typeface="+mn-cs"/>
              </a:rPr>
              <a:t>IBM</a:t>
            </a:r>
            <a:r>
              <a:rPr lang="ja-JP" altLang="en-US" sz="900" dirty="0">
                <a:solidFill>
                  <a:srgbClr val="FF0000"/>
                </a:solidFill>
                <a:latin typeface="Arial"/>
                <a:cs typeface="+mn-cs"/>
              </a:rPr>
              <a:t>”</a:t>
            </a:r>
            <a:r>
              <a:rPr lang="en-US" sz="900" dirty="0">
                <a:solidFill>
                  <a:srgbClr val="FF0000"/>
                </a:solidFill>
                <a:cs typeface="+mn-cs"/>
              </a:rPr>
              <a:t> but should include the proper branding (e.g., IBM </a:t>
            </a:r>
            <a:r>
              <a:rPr lang="en-US" sz="900" dirty="0" err="1">
                <a:solidFill>
                  <a:srgbClr val="FF0000"/>
                </a:solidFill>
                <a:cs typeface="+mn-cs"/>
              </a:rPr>
              <a:t>Bluemix</a:t>
            </a:r>
            <a:r>
              <a:rPr lang="en-US" sz="900" dirty="0">
                <a:solidFill>
                  <a:srgbClr val="FF0000"/>
                </a:solidFill>
                <a:cs typeface="+mn-cs"/>
              </a:rPr>
              <a:t> or WebSphere Application Server). Please refer to </a:t>
            </a:r>
            <a:r>
              <a:rPr lang="en-US" sz="900" dirty="0">
                <a:solidFill>
                  <a:srgbClr val="FF0000"/>
                </a:solidFill>
                <a:cs typeface="+mn-cs"/>
                <a:hlinkClick r:id="rId2"/>
              </a:rPr>
              <a:t>http://www.ibm.com/legal/copytrade.shtml</a:t>
            </a:r>
            <a:r>
              <a:rPr lang="en-US" sz="900" dirty="0">
                <a:solidFill>
                  <a:srgbClr val="FF0000"/>
                </a:solidFill>
                <a:cs typeface="+mn-cs"/>
              </a:rPr>
              <a:t> for guidance on which trademarks require the ® or ™ symbol. Do not use abbreviations for IBM product names in your presentation. All product names must be used as adjectives rather than nouns. Please list all of the trademarks that you use in your presentation</a:t>
            </a:r>
          </a:p>
          <a:p>
            <a:pPr lvl="1">
              <a:buFontTx/>
              <a:buChar char="•"/>
              <a:defRPr/>
            </a:pPr>
            <a:r>
              <a:rPr lang="en-US" sz="900" dirty="0">
                <a:solidFill>
                  <a:srgbClr val="FF0000"/>
                </a:solidFill>
                <a:cs typeface="+mn-cs"/>
              </a:rPr>
              <a:t>If the text/graphics include screenshots, no actual IBM employee names may be used (even your own), if your screenshots include fictitious company names (e.g., Renovations, Zeta Bank, Acme) please update and insert the following; otherwise delete: All references to [insert fictitious company name] refer to a fictitious company and are used for illustration purposes only.</a:t>
            </a:r>
          </a:p>
          <a:p>
            <a:pPr lvl="1">
              <a:spcBef>
                <a:spcPct val="20000"/>
              </a:spcBef>
              <a:buFontTx/>
              <a:buChar char="•"/>
              <a:defRPr/>
            </a:pPr>
            <a:endParaRPr lang="en-US" sz="900" dirty="0">
              <a:solidFill>
                <a:srgbClr val="000000"/>
              </a:solidFill>
              <a:cs typeface="+mn-cs"/>
            </a:endParaRPr>
          </a:p>
        </p:txBody>
      </p:sp>
    </p:spTree>
    <p:extLst>
      <p:ext uri="{BB962C8B-B14F-4D97-AF65-F5344CB8AC3E}">
        <p14:creationId xmlns:p14="http://schemas.microsoft.com/office/powerpoint/2010/main" val="17820645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Light Title Slide">
    <p:bg>
      <p:bgPr>
        <a:solidFill>
          <a:srgbClr val="FFFFFF"/>
        </a:solidFill>
        <a:effectLst/>
      </p:bgPr>
    </p:bg>
    <p:spTree>
      <p:nvGrpSpPr>
        <p:cNvPr id="1" name=""/>
        <p:cNvGrpSpPr/>
        <p:nvPr/>
      </p:nvGrpSpPr>
      <p:grpSpPr>
        <a:xfrm>
          <a:off x="0" y="0"/>
          <a:ext cx="0" cy="0"/>
          <a:chOff x="0" y="0"/>
          <a:chExt cx="0" cy="0"/>
        </a:xfrm>
      </p:grpSpPr>
      <p:sp>
        <p:nvSpPr>
          <p:cNvPr id="32" name="Rectangle 14"/>
          <p:cNvSpPr/>
          <p:nvPr/>
        </p:nvSpPr>
        <p:spPr>
          <a:xfrm>
            <a:off x="5744086" y="0"/>
            <a:ext cx="2239859" cy="6858000"/>
          </a:xfrm>
          <a:prstGeom prst="rect">
            <a:avLst/>
          </a:prstGeom>
          <a:solidFill>
            <a:schemeClr val="accent2"/>
          </a:solidFill>
          <a:ln w="12700">
            <a:miter lim="400000"/>
          </a:ln>
        </p:spPr>
        <p:txBody>
          <a:bodyPr lIns="34289" rIns="34289" anchor="ctr"/>
          <a:lstStyle/>
          <a:p>
            <a:pPr algn="ctr">
              <a:defRPr>
                <a:solidFill>
                  <a:srgbClr val="FFFFFF"/>
                </a:solidFill>
              </a:defRPr>
            </a:pPr>
            <a:endParaRPr/>
          </a:p>
        </p:txBody>
      </p:sp>
      <p:sp>
        <p:nvSpPr>
          <p:cNvPr id="33" name="Rectangle 13"/>
          <p:cNvSpPr/>
          <p:nvPr/>
        </p:nvSpPr>
        <p:spPr>
          <a:xfrm>
            <a:off x="1" y="1"/>
            <a:ext cx="5744087" cy="6858001"/>
          </a:xfrm>
          <a:prstGeom prst="rect">
            <a:avLst/>
          </a:prstGeom>
          <a:solidFill>
            <a:schemeClr val="accent5"/>
          </a:solidFill>
          <a:ln w="12700">
            <a:miter lim="400000"/>
          </a:ln>
        </p:spPr>
        <p:txBody>
          <a:bodyPr lIns="34289" rIns="34289" anchor="ctr"/>
          <a:lstStyle/>
          <a:p>
            <a:pPr algn="ctr">
              <a:defRPr>
                <a:solidFill>
                  <a:srgbClr val="FFFFFF"/>
                </a:solidFill>
              </a:defRPr>
            </a:pPr>
            <a:endParaRPr/>
          </a:p>
        </p:txBody>
      </p:sp>
      <p:sp>
        <p:nvSpPr>
          <p:cNvPr id="34" name="Rectangle 16"/>
          <p:cNvSpPr/>
          <p:nvPr/>
        </p:nvSpPr>
        <p:spPr>
          <a:xfrm>
            <a:off x="7979434" y="-11563"/>
            <a:ext cx="1164566" cy="6881126"/>
          </a:xfrm>
          <a:prstGeom prst="rect">
            <a:avLst/>
          </a:prstGeom>
          <a:solidFill>
            <a:schemeClr val="accent1">
              <a:lumOff val="7450"/>
            </a:schemeClr>
          </a:solidFill>
          <a:ln w="12700">
            <a:miter lim="400000"/>
          </a:ln>
        </p:spPr>
        <p:txBody>
          <a:bodyPr lIns="34289" rIns="34289" anchor="ctr"/>
          <a:lstStyle/>
          <a:p>
            <a:pPr algn="ctr">
              <a:defRPr>
                <a:solidFill>
                  <a:srgbClr val="FFFFFF"/>
                </a:solidFill>
              </a:defRPr>
            </a:pPr>
            <a:endParaRPr/>
          </a:p>
        </p:txBody>
      </p:sp>
      <p:sp>
        <p:nvSpPr>
          <p:cNvPr id="35" name="Subtitle 2"/>
          <p:cNvSpPr txBox="1">
            <a:spLocks noGrp="1"/>
          </p:cNvSpPr>
          <p:nvPr>
            <p:ph type="body" sz="quarter" idx="13"/>
          </p:nvPr>
        </p:nvSpPr>
        <p:spPr>
          <a:xfrm>
            <a:off x="190500" y="2099322"/>
            <a:ext cx="7788933" cy="590929"/>
          </a:xfrm>
          <a:prstGeom prst="rect">
            <a:avLst/>
          </a:prstGeom>
        </p:spPr>
        <p:txBody>
          <a:bodyPr wrap="square" lIns="45719" tIns="45719" rIns="45719" bIns="45719" anchor="t">
            <a:spAutoFit/>
          </a:bodyPr>
          <a:lstStyle>
            <a:lvl1pPr marL="0" indent="0" defTabSz="685800">
              <a:lnSpc>
                <a:spcPct val="90000"/>
              </a:lnSpc>
              <a:spcBef>
                <a:spcPts val="0"/>
              </a:spcBef>
              <a:buSzTx/>
              <a:buNone/>
              <a:defRPr sz="3600" b="1">
                <a:solidFill>
                  <a:schemeClr val="accent4"/>
                </a:solidFill>
                <a:latin typeface="Arial"/>
                <a:ea typeface="Arial"/>
                <a:cs typeface="Arial"/>
                <a:sym typeface="Arial"/>
              </a:defRPr>
            </a:lvl1pPr>
          </a:lstStyle>
          <a:p>
            <a:r>
              <a:rPr dirty="0"/>
              <a:t>Presentation Title</a:t>
            </a:r>
          </a:p>
        </p:txBody>
      </p:sp>
      <p:sp>
        <p:nvSpPr>
          <p:cNvPr id="36" name="Subtitle 2"/>
          <p:cNvSpPr txBox="1">
            <a:spLocks noGrp="1"/>
          </p:cNvSpPr>
          <p:nvPr>
            <p:ph type="body" sz="quarter" idx="14"/>
          </p:nvPr>
        </p:nvSpPr>
        <p:spPr>
          <a:xfrm>
            <a:off x="190500" y="2869319"/>
            <a:ext cx="7788933" cy="466279"/>
          </a:xfrm>
          <a:prstGeom prst="rect">
            <a:avLst/>
          </a:prstGeom>
        </p:spPr>
        <p:txBody>
          <a:bodyPr wrap="square" lIns="45719" tIns="45719" rIns="45719" bIns="45719" anchor="t">
            <a:spAutoFit/>
          </a:bodyPr>
          <a:lstStyle>
            <a:lvl1pPr marL="0" indent="0" defTabSz="685800">
              <a:lnSpc>
                <a:spcPct val="90000"/>
              </a:lnSpc>
              <a:spcBef>
                <a:spcPts val="0"/>
              </a:spcBef>
              <a:buSzTx/>
              <a:buNone/>
              <a:defRPr sz="2700">
                <a:solidFill>
                  <a:schemeClr val="accent1">
                    <a:lumOff val="14901"/>
                  </a:schemeClr>
                </a:solidFill>
                <a:latin typeface="Arial"/>
                <a:ea typeface="Arial"/>
                <a:cs typeface="Arial"/>
                <a:sym typeface="Arial"/>
              </a:defRPr>
            </a:lvl1pPr>
          </a:lstStyle>
          <a:p>
            <a:r>
              <a:rPr dirty="0"/>
              <a:t>Sub-title</a:t>
            </a:r>
          </a:p>
        </p:txBody>
      </p:sp>
      <p:sp>
        <p:nvSpPr>
          <p:cNvPr id="37" name="Subtitle 2"/>
          <p:cNvSpPr txBox="1">
            <a:spLocks noGrp="1"/>
          </p:cNvSpPr>
          <p:nvPr>
            <p:ph type="body" sz="quarter" idx="15"/>
          </p:nvPr>
        </p:nvSpPr>
        <p:spPr>
          <a:xfrm>
            <a:off x="190500" y="4057355"/>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Presenter Name(s)</a:t>
            </a:r>
          </a:p>
        </p:txBody>
      </p:sp>
      <p:sp>
        <p:nvSpPr>
          <p:cNvPr id="38" name="Subtitle 2"/>
          <p:cNvSpPr txBox="1">
            <a:spLocks noGrp="1"/>
          </p:cNvSpPr>
          <p:nvPr>
            <p:ph type="body" sz="quarter" idx="16"/>
          </p:nvPr>
        </p:nvSpPr>
        <p:spPr>
          <a:xfrm>
            <a:off x="190500" y="4408016"/>
            <a:ext cx="5553586" cy="279305"/>
          </a:xfrm>
          <a:prstGeom prst="rect">
            <a:avLst/>
          </a:prstGeom>
        </p:spPr>
        <p:txBody>
          <a:bodyPr wrap="square" lIns="45719" tIns="45719" rIns="45719" bIns="45719" anchor="t">
            <a:spAutoFit/>
          </a:bodyPr>
          <a:lstStyle>
            <a:lvl1pPr marL="0" indent="0" defTabSz="685800">
              <a:lnSpc>
                <a:spcPct val="90000"/>
              </a:lnSpc>
              <a:spcBef>
                <a:spcPts val="0"/>
              </a:spcBef>
              <a:buSzTx/>
              <a:buNone/>
              <a:defRPr sz="1350">
                <a:solidFill>
                  <a:srgbClr val="FFFFFF"/>
                </a:solidFill>
                <a:latin typeface="Arial"/>
                <a:ea typeface="Arial"/>
                <a:cs typeface="Arial"/>
                <a:sym typeface="Arial"/>
              </a:defRPr>
            </a:lvl1pPr>
          </a:lstStyle>
          <a:p>
            <a:r>
              <a:t>Date</a:t>
            </a:r>
          </a:p>
        </p:txBody>
      </p:sp>
    </p:spTree>
    <p:extLst>
      <p:ext uri="{BB962C8B-B14F-4D97-AF65-F5344CB8AC3E}">
        <p14:creationId xmlns:p14="http://schemas.microsoft.com/office/powerpoint/2010/main" val="13718689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ight Agenda">
    <p:bg>
      <p:bgPr>
        <a:solidFill>
          <a:schemeClr val="accent2">
            <a:lumOff val="5765"/>
          </a:schemeClr>
        </a:solidFill>
        <a:effectLst/>
      </p:bgPr>
    </p:bg>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xfrm>
            <a:off x="95250" y="6521450"/>
            <a:ext cx="174763" cy="228600"/>
          </a:xfrm>
          <a:prstGeom prst="rect">
            <a:avLst/>
          </a:prstGeom>
        </p:spPr>
        <p:txBody>
          <a:bodyPr/>
          <a:lstStyle/>
          <a:p>
            <a:fld id="{86CB4B4D-7CA3-9044-876B-883B54F8677D}" type="slidenum">
              <a:t>‹N°›</a:t>
            </a:fld>
            <a:endParaRPr/>
          </a:p>
        </p:txBody>
      </p:sp>
      <p:sp>
        <p:nvSpPr>
          <p:cNvPr id="37" name="01"/>
          <p:cNvSpPr txBox="1">
            <a:spLocks noGrp="1"/>
          </p:cNvSpPr>
          <p:nvPr>
            <p:ph type="body" sz="quarter" idx="14"/>
          </p:nvPr>
        </p:nvSpPr>
        <p:spPr>
          <a:xfrm>
            <a:off x="4159587"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01</a:t>
            </a:r>
          </a:p>
        </p:txBody>
      </p:sp>
      <p:sp>
        <p:nvSpPr>
          <p:cNvPr id="38" name="Slide Title"/>
          <p:cNvSpPr txBox="1">
            <a:spLocks noGrp="1"/>
          </p:cNvSpPr>
          <p:nvPr>
            <p:ph type="body" sz="quarter" idx="15"/>
          </p:nvPr>
        </p:nvSpPr>
        <p:spPr>
          <a:xfrm>
            <a:off x="4159587" y="1269731"/>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39" name="05"/>
          <p:cNvSpPr txBox="1">
            <a:spLocks noGrp="1"/>
          </p:cNvSpPr>
          <p:nvPr>
            <p:ph type="body" sz="quarter" idx="16"/>
          </p:nvPr>
        </p:nvSpPr>
        <p:spPr>
          <a:xfrm>
            <a:off x="6898306" y="700487"/>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05</a:t>
            </a:r>
          </a:p>
        </p:txBody>
      </p:sp>
      <p:sp>
        <p:nvSpPr>
          <p:cNvPr id="40" name="Slide Title"/>
          <p:cNvSpPr txBox="1">
            <a:spLocks noGrp="1"/>
          </p:cNvSpPr>
          <p:nvPr>
            <p:ph type="body" sz="quarter" idx="17"/>
          </p:nvPr>
        </p:nvSpPr>
        <p:spPr>
          <a:xfrm>
            <a:off x="6898306" y="1269731"/>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1" name="02"/>
          <p:cNvSpPr txBox="1">
            <a:spLocks noGrp="1"/>
          </p:cNvSpPr>
          <p:nvPr>
            <p:ph type="body" sz="quarter" idx="18"/>
          </p:nvPr>
        </p:nvSpPr>
        <p:spPr>
          <a:xfrm>
            <a:off x="4159587"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02</a:t>
            </a:r>
          </a:p>
        </p:txBody>
      </p:sp>
      <p:sp>
        <p:nvSpPr>
          <p:cNvPr id="42" name="Slide Title"/>
          <p:cNvSpPr txBox="1">
            <a:spLocks noGrp="1"/>
          </p:cNvSpPr>
          <p:nvPr>
            <p:ph type="body" sz="quarter" idx="19"/>
          </p:nvPr>
        </p:nvSpPr>
        <p:spPr>
          <a:xfrm>
            <a:off x="4159587" y="2553430"/>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3" name="06"/>
          <p:cNvSpPr txBox="1">
            <a:spLocks noGrp="1"/>
          </p:cNvSpPr>
          <p:nvPr>
            <p:ph type="body" sz="quarter" idx="20"/>
          </p:nvPr>
        </p:nvSpPr>
        <p:spPr>
          <a:xfrm>
            <a:off x="6898306" y="1984186"/>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06</a:t>
            </a:r>
          </a:p>
        </p:txBody>
      </p:sp>
      <p:sp>
        <p:nvSpPr>
          <p:cNvPr id="44" name="Slide Title"/>
          <p:cNvSpPr txBox="1">
            <a:spLocks noGrp="1"/>
          </p:cNvSpPr>
          <p:nvPr>
            <p:ph type="body" sz="quarter" idx="21"/>
          </p:nvPr>
        </p:nvSpPr>
        <p:spPr>
          <a:xfrm>
            <a:off x="6898306" y="2553430"/>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5" name="03"/>
          <p:cNvSpPr txBox="1">
            <a:spLocks noGrp="1"/>
          </p:cNvSpPr>
          <p:nvPr>
            <p:ph type="body" sz="quarter" idx="22"/>
          </p:nvPr>
        </p:nvSpPr>
        <p:spPr>
          <a:xfrm>
            <a:off x="4159587"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03</a:t>
            </a:r>
          </a:p>
        </p:txBody>
      </p:sp>
      <p:sp>
        <p:nvSpPr>
          <p:cNvPr id="46" name="Slide Title"/>
          <p:cNvSpPr txBox="1">
            <a:spLocks noGrp="1"/>
          </p:cNvSpPr>
          <p:nvPr>
            <p:ph type="body" sz="quarter" idx="23"/>
          </p:nvPr>
        </p:nvSpPr>
        <p:spPr>
          <a:xfrm>
            <a:off x="4159587" y="3837127"/>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7" name="07"/>
          <p:cNvSpPr txBox="1">
            <a:spLocks noGrp="1"/>
          </p:cNvSpPr>
          <p:nvPr>
            <p:ph type="body" sz="quarter" idx="24"/>
          </p:nvPr>
        </p:nvSpPr>
        <p:spPr>
          <a:xfrm>
            <a:off x="6898306" y="3267884"/>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07</a:t>
            </a:r>
          </a:p>
        </p:txBody>
      </p:sp>
      <p:sp>
        <p:nvSpPr>
          <p:cNvPr id="48" name="Slide Title"/>
          <p:cNvSpPr txBox="1">
            <a:spLocks noGrp="1"/>
          </p:cNvSpPr>
          <p:nvPr>
            <p:ph type="body" sz="quarter" idx="25"/>
          </p:nvPr>
        </p:nvSpPr>
        <p:spPr>
          <a:xfrm>
            <a:off x="6898306" y="3837127"/>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49" name="04"/>
          <p:cNvSpPr txBox="1">
            <a:spLocks noGrp="1"/>
          </p:cNvSpPr>
          <p:nvPr>
            <p:ph type="body" sz="quarter" idx="26"/>
          </p:nvPr>
        </p:nvSpPr>
        <p:spPr>
          <a:xfrm>
            <a:off x="4159587"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04</a:t>
            </a:r>
          </a:p>
        </p:txBody>
      </p:sp>
      <p:sp>
        <p:nvSpPr>
          <p:cNvPr id="50" name="Slide Title"/>
          <p:cNvSpPr txBox="1">
            <a:spLocks noGrp="1"/>
          </p:cNvSpPr>
          <p:nvPr>
            <p:ph type="body" sz="quarter" idx="27"/>
          </p:nvPr>
        </p:nvSpPr>
        <p:spPr>
          <a:xfrm>
            <a:off x="4159587" y="5120826"/>
            <a:ext cx="1771651"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1" name="08"/>
          <p:cNvSpPr txBox="1">
            <a:spLocks noGrp="1"/>
          </p:cNvSpPr>
          <p:nvPr>
            <p:ph type="body" sz="quarter" idx="28"/>
          </p:nvPr>
        </p:nvSpPr>
        <p:spPr>
          <a:xfrm>
            <a:off x="6898306" y="4551582"/>
            <a:ext cx="569387" cy="507831"/>
          </a:xfrm>
          <a:prstGeom prst="rect">
            <a:avLst/>
          </a:prstGeom>
        </p:spPr>
        <p:txBody>
          <a:bodyPr wrap="none" anchor="t">
            <a:spAutoFit/>
          </a:bodyPr>
          <a:lstStyle>
            <a:lvl1pPr marL="0" indent="0">
              <a:spcBef>
                <a:spcPts val="0"/>
              </a:spcBef>
              <a:buSzTx/>
              <a:buNone/>
              <a:defRPr sz="2700" b="1">
                <a:solidFill>
                  <a:schemeClr val="accent5"/>
                </a:solidFill>
                <a:latin typeface="Arial"/>
                <a:ea typeface="Arial"/>
                <a:cs typeface="Arial"/>
                <a:sym typeface="Arial"/>
              </a:defRPr>
            </a:lvl1pPr>
          </a:lstStyle>
          <a:p>
            <a:r>
              <a:t>08</a:t>
            </a:r>
          </a:p>
        </p:txBody>
      </p:sp>
      <p:sp>
        <p:nvSpPr>
          <p:cNvPr id="52" name="Slide Title"/>
          <p:cNvSpPr txBox="1">
            <a:spLocks noGrp="1"/>
          </p:cNvSpPr>
          <p:nvPr>
            <p:ph type="body" sz="quarter" idx="29"/>
          </p:nvPr>
        </p:nvSpPr>
        <p:spPr>
          <a:xfrm>
            <a:off x="6898306" y="5120826"/>
            <a:ext cx="1771652" cy="415498"/>
          </a:xfrm>
          <a:prstGeom prst="rect">
            <a:avLst/>
          </a:prstGeom>
        </p:spPr>
        <p:txBody>
          <a:bodyPr anchor="t">
            <a:spAutoFit/>
          </a:bodyPr>
          <a:lstStyle>
            <a:lvl1pPr marL="0" indent="0">
              <a:spcBef>
                <a:spcPts val="0"/>
              </a:spcBef>
              <a:buSzTx/>
              <a:buNone/>
              <a:defRPr sz="2100">
                <a:solidFill>
                  <a:srgbClr val="B8AEAE"/>
                </a:solidFill>
                <a:latin typeface="Arial"/>
                <a:ea typeface="Arial"/>
                <a:cs typeface="Arial"/>
                <a:sym typeface="Arial"/>
              </a:defRPr>
            </a:lvl1pPr>
          </a:lstStyle>
          <a:p>
            <a:r>
              <a:t>Slide Title</a:t>
            </a:r>
          </a:p>
        </p:txBody>
      </p:sp>
      <p:sp>
        <p:nvSpPr>
          <p:cNvPr id="53" name="Text Placeholder 15"/>
          <p:cNvSpPr>
            <a:spLocks noGrp="1"/>
          </p:cNvSpPr>
          <p:nvPr>
            <p:ph type="body" sz="quarter" idx="13" hasCustomPrompt="1"/>
          </p:nvPr>
        </p:nvSpPr>
        <p:spPr>
          <a:xfrm>
            <a:off x="231969" y="700488"/>
            <a:ext cx="3693646" cy="1051426"/>
          </a:xfrm>
          <a:prstGeom prst="rect">
            <a:avLst/>
          </a:prstGeom>
        </p:spPr>
        <p:txBody>
          <a:bodyPr lIns="45719" tIns="45719" rIns="45719" bIns="45719" anchor="t"/>
          <a:lstStyle>
            <a:lvl1pPr marL="0" indent="0" defTabSz="582930">
              <a:lnSpc>
                <a:spcPct val="90000"/>
              </a:lnSpc>
              <a:spcBef>
                <a:spcPts val="0"/>
              </a:spcBef>
              <a:buSzTx/>
              <a:buNone/>
              <a:defRPr sz="3600" b="1">
                <a:solidFill>
                  <a:srgbClr val="1C3549"/>
                </a:solidFill>
                <a:latin typeface="Arial"/>
                <a:ea typeface="Arial"/>
                <a:cs typeface="Arial"/>
                <a:sym typeface="Arial"/>
              </a:defRPr>
            </a:lvl1pPr>
          </a:lstStyle>
          <a:p>
            <a:r>
              <a:rPr lang="en-US"/>
              <a:t>Deck Agenda</a:t>
            </a:r>
            <a:endParaRPr dirty="0"/>
          </a:p>
        </p:txBody>
      </p:sp>
    </p:spTree>
    <p:extLst>
      <p:ext uri="{BB962C8B-B14F-4D97-AF65-F5344CB8AC3E}">
        <p14:creationId xmlns:p14="http://schemas.microsoft.com/office/powerpoint/2010/main" val="169542191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F2F0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solidFill>
              </a:defRPr>
            </a:lvl1pPr>
          </a:lstStyle>
          <a:p>
            <a:r>
              <a:rPr lang="en-US" dirty="0"/>
              <a:t>Click to edit Master title style</a:t>
            </a:r>
          </a:p>
        </p:txBody>
      </p:sp>
      <p:sp>
        <p:nvSpPr>
          <p:cNvPr id="3" name="Slide Number Placeholder 2"/>
          <p:cNvSpPr>
            <a:spLocks noGrp="1"/>
          </p:cNvSpPr>
          <p:nvPr>
            <p:ph type="sldNum" sz="quarter" idx="10"/>
          </p:nvPr>
        </p:nvSpPr>
        <p:spPr>
          <a:xfrm>
            <a:off x="95250" y="6521450"/>
            <a:ext cx="174763" cy="228600"/>
          </a:xfrm>
          <a:prstGeom prst="rect">
            <a:avLst/>
          </a:prstGeom>
        </p:spPr>
        <p:txBody>
          <a:bodyPr/>
          <a:lstStyle/>
          <a:p>
            <a:fld id="{86CB4B4D-7CA3-9044-876B-883B54F8677D}" type="slidenum">
              <a:rPr lang="uk-UA" smtClean="0"/>
              <a:t>‹N°›</a:t>
            </a:fld>
            <a:endParaRPr lang="uk-UA"/>
          </a:p>
        </p:txBody>
      </p:sp>
      <p:sp>
        <p:nvSpPr>
          <p:cNvPr id="7" name="Content Placeholder 6"/>
          <p:cNvSpPr>
            <a:spLocks noGrp="1"/>
          </p:cNvSpPr>
          <p:nvPr>
            <p:ph sz="quarter" idx="11"/>
          </p:nvPr>
        </p:nvSpPr>
        <p:spPr>
          <a:xfrm>
            <a:off x="182166" y="1025525"/>
            <a:ext cx="8866584" cy="5224463"/>
          </a:xfrm>
          <a:prstGeom prst="rect">
            <a:avLst/>
          </a:prstGeom>
        </p:spPr>
        <p:txBody>
          <a:bodyPr/>
          <a:lstStyle>
            <a:lvl1pPr>
              <a:spcBef>
                <a:spcPts val="825"/>
              </a:spcBef>
              <a:buClr>
                <a:schemeClr val="tx2">
                  <a:lumMod val="50000"/>
                </a:schemeClr>
              </a:buClr>
              <a:defRPr sz="1800" b="1">
                <a:solidFill>
                  <a:schemeClr val="tx2">
                    <a:lumMod val="50000"/>
                  </a:schemeClr>
                </a:solidFill>
              </a:defRPr>
            </a:lvl1pPr>
            <a:lvl2pPr>
              <a:spcBef>
                <a:spcPts val="825"/>
              </a:spcBef>
              <a:buClr>
                <a:schemeClr val="tx2">
                  <a:lumMod val="50000"/>
                </a:schemeClr>
              </a:buClr>
              <a:defRPr sz="1500">
                <a:solidFill>
                  <a:schemeClr val="tx2">
                    <a:lumMod val="50000"/>
                  </a:schemeClr>
                </a:solidFill>
              </a:defRPr>
            </a:lvl2pPr>
            <a:lvl3pPr>
              <a:spcBef>
                <a:spcPts val="825"/>
              </a:spcBef>
              <a:buClr>
                <a:schemeClr val="tx2">
                  <a:lumMod val="50000"/>
                </a:schemeClr>
              </a:buClr>
              <a:defRPr sz="1350">
                <a:solidFill>
                  <a:schemeClr val="tx2">
                    <a:lumMod val="50000"/>
                  </a:schemeClr>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9649900"/>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Light Text &amp; 2 Images">
    <p:bg>
      <p:bgPr>
        <a:solidFill>
          <a:srgbClr val="FFFFFF"/>
        </a:solidFill>
        <a:effectLst/>
      </p:bgPr>
    </p:bg>
    <p:spTree>
      <p:nvGrpSpPr>
        <p:cNvPr id="1" name=""/>
        <p:cNvGrpSpPr/>
        <p:nvPr/>
      </p:nvGrpSpPr>
      <p:grpSpPr>
        <a:xfrm>
          <a:off x="0" y="0"/>
          <a:ext cx="0" cy="0"/>
          <a:chOff x="0" y="0"/>
          <a:chExt cx="0" cy="0"/>
        </a:xfrm>
      </p:grpSpPr>
      <p:sp>
        <p:nvSpPr>
          <p:cNvPr id="238" name="Rectangle 8"/>
          <p:cNvSpPr/>
          <p:nvPr/>
        </p:nvSpPr>
        <p:spPr>
          <a:xfrm>
            <a:off x="0" y="0"/>
            <a:ext cx="4567238" cy="6407150"/>
          </a:xfrm>
          <a:prstGeom prst="rect">
            <a:avLst/>
          </a:prstGeom>
          <a:solidFill>
            <a:schemeClr val="accent2">
              <a:lumOff val="5765"/>
            </a:schemeClr>
          </a:solidFill>
          <a:ln w="12700">
            <a:miter lim="400000"/>
          </a:ln>
        </p:spPr>
        <p:txBody>
          <a:bodyPr lIns="34289" rIns="34289" anchor="ctr"/>
          <a:lstStyle/>
          <a:p>
            <a:pPr algn="ctr">
              <a:defRPr>
                <a:solidFill>
                  <a:srgbClr val="FFFFFF"/>
                </a:solidFill>
              </a:defRPr>
            </a:pPr>
            <a:endParaRPr/>
          </a:p>
        </p:txBody>
      </p:sp>
      <p:sp>
        <p:nvSpPr>
          <p:cNvPr id="239" name="Picture Placeholder 2"/>
          <p:cNvSpPr>
            <a:spLocks noGrp="1"/>
          </p:cNvSpPr>
          <p:nvPr>
            <p:ph type="pic" sz="quarter" idx="13"/>
          </p:nvPr>
        </p:nvSpPr>
        <p:spPr>
          <a:xfrm>
            <a:off x="4765252" y="254000"/>
            <a:ext cx="4173102" cy="2871029"/>
          </a:xfrm>
          <a:prstGeom prst="rect">
            <a:avLst/>
          </a:prstGeom>
        </p:spPr>
        <p:txBody>
          <a:bodyPr lIns="91439" tIns="45719" rIns="91439" bIns="45719" anchor="t">
            <a:noAutofit/>
          </a:bodyPr>
          <a:lstStyle/>
          <a:p>
            <a:endParaRPr/>
          </a:p>
        </p:txBody>
      </p:sp>
      <p:sp>
        <p:nvSpPr>
          <p:cNvPr id="240" name="Picture Placeholder 2"/>
          <p:cNvSpPr>
            <a:spLocks noGrp="1"/>
          </p:cNvSpPr>
          <p:nvPr>
            <p:ph type="pic" sz="quarter" idx="14"/>
          </p:nvPr>
        </p:nvSpPr>
        <p:spPr>
          <a:xfrm>
            <a:off x="4765252" y="3470072"/>
            <a:ext cx="4173102" cy="2598384"/>
          </a:xfrm>
          <a:prstGeom prst="rect">
            <a:avLst/>
          </a:prstGeom>
        </p:spPr>
        <p:txBody>
          <a:bodyPr lIns="91439" tIns="45719" rIns="91439" bIns="45719" anchor="t">
            <a:noAutofit/>
          </a:bodyPr>
          <a:lstStyle/>
          <a:p>
            <a:endParaRPr/>
          </a:p>
        </p:txBody>
      </p:sp>
      <p:sp>
        <p:nvSpPr>
          <p:cNvPr id="241"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rPr dirty="0"/>
              <a:t>Slide title</a:t>
            </a:r>
          </a:p>
        </p:txBody>
      </p:sp>
      <p:sp>
        <p:nvSpPr>
          <p:cNvPr id="242" name="Rectangle 14"/>
          <p:cNvSpPr/>
          <p:nvPr/>
        </p:nvSpPr>
        <p:spPr>
          <a:xfrm>
            <a:off x="-1" y="6413500"/>
            <a:ext cx="9144002" cy="444500"/>
          </a:xfrm>
          <a:prstGeom prst="rect">
            <a:avLst/>
          </a:prstGeom>
          <a:solidFill>
            <a:srgbClr val="FFFFFF"/>
          </a:solidFill>
          <a:ln w="12700">
            <a:miter lim="400000"/>
          </a:ln>
        </p:spPr>
        <p:txBody>
          <a:bodyPr lIns="34289" rIns="34289" anchor="ctr"/>
          <a:lstStyle/>
          <a:p>
            <a:pPr algn="ctr">
              <a:defRPr>
                <a:solidFill>
                  <a:srgbClr val="FFFFFF"/>
                </a:solidFill>
              </a:defRPr>
            </a:pPr>
            <a:endParaRPr/>
          </a:p>
        </p:txBody>
      </p:sp>
      <p:sp>
        <p:nvSpPr>
          <p:cNvPr id="245"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247" name="Label"/>
          <p:cNvSpPr txBox="1">
            <a:spLocks noGrp="1"/>
          </p:cNvSpPr>
          <p:nvPr>
            <p:ph type="body" sz="quarter" idx="16"/>
          </p:nvPr>
        </p:nvSpPr>
        <p:spPr>
          <a:xfrm>
            <a:off x="300491" y="1363787"/>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48" name="Lorem ipsum dolor sit amet, consectetur adipiscing elit, sed do eiusmod tempor incididunt ut labore et."/>
          <p:cNvSpPr txBox="1">
            <a:spLocks noGrp="1"/>
          </p:cNvSpPr>
          <p:nvPr>
            <p:ph type="body" sz="quarter" idx="17"/>
          </p:nvPr>
        </p:nvSpPr>
        <p:spPr>
          <a:xfrm>
            <a:off x="300491" y="1792235"/>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49" name="Label"/>
          <p:cNvSpPr txBox="1"/>
          <p:nvPr/>
        </p:nvSpPr>
        <p:spPr>
          <a:xfrm>
            <a:off x="300492" y="2856058"/>
            <a:ext cx="540212" cy="269304"/>
          </a:xfrm>
          <a:prstGeom prst="rect">
            <a:avLst/>
          </a:prstGeom>
          <a:ln w="12700">
            <a:miter lim="400000"/>
          </a:ln>
          <a:extLst>
            <a:ext uri="{C572A759-6A51-4108-AA02-DFA0A04FC94B}">
              <ma14:wrappingTextBoxFlag xmlns="" xmlns:ma14="http://schemas.microsoft.com/office/mac/drawingml/2011/main" val="1"/>
            </a:ext>
          </a:extLst>
        </p:spPr>
        <p:txBody>
          <a:bodyPr wrap="none" lIns="19050" tIns="19050" rIns="19050" bIns="19050">
            <a:spAutoFit/>
          </a:bodyPr>
          <a:lstStyle>
            <a:lvl1pPr defTabSz="412750">
              <a:defRPr sz="2000" b="1">
                <a:solidFill>
                  <a:schemeClr val="accent5"/>
                </a:solidFill>
              </a:defRPr>
            </a:lvl1pPr>
          </a:lstStyle>
          <a:p>
            <a:r>
              <a:rPr sz="1500"/>
              <a:t>Label</a:t>
            </a:r>
          </a:p>
        </p:txBody>
      </p:sp>
      <p:sp>
        <p:nvSpPr>
          <p:cNvPr id="250" name="Lorem ipsum dolor sit amet, consectetur adipiscing elit, sed do eiusmod tempor incididunt ut labore et."/>
          <p:cNvSpPr txBox="1">
            <a:spLocks noGrp="1"/>
          </p:cNvSpPr>
          <p:nvPr>
            <p:ph type="body" sz="quarter" idx="18"/>
          </p:nvPr>
        </p:nvSpPr>
        <p:spPr>
          <a:xfrm>
            <a:off x="300491" y="3270553"/>
            <a:ext cx="3088259" cy="923330"/>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
        <p:nvSpPr>
          <p:cNvPr id="251" name="Label"/>
          <p:cNvSpPr txBox="1">
            <a:spLocks noGrp="1"/>
          </p:cNvSpPr>
          <p:nvPr>
            <p:ph type="body" sz="quarter" idx="19"/>
          </p:nvPr>
        </p:nvSpPr>
        <p:spPr>
          <a:xfrm>
            <a:off x="300491" y="4335628"/>
            <a:ext cx="686406" cy="323165"/>
          </a:xfrm>
          <a:prstGeom prst="rect">
            <a:avLst/>
          </a:prstGeom>
        </p:spPr>
        <p:txBody>
          <a:bodyPr wrap="none" anchor="t">
            <a:spAutoFit/>
          </a:bodyPr>
          <a:lstStyle>
            <a:lvl1pPr marL="0" indent="0">
              <a:spcBef>
                <a:spcPts val="0"/>
              </a:spcBef>
              <a:buSzTx/>
              <a:buNone/>
              <a:defRPr sz="1500" b="1">
                <a:solidFill>
                  <a:schemeClr val="accent5"/>
                </a:solidFill>
                <a:latin typeface="Arial"/>
                <a:ea typeface="Arial"/>
                <a:cs typeface="Arial"/>
                <a:sym typeface="Arial"/>
              </a:defRPr>
            </a:lvl1pPr>
          </a:lstStyle>
          <a:p>
            <a:r>
              <a:t>Label</a:t>
            </a:r>
          </a:p>
        </p:txBody>
      </p:sp>
      <p:sp>
        <p:nvSpPr>
          <p:cNvPr id="252" name="Lorem ipsum dolor sit amet, consectetur adipiscing elit, sed do eiusmod tempor incididunt ut labore et."/>
          <p:cNvSpPr txBox="1">
            <a:spLocks noGrp="1"/>
          </p:cNvSpPr>
          <p:nvPr>
            <p:ph type="body" sz="quarter" idx="20"/>
          </p:nvPr>
        </p:nvSpPr>
        <p:spPr>
          <a:xfrm>
            <a:off x="300491" y="4764259"/>
            <a:ext cx="3152106" cy="715581"/>
          </a:xfrm>
          <a:prstGeom prst="rect">
            <a:avLst/>
          </a:prstGeom>
        </p:spPr>
        <p:txBody>
          <a:bodyPr>
            <a:spAutoFit/>
          </a:bodyPr>
          <a:lstStyle>
            <a:lvl1pPr marL="0" indent="0">
              <a:spcBef>
                <a:spcPts val="0"/>
              </a:spcBef>
              <a:buSzTx/>
              <a:buNone/>
              <a:defRPr>
                <a:solidFill>
                  <a:schemeClr val="accent4">
                    <a:satOff val="-27949"/>
                    <a:lumOff val="20049"/>
                  </a:schemeClr>
                </a:solidFill>
                <a:latin typeface="Arial"/>
                <a:ea typeface="Arial"/>
                <a:cs typeface="Arial"/>
                <a:sym typeface="Arial"/>
              </a:defRPr>
            </a:lvl1pPr>
          </a:lstStyle>
          <a:p>
            <a:r>
              <a:t>Lorem ipsum dolor sit amet, consectetur adipiscing elit, sed do eiusmod tempor incididunt ut labore et.</a:t>
            </a:r>
          </a:p>
        </p:txBody>
      </p:sp>
    </p:spTree>
    <p:extLst>
      <p:ext uri="{BB962C8B-B14F-4D97-AF65-F5344CB8AC3E}">
        <p14:creationId xmlns:p14="http://schemas.microsoft.com/office/powerpoint/2010/main" val="30892821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Light 2 Images">
    <p:bg>
      <p:bgPr>
        <a:solidFill>
          <a:schemeClr val="accent2">
            <a:lumOff val="5765"/>
          </a:schemeClr>
        </a:solidFill>
        <a:effectLst/>
      </p:bgPr>
    </p:bg>
    <p:spTree>
      <p:nvGrpSpPr>
        <p:cNvPr id="1" name=""/>
        <p:cNvGrpSpPr/>
        <p:nvPr/>
      </p:nvGrpSpPr>
      <p:grpSpPr>
        <a:xfrm>
          <a:off x="0" y="0"/>
          <a:ext cx="0" cy="0"/>
          <a:chOff x="0" y="0"/>
          <a:chExt cx="0" cy="0"/>
        </a:xfrm>
      </p:grpSpPr>
      <p:sp>
        <p:nvSpPr>
          <p:cNvPr id="313" name="Picture Placeholder 2"/>
          <p:cNvSpPr>
            <a:spLocks noGrp="1"/>
          </p:cNvSpPr>
          <p:nvPr>
            <p:ph type="pic" sz="half" idx="13"/>
          </p:nvPr>
        </p:nvSpPr>
        <p:spPr>
          <a:xfrm>
            <a:off x="197871" y="1536566"/>
            <a:ext cx="4157749" cy="3784868"/>
          </a:xfrm>
          <a:prstGeom prst="rect">
            <a:avLst/>
          </a:prstGeom>
        </p:spPr>
        <p:txBody>
          <a:bodyPr lIns="91439" tIns="45719" rIns="91439" bIns="45719" anchor="t">
            <a:noAutofit/>
          </a:bodyPr>
          <a:lstStyle/>
          <a:p>
            <a:endParaRPr/>
          </a:p>
        </p:txBody>
      </p:sp>
      <p:sp>
        <p:nvSpPr>
          <p:cNvPr id="314" name="Picture Placeholder 2"/>
          <p:cNvSpPr>
            <a:spLocks noGrp="1"/>
          </p:cNvSpPr>
          <p:nvPr>
            <p:ph type="pic" sz="half" idx="14"/>
          </p:nvPr>
        </p:nvSpPr>
        <p:spPr>
          <a:xfrm>
            <a:off x="4891002" y="1536566"/>
            <a:ext cx="4157748" cy="3784868"/>
          </a:xfrm>
          <a:prstGeom prst="rect">
            <a:avLst/>
          </a:prstGeom>
        </p:spPr>
        <p:txBody>
          <a:bodyPr lIns="91439" tIns="45719" rIns="91439" bIns="45719" anchor="t">
            <a:noAutofit/>
          </a:bodyPr>
          <a:lstStyle/>
          <a:p>
            <a:endParaRPr/>
          </a:p>
        </p:txBody>
      </p:sp>
      <p:sp>
        <p:nvSpPr>
          <p:cNvPr id="315" name="Text Placeholder 15"/>
          <p:cNvSpPr>
            <a:spLocks noGrp="1"/>
          </p:cNvSpPr>
          <p:nvPr>
            <p:ph type="body" sz="quarter" idx="15"/>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318" name="Text Placeholder 15"/>
          <p:cNvSpPr>
            <a:spLocks noGrp="1"/>
          </p:cNvSpPr>
          <p:nvPr>
            <p:ph type="body" sz="quarter" idx="16"/>
          </p:nvPr>
        </p:nvSpPr>
        <p:spPr>
          <a:xfrm>
            <a:off x="190500" y="775222"/>
            <a:ext cx="3018186"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Sub-title</a:t>
            </a:r>
          </a:p>
        </p:txBody>
      </p:sp>
      <p:sp>
        <p:nvSpPr>
          <p:cNvPr id="320" name="Slide Number"/>
          <p:cNvSpPr txBox="1">
            <a:spLocks noGrp="1"/>
          </p:cNvSpPr>
          <p:nvPr>
            <p:ph type="sldNum" sz="quarter" idx="2"/>
          </p:nvPr>
        </p:nvSpPr>
        <p:spPr>
          <a:xfrm>
            <a:off x="95250"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
        <p:nvSpPr>
          <p:cNvPr id="322" name="Text Placeholder 15"/>
          <p:cNvSpPr>
            <a:spLocks noGrp="1"/>
          </p:cNvSpPr>
          <p:nvPr>
            <p:ph type="body" sz="quarter" idx="17"/>
          </p:nvPr>
        </p:nvSpPr>
        <p:spPr>
          <a:xfrm>
            <a:off x="190500"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
        <p:nvSpPr>
          <p:cNvPr id="323" name="Text Placeholder 15"/>
          <p:cNvSpPr>
            <a:spLocks noGrp="1"/>
          </p:cNvSpPr>
          <p:nvPr>
            <p:ph type="body" sz="quarter" idx="18"/>
          </p:nvPr>
        </p:nvSpPr>
        <p:spPr>
          <a:xfrm>
            <a:off x="4891002" y="5561556"/>
            <a:ext cx="4165119" cy="521223"/>
          </a:xfrm>
          <a:prstGeom prst="rect">
            <a:avLst/>
          </a:prstGeom>
        </p:spPr>
        <p:txBody>
          <a:bodyPr lIns="45719" tIns="45719" rIns="45719" bIns="45719" anchor="t"/>
          <a:lstStyle>
            <a:lvl1pPr marL="0" indent="0" defTabSz="685800">
              <a:lnSpc>
                <a:spcPct val="90000"/>
              </a:lnSpc>
              <a:spcBef>
                <a:spcPts val="0"/>
              </a:spcBef>
              <a:buSzTx/>
              <a:buNone/>
              <a:defRPr sz="1350">
                <a:solidFill>
                  <a:schemeClr val="accent4">
                    <a:satOff val="-27949"/>
                    <a:lumOff val="20049"/>
                  </a:schemeClr>
                </a:solidFill>
                <a:latin typeface="Arial"/>
                <a:ea typeface="Arial"/>
                <a:cs typeface="Arial"/>
                <a:sym typeface="Arial"/>
              </a:defRPr>
            </a:lvl1pPr>
          </a:lstStyle>
          <a:p>
            <a:r>
              <a:t>Image text</a:t>
            </a:r>
          </a:p>
        </p:txBody>
      </p:sp>
    </p:spTree>
    <p:extLst>
      <p:ext uri="{BB962C8B-B14F-4D97-AF65-F5344CB8AC3E}">
        <p14:creationId xmlns:p14="http://schemas.microsoft.com/office/powerpoint/2010/main" val="3545708448"/>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Bullets">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dirty="0"/>
          </a:p>
        </p:txBody>
      </p:sp>
      <p:sp>
        <p:nvSpPr>
          <p:cNvPr id="9" name="Lorem ipsum dolor sit amet, consectetur adipiscing elit, sed do eiusmod tempor incididunt ut labore et."/>
          <p:cNvSpPr txBox="1">
            <a:spLocks noGrp="1"/>
          </p:cNvSpPr>
          <p:nvPr>
            <p:ph type="body" sz="quarter" idx="15" hasCustomPrompt="1"/>
          </p:nvPr>
        </p:nvSpPr>
        <p:spPr>
          <a:xfrm>
            <a:off x="1449608" y="2077657"/>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
        <p:nvSpPr>
          <p:cNvPr id="12" name="Lorem ipsum dolor sit amet, consectetur adipiscing elit, sed do eiusmod tempor incididunt ut labore et."/>
          <p:cNvSpPr txBox="1">
            <a:spLocks noGrp="1"/>
          </p:cNvSpPr>
          <p:nvPr>
            <p:ph type="body" sz="quarter" idx="16" hasCustomPrompt="1"/>
          </p:nvPr>
        </p:nvSpPr>
        <p:spPr>
          <a:xfrm>
            <a:off x="4833719" y="2080936"/>
            <a:ext cx="3152106" cy="3175228"/>
          </a:xfrm>
          <a:prstGeom prst="rect">
            <a:avLst/>
          </a:prstGeom>
        </p:spPr>
        <p:txBody>
          <a:bodyPr>
            <a:spAutoFit/>
          </a:bodyPr>
          <a:lstStyle>
            <a:lvl1pPr marL="214313" marR="0" indent="-214313" algn="l" defTabSz="309563" eaLnBrk="1" fontAlgn="auto" latinLnBrk="0" hangingPunct="1">
              <a:lnSpc>
                <a:spcPct val="100000"/>
              </a:lnSpc>
              <a:spcBef>
                <a:spcPts val="2250"/>
              </a:spcBef>
              <a:spcAft>
                <a:spcPts val="0"/>
              </a:spcAft>
              <a:buClr>
                <a:schemeClr val="accent5"/>
              </a:buClr>
              <a:buSzTx/>
              <a:buFont typeface="Arial" charset="0"/>
              <a:buChar char="•"/>
              <a:tabLst/>
              <a:defRPr>
                <a:solidFill>
                  <a:schemeClr val="tx2">
                    <a:lumMod val="50000"/>
                  </a:schemeClr>
                </a:solidFill>
                <a:latin typeface="Arial"/>
                <a:ea typeface="Arial"/>
                <a:cs typeface="Arial"/>
                <a:sym typeface="Arial"/>
              </a:defRPr>
            </a:lvl1pPr>
          </a:lstStyle>
          <a:p>
            <a:r>
              <a:rPr dirty="0"/>
              <a:t>Lorem ipsum dolor sit amet, consectetur adipiscing elit, sed do eiusmod tempor incididunt ut labore 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a:t>
            </a:r>
          </a:p>
        </p:txBody>
      </p:sp>
    </p:spTree>
    <p:extLst>
      <p:ext uri="{BB962C8B-B14F-4D97-AF65-F5344CB8AC3E}">
        <p14:creationId xmlns:p14="http://schemas.microsoft.com/office/powerpoint/2010/main" val="189100818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765"/>
          </a:schemeClr>
        </a:solidFill>
        <a:effectLst/>
      </p:bgPr>
    </p:bg>
    <p:spTree>
      <p:nvGrpSpPr>
        <p:cNvPr id="1" name=""/>
        <p:cNvGrpSpPr/>
        <p:nvPr/>
      </p:nvGrpSpPr>
      <p:grpSpPr>
        <a:xfrm>
          <a:off x="0" y="0"/>
          <a:ext cx="0" cy="0"/>
          <a:chOff x="0" y="0"/>
          <a:chExt cx="0" cy="0"/>
        </a:xfrm>
      </p:grpSpPr>
      <p:sp>
        <p:nvSpPr>
          <p:cNvPr id="417" name="Text Placeholder 15"/>
          <p:cNvSpPr>
            <a:spLocks noGrp="1"/>
          </p:cNvSpPr>
          <p:nvPr>
            <p:ph type="body" sz="quarter" idx="13"/>
          </p:nvPr>
        </p:nvSpPr>
        <p:spPr>
          <a:xfrm>
            <a:off x="190500" y="254001"/>
            <a:ext cx="3018186" cy="521223"/>
          </a:xfrm>
          <a:prstGeom prst="rect">
            <a:avLst/>
          </a:prstGeom>
        </p:spPr>
        <p:txBody>
          <a:bodyPr lIns="45719" tIns="45719" rIns="45719" bIns="45719" anchor="t"/>
          <a:lstStyle>
            <a:lvl1pPr marL="0" indent="0" defTabSz="582930">
              <a:lnSpc>
                <a:spcPct val="90000"/>
              </a:lnSpc>
              <a:spcBef>
                <a:spcPts val="0"/>
              </a:spcBef>
              <a:buSzTx/>
              <a:buNone/>
              <a:defRPr sz="2295" b="1">
                <a:solidFill>
                  <a:schemeClr val="accent4"/>
                </a:solidFill>
                <a:latin typeface="Arial"/>
                <a:ea typeface="Arial"/>
                <a:cs typeface="Arial"/>
                <a:sym typeface="Arial"/>
              </a:defRPr>
            </a:lvl1pPr>
          </a:lstStyle>
          <a:p>
            <a:r>
              <a:t>Slide Title</a:t>
            </a:r>
          </a:p>
        </p:txBody>
      </p:sp>
      <p:sp>
        <p:nvSpPr>
          <p:cNvPr id="422" name="Slide Number"/>
          <p:cNvSpPr txBox="1">
            <a:spLocks noGrp="1"/>
          </p:cNvSpPr>
          <p:nvPr>
            <p:ph type="sldNum" sz="quarter" idx="2"/>
          </p:nvPr>
        </p:nvSpPr>
        <p:spPr>
          <a:xfrm>
            <a:off x="80508" y="6503622"/>
            <a:ext cx="205242" cy="264256"/>
          </a:xfrm>
          <a:prstGeom prst="rect">
            <a:avLst/>
          </a:prstGeom>
        </p:spPr>
        <p:txBody>
          <a:bodyPr lIns="45719" tIns="45719" rIns="45719" bIns="45719" anchor="ctr"/>
          <a:lstStyle>
            <a:lvl1pPr algn="l" defTabSz="685800">
              <a:defRPr>
                <a:latin typeface="Arial"/>
                <a:ea typeface="Arial"/>
                <a:cs typeface="Arial"/>
                <a:sym typeface="Arial"/>
              </a:defRPr>
            </a:lvl1pPr>
          </a:lstStyle>
          <a:p>
            <a:fld id="{86CB4B4D-7CA3-9044-876B-883B54F8677D}" type="slidenum">
              <a:t>‹N°›</a:t>
            </a:fld>
            <a:endParaRPr/>
          </a:p>
        </p:txBody>
      </p:sp>
    </p:spTree>
    <p:extLst>
      <p:ext uri="{BB962C8B-B14F-4D97-AF65-F5344CB8AC3E}">
        <p14:creationId xmlns:p14="http://schemas.microsoft.com/office/powerpoint/2010/main" val="356462583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 Top">
    <p:spTree>
      <p:nvGrpSpPr>
        <p:cNvPr id="1" name=""/>
        <p:cNvGrpSpPr/>
        <p:nvPr/>
      </p:nvGrpSpPr>
      <p:grpSpPr>
        <a:xfrm>
          <a:off x="0" y="0"/>
          <a:ext cx="0" cy="0"/>
          <a:chOff x="0" y="0"/>
          <a:chExt cx="0" cy="0"/>
        </a:xfrm>
      </p:grpSpPr>
      <p:sp>
        <p:nvSpPr>
          <p:cNvPr id="3" name="Rectangle 2"/>
          <p:cNvSpPr/>
          <p:nvPr userDrawn="1"/>
        </p:nvSpPr>
        <p:spPr>
          <a:xfrm>
            <a:off x="0" y="868681"/>
            <a:ext cx="9144000" cy="5554980"/>
          </a:xfrm>
          <a:prstGeom prst="rect">
            <a:avLst/>
          </a:prstGeom>
          <a:solidFill>
            <a:srgbClr val="264A5F"/>
          </a:solidFill>
          <a:ln w="12700" cap="flat">
            <a:noFill/>
            <a:miter lim="400000"/>
          </a:ln>
          <a:effectLst>
            <a:outerShdw sx="1000" sy="1000" rotWithShape="0">
              <a:srgbClr val="000000"/>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50799" rtlCol="0" anchor="ctr">
            <a:noAutofit/>
          </a:bodyPr>
          <a:lstStyle/>
          <a:p>
            <a:pPr marL="0" marR="0" indent="0" algn="ctr" defTabSz="619109"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a:t>
            </a:fld>
            <a:endParaRPr dirty="0"/>
          </a:p>
        </p:txBody>
      </p:sp>
      <p:sp>
        <p:nvSpPr>
          <p:cNvPr id="2" name="Title 1"/>
          <p:cNvSpPr>
            <a:spLocks noGrp="1"/>
          </p:cNvSpPr>
          <p:nvPr>
            <p:ph type="title"/>
          </p:nvPr>
        </p:nvSpPr>
        <p:spPr>
          <a:xfrm>
            <a:off x="541287" y="83773"/>
            <a:ext cx="7692710" cy="678229"/>
          </a:xfrm>
          <a:prstGeom prst="rect">
            <a:avLst/>
          </a:prstGeom>
        </p:spPr>
        <p:txBody>
          <a:bodyPr anchor="ctr"/>
          <a:lstStyle>
            <a:lvl1pPr algn="l">
              <a:defRPr sz="2250" b="1">
                <a:solidFill>
                  <a:schemeClr val="bg1"/>
                </a:solidFill>
              </a:defRPr>
            </a:lvl1pPr>
          </a:lstStyle>
          <a:p>
            <a:r>
              <a:rPr lang="en-US"/>
              <a:t>Click to edit Master title style</a:t>
            </a:r>
          </a:p>
        </p:txBody>
      </p:sp>
    </p:spTree>
    <p:extLst>
      <p:ext uri="{BB962C8B-B14F-4D97-AF65-F5344CB8AC3E}">
        <p14:creationId xmlns:p14="http://schemas.microsoft.com/office/powerpoint/2010/main" val="414420658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1069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9738" y="231648"/>
            <a:ext cx="2834640" cy="2133600"/>
          </a:xfrm>
        </p:spPr>
        <p:txBody>
          <a:bodyPr/>
          <a:lstStyle>
            <a:lvl1pPr marL="0" indent="0" algn="l">
              <a:spcBef>
                <a:spcPts val="0"/>
              </a:spcBef>
              <a:buNone/>
              <a:defRPr sz="2000" b="0" i="0">
                <a:solidFill>
                  <a:srgbClr val="FFFFFF"/>
                </a:solidFill>
                <a:latin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Title 10"/>
          <p:cNvSpPr>
            <a:spLocks noGrp="1"/>
          </p:cNvSpPr>
          <p:nvPr>
            <p:ph type="title"/>
          </p:nvPr>
        </p:nvSpPr>
        <p:spPr>
          <a:xfrm>
            <a:off x="228600" y="231648"/>
            <a:ext cx="2834640" cy="2133600"/>
          </a:xfrm>
        </p:spPr>
        <p:txBody>
          <a:bodyPr/>
          <a:lstStyle>
            <a:lvl1pPr>
              <a:defRPr b="0" i="0">
                <a:latin typeface="Arial" charset="0"/>
                <a:cs typeface="Arial" charset="0"/>
              </a:defRPr>
            </a:lvl1pPr>
          </a:lstStyle>
          <a:p>
            <a:r>
              <a:rPr lang="en-US" dirty="0"/>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429274-D375-B94C-A105-658EF2ABA8F0}" type="datetime1">
              <a:rPr lang="en-US" smtClean="0"/>
              <a:pPr/>
              <a:t>10/21/19</a:t>
            </a:fld>
            <a:endParaRPr lang="en-US"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pPr/>
              <a:t>10/21/19</a:t>
            </a:fld>
            <a:endParaRPr lang="en-US" dirty="0"/>
          </a:p>
        </p:txBody>
      </p:sp>
      <p:sp>
        <p:nvSpPr>
          <p:cNvPr id="5" name="Footer Placeholder 4"/>
          <p:cNvSpPr>
            <a:spLocks noGrp="1"/>
          </p:cNvSpPr>
          <p:nvPr>
            <p:ph type="ftr" sz="quarter" idx="11"/>
          </p:nvPr>
        </p:nvSpPr>
        <p:spPr/>
        <p:txBody>
          <a:bodyPr/>
          <a:lstStyle/>
          <a:p>
            <a:r>
              <a:rPr lang="en-US" dirty="0"/>
              <a:t>Watson / Presentation Title / Date</a:t>
            </a:r>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pPr/>
              <a:t>10/21/19</a:t>
            </a:fld>
            <a:endParaRPr lang="en-US" dirty="0"/>
          </a:p>
        </p:txBody>
      </p:sp>
      <p:sp>
        <p:nvSpPr>
          <p:cNvPr id="5" name="Footer Placeholder 4"/>
          <p:cNvSpPr>
            <a:spLocks noGrp="1"/>
          </p:cNvSpPr>
          <p:nvPr>
            <p:ph type="ftr" sz="quarter" idx="11"/>
          </p:nvPr>
        </p:nvSpPr>
        <p:spPr/>
        <p:txBody>
          <a:bodyPr/>
          <a:lstStyle/>
          <a:p>
            <a:r>
              <a:rPr lang="de-DE" dirty="0"/>
              <a:t>Watson / Presentation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pPr/>
              <a:t>10/21/19</a:t>
            </a:fld>
            <a:endParaRPr lang="en-US" dirty="0"/>
          </a:p>
        </p:txBody>
      </p:sp>
      <p:sp>
        <p:nvSpPr>
          <p:cNvPr id="5" name="Footer Placeholder 4"/>
          <p:cNvSpPr>
            <a:spLocks noGrp="1"/>
          </p:cNvSpPr>
          <p:nvPr>
            <p:ph type="ftr" sz="quarter" idx="11"/>
          </p:nvPr>
        </p:nvSpPr>
        <p:spPr/>
        <p:txBody>
          <a:bodyPr/>
          <a:lstStyle/>
          <a:p>
            <a:r>
              <a:rPr lang="de-DE" dirty="0"/>
              <a:t>Watson / </a:t>
            </a:r>
            <a:r>
              <a:rPr lang="de-DE" dirty="0" err="1"/>
              <a:t>Presentation</a:t>
            </a:r>
            <a:r>
              <a:rPr lang="de-DE" dirty="0"/>
              <a:t> Title / Date</a:t>
            </a:r>
            <a:endParaRPr lang="en-US" dirty="0"/>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9570D9-6E3C-7942-8F22-FC1D6FD304D4}"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570D9-6E3C-7942-8F22-FC1D6FD304D4}"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266700" y="1873250"/>
            <a:ext cx="41941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13275" y="1873250"/>
            <a:ext cx="41957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174976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C7362BE-2518-6744-AD34-1B54A5137D21}"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7398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3812B0D5-1AF4-C749-B569-5BC6E1D37418}"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50032"/>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12B0D5-1AF4-C749-B569-5BC6E1D37418}"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1/2) + content (1-column, full-bleed)">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0"/>
            <a:ext cx="457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FE5051-8846-074F-85CE-9E52CFC1E815}"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4349671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DDECA8-B8C1-174C-ABAB-F9BC28DA310C}"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pPr/>
              <a:t>10/21/19</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pPr/>
              <a:t>‹N°›</a:t>
            </a:fld>
            <a:endParaRPr lang="en-US"/>
          </a:p>
        </p:txBody>
      </p:sp>
      <p:sp>
        <p:nvSpPr>
          <p:cNvPr id="3" name="Title 2"/>
          <p:cNvSpPr>
            <a:spLocks noGrp="1"/>
          </p:cNvSpPr>
          <p:nvPr>
            <p:ph type="title"/>
          </p:nvPr>
        </p:nvSpPr>
        <p:spPr>
          <a:xfrm>
            <a:off x="228600" y="177464"/>
            <a:ext cx="8515984" cy="5791200"/>
          </a:xfrm>
        </p:spPr>
        <p:txBody>
          <a:bodyPr/>
          <a:lstStyle>
            <a:lvl1pPr>
              <a:lnSpc>
                <a:spcPct val="90000"/>
              </a:lnSpc>
              <a:defRPr sz="4800"/>
            </a:lvl1pPr>
          </a:lstStyle>
          <a:p>
            <a:r>
              <a:rPr lang="en-US" dirty="0"/>
              <a:t>Click to edit Master title style</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pPr/>
              <a:t>10/21/19</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pPr/>
              <a:t>10/21/19</a:t>
            </a:fld>
            <a:endParaRPr lang="en-US"/>
          </a:p>
        </p:txBody>
      </p:sp>
      <p:sp>
        <p:nvSpPr>
          <p:cNvPr id="3" name="Footer Placeholder 2"/>
          <p:cNvSpPr>
            <a:spLocks noGrp="1"/>
          </p:cNvSpPr>
          <p:nvPr>
            <p:ph type="ftr" sz="quarter" idx="11"/>
          </p:nvPr>
        </p:nvSpPr>
        <p:spPr/>
        <p:txBody>
          <a:bodyPr/>
          <a:lstStyle/>
          <a:p>
            <a:r>
              <a:rPr lang="de-DE"/>
              <a:t>Watson / </a:t>
            </a:r>
            <a:r>
              <a:rPr lang="en-US"/>
              <a:t>Presentation</a:t>
            </a:r>
            <a:r>
              <a:rPr lang="de-DE"/>
              <a:t>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pPr/>
              <a:t>‹N°›</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pPr/>
              <a:t>10/21/19</a:t>
            </a:fld>
            <a:endParaRPr lang="en-US"/>
          </a:p>
        </p:txBody>
      </p:sp>
      <p:sp>
        <p:nvSpPr>
          <p:cNvPr id="4" name="Footer Placeholder 3"/>
          <p:cNvSpPr>
            <a:spLocks noGrp="1"/>
          </p:cNvSpPr>
          <p:nvPr>
            <p:ph type="ftr" sz="quarter" idx="11"/>
          </p:nvPr>
        </p:nvSpPr>
        <p:spPr>
          <a:xfrm>
            <a:off x="455613" y="6303264"/>
            <a:ext cx="2895600" cy="268224"/>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pPr/>
              <a:t>‹N°›</a:t>
            </a:fld>
            <a:endParaRPr lang="en-US"/>
          </a:p>
        </p:txBody>
      </p:sp>
      <p:sp>
        <p:nvSpPr>
          <p:cNvPr id="6" name="Title 5"/>
          <p:cNvSpPr>
            <a:spLocks noGrp="1"/>
          </p:cNvSpPr>
          <p:nvPr>
            <p:ph type="title"/>
          </p:nvPr>
        </p:nvSpPr>
        <p:spPr>
          <a:xfrm>
            <a:off x="227012" y="239184"/>
            <a:ext cx="4297680" cy="5791200"/>
          </a:xfrm>
        </p:spPr>
        <p:txBody>
          <a:bodyPr/>
          <a:lstStyle/>
          <a:p>
            <a:r>
              <a:rPr lang="en-US"/>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6" y="427329"/>
            <a:ext cx="6965403" cy="727704"/>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6303264"/>
            <a:ext cx="1809432" cy="268224"/>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10/21/19</a:t>
            </a:fld>
            <a:endParaRPr lang="en-US"/>
          </a:p>
        </p:txBody>
      </p:sp>
      <p:sp>
        <p:nvSpPr>
          <p:cNvPr id="6" name="Slide Number Placeholder 5"/>
          <p:cNvSpPr>
            <a:spLocks noGrp="1"/>
          </p:cNvSpPr>
          <p:nvPr>
            <p:ph type="sldNum" sz="quarter" idx="12"/>
          </p:nvPr>
        </p:nvSpPr>
        <p:spPr>
          <a:xfrm>
            <a:off x="333755" y="6303264"/>
            <a:ext cx="210312" cy="268224"/>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‹N°›</a:t>
            </a:fld>
            <a:endParaRPr lang="en-US"/>
          </a:p>
        </p:txBody>
      </p:sp>
      <p:sp>
        <p:nvSpPr>
          <p:cNvPr id="11" name="Content Placeholder 10"/>
          <p:cNvSpPr>
            <a:spLocks noGrp="1"/>
          </p:cNvSpPr>
          <p:nvPr>
            <p:ph sz="quarter" idx="13"/>
          </p:nvPr>
        </p:nvSpPr>
        <p:spPr>
          <a:xfrm>
            <a:off x="333755" y="1582823"/>
            <a:ext cx="5489529" cy="4491789"/>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fr-FR"/>
          </a:p>
        </p:txBody>
      </p:sp>
      <p:sp>
        <p:nvSpPr>
          <p:cNvPr id="3" name="Text Placeholder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905F41FC-178C-4CA4-8F79-A430634355DA}" type="slidenum">
              <a:rPr lang="en-US">
                <a:solidFill>
                  <a:srgbClr val="000000"/>
                </a:solidFill>
              </a:rPr>
              <a:pPr>
                <a:defRPr/>
              </a:pPr>
              <a:t>‹N°›</a:t>
            </a:fld>
            <a:endParaRPr lang="en-US">
              <a:solidFill>
                <a:srgbClr val="000000"/>
              </a:solidFill>
            </a:endParaRPr>
          </a:p>
        </p:txBody>
      </p:sp>
      <p:sp>
        <p:nvSpPr>
          <p:cNvPr id="5" name="Rectangle 7"/>
          <p:cNvSpPr>
            <a:spLocks noGrp="1" noChangeArrowheads="1"/>
          </p:cNvSpPr>
          <p:nvPr>
            <p:ph type="dt" sz="half" idx="11"/>
          </p:nvPr>
        </p:nvSpPr>
        <p:spPr>
          <a:ln/>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421377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3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725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276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265113" y="593725"/>
            <a:ext cx="854551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title style</a:t>
            </a:r>
          </a:p>
        </p:txBody>
      </p:sp>
      <p:sp>
        <p:nvSpPr>
          <p:cNvPr id="27651" name="Rectangle 3"/>
          <p:cNvSpPr>
            <a:spLocks noGrp="1" noChangeArrowheads="1"/>
          </p:cNvSpPr>
          <p:nvPr>
            <p:ph type="body" idx="1"/>
          </p:nvPr>
        </p:nvSpPr>
        <p:spPr bwMode="auto">
          <a:xfrm>
            <a:off x="266700" y="1873250"/>
            <a:ext cx="854233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p:txBody>
      </p:sp>
      <p:sp>
        <p:nvSpPr>
          <p:cNvPr id="15" name="Rectangle 6"/>
          <p:cNvSpPr>
            <a:spLocks noChangeArrowheads="1"/>
          </p:cNvSpPr>
          <p:nvPr/>
        </p:nvSpPr>
        <p:spPr bwMode="black">
          <a:xfrm>
            <a:off x="5934075" y="6481763"/>
            <a:ext cx="3054350" cy="231475"/>
          </a:xfrm>
          <a:prstGeom prst="rect">
            <a:avLst/>
          </a:prstGeom>
          <a:noFill/>
          <a:ln w="9525">
            <a:noFill/>
            <a:miter lim="800000"/>
            <a:headEnd/>
            <a:tailEnd/>
          </a:ln>
          <a:effectLst/>
        </p:spPr>
        <p:txBody>
          <a:bodyPr lIns="92075" tIns="46038" rIns="92075" bIns="4603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r>
              <a:rPr lang="en-US" altLang="fr-FR" sz="900" dirty="0"/>
              <a:t>2018</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C20FB161-4EA8-49C7-99C6-C6E2F80A94B6}" type="slidenum">
              <a:rPr lang="en-US" altLang="fr-FR" sz="1000"/>
              <a:pPr/>
              <a:t>‹N°›</a:t>
            </a:fld>
            <a:endParaRPr lang="en-US" altLang="fr-FR" sz="1000"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fontAlgn="base">
        <a:spcBef>
          <a:spcPct val="0"/>
        </a:spcBef>
        <a:spcAft>
          <a:spcPct val="0"/>
        </a:spcAft>
        <a:defRPr sz="2200">
          <a:solidFill>
            <a:schemeClr val="tx1"/>
          </a:solidFill>
          <a:latin typeface="+mj-lt"/>
          <a:ea typeface="+mj-ea"/>
          <a:cs typeface="+mj-cs"/>
        </a:defRPr>
      </a:lvl1pPr>
      <a:lvl2pPr algn="l" rtl="0" fontAlgn="base">
        <a:spcBef>
          <a:spcPct val="0"/>
        </a:spcBef>
        <a:spcAft>
          <a:spcPct val="0"/>
        </a:spcAft>
        <a:defRPr sz="2200">
          <a:solidFill>
            <a:schemeClr val="tx1"/>
          </a:solidFill>
          <a:latin typeface="Arial" charset="0"/>
        </a:defRPr>
      </a:lvl2pPr>
      <a:lvl3pPr algn="l" rtl="0" fontAlgn="base">
        <a:spcBef>
          <a:spcPct val="0"/>
        </a:spcBef>
        <a:spcAft>
          <a:spcPct val="0"/>
        </a:spcAft>
        <a:defRPr sz="2200">
          <a:solidFill>
            <a:schemeClr val="tx1"/>
          </a:solidFill>
          <a:latin typeface="Arial" charset="0"/>
        </a:defRPr>
      </a:lvl3pPr>
      <a:lvl4pPr algn="l" rtl="0" fontAlgn="base">
        <a:spcBef>
          <a:spcPct val="0"/>
        </a:spcBef>
        <a:spcAft>
          <a:spcPct val="0"/>
        </a:spcAft>
        <a:defRPr sz="2200">
          <a:solidFill>
            <a:schemeClr val="tx1"/>
          </a:solidFill>
          <a:latin typeface="Arial" charset="0"/>
        </a:defRPr>
      </a:lvl4pPr>
      <a:lvl5pPr algn="l" rtl="0" fontAlgn="base">
        <a:spcBef>
          <a:spcPct val="0"/>
        </a:spcBef>
        <a:spcAft>
          <a:spcPct val="0"/>
        </a:spcAft>
        <a:defRPr sz="2200">
          <a:solidFill>
            <a:schemeClr val="tx1"/>
          </a:solidFill>
          <a:latin typeface="Arial" charset="0"/>
        </a:defRPr>
      </a:lvl5pPr>
      <a:lvl6pPr marL="457200" algn="l" rtl="0" fontAlgn="base">
        <a:spcBef>
          <a:spcPct val="0"/>
        </a:spcBef>
        <a:spcAft>
          <a:spcPct val="0"/>
        </a:spcAft>
        <a:defRPr sz="2200">
          <a:solidFill>
            <a:schemeClr val="tx1"/>
          </a:solidFill>
          <a:latin typeface="Arial" charset="0"/>
        </a:defRPr>
      </a:lvl6pPr>
      <a:lvl7pPr marL="914400" algn="l" rtl="0" fontAlgn="base">
        <a:spcBef>
          <a:spcPct val="0"/>
        </a:spcBef>
        <a:spcAft>
          <a:spcPct val="0"/>
        </a:spcAft>
        <a:defRPr sz="2200">
          <a:solidFill>
            <a:schemeClr val="tx1"/>
          </a:solidFill>
          <a:latin typeface="Arial" charset="0"/>
        </a:defRPr>
      </a:lvl7pPr>
      <a:lvl8pPr marL="1371600" algn="l" rtl="0" fontAlgn="base">
        <a:spcBef>
          <a:spcPct val="0"/>
        </a:spcBef>
        <a:spcAft>
          <a:spcPct val="0"/>
        </a:spcAft>
        <a:defRPr sz="2200">
          <a:solidFill>
            <a:schemeClr val="tx1"/>
          </a:solidFill>
          <a:latin typeface="Arial" charset="0"/>
        </a:defRPr>
      </a:lvl8pPr>
      <a:lvl9pPr marL="1828800" algn="l" rtl="0" fontAlgn="base">
        <a:spcBef>
          <a:spcPct val="0"/>
        </a:spcBef>
        <a:spcAft>
          <a:spcPct val="0"/>
        </a:spcAft>
        <a:defRPr sz="2200">
          <a:solidFill>
            <a:schemeClr val="tx1"/>
          </a:solidFill>
          <a:latin typeface="Arial" charset="0"/>
        </a:defRPr>
      </a:lvl9pPr>
    </p:titleStyle>
    <p:bodyStyle>
      <a:lvl1pPr marL="176213" indent="-176213" algn="l" rtl="0" fontAlgn="base">
        <a:spcBef>
          <a:spcPct val="20000"/>
        </a:spcBef>
        <a:spcAft>
          <a:spcPct val="0"/>
        </a:spcAft>
        <a:buClr>
          <a:schemeClr val="tx1"/>
        </a:buClr>
        <a:buFont typeface="Wingdings" pitchFamily="2" charset="2"/>
        <a:buChar char="§"/>
        <a:defRPr sz="1600">
          <a:solidFill>
            <a:srgbClr val="000000"/>
          </a:solidFill>
          <a:latin typeface="+mn-lt"/>
          <a:ea typeface="+mn-ea"/>
          <a:cs typeface="+mn-cs"/>
        </a:defRPr>
      </a:lvl1pPr>
      <a:lvl2pPr marL="515938" indent="-225425" algn="l" rtl="0" fontAlgn="base">
        <a:spcBef>
          <a:spcPct val="20000"/>
        </a:spcBef>
        <a:spcAft>
          <a:spcPct val="0"/>
        </a:spcAft>
        <a:buClr>
          <a:schemeClr val="tx1"/>
        </a:buClr>
        <a:buFont typeface="Symbol" pitchFamily="18" charset="2"/>
        <a:buChar char="-"/>
        <a:defRPr sz="1600">
          <a:solidFill>
            <a:schemeClr val="tx1"/>
          </a:solidFill>
          <a:latin typeface="+mn-lt"/>
        </a:defRPr>
      </a:lvl2pPr>
      <a:lvl3pPr marL="804863" indent="-171450" algn="l" rtl="0" fontAlgn="base">
        <a:spcBef>
          <a:spcPct val="20000"/>
        </a:spcBef>
        <a:spcAft>
          <a:spcPct val="0"/>
        </a:spcAft>
        <a:buClr>
          <a:schemeClr val="tx1"/>
        </a:buClr>
        <a:buChar char="•"/>
        <a:defRPr sz="1600">
          <a:solidFill>
            <a:schemeClr val="tx1"/>
          </a:solidFill>
          <a:latin typeface="+mn-lt"/>
        </a:defRPr>
      </a:lvl3pPr>
      <a:lvl4pPr marL="1430338" indent="-176213" algn="l" rtl="0" fontAlgn="base">
        <a:spcBef>
          <a:spcPct val="20000"/>
        </a:spcBef>
        <a:spcAft>
          <a:spcPct val="0"/>
        </a:spcAft>
        <a:buClr>
          <a:schemeClr val="tx1"/>
        </a:buClr>
        <a:buChar char="•"/>
        <a:defRPr sz="1400">
          <a:solidFill>
            <a:schemeClr val="tx1"/>
          </a:solidFill>
          <a:latin typeface="+mn-lt"/>
        </a:defRPr>
      </a:lvl4pPr>
      <a:lvl5pPr marL="1719263" indent="-7938" algn="l" rtl="0" fontAlgn="base">
        <a:spcBef>
          <a:spcPct val="20000"/>
        </a:spcBef>
        <a:spcAft>
          <a:spcPct val="0"/>
        </a:spcAft>
        <a:buClr>
          <a:schemeClr val="tx1"/>
        </a:buClr>
        <a:defRPr sz="1200">
          <a:solidFill>
            <a:schemeClr val="tx1"/>
          </a:solidFill>
          <a:latin typeface="+mn-lt"/>
        </a:defRPr>
      </a:lvl5pPr>
      <a:lvl6pPr marL="2176463" indent="-7938" algn="l" rtl="0" fontAlgn="base">
        <a:spcBef>
          <a:spcPct val="20000"/>
        </a:spcBef>
        <a:spcAft>
          <a:spcPct val="0"/>
        </a:spcAft>
        <a:buClr>
          <a:schemeClr val="tx1"/>
        </a:buClr>
        <a:defRPr sz="1200">
          <a:solidFill>
            <a:schemeClr val="tx1"/>
          </a:solidFill>
          <a:latin typeface="+mn-lt"/>
        </a:defRPr>
      </a:lvl6pPr>
      <a:lvl7pPr marL="2633663" indent="-7938" algn="l" rtl="0" fontAlgn="base">
        <a:spcBef>
          <a:spcPct val="20000"/>
        </a:spcBef>
        <a:spcAft>
          <a:spcPct val="0"/>
        </a:spcAft>
        <a:buClr>
          <a:schemeClr val="tx1"/>
        </a:buClr>
        <a:defRPr sz="1200">
          <a:solidFill>
            <a:schemeClr val="tx1"/>
          </a:solidFill>
          <a:latin typeface="+mn-lt"/>
        </a:defRPr>
      </a:lvl7pPr>
      <a:lvl8pPr marL="3090863" indent="-7938" algn="l" rtl="0" fontAlgn="base">
        <a:spcBef>
          <a:spcPct val="20000"/>
        </a:spcBef>
        <a:spcAft>
          <a:spcPct val="0"/>
        </a:spcAft>
        <a:buClr>
          <a:schemeClr val="tx1"/>
        </a:buClr>
        <a:defRPr sz="1200">
          <a:solidFill>
            <a:schemeClr val="tx1"/>
          </a:solidFill>
          <a:latin typeface="+mn-lt"/>
        </a:defRPr>
      </a:lvl8pPr>
      <a:lvl9pPr marL="3548063" indent="-7938" algn="l" rtl="0" fontAlgn="base">
        <a:spcBef>
          <a:spcPct val="20000"/>
        </a:spcBef>
        <a:spcAft>
          <a:spcPct val="0"/>
        </a:spcAft>
        <a:buClr>
          <a:schemeClr val="tx1"/>
        </a:buCl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 name="Title Text"/>
          <p:cNvSpPr txBox="1">
            <a:spLocks noGrp="1"/>
          </p:cNvSpPr>
          <p:nvPr>
            <p:ph type="title"/>
          </p:nvPr>
        </p:nvSpPr>
        <p:spPr>
          <a:xfrm>
            <a:off x="182630" y="146467"/>
            <a:ext cx="8866121" cy="68754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rmAutofit/>
          </a:bodyPr>
          <a:lstStyle/>
          <a:p>
            <a:r>
              <a:rPr dirty="0"/>
              <a:t>Title Text</a:t>
            </a:r>
          </a:p>
        </p:txBody>
      </p:sp>
      <p:sp>
        <p:nvSpPr>
          <p:cNvPr id="12" name="Slide Number Placeholder 11"/>
          <p:cNvSpPr>
            <a:spLocks noGrp="1"/>
          </p:cNvSpPr>
          <p:nvPr>
            <p:ph type="sldNum" sz="quarter" idx="4"/>
          </p:nvPr>
        </p:nvSpPr>
        <p:spPr>
          <a:xfrm>
            <a:off x="39186" y="6446053"/>
            <a:ext cx="336041" cy="365125"/>
          </a:xfrm>
          <a:prstGeom prst="rect">
            <a:avLst/>
          </a:prstGeom>
        </p:spPr>
        <p:txBody>
          <a:bodyPr vert="horz" lIns="91440" tIns="45720" rIns="91440" bIns="45720" rtlCol="0" anchor="ctr"/>
          <a:lstStyle>
            <a:lvl1pPr algn="ctr">
              <a:defRPr sz="900" b="1">
                <a:solidFill>
                  <a:schemeClr val="accent4"/>
                </a:solidFill>
              </a:defRPr>
            </a:lvl1pPr>
          </a:lstStyle>
          <a:p>
            <a:fld id="{1C751A25-8E68-724D-AE45-79DE399DFE0E}" type="slidenum">
              <a:rPr lang="en-US" smtClean="0"/>
              <a:pPr/>
              <a:t>‹N°›</a:t>
            </a:fld>
            <a:endParaRPr lang="en-US"/>
          </a:p>
        </p:txBody>
      </p:sp>
    </p:spTree>
    <p:extLst>
      <p:ext uri="{BB962C8B-B14F-4D97-AF65-F5344CB8AC3E}">
        <p14:creationId xmlns:p14="http://schemas.microsoft.com/office/powerpoint/2010/main" val="2843635581"/>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transition spd="med"/>
  <p:txStyles>
    <p:titleStyle>
      <a:lvl1pPr marL="0" marR="0" indent="0" algn="l" defTabSz="309563" latinLnBrk="0">
        <a:lnSpc>
          <a:spcPct val="100000"/>
        </a:lnSpc>
        <a:spcBef>
          <a:spcPts val="0"/>
        </a:spcBef>
        <a:spcAft>
          <a:spcPts val="0"/>
        </a:spcAft>
        <a:buClrTx/>
        <a:buSzTx/>
        <a:buFontTx/>
        <a:buNone/>
        <a:tabLst/>
        <a:defRPr sz="2400" b="1" i="0" u="none" strike="noStrike" cap="none" spc="0" baseline="0">
          <a:ln>
            <a:noFill/>
          </a:ln>
          <a:solidFill>
            <a:schemeClr val="bg1"/>
          </a:solidFill>
          <a:uFillTx/>
          <a:latin typeface="Arial" charset="0"/>
          <a:ea typeface="Arial" charset="0"/>
          <a:cs typeface="Arial" charset="0"/>
          <a:sym typeface="Helvetica"/>
        </a:defRPr>
      </a:lvl1pPr>
      <a:lvl2pPr marL="0" marR="0" indent="1714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2pPr>
      <a:lvl3pPr marL="0" marR="0" indent="3429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3pPr>
      <a:lvl4pPr marL="0" marR="0" indent="5143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4pPr>
      <a:lvl5pPr marL="0" marR="0" indent="6858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5pPr>
      <a:lvl6pPr marL="0" marR="0" indent="8572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6pPr>
      <a:lvl7pPr marL="0" marR="0" indent="10287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7pPr>
      <a:lvl8pPr marL="0" marR="0" indent="120015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8pPr>
      <a:lvl9pPr marL="0" marR="0" indent="1371600" algn="l" defTabSz="309563" latinLnBrk="0">
        <a:lnSpc>
          <a:spcPct val="100000"/>
        </a:lnSpc>
        <a:spcBef>
          <a:spcPts val="0"/>
        </a:spcBef>
        <a:spcAft>
          <a:spcPts val="0"/>
        </a:spcAft>
        <a:buClrTx/>
        <a:buSzTx/>
        <a:buFontTx/>
        <a:buNone/>
        <a:tabLst/>
        <a:defRPr sz="3900" b="1" i="0" u="none" strike="noStrike" cap="none" spc="0" baseline="0">
          <a:ln>
            <a:noFill/>
          </a:ln>
          <a:solidFill>
            <a:srgbClr val="79C6FF"/>
          </a:solidFill>
          <a:uFillTx/>
          <a:latin typeface="+mj-lt"/>
          <a:ea typeface="+mj-ea"/>
          <a:cs typeface="+mj-cs"/>
          <a:sym typeface="Helvetica"/>
        </a:defRPr>
      </a:lvl9pPr>
    </p:titleStyle>
    <p:bodyStyle>
      <a:lvl1pPr marL="132160" marR="0" indent="-132160" algn="l" defTabSz="685800" rtl="0" eaLnBrk="1" fontAlgn="base" latinLnBrk="0" hangingPunct="1">
        <a:lnSpc>
          <a:spcPct val="100000"/>
        </a:lnSpc>
        <a:spcBef>
          <a:spcPct val="20000"/>
        </a:spcBef>
        <a:spcAft>
          <a:spcPct val="0"/>
        </a:spcAft>
        <a:buClr>
          <a:srgbClr val="000000"/>
        </a:buClr>
        <a:buSzTx/>
        <a:buFont typeface="Wingdings" charset="0"/>
        <a:buChar char="§"/>
        <a:tabLst/>
        <a:defRPr sz="1350" b="0" i="0" u="none" strike="noStrike" cap="none" spc="0" baseline="0">
          <a:ln>
            <a:noFill/>
          </a:ln>
          <a:solidFill>
            <a:schemeClr val="accent3"/>
          </a:solidFill>
          <a:uFillTx/>
          <a:latin typeface="Arial" charset="0"/>
          <a:ea typeface="Arial" charset="0"/>
          <a:cs typeface="Arial" charset="0"/>
          <a:sym typeface="Helvetica Light"/>
        </a:defRPr>
      </a:lvl1pPr>
      <a:lvl2pPr marL="386954" marR="0" indent="-169069" algn="l" defTabSz="685800" rtl="0" eaLnBrk="1" fontAlgn="base" latinLnBrk="0" hangingPunct="1">
        <a:lnSpc>
          <a:spcPct val="100000"/>
        </a:lnSpc>
        <a:spcBef>
          <a:spcPct val="20000"/>
        </a:spcBef>
        <a:spcAft>
          <a:spcPct val="0"/>
        </a:spcAft>
        <a:buClr>
          <a:srgbClr val="000000"/>
        </a:buClr>
        <a:buSzTx/>
        <a:buFont typeface="Symbol" charset="0"/>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2pPr>
      <a:lvl3pPr marL="603647" marR="0" indent="-128588" algn="l" defTabSz="685800" rtl="0" eaLnBrk="1" fontAlgn="base" latinLnBrk="0" hangingPunct="1">
        <a:lnSpc>
          <a:spcPct val="100000"/>
        </a:lnSpc>
        <a:spcBef>
          <a:spcPct val="20000"/>
        </a:spcBef>
        <a:spcAft>
          <a:spcPct val="0"/>
        </a:spcAft>
        <a:buClr>
          <a:srgbClr val="000000"/>
        </a:buClr>
        <a:buSzTx/>
        <a:buFontTx/>
        <a:buChar char="•"/>
        <a:tabLst/>
        <a:defRPr sz="1200" b="0" i="0" u="none" strike="noStrike" cap="none" spc="0" baseline="0">
          <a:ln>
            <a:noFill/>
          </a:ln>
          <a:solidFill>
            <a:srgbClr val="E4E1E4"/>
          </a:solidFill>
          <a:uFillTx/>
          <a:latin typeface="Helvetica Light"/>
          <a:ea typeface="Helvetica Light"/>
          <a:cs typeface="Helvetica Light"/>
          <a:sym typeface="Helvetica Light"/>
        </a:defRPr>
      </a:lvl3pPr>
      <a:lvl4pPr marL="142875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4pPr>
      <a:lvl5pPr marL="1905000" marR="0" indent="0" algn="l" defTabSz="309563" latinLnBrk="0">
        <a:lnSpc>
          <a:spcPct val="100000"/>
        </a:lnSpc>
        <a:spcBef>
          <a:spcPts val="1950"/>
        </a:spcBef>
        <a:spcAft>
          <a:spcPts val="0"/>
        </a:spcAft>
        <a:buClrTx/>
        <a:buSzPct val="75000"/>
        <a:buFontTx/>
        <a:buNone/>
        <a:tabLst/>
        <a:defRPr sz="1200" b="0" i="0" u="none" strike="noStrike" cap="none" spc="0" baseline="0">
          <a:ln>
            <a:noFill/>
          </a:ln>
          <a:solidFill>
            <a:schemeClr val="bg1"/>
          </a:solidFill>
          <a:uFillTx/>
          <a:latin typeface="Helvetica Light"/>
          <a:ea typeface="Helvetica Light"/>
          <a:cs typeface="Helvetica Light"/>
          <a:sym typeface="Helvetica Light"/>
        </a:defRPr>
      </a:lvl5pPr>
      <a:lvl6pPr marL="25277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6pPr>
      <a:lvl7pPr marL="30040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7pPr>
      <a:lvl8pPr marL="348028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8pPr>
      <a:lvl9pPr marL="3956538" marR="0" indent="-146538" algn="l" defTabSz="309563" latinLnBrk="0">
        <a:lnSpc>
          <a:spcPct val="100000"/>
        </a:lnSpc>
        <a:spcBef>
          <a:spcPts val="1950"/>
        </a:spcBef>
        <a:spcAft>
          <a:spcPts val="0"/>
        </a:spcAft>
        <a:buClrTx/>
        <a:buSzPct val="75000"/>
        <a:buFontTx/>
        <a:buChar char="•"/>
        <a:tabLst/>
        <a:defRPr sz="1200" b="0" i="0" u="none" strike="noStrike" cap="none" spc="0" baseline="0">
          <a:ln>
            <a:noFill/>
          </a:ln>
          <a:solidFill>
            <a:srgbClr val="152835"/>
          </a:solidFill>
          <a:uFillTx/>
          <a:latin typeface="Helvetica Light"/>
          <a:ea typeface="Helvetica Light"/>
          <a:cs typeface="Helvetica Light"/>
          <a:sym typeface="Helvetica Light"/>
        </a:defRPr>
      </a:lvl9pPr>
    </p:bodyStyle>
    <p:otherStyle>
      <a:lvl1pPr marL="0" marR="0" indent="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1pPr>
      <a:lvl2pPr marL="0" marR="0" indent="1714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2pPr>
      <a:lvl3pPr marL="0" marR="0" indent="3429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3pPr>
      <a:lvl4pPr marL="0" marR="0" indent="5143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4pPr>
      <a:lvl5pPr marL="0" marR="0" indent="6858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5pPr>
      <a:lvl6pPr marL="0" marR="0" indent="8572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6pPr>
      <a:lvl7pPr marL="0" marR="0" indent="10287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7pPr>
      <a:lvl8pPr marL="0" marR="0" indent="120015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8pPr>
      <a:lvl9pPr marL="0" marR="0" indent="1371600" algn="ctr" defTabSz="309563"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7556" y="6291072"/>
            <a:ext cx="1809432" cy="268224"/>
          </a:xfrm>
          <a:prstGeom prst="rect">
            <a:avLst/>
          </a:prstGeom>
        </p:spPr>
        <p:txBody>
          <a:bodyPr vert="horz" lIns="0" tIns="0" rIns="0" bIns="0" rtlCol="0" anchor="b" anchorCtr="0"/>
          <a:lstStyle>
            <a:lvl1pPr algn="r">
              <a:defRPr sz="500" b="0" i="0">
                <a:solidFill>
                  <a:srgbClr val="FFFFFF"/>
                </a:solidFill>
                <a:latin typeface="Arial" charset="0"/>
                <a:cs typeface="Arial" charset="0"/>
              </a:defRPr>
            </a:lvl1pPr>
          </a:lstStyle>
          <a:p>
            <a:pPr defTabSz="457200" fontAlgn="auto">
              <a:spcBef>
                <a:spcPts val="0"/>
              </a:spcBef>
              <a:spcAft>
                <a:spcPts val="0"/>
              </a:spcAft>
            </a:pPr>
            <a:fld id="{05429274-D375-B94C-A105-658EF2ABA8F0}" type="datetime1">
              <a:rPr lang="en-US" smtClean="0"/>
              <a:pPr defTabSz="457200" fontAlgn="auto">
                <a:spcBef>
                  <a:spcPts val="0"/>
                </a:spcBef>
                <a:spcAft>
                  <a:spcPts val="0"/>
                </a:spcAft>
              </a:pPr>
              <a:t>10/21/19</a:t>
            </a:fld>
            <a:endParaRPr lang="en-US" dirty="0"/>
          </a:p>
        </p:txBody>
      </p:sp>
      <p:sp>
        <p:nvSpPr>
          <p:cNvPr id="5" name="Footer Placeholder 4"/>
          <p:cNvSpPr>
            <a:spLocks noGrp="1"/>
          </p:cNvSpPr>
          <p:nvPr>
            <p:ph type="ftr" sz="quarter" idx="3"/>
          </p:nvPr>
        </p:nvSpPr>
        <p:spPr>
          <a:xfrm>
            <a:off x="603504" y="6291072"/>
            <a:ext cx="2895600"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r>
              <a:rPr lang="en-US" dirty="0"/>
              <a:t>Watson / Presentation Title / Date</a:t>
            </a:r>
          </a:p>
        </p:txBody>
      </p:sp>
      <p:sp>
        <p:nvSpPr>
          <p:cNvPr id="6" name="Slide Number Placeholder 5"/>
          <p:cNvSpPr>
            <a:spLocks noGrp="1"/>
          </p:cNvSpPr>
          <p:nvPr>
            <p:ph type="sldNum" sz="quarter" idx="4"/>
          </p:nvPr>
        </p:nvSpPr>
        <p:spPr>
          <a:xfrm>
            <a:off x="230188" y="6291072"/>
            <a:ext cx="210312" cy="268224"/>
          </a:xfrm>
          <a:prstGeom prst="rect">
            <a:avLst/>
          </a:prstGeom>
        </p:spPr>
        <p:txBody>
          <a:bodyPr vert="horz" lIns="0" tIns="0" rIns="0" bIns="0" rtlCol="0" anchor="b" anchorCtr="0"/>
          <a:lstStyle>
            <a:lvl1pPr algn="l">
              <a:defRPr sz="500" b="0" i="0">
                <a:solidFill>
                  <a:srgbClr val="FFFFFF"/>
                </a:solidFill>
                <a:latin typeface="Arial" charset="0"/>
                <a:cs typeface="Arial" charset="0"/>
              </a:defRPr>
            </a:lvl1pPr>
          </a:lstStyle>
          <a:p>
            <a:pPr defTabSz="457200" fontAlgn="auto">
              <a:spcBef>
                <a:spcPts val="0"/>
              </a:spcBef>
              <a:spcAft>
                <a:spcPts val="0"/>
              </a:spcAft>
            </a:pPr>
            <a:fld id="{E4DBDE34-E9B5-E04F-B662-69720E4BCB53}" type="slidenum">
              <a:rPr lang="en-US" smtClean="0"/>
              <a:pPr defTabSz="457200" fontAlgn="auto">
                <a:spcBef>
                  <a:spcPts val="0"/>
                </a:spcBef>
                <a:spcAft>
                  <a:spcPts val="0"/>
                </a:spcAft>
              </a:pPr>
              <a:t>‹N°›</a:t>
            </a:fld>
            <a:endParaRPr lang="en-US" dirty="0"/>
          </a:p>
        </p:txBody>
      </p:sp>
    </p:spTree>
    <p:extLst>
      <p:ext uri="{BB962C8B-B14F-4D97-AF65-F5344CB8AC3E}">
        <p14:creationId xmlns:p14="http://schemas.microsoft.com/office/powerpoint/2010/main" val="57074867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5" r:id="rId26"/>
    <p:sldLayoutId id="2147483756" r:id="rId27"/>
    <p:sldLayoutId id="2147483758" r:id="rId28"/>
  </p:sldLayoutIdLst>
  <p:hf hdr="0" dt="0"/>
  <p:txStyles>
    <p:titleStyle>
      <a:lvl1pPr algn="l" defTabSz="457200" rtl="0" eaLnBrk="1" latinLnBrk="0" hangingPunct="1">
        <a:lnSpc>
          <a:spcPct val="100000"/>
        </a:lnSpc>
        <a:spcBef>
          <a:spcPct val="0"/>
        </a:spcBef>
        <a:buNone/>
        <a:defRPr sz="2000" b="0" i="0" kern="1200">
          <a:solidFill>
            <a:srgbClr val="FFFFFF"/>
          </a:solidFill>
          <a:latin typeface="Arial" charset="0"/>
          <a:ea typeface="+mj-ea"/>
          <a:cs typeface="Arial" charset="0"/>
        </a:defRPr>
      </a:lvl1pPr>
    </p:titleStyle>
    <p:bodyStyle>
      <a:lvl1pPr marL="0" indent="0" algn="l" defTabSz="457200" rtl="0" eaLnBrk="1" latinLnBrk="0" hangingPunct="1">
        <a:spcBef>
          <a:spcPts val="1500"/>
        </a:spcBef>
        <a:buFont typeface="Arial"/>
        <a:buNone/>
        <a:defRPr sz="2000" b="0" i="0" kern="1200">
          <a:solidFill>
            <a:srgbClr val="FFFFFF"/>
          </a:solidFill>
          <a:latin typeface="Arial" charset="0"/>
          <a:ea typeface="+mn-ea"/>
          <a:cs typeface="Arial" charset="0"/>
        </a:defRPr>
      </a:lvl1pPr>
      <a:lvl2pPr marL="173038"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2pPr>
      <a:lvl3pPr marL="3968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3pPr>
      <a:lvl4pPr marL="625475" indent="-168275"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4pPr>
      <a:lvl5pPr marL="803275" indent="-173038" algn="l" defTabSz="457200" rtl="0" eaLnBrk="1" latinLnBrk="0" hangingPunct="1">
        <a:spcBef>
          <a:spcPct val="20000"/>
        </a:spcBef>
        <a:buFont typeface="Arial"/>
        <a:buChar char="»"/>
        <a:defRPr sz="2000" b="0" i="0" kern="1200">
          <a:solidFill>
            <a:srgbClr val="FFFFFF"/>
          </a:solidFill>
          <a:latin typeface="Arial" charset="0"/>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jpeg"/><Relationship Id="rId7" Type="http://schemas.openxmlformats.org/officeDocument/2006/relationships/image" Target="../media/image14.w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ubtitle 2"/>
          <p:cNvSpPr txBox="1">
            <a:spLocks noGrp="1"/>
          </p:cNvSpPr>
          <p:nvPr>
            <p:ph type="body" sz="quarter" idx="13"/>
          </p:nvPr>
        </p:nvSpPr>
        <p:spPr>
          <a:xfrm>
            <a:off x="166699" y="2478195"/>
            <a:ext cx="7366216" cy="535529"/>
          </a:xfrm>
        </p:spPr>
        <p:txBody>
          <a:bodyPr/>
          <a:lstStyle/>
          <a:p>
            <a:r>
              <a:rPr lang="fr-FR" sz="3200" dirty="0"/>
              <a:t>Customer </a:t>
            </a:r>
            <a:r>
              <a:rPr lang="fr-FR" sz="3200" dirty="0" err="1"/>
              <a:t>Analytics</a:t>
            </a:r>
            <a:endParaRPr lang="fr-FR" sz="3200" dirty="0"/>
          </a:p>
        </p:txBody>
      </p:sp>
      <p:sp>
        <p:nvSpPr>
          <p:cNvPr id="7" name="Subtitle 2"/>
          <p:cNvSpPr txBox="1">
            <a:spLocks noGrp="1"/>
          </p:cNvSpPr>
          <p:nvPr>
            <p:ph type="body" sz="quarter" idx="15"/>
          </p:nvPr>
        </p:nvSpPr>
        <p:spPr>
          <a:xfrm>
            <a:off x="166699" y="5756319"/>
            <a:ext cx="7342415" cy="999502"/>
          </a:xfrm>
        </p:spPr>
        <p:txBody>
          <a:bodyPr/>
          <a:lstStyle/>
          <a:p>
            <a:r>
              <a:rPr lang="en-US" sz="1300" b="1" dirty="0">
                <a:solidFill>
                  <a:schemeClr val="bg1"/>
                </a:solidFill>
              </a:rPr>
              <a:t>Yann Gouedo</a:t>
            </a:r>
          </a:p>
          <a:p>
            <a:r>
              <a:rPr lang="en-US" sz="1300" dirty="0">
                <a:solidFill>
                  <a:schemeClr val="bg1"/>
                </a:solidFill>
              </a:rPr>
              <a:t>Data Scientist Leader – Machine Learning / Artificial Intelligence </a:t>
            </a:r>
          </a:p>
          <a:p>
            <a:r>
              <a:rPr lang="en-US" sz="1300" dirty="0">
                <a:solidFill>
                  <a:schemeClr val="bg1"/>
                </a:solidFill>
              </a:rPr>
              <a:t>Marketing / Risk / Fraud / Maintenance</a:t>
            </a:r>
          </a:p>
          <a:p>
            <a:r>
              <a:rPr lang="en-US" sz="1300" dirty="0">
                <a:solidFill>
                  <a:schemeClr val="bg1"/>
                </a:solidFill>
              </a:rPr>
              <a:t>IBM Certified Senior Data Scientist &amp; IBM Certified Senior Architect</a:t>
            </a:r>
            <a:endParaRPr lang="is-IS" sz="1300" dirty="0">
              <a:solidFill>
                <a:schemeClr val="bg1"/>
              </a:solidFill>
            </a:endParaRPr>
          </a:p>
          <a:p>
            <a:endParaRPr lang="is-IS" dirty="0">
              <a:solidFill>
                <a:schemeClr val="bg1"/>
              </a:solidFill>
            </a:endParaRPr>
          </a:p>
        </p:txBody>
      </p:sp>
    </p:spTree>
    <p:extLst>
      <p:ext uri="{BB962C8B-B14F-4D97-AF65-F5344CB8AC3E}">
        <p14:creationId xmlns:p14="http://schemas.microsoft.com/office/powerpoint/2010/main" val="14564345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79400" y="1814513"/>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grpSp>
        <p:nvGrpSpPr>
          <p:cNvPr id="62466" name="Group 1"/>
          <p:cNvGrpSpPr>
            <a:grpSpLocks/>
          </p:cNvGrpSpPr>
          <p:nvPr/>
        </p:nvGrpSpPr>
        <p:grpSpPr bwMode="auto">
          <a:xfrm>
            <a:off x="317500" y="2057400"/>
            <a:ext cx="8720138" cy="4459288"/>
            <a:chOff x="317500" y="1657350"/>
            <a:chExt cx="8719968" cy="4460041"/>
          </a:xfrm>
        </p:grpSpPr>
        <p:sp>
          <p:nvSpPr>
            <p:cNvPr id="53" name="Rounded Rectangle 52"/>
            <p:cNvSpPr/>
            <p:nvPr/>
          </p:nvSpPr>
          <p:spPr bwMode="auto">
            <a:xfrm>
              <a:off x="3949629" y="1657350"/>
              <a:ext cx="2533601" cy="2896089"/>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2470" name="Rectangle 19"/>
            <p:cNvSpPr>
              <a:spLocks noChangeArrowheads="1"/>
            </p:cNvSpPr>
            <p:nvPr/>
          </p:nvSpPr>
          <p:spPr bwMode="auto">
            <a:xfrm>
              <a:off x="3886200" y="2651125"/>
              <a:ext cx="13255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Historic data</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Present data </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Suggested future behavior</a:t>
              </a:r>
            </a:p>
          </p:txBody>
        </p:sp>
        <p:sp>
          <p:nvSpPr>
            <p:cNvPr id="10" name="Rounded Rectangle 9"/>
            <p:cNvSpPr/>
            <p:nvPr/>
          </p:nvSpPr>
          <p:spPr bwMode="auto">
            <a:xfrm>
              <a:off x="317500" y="1657350"/>
              <a:ext cx="3562281" cy="2896089"/>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2472"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2473"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2474" name="TextBox 10"/>
            <p:cNvSpPr txBox="1">
              <a:spLocks noChangeArrowheads="1"/>
            </p:cNvSpPr>
            <p:nvPr/>
          </p:nvSpPr>
          <p:spPr bwMode="auto">
            <a:xfrm>
              <a:off x="1657350" y="33083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2475" name="TextBox 10"/>
            <p:cNvSpPr txBox="1">
              <a:spLocks noChangeArrowheads="1"/>
            </p:cNvSpPr>
            <p:nvPr/>
          </p:nvSpPr>
          <p:spPr bwMode="auto">
            <a:xfrm>
              <a:off x="4794250" y="2257425"/>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Reporting and KPIs</a:t>
              </a:r>
            </a:p>
          </p:txBody>
        </p:sp>
        <p:sp>
          <p:nvSpPr>
            <p:cNvPr id="8" name="Flowchart: Alternate Process 78"/>
            <p:cNvSpPr/>
            <p:nvPr/>
          </p:nvSpPr>
          <p:spPr>
            <a:xfrm>
              <a:off x="5141819" y="2825947"/>
              <a:ext cx="1195364" cy="1549662"/>
            </a:xfrm>
            <a:prstGeom prst="flowChartAlternateProcess">
              <a:avLst/>
            </a:prstGeom>
            <a:noFill/>
            <a:ln w="12700" cap="rnd" cmpd="sng">
              <a:solidFill>
                <a:srgbClr val="F04E37"/>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GB" sz="1000" dirty="0">
                  <a:solidFill>
                    <a:schemeClr val="tx1"/>
                  </a:solidFill>
                  <a:cs typeface="Arial"/>
                </a:rPr>
                <a:t>Real-time</a:t>
              </a:r>
            </a:p>
            <a:p>
              <a:pPr algn="ctr" defTabSz="914400" eaLnBrk="1" hangingPunct="1">
                <a:defRPr/>
              </a:pPr>
              <a:r>
                <a:rPr lang="en-GB" sz="1000" dirty="0">
                  <a:solidFill>
                    <a:schemeClr val="tx1"/>
                  </a:solidFill>
                  <a:cs typeface="Arial"/>
                </a:rPr>
                <a:t>Decisions</a:t>
              </a:r>
              <a:endParaRPr lang="en-US" sz="1000" dirty="0">
                <a:solidFill>
                  <a:schemeClr val="tx1"/>
                </a:solidFill>
                <a:cs typeface="Arial"/>
              </a:endParaRPr>
            </a:p>
          </p:txBody>
        </p:sp>
        <p:sp>
          <p:nvSpPr>
            <p:cNvPr id="62477" name="TextBox 10"/>
            <p:cNvSpPr txBox="1">
              <a:spLocks noChangeArrowheads="1"/>
            </p:cNvSpPr>
            <p:nvPr/>
          </p:nvSpPr>
          <p:spPr bwMode="auto">
            <a:xfrm>
              <a:off x="922338" y="1782763"/>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sp>
          <p:nvSpPr>
            <p:cNvPr id="62478" name="TextBox 10"/>
            <p:cNvSpPr txBox="1">
              <a:spLocks noChangeArrowheads="1"/>
            </p:cNvSpPr>
            <p:nvPr/>
          </p:nvSpPr>
          <p:spPr bwMode="auto">
            <a:xfrm>
              <a:off x="3956050" y="1773238"/>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CONTEXT</a:t>
              </a:r>
            </a:p>
          </p:txBody>
        </p:sp>
        <p:pic>
          <p:nvPicPr>
            <p:cNvPr id="62479"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0" name="Picture 58"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5900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481"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2482"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2483" name="Straight Arrow Connector 63"/>
            <p:cNvCxnSpPr>
              <a:cxnSpLocks noChangeShapeType="1"/>
            </p:cNvCxnSpPr>
            <p:nvPr/>
          </p:nvCxnSpPr>
          <p:spPr bwMode="auto">
            <a:xfrm flipH="1">
              <a:off x="3949700" y="3530600"/>
              <a:ext cx="1200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2484" name="Straight Arrow Connector 70"/>
            <p:cNvCxnSpPr>
              <a:cxnSpLocks noChangeShapeType="1"/>
            </p:cNvCxnSpPr>
            <p:nvPr/>
          </p:nvCxnSpPr>
          <p:spPr bwMode="auto">
            <a:xfrm>
              <a:off x="3956050" y="3708400"/>
              <a:ext cx="11874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62485" name="Picture 23" descr="cha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2222499"/>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Rectangle 28"/>
            <p:cNvSpPr>
              <a:spLocks noChangeArrowheads="1"/>
            </p:cNvSpPr>
            <p:nvPr/>
          </p:nvSpPr>
          <p:spPr bwMode="auto">
            <a:xfrm>
              <a:off x="3956051" y="4732338"/>
              <a:ext cx="5081417" cy="138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Combine history with current activities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Add other relevant external data (weather, demographics)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Add other relevant internal data (stock position, call center)</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Identify behavioral drivers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Determine propensity to respond</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Scoring – individuals not interested in everything equally!</a:t>
              </a:r>
            </a:p>
          </p:txBody>
        </p:sp>
      </p:grpSp>
      <p:sp>
        <p:nvSpPr>
          <p:cNvPr id="62467" name="Rectangle 3"/>
          <p:cNvSpPr>
            <a:spLocks noChangeArrowheads="1"/>
          </p:cNvSpPr>
          <p:nvPr/>
        </p:nvSpPr>
        <p:spPr bwMode="auto">
          <a:xfrm>
            <a:off x="175501" y="196152"/>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Turning customer insight into action with analytics</a:t>
            </a:r>
          </a:p>
        </p:txBody>
      </p:sp>
      <p:sp>
        <p:nvSpPr>
          <p:cNvPr id="62468" name="Rectangle 23"/>
          <p:cNvSpPr>
            <a:spLocks noChangeArrowheads="1"/>
          </p:cNvSpPr>
          <p:nvPr/>
        </p:nvSpPr>
        <p:spPr bwMode="auto">
          <a:xfrm>
            <a:off x="205231" y="1027030"/>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buFont typeface="Times New Roman" panose="02020603050405020304" pitchFamily="18" charset="0"/>
              <a:buNone/>
            </a:pPr>
            <a:r>
              <a:rPr lang="en-US" altLang="fr-FR" sz="2000">
                <a:solidFill>
                  <a:schemeClr val="tx1"/>
                </a:solidFill>
                <a:latin typeface="+mj-lt"/>
                <a:ea typeface="+mj-ea"/>
                <a:cs typeface="+mj-cs"/>
              </a:rPr>
              <a:t>Add context with historical sales data to understand product affinity,  propensity to purchase and market basket analysis </a:t>
            </a:r>
          </a:p>
        </p:txBody>
      </p:sp>
    </p:spTree>
    <p:extLst>
      <p:ext uri="{BB962C8B-B14F-4D97-AF65-F5344CB8AC3E}">
        <p14:creationId xmlns:p14="http://schemas.microsoft.com/office/powerpoint/2010/main" val="147969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279400" y="1814513"/>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grpSp>
        <p:nvGrpSpPr>
          <p:cNvPr id="63490" name="Group 3"/>
          <p:cNvGrpSpPr>
            <a:grpSpLocks/>
          </p:cNvGrpSpPr>
          <p:nvPr/>
        </p:nvGrpSpPr>
        <p:grpSpPr bwMode="auto">
          <a:xfrm>
            <a:off x="317500" y="2057400"/>
            <a:ext cx="6286500" cy="4137025"/>
            <a:chOff x="317500" y="1657350"/>
            <a:chExt cx="6286500" cy="4137220"/>
          </a:xfrm>
        </p:grpSpPr>
        <p:sp>
          <p:nvSpPr>
            <p:cNvPr id="53" name="Rounded Rectangle 52"/>
            <p:cNvSpPr/>
            <p:nvPr/>
          </p:nvSpPr>
          <p:spPr bwMode="auto">
            <a:xfrm>
              <a:off x="3949700" y="1657350"/>
              <a:ext cx="2533650" cy="2895736"/>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3494" name="Rectangle 19"/>
            <p:cNvSpPr>
              <a:spLocks noChangeArrowheads="1"/>
            </p:cNvSpPr>
            <p:nvPr/>
          </p:nvSpPr>
          <p:spPr bwMode="auto">
            <a:xfrm>
              <a:off x="3886200" y="2651125"/>
              <a:ext cx="13255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Historic data</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Present data </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Suggested future behavior</a:t>
              </a:r>
            </a:p>
          </p:txBody>
        </p:sp>
        <p:sp>
          <p:nvSpPr>
            <p:cNvPr id="10" name="Rounded Rectangle 9"/>
            <p:cNvSpPr/>
            <p:nvPr/>
          </p:nvSpPr>
          <p:spPr bwMode="auto">
            <a:xfrm>
              <a:off x="317500" y="1657350"/>
              <a:ext cx="3562350" cy="2895736"/>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3496" name="Flowchart: Alternate Process 78"/>
            <p:cNvSpPr>
              <a:spLocks noChangeArrowheads="1"/>
            </p:cNvSpPr>
            <p:nvPr/>
          </p:nvSpPr>
          <p:spPr bwMode="auto">
            <a:xfrm>
              <a:off x="3956049" y="4813300"/>
              <a:ext cx="2647951" cy="844550"/>
            </a:xfrm>
            <a:prstGeom prst="flowChartAlternateProcess">
              <a:avLst/>
            </a:prstGeom>
            <a:solidFill>
              <a:srgbClr val="F2F2F2"/>
            </a:solidFill>
            <a:ln w="12700" cap="rnd">
              <a:solidFill>
                <a:srgbClr val="F04E37"/>
              </a:solidFill>
              <a:round/>
              <a:headEnd/>
              <a:tailEnd/>
            </a:ln>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p:txBody>
        </p:sp>
        <p:sp>
          <p:nvSpPr>
            <p:cNvPr id="63497"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3498"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3499" name="TextBox 10"/>
            <p:cNvSpPr txBox="1">
              <a:spLocks noChangeArrowheads="1"/>
            </p:cNvSpPr>
            <p:nvPr/>
          </p:nvSpPr>
          <p:spPr bwMode="auto">
            <a:xfrm>
              <a:off x="1657350" y="33083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3500" name="TextBox 10"/>
            <p:cNvSpPr txBox="1">
              <a:spLocks noChangeArrowheads="1"/>
            </p:cNvSpPr>
            <p:nvPr/>
          </p:nvSpPr>
          <p:spPr bwMode="auto">
            <a:xfrm>
              <a:off x="4794250" y="2257425"/>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Reporting and KPIs</a:t>
              </a:r>
            </a:p>
          </p:txBody>
        </p:sp>
        <p:sp>
          <p:nvSpPr>
            <p:cNvPr id="8" name="Flowchart: Alternate Process 78"/>
            <p:cNvSpPr/>
            <p:nvPr/>
          </p:nvSpPr>
          <p:spPr>
            <a:xfrm>
              <a:off x="5141913" y="2825805"/>
              <a:ext cx="1195387" cy="1549473"/>
            </a:xfrm>
            <a:prstGeom prst="flowChartAlternateProcess">
              <a:avLst/>
            </a:prstGeom>
            <a:noFill/>
            <a:ln w="12700" cap="rnd" cmpd="sng">
              <a:solidFill>
                <a:srgbClr val="F04E37"/>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GB" sz="1000" dirty="0">
                  <a:solidFill>
                    <a:schemeClr val="tx1"/>
                  </a:solidFill>
                  <a:cs typeface="Arial"/>
                </a:rPr>
                <a:t>Real-time</a:t>
              </a:r>
            </a:p>
            <a:p>
              <a:pPr algn="ctr" defTabSz="914400" eaLnBrk="1" hangingPunct="1">
                <a:defRPr/>
              </a:pPr>
              <a:r>
                <a:rPr lang="en-GB" sz="1000" dirty="0">
                  <a:solidFill>
                    <a:schemeClr val="tx1"/>
                  </a:solidFill>
                  <a:cs typeface="Arial"/>
                </a:rPr>
                <a:t>Decisions</a:t>
              </a:r>
              <a:endParaRPr lang="en-US" sz="1000" dirty="0">
                <a:solidFill>
                  <a:schemeClr val="tx1"/>
                </a:solidFill>
                <a:cs typeface="Arial"/>
              </a:endParaRPr>
            </a:p>
          </p:txBody>
        </p:sp>
        <p:sp>
          <p:nvSpPr>
            <p:cNvPr id="63502" name="TextBox 10"/>
            <p:cNvSpPr txBox="1">
              <a:spLocks noChangeArrowheads="1"/>
            </p:cNvSpPr>
            <p:nvPr/>
          </p:nvSpPr>
          <p:spPr bwMode="auto">
            <a:xfrm>
              <a:off x="922338" y="1782763"/>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sp>
          <p:nvSpPr>
            <p:cNvPr id="63503" name="TextBox 10"/>
            <p:cNvSpPr txBox="1">
              <a:spLocks noChangeArrowheads="1"/>
            </p:cNvSpPr>
            <p:nvPr/>
          </p:nvSpPr>
          <p:spPr bwMode="auto">
            <a:xfrm>
              <a:off x="3956050" y="1773238"/>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CONTEXT</a:t>
              </a:r>
            </a:p>
          </p:txBody>
        </p:sp>
        <p:sp>
          <p:nvSpPr>
            <p:cNvPr id="63504" name="TextBox 10"/>
            <p:cNvSpPr txBox="1">
              <a:spLocks noChangeArrowheads="1"/>
            </p:cNvSpPr>
            <p:nvPr/>
          </p:nvSpPr>
          <p:spPr bwMode="auto">
            <a:xfrm>
              <a:off x="4056063" y="5368925"/>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COMMUNITY</a:t>
              </a:r>
            </a:p>
          </p:txBody>
        </p:sp>
        <p:pic>
          <p:nvPicPr>
            <p:cNvPr id="63505"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6" name="Picture 58"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5900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507"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3508"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3509" name="Straight Arrow Connector 63"/>
            <p:cNvCxnSpPr>
              <a:cxnSpLocks noChangeShapeType="1"/>
            </p:cNvCxnSpPr>
            <p:nvPr/>
          </p:nvCxnSpPr>
          <p:spPr bwMode="auto">
            <a:xfrm flipH="1">
              <a:off x="3949700" y="3530600"/>
              <a:ext cx="1200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3510" name="Straight Arrow Connector 67"/>
            <p:cNvCxnSpPr>
              <a:cxnSpLocks noChangeShapeType="1"/>
            </p:cNvCxnSpPr>
            <p:nvPr/>
          </p:nvCxnSpPr>
          <p:spPr bwMode="auto">
            <a:xfrm>
              <a:off x="5895720" y="43751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3511" name="Straight Arrow Connector 70"/>
            <p:cNvCxnSpPr>
              <a:cxnSpLocks noChangeShapeType="1"/>
            </p:cNvCxnSpPr>
            <p:nvPr/>
          </p:nvCxnSpPr>
          <p:spPr bwMode="auto">
            <a:xfrm>
              <a:off x="3956050" y="3708400"/>
              <a:ext cx="11874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3512" name="Straight Arrow Connector 74"/>
            <p:cNvCxnSpPr>
              <a:cxnSpLocks noChangeShapeType="1"/>
            </p:cNvCxnSpPr>
            <p:nvPr/>
          </p:nvCxnSpPr>
          <p:spPr bwMode="auto">
            <a:xfrm flipV="1">
              <a:off x="5667375" y="436880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63513" name="Picture 23" descr="cha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2222499"/>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4" name="Picture 25" descr="socia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1100" y="4908550"/>
              <a:ext cx="46848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5" name="Rectangle 28"/>
            <p:cNvSpPr>
              <a:spLocks noChangeArrowheads="1"/>
            </p:cNvSpPr>
            <p:nvPr/>
          </p:nvSpPr>
          <p:spPr bwMode="auto">
            <a:xfrm>
              <a:off x="1562471" y="4840288"/>
              <a:ext cx="2323730" cy="95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Social communities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Retailer associates </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Influencers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Known / unknown</a:t>
              </a:r>
            </a:p>
          </p:txBody>
        </p:sp>
      </p:grpSp>
      <p:sp>
        <p:nvSpPr>
          <p:cNvPr id="63491" name="Rectangle 3"/>
          <p:cNvSpPr>
            <a:spLocks noChangeArrowheads="1"/>
          </p:cNvSpPr>
          <p:nvPr/>
        </p:nvSpPr>
        <p:spPr bwMode="auto">
          <a:xfrm>
            <a:off x="204787" y="170027"/>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Turning customer insight into action with analytics</a:t>
            </a:r>
          </a:p>
        </p:txBody>
      </p:sp>
      <p:sp>
        <p:nvSpPr>
          <p:cNvPr id="63492" name="Rectangle 28"/>
          <p:cNvSpPr>
            <a:spLocks noChangeArrowheads="1"/>
          </p:cNvSpPr>
          <p:nvPr/>
        </p:nvSpPr>
        <p:spPr bwMode="auto">
          <a:xfrm>
            <a:off x="206737" y="1041612"/>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r>
              <a:rPr lang="en-US" altLang="fr-FR" sz="2000">
                <a:solidFill>
                  <a:schemeClr val="tx1"/>
                </a:solidFill>
                <a:latin typeface="+mj-lt"/>
                <a:ea typeface="+mj-ea"/>
                <a:cs typeface="+mj-cs"/>
              </a:rPr>
              <a:t>Integrate social media data to understand purchase influencers and behavior</a:t>
            </a:r>
          </a:p>
        </p:txBody>
      </p:sp>
    </p:spTree>
    <p:extLst>
      <p:ext uri="{BB962C8B-B14F-4D97-AF65-F5344CB8AC3E}">
        <p14:creationId xmlns:p14="http://schemas.microsoft.com/office/powerpoint/2010/main" val="136296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79400" y="1814513"/>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grpSp>
        <p:nvGrpSpPr>
          <p:cNvPr id="64514" name="Group 3"/>
          <p:cNvGrpSpPr>
            <a:grpSpLocks/>
          </p:cNvGrpSpPr>
          <p:nvPr/>
        </p:nvGrpSpPr>
        <p:grpSpPr bwMode="auto">
          <a:xfrm>
            <a:off x="317500" y="2057400"/>
            <a:ext cx="8559800" cy="4200525"/>
            <a:chOff x="317500" y="1657350"/>
            <a:chExt cx="8559801" cy="4199992"/>
          </a:xfrm>
        </p:grpSpPr>
        <p:sp>
          <p:nvSpPr>
            <p:cNvPr id="53" name="Rounded Rectangle 52"/>
            <p:cNvSpPr/>
            <p:nvPr/>
          </p:nvSpPr>
          <p:spPr bwMode="auto">
            <a:xfrm>
              <a:off x="3949700" y="1657350"/>
              <a:ext cx="2533650" cy="2895233"/>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4518" name="Rectangle 19"/>
            <p:cNvSpPr>
              <a:spLocks noChangeArrowheads="1"/>
            </p:cNvSpPr>
            <p:nvPr/>
          </p:nvSpPr>
          <p:spPr bwMode="auto">
            <a:xfrm>
              <a:off x="3886200" y="2651125"/>
              <a:ext cx="13255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Historic data</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Present data </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Suggested future behavior</a:t>
              </a:r>
            </a:p>
          </p:txBody>
        </p:sp>
        <p:sp>
          <p:nvSpPr>
            <p:cNvPr id="55" name="Rounded Rectangle 54"/>
            <p:cNvSpPr/>
            <p:nvPr/>
          </p:nvSpPr>
          <p:spPr bwMode="auto">
            <a:xfrm>
              <a:off x="6604001" y="2609729"/>
              <a:ext cx="2273300" cy="1942853"/>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10" name="Rounded Rectangle 9"/>
            <p:cNvSpPr/>
            <p:nvPr/>
          </p:nvSpPr>
          <p:spPr bwMode="auto">
            <a:xfrm>
              <a:off x="317500" y="1657350"/>
              <a:ext cx="3562350" cy="2895233"/>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4521" name="Flowchart: Alternate Process 78"/>
            <p:cNvSpPr>
              <a:spLocks noChangeArrowheads="1"/>
            </p:cNvSpPr>
            <p:nvPr/>
          </p:nvSpPr>
          <p:spPr bwMode="auto">
            <a:xfrm>
              <a:off x="3956049" y="4813300"/>
              <a:ext cx="2647951" cy="844550"/>
            </a:xfrm>
            <a:prstGeom prst="flowChartAlternateProcess">
              <a:avLst/>
            </a:prstGeom>
            <a:solidFill>
              <a:srgbClr val="F2F2F2"/>
            </a:solidFill>
            <a:ln w="12700" cap="rnd">
              <a:solidFill>
                <a:srgbClr val="F04E37"/>
              </a:solidFill>
              <a:round/>
              <a:headEnd/>
              <a:tailEnd/>
            </a:ln>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p:txBody>
        </p:sp>
        <p:sp>
          <p:nvSpPr>
            <p:cNvPr id="64522"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4523"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4524" name="TextBox 10"/>
            <p:cNvSpPr txBox="1">
              <a:spLocks noChangeArrowheads="1"/>
            </p:cNvSpPr>
            <p:nvPr/>
          </p:nvSpPr>
          <p:spPr bwMode="auto">
            <a:xfrm>
              <a:off x="1657350" y="33083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4525" name="Rounded Rectangle 1"/>
            <p:cNvSpPr>
              <a:spLocks noChangeArrowheads="1"/>
            </p:cNvSpPr>
            <p:nvPr/>
          </p:nvSpPr>
          <p:spPr bwMode="auto">
            <a:xfrm>
              <a:off x="6956425" y="3073400"/>
              <a:ext cx="1587500" cy="130175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Personal </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Interactions:</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buFont typeface="Times New Roman" panose="02020603050405020304" pitchFamily="18" charset="0"/>
                <a:buNone/>
              </a:pPr>
              <a:r>
                <a:rPr lang="en-US" altLang="fr-FR" sz="1000">
                  <a:solidFill>
                    <a:schemeClr val="tx1"/>
                  </a:solidFill>
                  <a:ea typeface="MS PGothic" panose="020B0600070205080204" pitchFamily="34" charset="-128"/>
                </a:rPr>
                <a:t> Actions</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Offers</a:t>
              </a:r>
            </a:p>
          </p:txBody>
        </p:sp>
        <p:sp>
          <p:nvSpPr>
            <p:cNvPr id="64526" name="TextBox 10"/>
            <p:cNvSpPr txBox="1">
              <a:spLocks noChangeArrowheads="1"/>
            </p:cNvSpPr>
            <p:nvPr/>
          </p:nvSpPr>
          <p:spPr bwMode="auto">
            <a:xfrm>
              <a:off x="6869113" y="2728913"/>
              <a:ext cx="1760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CONTENT</a:t>
              </a:r>
            </a:p>
          </p:txBody>
        </p:sp>
        <p:sp>
          <p:nvSpPr>
            <p:cNvPr id="64527" name="TextBox 10"/>
            <p:cNvSpPr txBox="1">
              <a:spLocks noChangeArrowheads="1"/>
            </p:cNvSpPr>
            <p:nvPr/>
          </p:nvSpPr>
          <p:spPr bwMode="auto">
            <a:xfrm>
              <a:off x="4794250" y="2257425"/>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Reporting and KPIs</a:t>
              </a:r>
            </a:p>
          </p:txBody>
        </p:sp>
        <p:sp>
          <p:nvSpPr>
            <p:cNvPr id="8" name="Flowchart: Alternate Process 78"/>
            <p:cNvSpPr/>
            <p:nvPr/>
          </p:nvSpPr>
          <p:spPr>
            <a:xfrm>
              <a:off x="5141914" y="2825602"/>
              <a:ext cx="1195387" cy="1549203"/>
            </a:xfrm>
            <a:prstGeom prst="flowChartAlternateProcess">
              <a:avLst/>
            </a:prstGeom>
            <a:noFill/>
            <a:ln w="12700" cap="rnd" cmpd="sng">
              <a:solidFill>
                <a:srgbClr val="F04E37"/>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GB" sz="1000" dirty="0">
                  <a:solidFill>
                    <a:schemeClr val="tx1"/>
                  </a:solidFill>
                  <a:cs typeface="Arial"/>
                </a:rPr>
                <a:t>Real-time</a:t>
              </a:r>
            </a:p>
            <a:p>
              <a:pPr algn="ctr" defTabSz="914400" eaLnBrk="1" hangingPunct="1">
                <a:defRPr/>
              </a:pPr>
              <a:r>
                <a:rPr lang="en-GB" sz="1000" dirty="0">
                  <a:solidFill>
                    <a:schemeClr val="tx1"/>
                  </a:solidFill>
                  <a:cs typeface="Arial"/>
                </a:rPr>
                <a:t>Decisions</a:t>
              </a:r>
              <a:endParaRPr lang="en-US" sz="1000" dirty="0">
                <a:solidFill>
                  <a:schemeClr val="tx1"/>
                </a:solidFill>
                <a:cs typeface="Arial"/>
              </a:endParaRPr>
            </a:p>
          </p:txBody>
        </p:sp>
        <p:sp>
          <p:nvSpPr>
            <p:cNvPr id="64529" name="TextBox 10"/>
            <p:cNvSpPr txBox="1">
              <a:spLocks noChangeArrowheads="1"/>
            </p:cNvSpPr>
            <p:nvPr/>
          </p:nvSpPr>
          <p:spPr bwMode="auto">
            <a:xfrm>
              <a:off x="922338" y="1782763"/>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sp>
          <p:nvSpPr>
            <p:cNvPr id="64530" name="TextBox 10"/>
            <p:cNvSpPr txBox="1">
              <a:spLocks noChangeArrowheads="1"/>
            </p:cNvSpPr>
            <p:nvPr/>
          </p:nvSpPr>
          <p:spPr bwMode="auto">
            <a:xfrm>
              <a:off x="3956050" y="1773238"/>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CONTEXT</a:t>
              </a:r>
            </a:p>
          </p:txBody>
        </p:sp>
        <p:sp>
          <p:nvSpPr>
            <p:cNvPr id="64531" name="TextBox 10"/>
            <p:cNvSpPr txBox="1">
              <a:spLocks noChangeArrowheads="1"/>
            </p:cNvSpPr>
            <p:nvPr/>
          </p:nvSpPr>
          <p:spPr bwMode="auto">
            <a:xfrm>
              <a:off x="4056063" y="5368925"/>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COMMUNITY</a:t>
              </a:r>
            </a:p>
          </p:txBody>
        </p:sp>
        <p:pic>
          <p:nvPicPr>
            <p:cNvPr id="64532"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3" name="Picture 58"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5900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4534"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4535"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536" name="Straight Arrow Connector 63"/>
            <p:cNvCxnSpPr>
              <a:cxnSpLocks noChangeShapeType="1"/>
            </p:cNvCxnSpPr>
            <p:nvPr/>
          </p:nvCxnSpPr>
          <p:spPr bwMode="auto">
            <a:xfrm flipH="1">
              <a:off x="3949700" y="3530600"/>
              <a:ext cx="1200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4537" name="Straight Arrow Connector 65"/>
            <p:cNvCxnSpPr>
              <a:cxnSpLocks noChangeShapeType="1"/>
              <a:stCxn id="64525" idx="1"/>
            </p:cNvCxnSpPr>
            <p:nvPr/>
          </p:nvCxnSpPr>
          <p:spPr bwMode="auto">
            <a:xfrm flipH="1">
              <a:off x="6324600" y="3724275"/>
              <a:ext cx="631825" cy="9525"/>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4538" name="Straight Arrow Connector 67"/>
            <p:cNvCxnSpPr>
              <a:cxnSpLocks noChangeShapeType="1"/>
            </p:cNvCxnSpPr>
            <p:nvPr/>
          </p:nvCxnSpPr>
          <p:spPr bwMode="auto">
            <a:xfrm>
              <a:off x="5895720" y="43751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4539" name="Straight Arrow Connector 70"/>
            <p:cNvCxnSpPr>
              <a:cxnSpLocks noChangeShapeType="1"/>
            </p:cNvCxnSpPr>
            <p:nvPr/>
          </p:nvCxnSpPr>
          <p:spPr bwMode="auto">
            <a:xfrm>
              <a:off x="3956050" y="3708400"/>
              <a:ext cx="11874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540" name="Straight Arrow Connector 72"/>
            <p:cNvCxnSpPr>
              <a:cxnSpLocks noChangeShapeType="1"/>
            </p:cNvCxnSpPr>
            <p:nvPr/>
          </p:nvCxnSpPr>
          <p:spPr bwMode="auto">
            <a:xfrm>
              <a:off x="6330950" y="3498850"/>
              <a:ext cx="6286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541" name="Straight Arrow Connector 74"/>
            <p:cNvCxnSpPr>
              <a:cxnSpLocks noChangeShapeType="1"/>
            </p:cNvCxnSpPr>
            <p:nvPr/>
          </p:nvCxnSpPr>
          <p:spPr bwMode="auto">
            <a:xfrm flipV="1">
              <a:off x="5667375" y="436880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64542" name="Picture 23" descr="cha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2222499"/>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43" name="Picture 25" descr="socia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1100" y="4908550"/>
              <a:ext cx="46848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44" name="Rectangle 28"/>
            <p:cNvSpPr>
              <a:spLocks noChangeArrowheads="1"/>
            </p:cNvSpPr>
            <p:nvPr/>
          </p:nvSpPr>
          <p:spPr bwMode="auto">
            <a:xfrm>
              <a:off x="6667501" y="4687888"/>
              <a:ext cx="2209800" cy="11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Product assortment</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Inventory levels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Relevant promotions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Continuous, meaningful dialogue</a:t>
              </a:r>
            </a:p>
          </p:txBody>
        </p:sp>
      </p:grpSp>
      <p:sp>
        <p:nvSpPr>
          <p:cNvPr id="64515" name="Rectangle 3"/>
          <p:cNvSpPr>
            <a:spLocks noChangeArrowheads="1"/>
          </p:cNvSpPr>
          <p:nvPr/>
        </p:nvSpPr>
        <p:spPr bwMode="auto">
          <a:xfrm>
            <a:off x="204787" y="198304"/>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Personalize shopping experiences with analytics</a:t>
            </a:r>
          </a:p>
        </p:txBody>
      </p:sp>
      <p:sp>
        <p:nvSpPr>
          <p:cNvPr id="64516" name="Rectangle 35"/>
          <p:cNvSpPr>
            <a:spLocks noChangeArrowheads="1"/>
          </p:cNvSpPr>
          <p:nvPr/>
        </p:nvSpPr>
        <p:spPr bwMode="auto">
          <a:xfrm>
            <a:off x="235626" y="951702"/>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buFont typeface="Times New Roman" panose="02020603050405020304" pitchFamily="18" charset="0"/>
              <a:buNone/>
            </a:pPr>
            <a:r>
              <a:rPr lang="en-US" altLang="fr-FR" sz="2000">
                <a:solidFill>
                  <a:schemeClr val="tx1"/>
                </a:solidFill>
                <a:latin typeface="+mj-lt"/>
                <a:ea typeface="+mj-ea"/>
                <a:cs typeface="+mj-cs"/>
              </a:rPr>
              <a:t>Customize experience and interactions by understanding what drives, enhances, and shapes purchase decisions</a:t>
            </a:r>
          </a:p>
        </p:txBody>
      </p:sp>
    </p:spTree>
    <p:extLst>
      <p:ext uri="{BB962C8B-B14F-4D97-AF65-F5344CB8AC3E}">
        <p14:creationId xmlns:p14="http://schemas.microsoft.com/office/powerpoint/2010/main" val="12222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279400" y="1814513"/>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grpSp>
        <p:nvGrpSpPr>
          <p:cNvPr id="65538" name="Group 3"/>
          <p:cNvGrpSpPr>
            <a:grpSpLocks/>
          </p:cNvGrpSpPr>
          <p:nvPr/>
        </p:nvGrpSpPr>
        <p:grpSpPr bwMode="auto">
          <a:xfrm>
            <a:off x="317500" y="2057400"/>
            <a:ext cx="8559800" cy="4000500"/>
            <a:chOff x="317500" y="1657350"/>
            <a:chExt cx="8559801" cy="4000500"/>
          </a:xfrm>
        </p:grpSpPr>
        <p:sp>
          <p:nvSpPr>
            <p:cNvPr id="53" name="Rounded Rectangle 52"/>
            <p:cNvSpPr/>
            <p:nvPr/>
          </p:nvSpPr>
          <p:spPr bwMode="auto">
            <a:xfrm>
              <a:off x="3949700" y="1657350"/>
              <a:ext cx="2533650" cy="289560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5542" name="Rectangle 19"/>
            <p:cNvSpPr>
              <a:spLocks noChangeArrowheads="1"/>
            </p:cNvSpPr>
            <p:nvPr/>
          </p:nvSpPr>
          <p:spPr bwMode="auto">
            <a:xfrm>
              <a:off x="3886200" y="2651125"/>
              <a:ext cx="13255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Historic data</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Present data </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Suggested future behavior</a:t>
              </a:r>
            </a:p>
          </p:txBody>
        </p:sp>
        <p:sp>
          <p:nvSpPr>
            <p:cNvPr id="55" name="Rounded Rectangle 54"/>
            <p:cNvSpPr/>
            <p:nvPr/>
          </p:nvSpPr>
          <p:spPr bwMode="auto">
            <a:xfrm>
              <a:off x="6604001" y="2609850"/>
              <a:ext cx="2273300" cy="194310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54" name="Rounded Rectangle 53"/>
            <p:cNvSpPr/>
            <p:nvPr/>
          </p:nvSpPr>
          <p:spPr bwMode="auto">
            <a:xfrm>
              <a:off x="7086601" y="1657350"/>
              <a:ext cx="1733550" cy="85725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10" name="Rounded Rectangle 9"/>
            <p:cNvSpPr/>
            <p:nvPr/>
          </p:nvSpPr>
          <p:spPr bwMode="auto">
            <a:xfrm>
              <a:off x="317500" y="1657350"/>
              <a:ext cx="3562350" cy="289560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5546" name="Flowchart: Alternate Process 78"/>
            <p:cNvSpPr>
              <a:spLocks noChangeArrowheads="1"/>
            </p:cNvSpPr>
            <p:nvPr/>
          </p:nvSpPr>
          <p:spPr bwMode="auto">
            <a:xfrm>
              <a:off x="3956049" y="4813300"/>
              <a:ext cx="2647951" cy="844550"/>
            </a:xfrm>
            <a:prstGeom prst="flowChartAlternateProcess">
              <a:avLst/>
            </a:prstGeom>
            <a:solidFill>
              <a:srgbClr val="F2F2F2"/>
            </a:solidFill>
            <a:ln w="12700" cap="rnd">
              <a:solidFill>
                <a:srgbClr val="F04E37"/>
              </a:solidFill>
              <a:round/>
              <a:headEnd/>
              <a:tailEnd/>
            </a:ln>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p:txBody>
        </p:sp>
        <p:sp>
          <p:nvSpPr>
            <p:cNvPr id="65547"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5548"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5549" name="TextBox 10"/>
            <p:cNvSpPr txBox="1">
              <a:spLocks noChangeArrowheads="1"/>
            </p:cNvSpPr>
            <p:nvPr/>
          </p:nvSpPr>
          <p:spPr bwMode="auto">
            <a:xfrm>
              <a:off x="1657350" y="33083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5550" name="Rounded Rectangle 1"/>
            <p:cNvSpPr>
              <a:spLocks noChangeArrowheads="1"/>
            </p:cNvSpPr>
            <p:nvPr/>
          </p:nvSpPr>
          <p:spPr bwMode="auto">
            <a:xfrm>
              <a:off x="6956425" y="3073400"/>
              <a:ext cx="1587500" cy="130175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Personal </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Interactions:</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buFont typeface="Times New Roman" panose="02020603050405020304" pitchFamily="18" charset="0"/>
                <a:buNone/>
              </a:pPr>
              <a:r>
                <a:rPr lang="en-US" altLang="fr-FR" sz="1000">
                  <a:solidFill>
                    <a:schemeClr val="tx1"/>
                  </a:solidFill>
                  <a:ea typeface="MS PGothic" panose="020B0600070205080204" pitchFamily="34" charset="-128"/>
                </a:rPr>
                <a:t> Actions</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Offers</a:t>
              </a:r>
            </a:p>
          </p:txBody>
        </p:sp>
        <p:sp>
          <p:nvSpPr>
            <p:cNvPr id="65551" name="TextBox 10"/>
            <p:cNvSpPr txBox="1">
              <a:spLocks noChangeArrowheads="1"/>
            </p:cNvSpPr>
            <p:nvPr/>
          </p:nvSpPr>
          <p:spPr bwMode="auto">
            <a:xfrm>
              <a:off x="6869113" y="2728913"/>
              <a:ext cx="1760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CONTENT</a:t>
              </a:r>
            </a:p>
          </p:txBody>
        </p:sp>
        <p:sp>
          <p:nvSpPr>
            <p:cNvPr id="65552" name="TextBox 10"/>
            <p:cNvSpPr txBox="1">
              <a:spLocks noChangeArrowheads="1"/>
            </p:cNvSpPr>
            <p:nvPr/>
          </p:nvSpPr>
          <p:spPr bwMode="auto">
            <a:xfrm>
              <a:off x="4794250" y="2257425"/>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Reporting and KPIs</a:t>
              </a:r>
            </a:p>
          </p:txBody>
        </p:sp>
        <p:sp>
          <p:nvSpPr>
            <p:cNvPr id="8" name="Flowchart: Alternate Process 78"/>
            <p:cNvSpPr/>
            <p:nvPr/>
          </p:nvSpPr>
          <p:spPr>
            <a:xfrm>
              <a:off x="5141914" y="2825750"/>
              <a:ext cx="1195387" cy="1549400"/>
            </a:xfrm>
            <a:prstGeom prst="flowChartAlternateProcess">
              <a:avLst/>
            </a:prstGeom>
            <a:noFill/>
            <a:ln w="12700" cap="rnd" cmpd="sng">
              <a:solidFill>
                <a:srgbClr val="F04E37"/>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GB" sz="1000" dirty="0">
                  <a:solidFill>
                    <a:schemeClr val="tx1"/>
                  </a:solidFill>
                  <a:cs typeface="Arial"/>
                </a:rPr>
                <a:t>Real-time</a:t>
              </a:r>
            </a:p>
            <a:p>
              <a:pPr algn="ctr" defTabSz="914400" eaLnBrk="1" hangingPunct="1">
                <a:defRPr/>
              </a:pPr>
              <a:r>
                <a:rPr lang="en-GB" sz="1000" dirty="0">
                  <a:solidFill>
                    <a:schemeClr val="tx1"/>
                  </a:solidFill>
                  <a:cs typeface="Arial"/>
                </a:rPr>
                <a:t>Decisions</a:t>
              </a:r>
              <a:endParaRPr lang="en-US" sz="1000" dirty="0">
                <a:solidFill>
                  <a:schemeClr val="tx1"/>
                </a:solidFill>
                <a:cs typeface="Arial"/>
              </a:endParaRPr>
            </a:p>
          </p:txBody>
        </p:sp>
        <p:sp>
          <p:nvSpPr>
            <p:cNvPr id="65554" name="TextBox 10"/>
            <p:cNvSpPr txBox="1">
              <a:spLocks noChangeArrowheads="1"/>
            </p:cNvSpPr>
            <p:nvPr/>
          </p:nvSpPr>
          <p:spPr bwMode="auto">
            <a:xfrm>
              <a:off x="922338" y="1782763"/>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sp>
          <p:nvSpPr>
            <p:cNvPr id="65555" name="TextBox 10"/>
            <p:cNvSpPr txBox="1">
              <a:spLocks noChangeArrowheads="1"/>
            </p:cNvSpPr>
            <p:nvPr/>
          </p:nvSpPr>
          <p:spPr bwMode="auto">
            <a:xfrm>
              <a:off x="3956050" y="1773238"/>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CONTEXT</a:t>
              </a:r>
            </a:p>
          </p:txBody>
        </p:sp>
        <p:sp>
          <p:nvSpPr>
            <p:cNvPr id="65556" name="TextBox 10"/>
            <p:cNvSpPr txBox="1">
              <a:spLocks noChangeArrowheads="1"/>
            </p:cNvSpPr>
            <p:nvPr/>
          </p:nvSpPr>
          <p:spPr bwMode="auto">
            <a:xfrm>
              <a:off x="4056063" y="5368925"/>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COMMUNITY</a:t>
              </a:r>
            </a:p>
          </p:txBody>
        </p:sp>
        <p:sp>
          <p:nvSpPr>
            <p:cNvPr id="65557" name="TextBox 10"/>
            <p:cNvSpPr txBox="1">
              <a:spLocks noChangeArrowheads="1"/>
            </p:cNvSpPr>
            <p:nvPr/>
          </p:nvSpPr>
          <p:spPr bwMode="auto">
            <a:xfrm rot="10800000" flipV="1">
              <a:off x="7080249" y="2191464"/>
              <a:ext cx="17462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COMMERCE</a:t>
              </a:r>
            </a:p>
          </p:txBody>
        </p:sp>
        <p:pic>
          <p:nvPicPr>
            <p:cNvPr id="65558"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9" name="Picture 58"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5900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5560"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5561"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562" name="Straight Arrow Connector 63"/>
            <p:cNvCxnSpPr>
              <a:cxnSpLocks noChangeShapeType="1"/>
            </p:cNvCxnSpPr>
            <p:nvPr/>
          </p:nvCxnSpPr>
          <p:spPr bwMode="auto">
            <a:xfrm flipH="1">
              <a:off x="3949700" y="3530600"/>
              <a:ext cx="1200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5563" name="Straight Arrow Connector 65"/>
            <p:cNvCxnSpPr>
              <a:cxnSpLocks noChangeShapeType="1"/>
              <a:stCxn id="65550" idx="1"/>
            </p:cNvCxnSpPr>
            <p:nvPr/>
          </p:nvCxnSpPr>
          <p:spPr bwMode="auto">
            <a:xfrm flipH="1">
              <a:off x="6324600" y="3724275"/>
              <a:ext cx="631825" cy="9525"/>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5564" name="Straight Arrow Connector 67"/>
            <p:cNvCxnSpPr>
              <a:cxnSpLocks noChangeShapeType="1"/>
            </p:cNvCxnSpPr>
            <p:nvPr/>
          </p:nvCxnSpPr>
          <p:spPr bwMode="auto">
            <a:xfrm>
              <a:off x="5895720" y="43751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5565" name="Straight Arrow Connector 69"/>
            <p:cNvCxnSpPr>
              <a:cxnSpLocks noChangeShapeType="1"/>
            </p:cNvCxnSpPr>
            <p:nvPr/>
          </p:nvCxnSpPr>
          <p:spPr bwMode="auto">
            <a:xfrm>
              <a:off x="8626220" y="23558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5566" name="Straight Arrow Connector 70"/>
            <p:cNvCxnSpPr>
              <a:cxnSpLocks noChangeShapeType="1"/>
            </p:cNvCxnSpPr>
            <p:nvPr/>
          </p:nvCxnSpPr>
          <p:spPr bwMode="auto">
            <a:xfrm>
              <a:off x="3956050" y="3708400"/>
              <a:ext cx="11874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567" name="Straight Arrow Connector 72"/>
            <p:cNvCxnSpPr>
              <a:cxnSpLocks noChangeShapeType="1"/>
            </p:cNvCxnSpPr>
            <p:nvPr/>
          </p:nvCxnSpPr>
          <p:spPr bwMode="auto">
            <a:xfrm>
              <a:off x="6330950" y="3498850"/>
              <a:ext cx="6286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568" name="Straight Arrow Connector 74"/>
            <p:cNvCxnSpPr>
              <a:cxnSpLocks noChangeShapeType="1"/>
            </p:cNvCxnSpPr>
            <p:nvPr/>
          </p:nvCxnSpPr>
          <p:spPr bwMode="auto">
            <a:xfrm flipV="1">
              <a:off x="5667375" y="436880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569" name="Straight Arrow Connector 76"/>
            <p:cNvCxnSpPr>
              <a:cxnSpLocks noChangeShapeType="1"/>
            </p:cNvCxnSpPr>
            <p:nvPr/>
          </p:nvCxnSpPr>
          <p:spPr bwMode="auto">
            <a:xfrm flipV="1">
              <a:off x="8474075" y="235585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570" name="Straight Arrow Connector 77"/>
            <p:cNvCxnSpPr>
              <a:cxnSpLocks noChangeShapeType="1"/>
            </p:cNvCxnSpPr>
            <p:nvPr/>
          </p:nvCxnSpPr>
          <p:spPr bwMode="auto">
            <a:xfrm flipH="1">
              <a:off x="6013450" y="2266950"/>
              <a:ext cx="1073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pic>
          <p:nvPicPr>
            <p:cNvPr id="65571" name="Picture 23" descr="cha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2222499"/>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72" name="Picture 24" descr="bankin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66051" y="1752600"/>
              <a:ext cx="3243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73" name="Picture 25" descr="social.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1100" y="4908550"/>
              <a:ext cx="46848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74" name="Rectangle 28"/>
            <p:cNvSpPr>
              <a:spLocks noChangeArrowheads="1"/>
            </p:cNvSpPr>
            <p:nvPr/>
          </p:nvSpPr>
          <p:spPr bwMode="auto">
            <a:xfrm>
              <a:off x="6667501" y="4910138"/>
              <a:ext cx="2209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Conduct transaction</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Exchange money for goods or services </a:t>
              </a:r>
            </a:p>
          </p:txBody>
        </p:sp>
      </p:grpSp>
      <p:sp>
        <p:nvSpPr>
          <p:cNvPr id="65539" name="Rectangle 3"/>
          <p:cNvSpPr>
            <a:spLocks noChangeArrowheads="1"/>
          </p:cNvSpPr>
          <p:nvPr/>
        </p:nvSpPr>
        <p:spPr bwMode="auto">
          <a:xfrm>
            <a:off x="217856" y="208590"/>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Personalize shopping experiences with analytics</a:t>
            </a:r>
          </a:p>
        </p:txBody>
      </p:sp>
      <p:sp>
        <p:nvSpPr>
          <p:cNvPr id="65540" name="Rectangle 40"/>
          <p:cNvSpPr>
            <a:spLocks noChangeArrowheads="1"/>
          </p:cNvSpPr>
          <p:nvPr/>
        </p:nvSpPr>
        <p:spPr bwMode="auto">
          <a:xfrm>
            <a:off x="217856" y="1034882"/>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r>
              <a:rPr lang="en-US" altLang="fr-FR" sz="2000">
                <a:solidFill>
                  <a:schemeClr val="tx1"/>
                </a:solidFill>
                <a:latin typeface="+mj-lt"/>
                <a:ea typeface="+mj-ea"/>
                <a:cs typeface="+mj-cs"/>
              </a:rPr>
              <a:t>Simplify purchase process by enabling anytime, anywhere exchange of </a:t>
            </a:r>
            <a:br>
              <a:rPr lang="en-US" altLang="fr-FR" sz="2000">
                <a:solidFill>
                  <a:schemeClr val="tx1"/>
                </a:solidFill>
                <a:latin typeface="+mj-lt"/>
                <a:ea typeface="+mj-ea"/>
                <a:cs typeface="+mj-cs"/>
              </a:rPr>
            </a:br>
            <a:r>
              <a:rPr lang="en-US" altLang="fr-FR" sz="2000">
                <a:solidFill>
                  <a:schemeClr val="tx1"/>
                </a:solidFill>
                <a:latin typeface="+mj-lt"/>
                <a:ea typeface="+mj-ea"/>
                <a:cs typeface="+mj-cs"/>
              </a:rPr>
              <a:t>money for goods</a:t>
            </a:r>
          </a:p>
        </p:txBody>
      </p:sp>
    </p:spTree>
    <p:extLst>
      <p:ext uri="{BB962C8B-B14F-4D97-AF65-F5344CB8AC3E}">
        <p14:creationId xmlns:p14="http://schemas.microsoft.com/office/powerpoint/2010/main" val="118224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279400" y="1814513"/>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grpSp>
        <p:nvGrpSpPr>
          <p:cNvPr id="66562" name="Group 26"/>
          <p:cNvGrpSpPr>
            <a:grpSpLocks/>
          </p:cNvGrpSpPr>
          <p:nvPr/>
        </p:nvGrpSpPr>
        <p:grpSpPr bwMode="auto">
          <a:xfrm>
            <a:off x="279400" y="2057400"/>
            <a:ext cx="8680450" cy="4427538"/>
            <a:chOff x="279400" y="1657350"/>
            <a:chExt cx="8680449" cy="4428822"/>
          </a:xfrm>
        </p:grpSpPr>
        <p:sp>
          <p:nvSpPr>
            <p:cNvPr id="53" name="Rounded Rectangle 52"/>
            <p:cNvSpPr/>
            <p:nvPr/>
          </p:nvSpPr>
          <p:spPr bwMode="auto">
            <a:xfrm>
              <a:off x="3949700" y="1657350"/>
              <a:ext cx="2533650" cy="289644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6566" name="Rectangle 19"/>
            <p:cNvSpPr>
              <a:spLocks noChangeArrowheads="1"/>
            </p:cNvSpPr>
            <p:nvPr/>
          </p:nvSpPr>
          <p:spPr bwMode="auto">
            <a:xfrm>
              <a:off x="3886200" y="2651125"/>
              <a:ext cx="13255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Historic data</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Present data </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Suggested future behavior</a:t>
              </a:r>
            </a:p>
          </p:txBody>
        </p:sp>
        <p:sp>
          <p:nvSpPr>
            <p:cNvPr id="55" name="Rounded Rectangle 54"/>
            <p:cNvSpPr/>
            <p:nvPr/>
          </p:nvSpPr>
          <p:spPr bwMode="auto">
            <a:xfrm>
              <a:off x="6603999" y="2610126"/>
              <a:ext cx="2273300" cy="1943664"/>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54" name="Rounded Rectangle 53"/>
            <p:cNvSpPr/>
            <p:nvPr/>
          </p:nvSpPr>
          <p:spPr bwMode="auto">
            <a:xfrm>
              <a:off x="7086599" y="1657350"/>
              <a:ext cx="1733550" cy="857499"/>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10" name="Rounded Rectangle 9"/>
            <p:cNvSpPr/>
            <p:nvPr/>
          </p:nvSpPr>
          <p:spPr bwMode="auto">
            <a:xfrm>
              <a:off x="317500" y="1657350"/>
              <a:ext cx="3562350" cy="2896440"/>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a:solidFill>
                  <a:srgbClr val="000000"/>
                </a:solidFill>
                <a:cs typeface="MS Gothic" charset="0"/>
              </a:endParaRPr>
            </a:p>
          </p:txBody>
        </p:sp>
        <p:sp>
          <p:nvSpPr>
            <p:cNvPr id="66570" name="Flowchart: Alternate Process 78"/>
            <p:cNvSpPr>
              <a:spLocks noChangeArrowheads="1"/>
            </p:cNvSpPr>
            <p:nvPr/>
          </p:nvSpPr>
          <p:spPr bwMode="auto">
            <a:xfrm>
              <a:off x="3956049" y="4813300"/>
              <a:ext cx="2647951" cy="844550"/>
            </a:xfrm>
            <a:prstGeom prst="flowChartAlternateProcess">
              <a:avLst/>
            </a:prstGeom>
            <a:solidFill>
              <a:srgbClr val="F2F2F2"/>
            </a:solidFill>
            <a:ln w="12700" cap="rnd">
              <a:solidFill>
                <a:srgbClr val="F04E37"/>
              </a:solidFill>
              <a:round/>
              <a:headEnd/>
              <a:tailEnd/>
            </a:ln>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p:txBody>
        </p:sp>
        <p:sp>
          <p:nvSpPr>
            <p:cNvPr id="66571"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6572"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6573" name="TextBox 10"/>
            <p:cNvSpPr txBox="1">
              <a:spLocks noChangeArrowheads="1"/>
            </p:cNvSpPr>
            <p:nvPr/>
          </p:nvSpPr>
          <p:spPr bwMode="auto">
            <a:xfrm>
              <a:off x="1657350" y="3308350"/>
              <a:ext cx="102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6574" name="Rounded Rectangle 1"/>
            <p:cNvSpPr>
              <a:spLocks noChangeArrowheads="1"/>
            </p:cNvSpPr>
            <p:nvPr/>
          </p:nvSpPr>
          <p:spPr bwMode="auto">
            <a:xfrm>
              <a:off x="6956425" y="3073400"/>
              <a:ext cx="1587500" cy="130175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Personal </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Interactions:</a:t>
              </a:r>
            </a:p>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buFont typeface="Times New Roman" panose="02020603050405020304" pitchFamily="18" charset="0"/>
                <a:buNone/>
              </a:pPr>
              <a:r>
                <a:rPr lang="en-US" altLang="fr-FR" sz="1000">
                  <a:solidFill>
                    <a:schemeClr val="tx1"/>
                  </a:solidFill>
                  <a:ea typeface="MS PGothic" panose="020B0600070205080204" pitchFamily="34" charset="-128"/>
                </a:rPr>
                <a:t> Actions</a:t>
              </a:r>
              <a:br>
                <a:rPr lang="en-US" altLang="fr-FR" sz="1000">
                  <a:solidFill>
                    <a:schemeClr val="tx1"/>
                  </a:solidFill>
                  <a:ea typeface="MS PGothic" panose="020B0600070205080204" pitchFamily="34" charset="-128"/>
                </a:rPr>
              </a:br>
              <a:r>
                <a:rPr lang="en-US" altLang="fr-FR" sz="1000">
                  <a:solidFill>
                    <a:schemeClr val="tx1"/>
                  </a:solidFill>
                  <a:ea typeface="MS PGothic" panose="020B0600070205080204" pitchFamily="34" charset="-128"/>
                </a:rPr>
                <a:t>Offers</a:t>
              </a:r>
            </a:p>
          </p:txBody>
        </p:sp>
        <p:sp>
          <p:nvSpPr>
            <p:cNvPr id="66575" name="TextBox 10"/>
            <p:cNvSpPr txBox="1">
              <a:spLocks noChangeArrowheads="1"/>
            </p:cNvSpPr>
            <p:nvPr/>
          </p:nvSpPr>
          <p:spPr bwMode="auto">
            <a:xfrm>
              <a:off x="6869113" y="2728913"/>
              <a:ext cx="1760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CONTENT</a:t>
              </a:r>
            </a:p>
          </p:txBody>
        </p:sp>
        <p:sp>
          <p:nvSpPr>
            <p:cNvPr id="66576" name="TextBox 10"/>
            <p:cNvSpPr txBox="1">
              <a:spLocks noChangeArrowheads="1"/>
            </p:cNvSpPr>
            <p:nvPr/>
          </p:nvSpPr>
          <p:spPr bwMode="auto">
            <a:xfrm>
              <a:off x="4794250" y="2257425"/>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Reporting and KPIs</a:t>
              </a:r>
            </a:p>
          </p:txBody>
        </p:sp>
        <p:sp>
          <p:nvSpPr>
            <p:cNvPr id="8" name="Flowchart: Alternate Process 78"/>
            <p:cNvSpPr/>
            <p:nvPr/>
          </p:nvSpPr>
          <p:spPr>
            <a:xfrm>
              <a:off x="5141912" y="2826089"/>
              <a:ext cx="1195387" cy="1549849"/>
            </a:xfrm>
            <a:prstGeom prst="flowChartAlternateProcess">
              <a:avLst/>
            </a:prstGeom>
            <a:noFill/>
            <a:ln w="12700" cap="rnd" cmpd="sng">
              <a:solidFill>
                <a:srgbClr val="F04E37"/>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defRPr/>
              </a:pPr>
              <a:r>
                <a:rPr lang="en-GB" sz="1000" dirty="0">
                  <a:solidFill>
                    <a:schemeClr val="tx1"/>
                  </a:solidFill>
                  <a:cs typeface="Arial"/>
                </a:rPr>
                <a:t>Real-time</a:t>
              </a:r>
            </a:p>
            <a:p>
              <a:pPr algn="ctr" defTabSz="914400" eaLnBrk="1" hangingPunct="1">
                <a:defRPr/>
              </a:pPr>
              <a:r>
                <a:rPr lang="en-GB" sz="1000" dirty="0">
                  <a:solidFill>
                    <a:schemeClr val="tx1"/>
                  </a:solidFill>
                  <a:cs typeface="Arial"/>
                </a:rPr>
                <a:t>Decisions</a:t>
              </a:r>
              <a:endParaRPr lang="en-US" sz="1000" dirty="0">
                <a:solidFill>
                  <a:schemeClr val="tx1"/>
                </a:solidFill>
                <a:cs typeface="Arial"/>
              </a:endParaRPr>
            </a:p>
          </p:txBody>
        </p:sp>
        <p:sp>
          <p:nvSpPr>
            <p:cNvPr id="66578" name="TextBox 10"/>
            <p:cNvSpPr txBox="1">
              <a:spLocks noChangeArrowheads="1"/>
            </p:cNvSpPr>
            <p:nvPr/>
          </p:nvSpPr>
          <p:spPr bwMode="auto">
            <a:xfrm>
              <a:off x="922338" y="1782763"/>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sp>
          <p:nvSpPr>
            <p:cNvPr id="66579" name="TextBox 10"/>
            <p:cNvSpPr txBox="1">
              <a:spLocks noChangeArrowheads="1"/>
            </p:cNvSpPr>
            <p:nvPr/>
          </p:nvSpPr>
          <p:spPr bwMode="auto">
            <a:xfrm>
              <a:off x="3956050" y="1773238"/>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CONTEXT</a:t>
              </a:r>
            </a:p>
          </p:txBody>
        </p:sp>
        <p:sp>
          <p:nvSpPr>
            <p:cNvPr id="66580" name="TextBox 10"/>
            <p:cNvSpPr txBox="1">
              <a:spLocks noChangeArrowheads="1"/>
            </p:cNvSpPr>
            <p:nvPr/>
          </p:nvSpPr>
          <p:spPr bwMode="auto">
            <a:xfrm>
              <a:off x="4056063" y="5368925"/>
              <a:ext cx="2387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COMMUNITY</a:t>
              </a:r>
            </a:p>
          </p:txBody>
        </p:sp>
        <p:sp>
          <p:nvSpPr>
            <p:cNvPr id="66581" name="TextBox 10"/>
            <p:cNvSpPr txBox="1">
              <a:spLocks noChangeArrowheads="1"/>
            </p:cNvSpPr>
            <p:nvPr/>
          </p:nvSpPr>
          <p:spPr bwMode="auto">
            <a:xfrm rot="10800000" flipV="1">
              <a:off x="7080249" y="2191464"/>
              <a:ext cx="17462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COMMERCE</a:t>
              </a:r>
            </a:p>
          </p:txBody>
        </p:sp>
        <p:pic>
          <p:nvPicPr>
            <p:cNvPr id="66582"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3" name="Picture 58"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5900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584"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6585"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586" name="Straight Arrow Connector 63"/>
            <p:cNvCxnSpPr>
              <a:cxnSpLocks noChangeShapeType="1"/>
            </p:cNvCxnSpPr>
            <p:nvPr/>
          </p:nvCxnSpPr>
          <p:spPr bwMode="auto">
            <a:xfrm flipH="1">
              <a:off x="3949700" y="3530600"/>
              <a:ext cx="1200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6587" name="Straight Arrow Connector 65"/>
            <p:cNvCxnSpPr>
              <a:cxnSpLocks noChangeShapeType="1"/>
              <a:stCxn id="66574" idx="1"/>
            </p:cNvCxnSpPr>
            <p:nvPr/>
          </p:nvCxnSpPr>
          <p:spPr bwMode="auto">
            <a:xfrm flipH="1">
              <a:off x="6324600" y="3724275"/>
              <a:ext cx="631825" cy="9525"/>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6588" name="Straight Arrow Connector 67"/>
            <p:cNvCxnSpPr>
              <a:cxnSpLocks noChangeShapeType="1"/>
            </p:cNvCxnSpPr>
            <p:nvPr/>
          </p:nvCxnSpPr>
          <p:spPr bwMode="auto">
            <a:xfrm>
              <a:off x="5895720" y="43751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6589" name="Straight Arrow Connector 69"/>
            <p:cNvCxnSpPr>
              <a:cxnSpLocks noChangeShapeType="1"/>
            </p:cNvCxnSpPr>
            <p:nvPr/>
          </p:nvCxnSpPr>
          <p:spPr bwMode="auto">
            <a:xfrm>
              <a:off x="8626220" y="2355850"/>
              <a:ext cx="6605" cy="43815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6590" name="Straight Arrow Connector 70"/>
            <p:cNvCxnSpPr>
              <a:cxnSpLocks noChangeShapeType="1"/>
            </p:cNvCxnSpPr>
            <p:nvPr/>
          </p:nvCxnSpPr>
          <p:spPr bwMode="auto">
            <a:xfrm>
              <a:off x="3956050" y="3708400"/>
              <a:ext cx="11874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591" name="Straight Arrow Connector 72"/>
            <p:cNvCxnSpPr>
              <a:cxnSpLocks noChangeShapeType="1"/>
            </p:cNvCxnSpPr>
            <p:nvPr/>
          </p:nvCxnSpPr>
          <p:spPr bwMode="auto">
            <a:xfrm>
              <a:off x="6330950" y="3498850"/>
              <a:ext cx="62865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592" name="Straight Arrow Connector 74"/>
            <p:cNvCxnSpPr>
              <a:cxnSpLocks noChangeShapeType="1"/>
            </p:cNvCxnSpPr>
            <p:nvPr/>
          </p:nvCxnSpPr>
          <p:spPr bwMode="auto">
            <a:xfrm flipV="1">
              <a:off x="5667375" y="436880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593" name="Straight Arrow Connector 76"/>
            <p:cNvCxnSpPr>
              <a:cxnSpLocks noChangeShapeType="1"/>
            </p:cNvCxnSpPr>
            <p:nvPr/>
          </p:nvCxnSpPr>
          <p:spPr bwMode="auto">
            <a:xfrm flipV="1">
              <a:off x="8474075" y="2355850"/>
              <a:ext cx="0" cy="4413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594" name="Straight Arrow Connector 77"/>
            <p:cNvCxnSpPr>
              <a:cxnSpLocks noChangeShapeType="1"/>
            </p:cNvCxnSpPr>
            <p:nvPr/>
          </p:nvCxnSpPr>
          <p:spPr bwMode="auto">
            <a:xfrm flipH="1">
              <a:off x="6013450" y="2266950"/>
              <a:ext cx="107315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pic>
          <p:nvPicPr>
            <p:cNvPr id="66595" name="Picture 23" descr="cha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2222499"/>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6" name="Picture 24" descr="bankin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66051" y="1752600"/>
              <a:ext cx="3243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7" name="Picture 25" descr="social.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1100" y="4908550"/>
              <a:ext cx="46848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8" name="Rectangle 28"/>
            <p:cNvSpPr>
              <a:spLocks noChangeArrowheads="1"/>
            </p:cNvSpPr>
            <p:nvPr/>
          </p:nvSpPr>
          <p:spPr bwMode="auto">
            <a:xfrm>
              <a:off x="279400" y="5809124"/>
              <a:ext cx="8680449" cy="27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200">
                  <a:solidFill>
                    <a:srgbClr val="F04E37"/>
                  </a:solidFill>
                  <a:ea typeface="MS PGothic" panose="020B0600070205080204" pitchFamily="34" charset="-128"/>
                </a:rPr>
                <a:t>Measure and analyze all touches, interactions, responses to refine approach</a:t>
              </a:r>
            </a:p>
          </p:txBody>
        </p:sp>
      </p:grpSp>
      <p:sp>
        <p:nvSpPr>
          <p:cNvPr id="66563" name="Rectangle 3"/>
          <p:cNvSpPr>
            <a:spLocks noChangeArrowheads="1"/>
          </p:cNvSpPr>
          <p:nvPr/>
        </p:nvSpPr>
        <p:spPr bwMode="auto">
          <a:xfrm>
            <a:off x="212725" y="190814"/>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Personalize shopping experiences with analytics</a:t>
            </a:r>
          </a:p>
        </p:txBody>
      </p:sp>
      <p:sp>
        <p:nvSpPr>
          <p:cNvPr id="66564" name="Rectangle 39"/>
          <p:cNvSpPr>
            <a:spLocks noChangeArrowheads="1"/>
          </p:cNvSpPr>
          <p:nvPr/>
        </p:nvSpPr>
        <p:spPr bwMode="auto">
          <a:xfrm>
            <a:off x="279400" y="1022160"/>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buFont typeface="Times New Roman" panose="02020603050405020304" pitchFamily="18" charset="0"/>
              <a:buNone/>
            </a:pPr>
            <a:r>
              <a:rPr lang="en-US" altLang="fr-FR" sz="2000">
                <a:solidFill>
                  <a:schemeClr val="tx1"/>
                </a:solidFill>
                <a:latin typeface="+mj-lt"/>
                <a:ea typeface="+mj-ea"/>
                <a:cs typeface="+mj-cs"/>
              </a:rPr>
              <a:t>Measure key metrics at every step and use to continuously refine experience</a:t>
            </a:r>
          </a:p>
        </p:txBody>
      </p:sp>
    </p:spTree>
    <p:extLst>
      <p:ext uri="{BB962C8B-B14F-4D97-AF65-F5344CB8AC3E}">
        <p14:creationId xmlns:p14="http://schemas.microsoft.com/office/powerpoint/2010/main" val="154884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4"/>
          <p:cNvSpPr>
            <a:spLocks noChangeArrowheads="1"/>
          </p:cNvSpPr>
          <p:nvPr/>
        </p:nvSpPr>
        <p:spPr bwMode="auto">
          <a:xfrm>
            <a:off x="92075" y="1971675"/>
            <a:ext cx="461962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lIns="182880" tIns="91440" rIns="182880"/>
          <a:lstStyle>
            <a:lvl1pPr marL="173038" indent="-169863">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Models based on </a:t>
            </a:r>
            <a:r>
              <a:rPr lang="en-US" altLang="fr-FR" sz="1600" b="1" u="sng">
                <a:latin typeface="Calibri" panose="020F0502020204030204" pitchFamily="34" charset="0"/>
                <a:ea typeface="MS PGothic" panose="020B0600070205080204" pitchFamily="34" charset="-128"/>
              </a:rPr>
              <a:t>few</a:t>
            </a:r>
            <a:r>
              <a:rPr lang="en-US" altLang="fr-FR" sz="1600" b="1">
                <a:latin typeface="Calibri" panose="020F0502020204030204" pitchFamily="34" charset="0"/>
                <a:ea typeface="MS PGothic" panose="020B0600070205080204" pitchFamily="34" charset="-128"/>
              </a:rPr>
              <a:t> dimensions – demographics, purchase history or basket analysis</a:t>
            </a:r>
            <a:endParaRPr lang="en-US" altLang="fr-FR" sz="1600" b="1" i="1">
              <a:latin typeface="Calibri" panose="020F0502020204030204" pitchFamily="34" charset="0"/>
              <a:ea typeface="MS PGothic" panose="020B0600070205080204" pitchFamily="34" charset="-128"/>
            </a:endParaRPr>
          </a:p>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Same approach for every business – lacking industry and business model customization</a:t>
            </a:r>
          </a:p>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Difficult to operationalize</a:t>
            </a:r>
          </a:p>
        </p:txBody>
      </p:sp>
      <p:sp>
        <p:nvSpPr>
          <p:cNvPr id="347139" name="Rectangle 20"/>
          <p:cNvSpPr>
            <a:spLocks noChangeArrowheads="1"/>
          </p:cNvSpPr>
          <p:nvPr/>
        </p:nvSpPr>
        <p:spPr bwMode="auto">
          <a:xfrm>
            <a:off x="4648200" y="1987550"/>
            <a:ext cx="46863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lIns="182880" tIns="91440" rIns="182880"/>
          <a:lstStyle>
            <a:lvl1pPr marL="173038" indent="-169863">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Models based on </a:t>
            </a:r>
            <a:r>
              <a:rPr lang="en-US" altLang="fr-FR" sz="1600" b="1" u="sng">
                <a:latin typeface="Calibri" panose="020F0502020204030204" pitchFamily="34" charset="0"/>
                <a:ea typeface="MS PGothic" panose="020B0600070205080204" pitchFamily="34" charset="-128"/>
              </a:rPr>
              <a:t>many</a:t>
            </a:r>
            <a:r>
              <a:rPr lang="en-US" altLang="fr-FR" sz="1600" b="1">
                <a:latin typeface="Calibri" panose="020F0502020204030204" pitchFamily="34" charset="0"/>
                <a:ea typeface="MS PGothic" panose="020B0600070205080204" pitchFamily="34" charset="-128"/>
              </a:rPr>
              <a:t> dimensions of customer behavior</a:t>
            </a:r>
            <a:endParaRPr lang="en-US" altLang="fr-FR" sz="1600" b="1" i="1">
              <a:latin typeface="Calibri" panose="020F0502020204030204" pitchFamily="34" charset="0"/>
              <a:ea typeface="MS PGothic" panose="020B0600070205080204" pitchFamily="34" charset="-128"/>
            </a:endParaRPr>
          </a:p>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Tailored to your business &amp; value props</a:t>
            </a:r>
          </a:p>
          <a:p>
            <a:pPr defTabSz="914400">
              <a:lnSpc>
                <a:spcPct val="90000"/>
              </a:lnSpc>
              <a:spcBef>
                <a:spcPts val="600"/>
              </a:spcBef>
              <a:buClr>
                <a:srgbClr val="C20000"/>
              </a:buClr>
              <a:buFont typeface="Arial" panose="020B0604020202020204" pitchFamily="34" charset="0"/>
              <a:buChar char="•"/>
            </a:pPr>
            <a:r>
              <a:rPr lang="en-US" altLang="fr-FR" sz="1600" b="1">
                <a:latin typeface="Calibri" panose="020F0502020204030204" pitchFamily="34" charset="0"/>
                <a:ea typeface="MS PGothic" panose="020B0600070205080204" pitchFamily="34" charset="-128"/>
              </a:rPr>
              <a:t>Designed for operationalization &amp; personalization</a:t>
            </a:r>
          </a:p>
        </p:txBody>
      </p:sp>
      <p:sp>
        <p:nvSpPr>
          <p:cNvPr id="347140" name="TextBox 21"/>
          <p:cNvSpPr txBox="1">
            <a:spLocks noChangeArrowheads="1"/>
          </p:cNvSpPr>
          <p:nvPr/>
        </p:nvSpPr>
        <p:spPr bwMode="auto">
          <a:xfrm>
            <a:off x="868363" y="1579563"/>
            <a:ext cx="263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buClr>
                <a:srgbClr val="C20000"/>
              </a:buClr>
            </a:pPr>
            <a:r>
              <a:rPr lang="en-US" altLang="fr-FR" sz="2000" b="1">
                <a:solidFill>
                  <a:schemeClr val="bg2"/>
                </a:solidFill>
                <a:latin typeface="Calibri" panose="020F0502020204030204" pitchFamily="34" charset="0"/>
                <a:ea typeface="MS PGothic" panose="020B0600070205080204" pitchFamily="34" charset="-128"/>
              </a:rPr>
              <a:t>Traditional Approach</a:t>
            </a:r>
            <a:r>
              <a:rPr lang="en-US" altLang="fr-FR" sz="2000" b="1" i="1">
                <a:solidFill>
                  <a:schemeClr val="bg2"/>
                </a:solidFill>
                <a:latin typeface="Calibri" panose="020F0502020204030204" pitchFamily="34" charset="0"/>
                <a:ea typeface="MS PGothic" panose="020B0600070205080204" pitchFamily="34" charset="-128"/>
              </a:rPr>
              <a:t>             </a:t>
            </a:r>
            <a:endParaRPr lang="en-US" altLang="fr-FR" sz="2200" b="1" i="1">
              <a:solidFill>
                <a:schemeClr val="bg2"/>
              </a:solidFill>
              <a:latin typeface="Calibri" panose="020F0502020204030204" pitchFamily="34" charset="0"/>
              <a:ea typeface="MS PGothic" panose="020B0600070205080204" pitchFamily="34" charset="-128"/>
            </a:endParaRPr>
          </a:p>
        </p:txBody>
      </p:sp>
      <p:sp>
        <p:nvSpPr>
          <p:cNvPr id="347141" name="TextBox 7"/>
          <p:cNvSpPr txBox="1">
            <a:spLocks noChangeArrowheads="1"/>
          </p:cNvSpPr>
          <p:nvPr/>
        </p:nvSpPr>
        <p:spPr bwMode="auto">
          <a:xfrm>
            <a:off x="273051" y="3644900"/>
            <a:ext cx="42497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spcBef>
                <a:spcPct val="20000"/>
              </a:spcBef>
              <a:buClr>
                <a:srgbClr val="C20000"/>
              </a:buClr>
            </a:pPr>
            <a:r>
              <a:rPr lang="en-US" altLang="fr-FR" sz="1600">
                <a:solidFill>
                  <a:srgbClr val="7889FB"/>
                </a:solidFill>
                <a:latin typeface="+mj-lt"/>
                <a:ea typeface="+mj-ea"/>
                <a:cs typeface="+mj-cs"/>
              </a:rPr>
              <a:t>Most segmentation approaches have two or three dimensions:</a:t>
            </a:r>
          </a:p>
        </p:txBody>
      </p:sp>
      <p:grpSp>
        <p:nvGrpSpPr>
          <p:cNvPr id="347142" name="Group 175"/>
          <p:cNvGrpSpPr>
            <a:grpSpLocks/>
          </p:cNvGrpSpPr>
          <p:nvPr/>
        </p:nvGrpSpPr>
        <p:grpSpPr bwMode="auto">
          <a:xfrm>
            <a:off x="273050" y="4229100"/>
            <a:ext cx="1397000" cy="1179513"/>
            <a:chOff x="298283" y="2806763"/>
            <a:chExt cx="1396638" cy="1180357"/>
          </a:xfrm>
        </p:grpSpPr>
        <p:sp>
          <p:nvSpPr>
            <p:cNvPr id="347143" name="TextBox 11"/>
            <p:cNvSpPr txBox="1">
              <a:spLocks noChangeArrowheads="1"/>
            </p:cNvSpPr>
            <p:nvPr/>
          </p:nvSpPr>
          <p:spPr bwMode="auto">
            <a:xfrm>
              <a:off x="651925" y="3725355"/>
              <a:ext cx="957744" cy="26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Times New Roman" panose="02020603050405020304" pitchFamily="18" charset="0"/>
                  <a:ea typeface="MS PGothic" panose="020B0600070205080204" pitchFamily="34" charset="-128"/>
                  <a:cs typeface="Times New Roman" panose="02020603050405020304" pitchFamily="18" charset="0"/>
                </a:rPr>
                <a:t>Transactions</a:t>
              </a:r>
            </a:p>
          </p:txBody>
        </p:sp>
        <p:sp>
          <p:nvSpPr>
            <p:cNvPr id="347144" name="TextBox 16"/>
            <p:cNvSpPr txBox="1">
              <a:spLocks noChangeArrowheads="1"/>
            </p:cNvSpPr>
            <p:nvPr/>
          </p:nvSpPr>
          <p:spPr bwMode="auto">
            <a:xfrm rot="-5400000">
              <a:off x="185363" y="3073781"/>
              <a:ext cx="486123" cy="26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Times New Roman" panose="02020603050405020304" pitchFamily="18" charset="0"/>
                  <a:ea typeface="MS PGothic" panose="020B0600070205080204" pitchFamily="34" charset="-128"/>
                  <a:cs typeface="Times New Roman" panose="02020603050405020304" pitchFamily="18" charset="0"/>
                </a:rPr>
                <a:t>Sales</a:t>
              </a:r>
            </a:p>
          </p:txBody>
        </p:sp>
        <p:sp>
          <p:nvSpPr>
            <p:cNvPr id="347145" name="Rectangle 12"/>
            <p:cNvSpPr>
              <a:spLocks noChangeArrowheads="1"/>
            </p:cNvSpPr>
            <p:nvPr/>
          </p:nvSpPr>
          <p:spPr bwMode="auto">
            <a:xfrm>
              <a:off x="533172" y="3155033"/>
              <a:ext cx="1126833" cy="198494"/>
            </a:xfrm>
            <a:prstGeom prst="rect">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347146" name="Rectangle 13"/>
            <p:cNvSpPr>
              <a:spLocks noChangeArrowheads="1"/>
            </p:cNvSpPr>
            <p:nvPr/>
          </p:nvSpPr>
          <p:spPr bwMode="auto">
            <a:xfrm>
              <a:off x="541108" y="3148320"/>
              <a:ext cx="1134768" cy="182693"/>
            </a:xfrm>
            <a:prstGeom prst="rect">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15" name="Multiply 14"/>
            <p:cNvSpPr/>
            <p:nvPr/>
          </p:nvSpPr>
          <p:spPr bwMode="auto">
            <a:xfrm>
              <a:off x="872809" y="3086363"/>
              <a:ext cx="66658"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6" name="Multiply 15"/>
            <p:cNvSpPr/>
            <p:nvPr/>
          </p:nvSpPr>
          <p:spPr bwMode="auto">
            <a:xfrm>
              <a:off x="1180704" y="3165795"/>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7" name="Multiply 16"/>
            <p:cNvSpPr/>
            <p:nvPr/>
          </p:nvSpPr>
          <p:spPr bwMode="auto">
            <a:xfrm>
              <a:off x="1075956" y="3331013"/>
              <a:ext cx="66658"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8" name="Multiply 17"/>
            <p:cNvSpPr/>
            <p:nvPr/>
          </p:nvSpPr>
          <p:spPr bwMode="auto">
            <a:xfrm>
              <a:off x="1053737" y="3543890"/>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9" name="Multiply 18"/>
            <p:cNvSpPr/>
            <p:nvPr/>
          </p:nvSpPr>
          <p:spPr bwMode="auto">
            <a:xfrm>
              <a:off x="728385" y="2964038"/>
              <a:ext cx="68244"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0" name="Multiply 19"/>
            <p:cNvSpPr/>
            <p:nvPr/>
          </p:nvSpPr>
          <p:spPr bwMode="auto">
            <a:xfrm>
              <a:off x="1037866" y="3043470"/>
              <a:ext cx="66658"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1" name="Multiply 20"/>
            <p:cNvSpPr/>
            <p:nvPr/>
          </p:nvSpPr>
          <p:spPr bwMode="auto">
            <a:xfrm>
              <a:off x="931532" y="3208688"/>
              <a:ext cx="68244"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2" name="Multiply 21"/>
            <p:cNvSpPr/>
            <p:nvPr/>
          </p:nvSpPr>
          <p:spPr bwMode="auto">
            <a:xfrm>
              <a:off x="910899" y="3437452"/>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3" name="Multiply 22"/>
            <p:cNvSpPr/>
            <p:nvPr/>
          </p:nvSpPr>
          <p:spPr bwMode="auto">
            <a:xfrm>
              <a:off x="1002950" y="3137199"/>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4" name="Multiply 23"/>
            <p:cNvSpPr/>
            <p:nvPr/>
          </p:nvSpPr>
          <p:spPr bwMode="auto">
            <a:xfrm>
              <a:off x="1185466" y="3594726"/>
              <a:ext cx="68244"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5" name="Multiply 24"/>
            <p:cNvSpPr/>
            <p:nvPr/>
          </p:nvSpPr>
          <p:spPr bwMode="auto">
            <a:xfrm>
              <a:off x="1063260" y="3259525"/>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6" name="Multiply 25"/>
            <p:cNvSpPr/>
            <p:nvPr/>
          </p:nvSpPr>
          <p:spPr bwMode="auto">
            <a:xfrm>
              <a:off x="634746" y="3226163"/>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7" name="Multiply 26"/>
            <p:cNvSpPr/>
            <p:nvPr/>
          </p:nvSpPr>
          <p:spPr bwMode="auto">
            <a:xfrm>
              <a:off x="817261" y="3683690"/>
              <a:ext cx="68244"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8" name="Multiply 27"/>
            <p:cNvSpPr/>
            <p:nvPr/>
          </p:nvSpPr>
          <p:spPr bwMode="auto">
            <a:xfrm>
              <a:off x="695055" y="3348488"/>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9" name="Multiply 28"/>
            <p:cNvSpPr/>
            <p:nvPr/>
          </p:nvSpPr>
          <p:spPr bwMode="auto">
            <a:xfrm>
              <a:off x="618875" y="3518472"/>
              <a:ext cx="66658"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0" name="Multiply 29"/>
            <p:cNvSpPr/>
            <p:nvPr/>
          </p:nvSpPr>
          <p:spPr bwMode="auto">
            <a:xfrm>
              <a:off x="723623" y="3661449"/>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1" name="Multiply 30"/>
            <p:cNvSpPr/>
            <p:nvPr/>
          </p:nvSpPr>
          <p:spPr bwMode="auto">
            <a:xfrm>
              <a:off x="702991" y="3547067"/>
              <a:ext cx="68244"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2" name="Multiply 31"/>
            <p:cNvSpPr/>
            <p:nvPr/>
          </p:nvSpPr>
          <p:spPr bwMode="auto">
            <a:xfrm>
              <a:off x="555391" y="3686867"/>
              <a:ext cx="66658"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3" name="Multiply 32"/>
            <p:cNvSpPr/>
            <p:nvPr/>
          </p:nvSpPr>
          <p:spPr bwMode="auto">
            <a:xfrm>
              <a:off x="626811" y="3704343"/>
              <a:ext cx="68244"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2" name="Multiply 33"/>
            <p:cNvSpPr/>
            <p:nvPr/>
          </p:nvSpPr>
          <p:spPr bwMode="auto">
            <a:xfrm>
              <a:off x="622049" y="3620145"/>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 name="Multiply 34"/>
            <p:cNvSpPr/>
            <p:nvPr/>
          </p:nvSpPr>
          <p:spPr bwMode="auto">
            <a:xfrm>
              <a:off x="787106" y="3488288"/>
              <a:ext cx="68245"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 name="Multiply 35"/>
            <p:cNvSpPr/>
            <p:nvPr/>
          </p:nvSpPr>
          <p:spPr bwMode="auto">
            <a:xfrm>
              <a:off x="791868" y="3343722"/>
              <a:ext cx="68244"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 name="Multiply 36"/>
            <p:cNvSpPr/>
            <p:nvPr/>
          </p:nvSpPr>
          <p:spPr bwMode="auto">
            <a:xfrm>
              <a:off x="961686" y="3335779"/>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6" name="Multiply 37"/>
            <p:cNvSpPr/>
            <p:nvPr/>
          </p:nvSpPr>
          <p:spPr bwMode="auto">
            <a:xfrm>
              <a:off x="660139" y="3170561"/>
              <a:ext cx="68245"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 name="Multiply 38"/>
            <p:cNvSpPr/>
            <p:nvPr/>
          </p:nvSpPr>
          <p:spPr bwMode="auto">
            <a:xfrm>
              <a:off x="969622" y="3251581"/>
              <a:ext cx="68244"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 name="Multiply 39"/>
            <p:cNvSpPr/>
            <p:nvPr/>
          </p:nvSpPr>
          <p:spPr bwMode="auto">
            <a:xfrm>
              <a:off x="863287" y="3416799"/>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 name="Multiply 40"/>
            <p:cNvSpPr/>
            <p:nvPr/>
          </p:nvSpPr>
          <p:spPr bwMode="auto">
            <a:xfrm>
              <a:off x="885506" y="3276999"/>
              <a:ext cx="66658"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 name="Multiply 41"/>
            <p:cNvSpPr/>
            <p:nvPr/>
          </p:nvSpPr>
          <p:spPr bwMode="auto">
            <a:xfrm>
              <a:off x="791868" y="3221397"/>
              <a:ext cx="68244"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1" name="Multiply 42"/>
            <p:cNvSpPr/>
            <p:nvPr/>
          </p:nvSpPr>
          <p:spPr bwMode="auto">
            <a:xfrm>
              <a:off x="850590" y="3343722"/>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3" name="Multiply 43"/>
            <p:cNvSpPr/>
            <p:nvPr/>
          </p:nvSpPr>
          <p:spPr bwMode="auto">
            <a:xfrm>
              <a:off x="749016" y="3419976"/>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5" name="Multiply 44"/>
            <p:cNvSpPr/>
            <p:nvPr/>
          </p:nvSpPr>
          <p:spPr bwMode="auto">
            <a:xfrm>
              <a:off x="631572" y="2844890"/>
              <a:ext cx="66658"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6" name="Multiply 45"/>
            <p:cNvSpPr/>
            <p:nvPr/>
          </p:nvSpPr>
          <p:spPr bwMode="auto">
            <a:xfrm>
              <a:off x="799803" y="2900493"/>
              <a:ext cx="68245"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7" name="Multiply 46"/>
            <p:cNvSpPr/>
            <p:nvPr/>
          </p:nvSpPr>
          <p:spPr bwMode="auto">
            <a:xfrm>
              <a:off x="1206098" y="2883018"/>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8" name="Multiply 47"/>
            <p:cNvSpPr/>
            <p:nvPr/>
          </p:nvSpPr>
          <p:spPr bwMode="auto">
            <a:xfrm>
              <a:off x="1180704" y="3267467"/>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49" name="Multiply 48"/>
            <p:cNvSpPr/>
            <p:nvPr/>
          </p:nvSpPr>
          <p:spPr bwMode="auto">
            <a:xfrm>
              <a:off x="1291800" y="2913202"/>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0" name="Multiply 49"/>
            <p:cNvSpPr/>
            <p:nvPr/>
          </p:nvSpPr>
          <p:spPr bwMode="auto">
            <a:xfrm>
              <a:off x="1210859" y="2984690"/>
              <a:ext cx="68244"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1" name="Multiply 50"/>
            <p:cNvSpPr/>
            <p:nvPr/>
          </p:nvSpPr>
          <p:spPr bwMode="auto">
            <a:xfrm>
              <a:off x="1058499" y="2913202"/>
              <a:ext cx="68244"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2" name="Multiply 51"/>
            <p:cNvSpPr/>
            <p:nvPr/>
          </p:nvSpPr>
          <p:spPr bwMode="auto">
            <a:xfrm>
              <a:off x="1164833" y="3056179"/>
              <a:ext cx="66658"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3" name="Multiply 52"/>
            <p:cNvSpPr/>
            <p:nvPr/>
          </p:nvSpPr>
          <p:spPr bwMode="auto">
            <a:xfrm>
              <a:off x="695055" y="3458104"/>
              <a:ext cx="66658"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4" name="Multiply 53"/>
            <p:cNvSpPr/>
            <p:nvPr/>
          </p:nvSpPr>
          <p:spPr bwMode="auto">
            <a:xfrm>
              <a:off x="1063260" y="3014875"/>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5" name="Multiply 54"/>
            <p:cNvSpPr/>
            <p:nvPr/>
          </p:nvSpPr>
          <p:spPr bwMode="auto">
            <a:xfrm>
              <a:off x="1215620" y="3412034"/>
              <a:ext cx="66658"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6" name="Multiply 55"/>
            <p:cNvSpPr/>
            <p:nvPr/>
          </p:nvSpPr>
          <p:spPr bwMode="auto">
            <a:xfrm>
              <a:off x="1447335" y="3167384"/>
              <a:ext cx="68245" cy="71488"/>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7" name="Multiply 56"/>
            <p:cNvSpPr/>
            <p:nvPr/>
          </p:nvSpPr>
          <p:spPr bwMode="auto">
            <a:xfrm>
              <a:off x="1523515" y="2819472"/>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8" name="Multiply 57"/>
            <p:cNvSpPr/>
            <p:nvPr/>
          </p:nvSpPr>
          <p:spPr bwMode="auto">
            <a:xfrm>
              <a:off x="1371155" y="2971981"/>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59" name="Multiply 58"/>
            <p:cNvSpPr/>
            <p:nvPr/>
          </p:nvSpPr>
          <p:spPr bwMode="auto">
            <a:xfrm>
              <a:off x="1393374" y="2806763"/>
              <a:ext cx="66658"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60" name="Multiply 59"/>
            <p:cNvSpPr/>
            <p:nvPr/>
          </p:nvSpPr>
          <p:spPr bwMode="auto">
            <a:xfrm>
              <a:off x="1333065" y="3419976"/>
              <a:ext cx="68245" cy="73077"/>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61" name="Multiply 60"/>
            <p:cNvSpPr/>
            <p:nvPr/>
          </p:nvSpPr>
          <p:spPr bwMode="auto">
            <a:xfrm>
              <a:off x="1294975" y="3099072"/>
              <a:ext cx="68245" cy="71489"/>
            </a:xfrm>
            <a:prstGeom prst="mathMultiply">
              <a:avLst/>
            </a:prstGeom>
            <a:solidFill>
              <a:srgbClr val="FF0000"/>
            </a:solidFill>
            <a:ln w="6350" cap="flat" cmpd="sng" algn="ctr">
              <a:solidFill>
                <a:srgbClr val="FF0000"/>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347194" name="Oval 65"/>
            <p:cNvSpPr>
              <a:spLocks noChangeArrowheads="1"/>
            </p:cNvSpPr>
            <p:nvPr/>
          </p:nvSpPr>
          <p:spPr bwMode="auto">
            <a:xfrm>
              <a:off x="515714" y="2879841"/>
              <a:ext cx="522152" cy="271657"/>
            </a:xfrm>
            <a:prstGeom prst="ellipse">
              <a:avLst/>
            </a:prstGeom>
            <a:noFill/>
            <a:ln w="127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347195" name="Oval 66"/>
            <p:cNvSpPr>
              <a:spLocks noChangeArrowheads="1"/>
            </p:cNvSpPr>
            <p:nvPr/>
          </p:nvSpPr>
          <p:spPr bwMode="auto">
            <a:xfrm>
              <a:off x="1033105" y="2871897"/>
              <a:ext cx="661816" cy="271657"/>
            </a:xfrm>
            <a:prstGeom prst="ellipse">
              <a:avLst/>
            </a:prstGeom>
            <a:noFill/>
            <a:ln w="127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347196" name="Oval 67"/>
            <p:cNvSpPr>
              <a:spLocks noChangeArrowheads="1"/>
            </p:cNvSpPr>
            <p:nvPr/>
          </p:nvSpPr>
          <p:spPr bwMode="auto">
            <a:xfrm>
              <a:off x="482385" y="3526415"/>
              <a:ext cx="455495" cy="271657"/>
            </a:xfrm>
            <a:prstGeom prst="ellipse">
              <a:avLst/>
            </a:prstGeom>
            <a:noFill/>
            <a:ln w="12700">
              <a:solidFill>
                <a:srgbClr val="E7242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347197" name="Oval 68"/>
            <p:cNvSpPr>
              <a:spLocks noChangeArrowheads="1"/>
            </p:cNvSpPr>
            <p:nvPr/>
          </p:nvSpPr>
          <p:spPr bwMode="auto">
            <a:xfrm rot="-1594500">
              <a:off x="679184" y="3248404"/>
              <a:ext cx="576114" cy="271657"/>
            </a:xfrm>
            <a:prstGeom prst="ellipse">
              <a:avLst/>
            </a:prstGeom>
            <a:noFill/>
            <a:ln w="12700">
              <a:solidFill>
                <a:srgbClr val="80808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grpSp>
      <p:grpSp>
        <p:nvGrpSpPr>
          <p:cNvPr id="347198" name="Group 174"/>
          <p:cNvGrpSpPr>
            <a:grpSpLocks/>
          </p:cNvGrpSpPr>
          <p:nvPr/>
        </p:nvGrpSpPr>
        <p:grpSpPr bwMode="auto">
          <a:xfrm>
            <a:off x="1717675" y="4295775"/>
            <a:ext cx="1425575" cy="1327150"/>
            <a:chOff x="308290" y="4237573"/>
            <a:chExt cx="1426006" cy="1326785"/>
          </a:xfrm>
        </p:grpSpPr>
        <p:grpSp>
          <p:nvGrpSpPr>
            <p:cNvPr id="347199" name="Group 126"/>
            <p:cNvGrpSpPr>
              <a:grpSpLocks/>
            </p:cNvGrpSpPr>
            <p:nvPr/>
          </p:nvGrpSpPr>
          <p:grpSpPr bwMode="auto">
            <a:xfrm>
              <a:off x="533415" y="4470339"/>
              <a:ext cx="1159928" cy="884770"/>
              <a:chOff x="533404" y="4411133"/>
              <a:chExt cx="1159928" cy="884770"/>
            </a:xfrm>
          </p:grpSpPr>
          <p:sp>
            <p:nvSpPr>
              <p:cNvPr id="347200" name="Rectangle 118"/>
              <p:cNvSpPr>
                <a:spLocks noChangeArrowheads="1"/>
              </p:cNvSpPr>
              <p:nvPr/>
            </p:nvSpPr>
            <p:spPr bwMode="auto">
              <a:xfrm>
                <a:off x="533404" y="4680289"/>
                <a:ext cx="1126560" cy="198335"/>
              </a:xfrm>
              <a:prstGeom prst="rect">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sp>
            <p:nvSpPr>
              <p:cNvPr id="347201" name="Rectangle 119"/>
              <p:cNvSpPr>
                <a:spLocks noChangeArrowheads="1"/>
              </p:cNvSpPr>
              <p:nvPr/>
            </p:nvSpPr>
            <p:spPr bwMode="auto">
              <a:xfrm>
                <a:off x="541349" y="4664397"/>
                <a:ext cx="1151983" cy="182476"/>
              </a:xfrm>
              <a:prstGeom prst="rect">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lIns="0" tIns="0" rIns="0" bIns="0" anchor="ct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buFontTx/>
                  <a:buChar char="•"/>
                </a:pPr>
                <a:endParaRPr lang="en-US" altLang="fr-FR" sz="1200" b="1">
                  <a:ea typeface="MS PGothic" panose="020B0600070205080204" pitchFamily="34" charset="-128"/>
                </a:endParaRPr>
              </a:p>
            </p:txBody>
          </p:sp>
          <p:cxnSp>
            <p:nvCxnSpPr>
              <p:cNvPr id="347202" name="Straight Connector 122"/>
              <p:cNvCxnSpPr>
                <a:cxnSpLocks noChangeShapeType="1"/>
              </p:cNvCxnSpPr>
              <p:nvPr/>
            </p:nvCxnSpPr>
            <p:spPr bwMode="auto">
              <a:xfrm flipV="1">
                <a:off x="537630" y="4411133"/>
                <a:ext cx="1072686" cy="88477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grpSp>
        <p:sp>
          <p:nvSpPr>
            <p:cNvPr id="347203" name="TextBox 127"/>
            <p:cNvSpPr txBox="1">
              <a:spLocks noChangeArrowheads="1"/>
            </p:cNvSpPr>
            <p:nvPr/>
          </p:nvSpPr>
          <p:spPr bwMode="auto">
            <a:xfrm>
              <a:off x="686229" y="5304080"/>
              <a:ext cx="851157" cy="26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Times New Roman" panose="02020603050405020304" pitchFamily="18" charset="0"/>
                  <a:ea typeface="MS PGothic" panose="020B0600070205080204" pitchFamily="34" charset="-128"/>
                  <a:cs typeface="Times New Roman" panose="02020603050405020304" pitchFamily="18" charset="0"/>
                </a:rPr>
                <a:t>Geography</a:t>
              </a:r>
            </a:p>
          </p:txBody>
        </p:sp>
        <p:sp>
          <p:nvSpPr>
            <p:cNvPr id="347204" name="TextBox 128"/>
            <p:cNvSpPr txBox="1">
              <a:spLocks noChangeArrowheads="1"/>
            </p:cNvSpPr>
            <p:nvPr/>
          </p:nvSpPr>
          <p:spPr bwMode="auto">
            <a:xfrm rot="-5400000">
              <a:off x="125853" y="4672353"/>
              <a:ext cx="625303" cy="26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Times New Roman" panose="02020603050405020304" pitchFamily="18" charset="0"/>
                  <a:ea typeface="MS PGothic" panose="020B0600070205080204" pitchFamily="34" charset="-128"/>
                  <a:cs typeface="Times New Roman" panose="02020603050405020304" pitchFamily="18" charset="0"/>
                </a:rPr>
                <a:t>Income</a:t>
              </a:r>
            </a:p>
          </p:txBody>
        </p:sp>
        <p:sp>
          <p:nvSpPr>
            <p:cNvPr id="347205" name="TextBox 129"/>
            <p:cNvSpPr txBox="1">
              <a:spLocks noChangeArrowheads="1"/>
            </p:cNvSpPr>
            <p:nvPr/>
          </p:nvSpPr>
          <p:spPr bwMode="auto">
            <a:xfrm rot="-2409866">
              <a:off x="946658" y="4586727"/>
              <a:ext cx="417639" cy="26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Times New Roman" panose="02020603050405020304" pitchFamily="18" charset="0"/>
                  <a:ea typeface="MS PGothic" panose="020B0600070205080204" pitchFamily="34" charset="-128"/>
                  <a:cs typeface="Times New Roman" panose="02020603050405020304" pitchFamily="18" charset="0"/>
                </a:rPr>
                <a:t>Age</a:t>
              </a:r>
            </a:p>
          </p:txBody>
        </p:sp>
        <p:sp>
          <p:nvSpPr>
            <p:cNvPr id="71" name="Multiply 70"/>
            <p:cNvSpPr>
              <a:spLocks noChangeAspect="1"/>
            </p:cNvSpPr>
            <p:nvPr/>
          </p:nvSpPr>
          <p:spPr bwMode="auto">
            <a:xfrm>
              <a:off x="991121" y="4585140"/>
              <a:ext cx="53991" cy="53960"/>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2" name="Multiply 71"/>
            <p:cNvSpPr>
              <a:spLocks noChangeAspect="1"/>
            </p:cNvSpPr>
            <p:nvPr/>
          </p:nvSpPr>
          <p:spPr bwMode="auto">
            <a:xfrm>
              <a:off x="1194383" y="4829548"/>
              <a:ext cx="66695"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3" name="Multiply 72"/>
            <p:cNvSpPr>
              <a:spLocks noChangeAspect="1"/>
            </p:cNvSpPr>
            <p:nvPr/>
          </p:nvSpPr>
          <p:spPr bwMode="auto">
            <a:xfrm>
              <a:off x="851379" y="5177115"/>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4" name="Multiply 73"/>
            <p:cNvSpPr>
              <a:spLocks noChangeAspect="1"/>
            </p:cNvSpPr>
            <p:nvPr/>
          </p:nvSpPr>
          <p:spPr bwMode="auto">
            <a:xfrm>
              <a:off x="846616" y="4461349"/>
              <a:ext cx="68283"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5" name="Multiply 74"/>
            <p:cNvSpPr>
              <a:spLocks noChangeAspect="1"/>
            </p:cNvSpPr>
            <p:nvPr/>
          </p:nvSpPr>
          <p:spPr bwMode="auto">
            <a:xfrm>
              <a:off x="1156271" y="4542289"/>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6" name="Multiply 75"/>
            <p:cNvSpPr>
              <a:spLocks noChangeAspect="1"/>
            </p:cNvSpPr>
            <p:nvPr/>
          </p:nvSpPr>
          <p:spPr bwMode="auto">
            <a:xfrm>
              <a:off x="1062581" y="4415324"/>
              <a:ext cx="68283"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7" name="Multiply 76"/>
            <p:cNvSpPr>
              <a:spLocks noChangeAspect="1"/>
            </p:cNvSpPr>
            <p:nvPr/>
          </p:nvSpPr>
          <p:spPr bwMode="auto">
            <a:xfrm>
              <a:off x="1099104" y="4620056"/>
              <a:ext cx="68284"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8" name="Multiply 77"/>
            <p:cNvSpPr>
              <a:spLocks noChangeAspect="1"/>
            </p:cNvSpPr>
            <p:nvPr/>
          </p:nvSpPr>
          <p:spPr bwMode="auto">
            <a:xfrm>
              <a:off x="1303954" y="5093001"/>
              <a:ext cx="68283"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79" name="Multiply 78"/>
            <p:cNvSpPr>
              <a:spLocks noChangeAspect="1"/>
            </p:cNvSpPr>
            <p:nvPr/>
          </p:nvSpPr>
          <p:spPr bwMode="auto">
            <a:xfrm>
              <a:off x="1049877" y="5118394"/>
              <a:ext cx="68283"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0" name="Multiply 79"/>
            <p:cNvSpPr>
              <a:spLocks noChangeAspect="1"/>
            </p:cNvSpPr>
            <p:nvPr/>
          </p:nvSpPr>
          <p:spPr bwMode="auto">
            <a:xfrm>
              <a:off x="752924" y="4724802"/>
              <a:ext cx="68284"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1" name="Multiply 80"/>
            <p:cNvSpPr>
              <a:spLocks noChangeAspect="1"/>
            </p:cNvSpPr>
            <p:nvPr/>
          </p:nvSpPr>
          <p:spPr bwMode="auto">
            <a:xfrm>
              <a:off x="813268" y="4847005"/>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2" name="Multiply 81"/>
            <p:cNvSpPr>
              <a:spLocks noChangeAspect="1"/>
            </p:cNvSpPr>
            <p:nvPr/>
          </p:nvSpPr>
          <p:spPr bwMode="auto">
            <a:xfrm>
              <a:off x="622710" y="5108871"/>
              <a:ext cx="66695"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3" name="Multiply 82"/>
            <p:cNvSpPr>
              <a:spLocks noChangeAspect="1"/>
            </p:cNvSpPr>
            <p:nvPr/>
          </p:nvSpPr>
          <p:spPr bwMode="auto">
            <a:xfrm>
              <a:off x="821208" y="5045389"/>
              <a:ext cx="68283"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4" name="Multiply 83"/>
            <p:cNvSpPr>
              <a:spLocks noChangeAspect="1"/>
            </p:cNvSpPr>
            <p:nvPr/>
          </p:nvSpPr>
          <p:spPr bwMode="auto">
            <a:xfrm>
              <a:off x="910135" y="4842245"/>
              <a:ext cx="82575" cy="8252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5" name="Multiply 84"/>
            <p:cNvSpPr>
              <a:spLocks noChangeAspect="1"/>
            </p:cNvSpPr>
            <p:nvPr/>
          </p:nvSpPr>
          <p:spPr bwMode="auto">
            <a:xfrm>
              <a:off x="1080048" y="4834309"/>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6" name="Multiply 85"/>
            <p:cNvSpPr>
              <a:spLocks noChangeAspect="1"/>
            </p:cNvSpPr>
            <p:nvPr/>
          </p:nvSpPr>
          <p:spPr bwMode="auto">
            <a:xfrm>
              <a:off x="778332" y="4669254"/>
              <a:ext cx="65108" cy="63483"/>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7" name="Multiply 86"/>
            <p:cNvSpPr>
              <a:spLocks noChangeAspect="1"/>
            </p:cNvSpPr>
            <p:nvPr/>
          </p:nvSpPr>
          <p:spPr bwMode="auto">
            <a:xfrm>
              <a:off x="592539" y="4915250"/>
              <a:ext cx="82575" cy="8252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8" name="Multiply 87"/>
            <p:cNvSpPr>
              <a:spLocks noChangeAspect="1"/>
            </p:cNvSpPr>
            <p:nvPr/>
          </p:nvSpPr>
          <p:spPr bwMode="auto">
            <a:xfrm>
              <a:off x="981594" y="4915250"/>
              <a:ext cx="68284"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89" name="Multiply 88"/>
            <p:cNvSpPr>
              <a:spLocks noChangeAspect="1"/>
            </p:cNvSpPr>
            <p:nvPr/>
          </p:nvSpPr>
          <p:spPr bwMode="auto">
            <a:xfrm>
              <a:off x="1189619" y="5207269"/>
              <a:ext cx="68283"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0" name="Multiply 89"/>
            <p:cNvSpPr>
              <a:spLocks noChangeAspect="1"/>
            </p:cNvSpPr>
            <p:nvPr/>
          </p:nvSpPr>
          <p:spPr bwMode="auto">
            <a:xfrm>
              <a:off x="910135" y="4720040"/>
              <a:ext cx="68283"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1" name="Multiply 90"/>
            <p:cNvSpPr>
              <a:spLocks noChangeAspect="1"/>
            </p:cNvSpPr>
            <p:nvPr/>
          </p:nvSpPr>
          <p:spPr bwMode="auto">
            <a:xfrm>
              <a:off x="622710" y="4461349"/>
              <a:ext cx="66695"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2" name="Multiply 91"/>
            <p:cNvSpPr>
              <a:spLocks noChangeAspect="1"/>
            </p:cNvSpPr>
            <p:nvPr/>
          </p:nvSpPr>
          <p:spPr bwMode="auto">
            <a:xfrm>
              <a:off x="706873" y="5240597"/>
              <a:ext cx="82575" cy="8252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3" name="Multiply 92"/>
            <p:cNvSpPr>
              <a:spLocks noChangeAspect="1"/>
            </p:cNvSpPr>
            <p:nvPr/>
          </p:nvSpPr>
          <p:spPr bwMode="auto">
            <a:xfrm>
              <a:off x="918074" y="4397867"/>
              <a:ext cx="68284"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4" name="Multiply 93"/>
            <p:cNvSpPr>
              <a:spLocks noChangeAspect="1"/>
            </p:cNvSpPr>
            <p:nvPr/>
          </p:nvSpPr>
          <p:spPr bwMode="auto">
            <a:xfrm>
              <a:off x="1324597" y="4381996"/>
              <a:ext cx="68284"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5" name="Multiply 94"/>
            <p:cNvSpPr>
              <a:spLocks noChangeAspect="1"/>
            </p:cNvSpPr>
            <p:nvPr/>
          </p:nvSpPr>
          <p:spPr bwMode="auto">
            <a:xfrm>
              <a:off x="1299189" y="4766066"/>
              <a:ext cx="68284"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6" name="Multiply 95"/>
            <p:cNvSpPr>
              <a:spLocks noChangeAspect="1"/>
            </p:cNvSpPr>
            <p:nvPr/>
          </p:nvSpPr>
          <p:spPr bwMode="auto">
            <a:xfrm>
              <a:off x="1456400" y="4712105"/>
              <a:ext cx="55579" cy="53960"/>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7" name="Multiply 96"/>
            <p:cNvSpPr>
              <a:spLocks noChangeAspect="1"/>
            </p:cNvSpPr>
            <p:nvPr/>
          </p:nvSpPr>
          <p:spPr bwMode="auto">
            <a:xfrm>
              <a:off x="1329362" y="4483568"/>
              <a:ext cx="46051" cy="46024"/>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8" name="Multiply 97"/>
            <p:cNvSpPr>
              <a:spLocks noChangeAspect="1"/>
            </p:cNvSpPr>
            <p:nvPr/>
          </p:nvSpPr>
          <p:spPr bwMode="auto">
            <a:xfrm>
              <a:off x="1176916" y="4410563"/>
              <a:ext cx="46051" cy="46024"/>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99" name="Multiply 98"/>
            <p:cNvSpPr>
              <a:spLocks noChangeAspect="1"/>
            </p:cNvSpPr>
            <p:nvPr/>
          </p:nvSpPr>
          <p:spPr bwMode="auto">
            <a:xfrm>
              <a:off x="1283310" y="4554986"/>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0" name="Multiply 99"/>
            <p:cNvSpPr>
              <a:spLocks noChangeAspect="1"/>
            </p:cNvSpPr>
            <p:nvPr/>
          </p:nvSpPr>
          <p:spPr bwMode="auto">
            <a:xfrm>
              <a:off x="813268" y="4956513"/>
              <a:ext cx="66695"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1" name="Multiply 100"/>
            <p:cNvSpPr>
              <a:spLocks noChangeAspect="1"/>
            </p:cNvSpPr>
            <p:nvPr/>
          </p:nvSpPr>
          <p:spPr bwMode="auto">
            <a:xfrm>
              <a:off x="1639017" y="4935881"/>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2" name="Multiply 101"/>
            <p:cNvSpPr>
              <a:spLocks noChangeAspect="1"/>
            </p:cNvSpPr>
            <p:nvPr/>
          </p:nvSpPr>
          <p:spPr bwMode="auto">
            <a:xfrm>
              <a:off x="1334125" y="4910488"/>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3" name="Multiply 102"/>
            <p:cNvSpPr>
              <a:spLocks noChangeAspect="1"/>
            </p:cNvSpPr>
            <p:nvPr/>
          </p:nvSpPr>
          <p:spPr bwMode="auto">
            <a:xfrm>
              <a:off x="1565970" y="4664494"/>
              <a:ext cx="68284" cy="73005"/>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4" name="Multiply 103"/>
            <p:cNvSpPr>
              <a:spLocks noChangeAspect="1"/>
            </p:cNvSpPr>
            <p:nvPr/>
          </p:nvSpPr>
          <p:spPr bwMode="auto">
            <a:xfrm>
              <a:off x="1489747" y="4470872"/>
              <a:ext cx="68284" cy="7141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5" name="Multiply 104"/>
            <p:cNvSpPr>
              <a:spLocks noChangeAspect="1"/>
            </p:cNvSpPr>
            <p:nvPr/>
          </p:nvSpPr>
          <p:spPr bwMode="auto">
            <a:xfrm>
              <a:off x="1451636" y="4918424"/>
              <a:ext cx="65108" cy="65069"/>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6" name="Multiply 105"/>
            <p:cNvSpPr>
              <a:spLocks noChangeAspect="1"/>
            </p:cNvSpPr>
            <p:nvPr/>
          </p:nvSpPr>
          <p:spPr bwMode="auto">
            <a:xfrm>
              <a:off x="1413524" y="4597837"/>
              <a:ext cx="55580" cy="53960"/>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7" name="Oval 106"/>
            <p:cNvSpPr/>
            <p:nvPr/>
          </p:nvSpPr>
          <p:spPr bwMode="auto">
            <a:xfrm>
              <a:off x="635000" y="4262966"/>
              <a:ext cx="508000" cy="419100"/>
            </a:xfrm>
            <a:prstGeom prst="ellipse">
              <a:avLst/>
            </a:prstGeom>
            <a:solidFill>
              <a:srgbClr val="0000FF">
                <a:alpha val="22000"/>
              </a:srgbClr>
            </a:solidFill>
            <a:ln w="15875" cap="flat" cmpd="sng" algn="ctr">
              <a:noFill/>
              <a:prstDash val="solid"/>
              <a:round/>
              <a:headEnd type="none" w="med" len="med"/>
              <a:tailEnd type="none" w="med" len="med"/>
            </a:ln>
            <a:effectLst/>
            <a:scene3d>
              <a:camera prst="orthographicFront"/>
              <a:lightRig rig="glow" dir="t"/>
            </a:scene3d>
            <a:sp3d contourW="12700">
              <a:bevelT w="196850" h="95250" prst="softRound"/>
              <a:bevelB/>
              <a:contourClr>
                <a:schemeClr val="bg1"/>
              </a:contourClr>
            </a:sp3d>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8" name="Oval 107"/>
            <p:cNvSpPr/>
            <p:nvPr/>
          </p:nvSpPr>
          <p:spPr bwMode="auto">
            <a:xfrm>
              <a:off x="588434" y="4639733"/>
              <a:ext cx="508000" cy="508000"/>
            </a:xfrm>
            <a:prstGeom prst="ellipse">
              <a:avLst/>
            </a:prstGeom>
            <a:solidFill>
              <a:srgbClr val="008000">
                <a:alpha val="22000"/>
              </a:srgbClr>
            </a:solidFill>
            <a:ln w="15875" cap="flat" cmpd="sng" algn="ctr">
              <a:noFill/>
              <a:prstDash val="solid"/>
              <a:round/>
              <a:headEnd type="none" w="med" len="med"/>
              <a:tailEnd type="none" w="med" len="med"/>
            </a:ln>
            <a:effectLst/>
            <a:scene3d>
              <a:camera prst="orthographicFront"/>
              <a:lightRig rig="glow" dir="t"/>
            </a:scene3d>
            <a:sp3d contourW="12700">
              <a:bevelT w="196850" h="95250" prst="softRound"/>
              <a:bevelB/>
              <a:contourClr>
                <a:schemeClr val="bg1"/>
              </a:contourClr>
            </a:sp3d>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09" name="Oval 108"/>
            <p:cNvSpPr/>
            <p:nvPr/>
          </p:nvSpPr>
          <p:spPr bwMode="auto">
            <a:xfrm rot="502191">
              <a:off x="1119623" y="4343549"/>
              <a:ext cx="444500" cy="315114"/>
            </a:xfrm>
            <a:prstGeom prst="ellipse">
              <a:avLst/>
            </a:prstGeom>
            <a:solidFill>
              <a:srgbClr val="FF0000">
                <a:alpha val="22000"/>
              </a:srgbClr>
            </a:solidFill>
            <a:ln w="15875" cap="flat" cmpd="sng" algn="ctr">
              <a:noFill/>
              <a:prstDash val="solid"/>
              <a:round/>
              <a:headEnd type="none" w="med" len="med"/>
              <a:tailEnd type="none" w="med" len="med"/>
            </a:ln>
            <a:effectLst/>
            <a:scene3d>
              <a:camera prst="orthographicFront"/>
              <a:lightRig rig="glow" dir="t"/>
            </a:scene3d>
            <a:sp3d contourW="12700">
              <a:bevelT w="196850" h="95250" prst="softRound"/>
              <a:bevelB/>
              <a:contourClr>
                <a:schemeClr val="bg1"/>
              </a:contourClr>
            </a:sp3d>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10" name="Oval 109"/>
            <p:cNvSpPr/>
            <p:nvPr/>
          </p:nvSpPr>
          <p:spPr bwMode="auto">
            <a:xfrm rot="19721544">
              <a:off x="991880" y="4759275"/>
              <a:ext cx="751688" cy="484453"/>
            </a:xfrm>
            <a:prstGeom prst="ellipse">
              <a:avLst/>
            </a:prstGeom>
            <a:solidFill>
              <a:srgbClr val="857C22">
                <a:alpha val="22000"/>
              </a:srgbClr>
            </a:solidFill>
            <a:ln w="15875" cap="flat" cmpd="sng" algn="ctr">
              <a:noFill/>
              <a:prstDash val="solid"/>
              <a:round/>
              <a:headEnd type="none" w="med" len="med"/>
              <a:tailEnd type="none" w="med" len="med"/>
            </a:ln>
            <a:effectLst/>
            <a:scene3d>
              <a:camera prst="orthographicFront"/>
              <a:lightRig rig="glow" dir="t"/>
            </a:scene3d>
            <a:sp3d contourW="12700">
              <a:bevelT w="196850" h="95250" prst="softRound"/>
              <a:bevelB/>
              <a:contourClr>
                <a:schemeClr val="bg1"/>
              </a:contourClr>
            </a:sp3d>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11" name="Multiply 110"/>
            <p:cNvSpPr>
              <a:spLocks noChangeAspect="1"/>
            </p:cNvSpPr>
            <p:nvPr/>
          </p:nvSpPr>
          <p:spPr bwMode="auto">
            <a:xfrm>
              <a:off x="1299189" y="4664494"/>
              <a:ext cx="82575" cy="8252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12" name="Multiply 111"/>
            <p:cNvSpPr>
              <a:spLocks noChangeAspect="1"/>
            </p:cNvSpPr>
            <p:nvPr/>
          </p:nvSpPr>
          <p:spPr bwMode="auto">
            <a:xfrm>
              <a:off x="953010" y="5050149"/>
              <a:ext cx="66695" cy="71418"/>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sp>
          <p:nvSpPr>
            <p:cNvPr id="113" name="Multiply 112"/>
            <p:cNvSpPr>
              <a:spLocks noChangeAspect="1"/>
            </p:cNvSpPr>
            <p:nvPr/>
          </p:nvSpPr>
          <p:spPr bwMode="auto">
            <a:xfrm>
              <a:off x="1164212" y="5007299"/>
              <a:ext cx="82575" cy="82527"/>
            </a:xfrm>
            <a:prstGeom prst="mathMultiply">
              <a:avLst/>
            </a:prstGeom>
            <a:solidFill>
              <a:schemeClr val="tx1">
                <a:lumMod val="65000"/>
                <a:lumOff val="35000"/>
              </a:schemeClr>
            </a:solidFill>
            <a:ln w="6350" cap="flat" cmpd="sng" algn="ctr">
              <a:solidFill>
                <a:schemeClr val="tx1">
                  <a:lumMod val="65000"/>
                  <a:lumOff val="35000"/>
                </a:schemeClr>
              </a:solidFill>
              <a:prstDash val="solid"/>
              <a:round/>
              <a:headEnd type="none" w="med" len="med"/>
              <a:tailEnd type="none" w="med" len="med"/>
            </a:ln>
            <a:effectLst/>
          </p:spPr>
          <p:txBody>
            <a:bodyPr lIns="0" tIns="0" rIns="0" bIns="0" anchor="ctr">
              <a:spAutoFit/>
            </a:bodyPr>
            <a:lstStyle/>
            <a:p>
              <a:pPr defTabSz="914400">
                <a:spcBef>
                  <a:spcPct val="20000"/>
                </a:spcBef>
                <a:buClr>
                  <a:srgbClr val="C20000"/>
                </a:buClr>
                <a:buFontTx/>
                <a:buChar char="•"/>
                <a:defRPr/>
              </a:pPr>
              <a:endParaRPr lang="en-US" sz="1200" b="1">
                <a:solidFill>
                  <a:srgbClr val="000000"/>
                </a:solidFill>
                <a:latin typeface="+mn-lt"/>
                <a:ea typeface="Arial" pitchFamily="26" charset="0"/>
                <a:cs typeface="Arial" charset="0"/>
              </a:endParaRPr>
            </a:p>
          </p:txBody>
        </p:sp>
      </p:grpSp>
      <p:cxnSp>
        <p:nvCxnSpPr>
          <p:cNvPr id="347257" name="Straight Connector 181"/>
          <p:cNvCxnSpPr>
            <a:cxnSpLocks noChangeShapeType="1"/>
          </p:cNvCxnSpPr>
          <p:nvPr/>
        </p:nvCxnSpPr>
        <p:spPr bwMode="auto">
          <a:xfrm rot="5400000">
            <a:off x="2464594" y="4117181"/>
            <a:ext cx="42418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47258" name="TextBox 7"/>
          <p:cNvSpPr txBox="1">
            <a:spLocks noChangeArrowheads="1"/>
          </p:cNvSpPr>
          <p:nvPr/>
        </p:nvSpPr>
        <p:spPr bwMode="auto">
          <a:xfrm>
            <a:off x="5004048" y="3571875"/>
            <a:ext cx="413995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spcBef>
                <a:spcPct val="20000"/>
              </a:spcBef>
              <a:buClr>
                <a:srgbClr val="C20000"/>
              </a:buClr>
            </a:pPr>
            <a:r>
              <a:rPr lang="en-US" altLang="fr-FR" sz="1600">
                <a:solidFill>
                  <a:srgbClr val="7889FB"/>
                </a:solidFill>
                <a:latin typeface="+mj-lt"/>
                <a:ea typeface="+mj-ea"/>
                <a:cs typeface="+mj-cs"/>
              </a:rPr>
              <a:t>Multi-dimensional approach, based on customers behavior and response:</a:t>
            </a:r>
          </a:p>
        </p:txBody>
      </p:sp>
      <p:sp>
        <p:nvSpPr>
          <p:cNvPr id="347259" name="TextBox 22"/>
          <p:cNvSpPr txBox="1">
            <a:spLocks noChangeArrowheads="1"/>
          </p:cNvSpPr>
          <p:nvPr/>
        </p:nvSpPr>
        <p:spPr bwMode="auto">
          <a:xfrm>
            <a:off x="5773738" y="1579563"/>
            <a:ext cx="216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lnSpc>
                <a:spcPct val="90000"/>
              </a:lnSpc>
              <a:buClr>
                <a:srgbClr val="C20000"/>
              </a:buClr>
            </a:pPr>
            <a:r>
              <a:rPr lang="en-US" altLang="fr-FR" sz="2000" b="1">
                <a:solidFill>
                  <a:schemeClr val="bg2"/>
                </a:solidFill>
                <a:latin typeface="Calibri" panose="020F0502020204030204" pitchFamily="34" charset="0"/>
                <a:ea typeface="MS PGothic" panose="020B0600070205080204" pitchFamily="34" charset="-128"/>
              </a:rPr>
              <a:t>Superior Approach</a:t>
            </a:r>
          </a:p>
        </p:txBody>
      </p:sp>
      <p:grpSp>
        <p:nvGrpSpPr>
          <p:cNvPr id="347260" name="Group 210"/>
          <p:cNvGrpSpPr>
            <a:grpSpLocks/>
          </p:cNvGrpSpPr>
          <p:nvPr/>
        </p:nvGrpSpPr>
        <p:grpSpPr bwMode="auto">
          <a:xfrm>
            <a:off x="5795963" y="4076700"/>
            <a:ext cx="2944812" cy="2308225"/>
            <a:chOff x="4011104" y="2832100"/>
            <a:chExt cx="3396343" cy="2667000"/>
          </a:xfrm>
        </p:grpSpPr>
        <p:sp>
          <p:nvSpPr>
            <p:cNvPr id="347261" name="TextBox 184"/>
            <p:cNvSpPr txBox="1">
              <a:spLocks noChangeArrowheads="1"/>
            </p:cNvSpPr>
            <p:nvPr/>
          </p:nvSpPr>
          <p:spPr bwMode="auto">
            <a:xfrm>
              <a:off x="5168900" y="2832100"/>
              <a:ext cx="825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Product  Style Preference</a:t>
              </a:r>
            </a:p>
          </p:txBody>
        </p:sp>
        <p:sp>
          <p:nvSpPr>
            <p:cNvPr id="347262" name="TextBox 185"/>
            <p:cNvSpPr txBox="1">
              <a:spLocks noChangeArrowheads="1"/>
            </p:cNvSpPr>
            <p:nvPr/>
          </p:nvSpPr>
          <p:spPr bwMode="auto">
            <a:xfrm>
              <a:off x="5854700" y="3124200"/>
              <a:ext cx="825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Preferred Channel</a:t>
              </a:r>
            </a:p>
          </p:txBody>
        </p:sp>
        <p:sp>
          <p:nvSpPr>
            <p:cNvPr id="347263" name="TextBox 186"/>
            <p:cNvSpPr txBox="1">
              <a:spLocks noChangeArrowheads="1"/>
            </p:cNvSpPr>
            <p:nvPr/>
          </p:nvSpPr>
          <p:spPr bwMode="auto">
            <a:xfrm>
              <a:off x="6329372" y="3457894"/>
              <a:ext cx="1078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Engagement Loyalty Program</a:t>
              </a:r>
            </a:p>
          </p:txBody>
        </p:sp>
        <p:sp>
          <p:nvSpPr>
            <p:cNvPr id="347264" name="TextBox 187"/>
            <p:cNvSpPr txBox="1">
              <a:spLocks noChangeArrowheads="1"/>
            </p:cNvSpPr>
            <p:nvPr/>
          </p:nvSpPr>
          <p:spPr bwMode="auto">
            <a:xfrm>
              <a:off x="6388100" y="4038600"/>
              <a:ext cx="88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Use of own brand Credit Card</a:t>
              </a:r>
            </a:p>
          </p:txBody>
        </p:sp>
        <p:sp>
          <p:nvSpPr>
            <p:cNvPr id="347265" name="TextBox 188"/>
            <p:cNvSpPr txBox="1">
              <a:spLocks noChangeArrowheads="1"/>
            </p:cNvSpPr>
            <p:nvPr/>
          </p:nvSpPr>
          <p:spPr bwMode="auto">
            <a:xfrm>
              <a:off x="6160488" y="4638412"/>
              <a:ext cx="104098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Use of Service Departments</a:t>
              </a:r>
            </a:p>
          </p:txBody>
        </p:sp>
        <p:sp>
          <p:nvSpPr>
            <p:cNvPr id="347266" name="TextBox 190"/>
            <p:cNvSpPr txBox="1">
              <a:spLocks noChangeArrowheads="1"/>
            </p:cNvSpPr>
            <p:nvPr/>
          </p:nvSpPr>
          <p:spPr bwMode="auto">
            <a:xfrm>
              <a:off x="5562600" y="4953000"/>
              <a:ext cx="88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Return / Exchange Behavior</a:t>
              </a:r>
            </a:p>
          </p:txBody>
        </p:sp>
        <p:sp>
          <p:nvSpPr>
            <p:cNvPr id="347267" name="TextBox 191"/>
            <p:cNvSpPr txBox="1">
              <a:spLocks noChangeArrowheads="1"/>
            </p:cNvSpPr>
            <p:nvPr/>
          </p:nvSpPr>
          <p:spPr bwMode="auto">
            <a:xfrm>
              <a:off x="4787900" y="4965700"/>
              <a:ext cx="88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Breadth of Entities Shopped</a:t>
              </a:r>
            </a:p>
          </p:txBody>
        </p:sp>
        <p:sp>
          <p:nvSpPr>
            <p:cNvPr id="347268" name="TextBox 192"/>
            <p:cNvSpPr txBox="1">
              <a:spLocks noChangeArrowheads="1"/>
            </p:cNvSpPr>
            <p:nvPr/>
          </p:nvSpPr>
          <p:spPr bwMode="auto">
            <a:xfrm>
              <a:off x="4255688" y="3073401"/>
              <a:ext cx="106561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Sensitivity to Markdown Levels</a:t>
              </a:r>
            </a:p>
          </p:txBody>
        </p:sp>
        <p:sp>
          <p:nvSpPr>
            <p:cNvPr id="347269" name="TextBox 193"/>
            <p:cNvSpPr txBox="1">
              <a:spLocks noChangeArrowheads="1"/>
            </p:cNvSpPr>
            <p:nvPr/>
          </p:nvSpPr>
          <p:spPr bwMode="auto">
            <a:xfrm>
              <a:off x="4051300" y="3594100"/>
              <a:ext cx="88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Recency + Frequency + Value</a:t>
              </a:r>
            </a:p>
          </p:txBody>
        </p:sp>
        <p:sp>
          <p:nvSpPr>
            <p:cNvPr id="347270" name="TextBox 194"/>
            <p:cNvSpPr txBox="1">
              <a:spLocks noChangeArrowheads="1"/>
            </p:cNvSpPr>
            <p:nvPr/>
          </p:nvSpPr>
          <p:spPr bwMode="auto">
            <a:xfrm>
              <a:off x="4011104" y="4149753"/>
              <a:ext cx="800100" cy="37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Response to Media</a:t>
              </a:r>
            </a:p>
          </p:txBody>
        </p:sp>
        <p:sp>
          <p:nvSpPr>
            <p:cNvPr id="347271" name="TextBox 195"/>
            <p:cNvSpPr txBox="1">
              <a:spLocks noChangeArrowheads="1"/>
            </p:cNvSpPr>
            <p:nvPr/>
          </p:nvSpPr>
          <p:spPr bwMode="auto">
            <a:xfrm>
              <a:off x="4058760" y="4623961"/>
              <a:ext cx="1041400" cy="51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spcBef>
                  <a:spcPct val="50000"/>
                </a:spcBef>
              </a:pPr>
              <a:r>
                <a:rPr lang="en-US" altLang="fr-FR" sz="900">
                  <a:solidFill>
                    <a:srgbClr val="808080"/>
                  </a:solidFill>
                  <a:latin typeface="Calibri" panose="020F0502020204030204" pitchFamily="34" charset="0"/>
                  <a:ea typeface="MS PGothic" panose="020B0600070205080204" pitchFamily="34" charset="-128"/>
                </a:rPr>
                <a:t>Estimated Time until Next Arrival</a:t>
              </a:r>
            </a:p>
          </p:txBody>
        </p:sp>
        <p:cxnSp>
          <p:nvCxnSpPr>
            <p:cNvPr id="159" name="Straight Arrow Connector 158"/>
            <p:cNvCxnSpPr/>
            <p:nvPr/>
          </p:nvCxnSpPr>
          <p:spPr bwMode="auto">
            <a:xfrm rot="5400000">
              <a:off x="5425211" y="3546542"/>
              <a:ext cx="300817" cy="1830"/>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0" name="Straight Arrow Connector 159"/>
            <p:cNvCxnSpPr/>
            <p:nvPr/>
          </p:nvCxnSpPr>
          <p:spPr bwMode="auto">
            <a:xfrm rot="7620000">
              <a:off x="5790478" y="3648344"/>
              <a:ext cx="298983" cy="1831"/>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1" name="Straight Arrow Connector 160"/>
            <p:cNvCxnSpPr/>
            <p:nvPr/>
          </p:nvCxnSpPr>
          <p:spPr bwMode="auto">
            <a:xfrm rot="13980000" flipH="1">
              <a:off x="5063606" y="3655681"/>
              <a:ext cx="298983" cy="1830"/>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2" name="Straight Arrow Connector 161"/>
            <p:cNvCxnSpPr/>
            <p:nvPr/>
          </p:nvCxnSpPr>
          <p:spPr bwMode="auto">
            <a:xfrm rot="12000000" flipH="1">
              <a:off x="4807551" y="3965667"/>
              <a:ext cx="300270" cy="1835"/>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3" name="Straight Arrow Connector 162"/>
            <p:cNvCxnSpPr/>
            <p:nvPr/>
          </p:nvCxnSpPr>
          <p:spPr bwMode="auto">
            <a:xfrm rot="9600000">
              <a:off x="6048910" y="3960165"/>
              <a:ext cx="300270" cy="1834"/>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4" name="Straight Arrow Connector 163"/>
            <p:cNvCxnSpPr/>
            <p:nvPr/>
          </p:nvCxnSpPr>
          <p:spPr bwMode="auto">
            <a:xfrm rot="10500000" flipH="1" flipV="1">
              <a:off x="4772764" y="4282993"/>
              <a:ext cx="300270" cy="1834"/>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5" name="Straight Arrow Connector 164"/>
            <p:cNvCxnSpPr/>
            <p:nvPr/>
          </p:nvCxnSpPr>
          <p:spPr bwMode="auto">
            <a:xfrm rot="11100000" flipV="1">
              <a:off x="6078204" y="4277489"/>
              <a:ext cx="300270" cy="1835"/>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6" name="Straight Arrow Connector 165"/>
            <p:cNvCxnSpPr/>
            <p:nvPr/>
          </p:nvCxnSpPr>
          <p:spPr bwMode="auto">
            <a:xfrm rot="8760000" flipH="1" flipV="1">
              <a:off x="4878957" y="4561799"/>
              <a:ext cx="300270" cy="1834"/>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7" name="Straight Arrow Connector 166"/>
            <p:cNvCxnSpPr/>
            <p:nvPr/>
          </p:nvCxnSpPr>
          <p:spPr bwMode="auto">
            <a:xfrm rot="12840000" flipV="1">
              <a:off x="5977505" y="4552627"/>
              <a:ext cx="300270" cy="1835"/>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8" name="Straight Arrow Connector 167"/>
            <p:cNvCxnSpPr/>
            <p:nvPr/>
          </p:nvCxnSpPr>
          <p:spPr bwMode="auto">
            <a:xfrm rot="6660000" flipH="1" flipV="1">
              <a:off x="5260429" y="4793832"/>
              <a:ext cx="300817" cy="1830"/>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cxnSp>
          <p:nvCxnSpPr>
            <p:cNvPr id="169" name="Straight Arrow Connector 168"/>
            <p:cNvCxnSpPr/>
            <p:nvPr/>
          </p:nvCxnSpPr>
          <p:spPr bwMode="auto">
            <a:xfrm rot="14940000" flipV="1">
              <a:off x="5655908" y="4790165"/>
              <a:ext cx="297149" cy="1831"/>
            </a:xfrm>
            <a:prstGeom prst="straightConnector1">
              <a:avLst/>
            </a:prstGeom>
            <a:noFill/>
            <a:ln w="38100" cap="flat" cmpd="sng" algn="ctr">
              <a:solidFill>
                <a:schemeClr val="tx1">
                  <a:lumMod val="75000"/>
                  <a:lumOff val="25000"/>
                </a:schemeClr>
              </a:solidFill>
              <a:prstDash val="solid"/>
              <a:round/>
              <a:headEnd type="none" w="med" len="med"/>
              <a:tailEnd type="triangle"/>
            </a:ln>
            <a:effectLst/>
          </p:spPr>
        </p:cxnSp>
      </p:grpSp>
      <p:pic>
        <p:nvPicPr>
          <p:cNvPr id="347283" name="Picture 16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4988" y="4933950"/>
            <a:ext cx="55403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284" name="Picture 14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1050" y="6042025"/>
            <a:ext cx="1585913"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285" name="TextBox 11"/>
          <p:cNvSpPr txBox="1">
            <a:spLocks noChangeArrowheads="1"/>
          </p:cNvSpPr>
          <p:nvPr/>
        </p:nvSpPr>
        <p:spPr bwMode="auto">
          <a:xfrm>
            <a:off x="1711325" y="6472238"/>
            <a:ext cx="10779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spcBef>
                <a:spcPct val="20000"/>
              </a:spcBef>
              <a:buClr>
                <a:srgbClr val="C20000"/>
              </a:buClr>
            </a:pPr>
            <a:r>
              <a:rPr lang="en-US" altLang="fr-FR" sz="1100" b="1">
                <a:latin typeface="Calibri" panose="020F0502020204030204" pitchFamily="34" charset="0"/>
                <a:ea typeface="Times New Roman" panose="02020603050405020304" pitchFamily="18" charset="0"/>
                <a:cs typeface="Calibri" panose="020F0502020204030204" pitchFamily="34" charset="0"/>
              </a:rPr>
              <a:t>Basket Analysis</a:t>
            </a:r>
          </a:p>
        </p:txBody>
      </p:sp>
      <p:sp>
        <p:nvSpPr>
          <p:cNvPr id="347286" name="TextBox 11"/>
          <p:cNvSpPr txBox="1">
            <a:spLocks noChangeArrowheads="1"/>
          </p:cNvSpPr>
          <p:nvPr/>
        </p:nvSpPr>
        <p:spPr bwMode="auto">
          <a:xfrm>
            <a:off x="1046163" y="5473700"/>
            <a:ext cx="1146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a:lnSpc>
                <a:spcPct val="90000"/>
              </a:lnSpc>
              <a:buClr>
                <a:srgbClr val="C20000"/>
              </a:buClr>
            </a:pPr>
            <a:r>
              <a:rPr lang="en-US" altLang="fr-FR" sz="900" b="1">
                <a:solidFill>
                  <a:srgbClr val="808080"/>
                </a:solidFill>
                <a:latin typeface="Calibri" panose="020F0502020204030204" pitchFamily="34" charset="0"/>
                <a:ea typeface="Times New Roman" panose="02020603050405020304" pitchFamily="18" charset="0"/>
                <a:cs typeface="Calibri" panose="020F0502020204030204" pitchFamily="34" charset="0"/>
              </a:rPr>
              <a:t>Latest &amp; Greatest</a:t>
            </a:r>
          </a:p>
          <a:p>
            <a:pPr algn="ctr" defTabSz="914400">
              <a:lnSpc>
                <a:spcPct val="90000"/>
              </a:lnSpc>
              <a:buClr>
                <a:srgbClr val="C20000"/>
              </a:buClr>
            </a:pPr>
            <a:r>
              <a:rPr lang="en-US" altLang="fr-FR" sz="900" b="1">
                <a:solidFill>
                  <a:srgbClr val="808080"/>
                </a:solidFill>
                <a:latin typeface="Calibri" panose="020F0502020204030204" pitchFamily="34" charset="0"/>
                <a:ea typeface="Times New Roman" panose="02020603050405020304" pitchFamily="18" charset="0"/>
                <a:cs typeface="Calibri" panose="020F0502020204030204" pitchFamily="34" charset="0"/>
              </a:rPr>
              <a:t>Price Focused</a:t>
            </a:r>
          </a:p>
          <a:p>
            <a:pPr algn="ctr" defTabSz="914400">
              <a:lnSpc>
                <a:spcPct val="90000"/>
              </a:lnSpc>
              <a:buClr>
                <a:srgbClr val="C20000"/>
              </a:buClr>
            </a:pPr>
            <a:r>
              <a:rPr lang="en-US" altLang="fr-FR" sz="900" b="1">
                <a:solidFill>
                  <a:srgbClr val="808080"/>
                </a:solidFill>
                <a:latin typeface="Calibri" panose="020F0502020204030204" pitchFamily="34" charset="0"/>
                <a:ea typeface="Times New Roman" panose="02020603050405020304" pitchFamily="18" charset="0"/>
                <a:cs typeface="Calibri" panose="020F0502020204030204" pitchFamily="34" charset="0"/>
              </a:rPr>
              <a:t>Value Maximizers</a:t>
            </a:r>
          </a:p>
          <a:p>
            <a:pPr algn="ctr" defTabSz="914400">
              <a:lnSpc>
                <a:spcPct val="90000"/>
              </a:lnSpc>
              <a:buClr>
                <a:srgbClr val="C20000"/>
              </a:buClr>
            </a:pPr>
            <a:r>
              <a:rPr lang="en-US" altLang="fr-FR" sz="900" b="1">
                <a:solidFill>
                  <a:srgbClr val="808080"/>
                </a:solidFill>
                <a:latin typeface="Calibri" panose="020F0502020204030204" pitchFamily="34" charset="0"/>
                <a:ea typeface="Times New Roman" panose="02020603050405020304" pitchFamily="18" charset="0"/>
                <a:cs typeface="Calibri" panose="020F0502020204030204" pitchFamily="34" charset="0"/>
              </a:rPr>
              <a:t>Clearly Convenience</a:t>
            </a:r>
          </a:p>
        </p:txBody>
      </p:sp>
      <p:sp>
        <p:nvSpPr>
          <p:cNvPr id="347287" name="Rectangle 152"/>
          <p:cNvSpPr>
            <a:spLocks noChangeArrowheads="1"/>
          </p:cNvSpPr>
          <p:nvPr/>
        </p:nvSpPr>
        <p:spPr bwMode="auto">
          <a:xfrm>
            <a:off x="92075" y="119857"/>
            <a:ext cx="815233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zh-TW" sz="2400" dirty="0">
                <a:solidFill>
                  <a:srgbClr val="7889FB"/>
                </a:solidFill>
                <a:latin typeface="+mj-lt"/>
                <a:ea typeface="+mj-ea"/>
                <a:cs typeface="+mj-cs"/>
              </a:rPr>
              <a:t>Understand customer behaviors to build strategy … use 360 view of performance, new data / criteria to increase marketing effectiveness</a:t>
            </a:r>
            <a:endParaRPr lang="en-US" altLang="fr-FR" sz="2400" dirty="0">
              <a:solidFill>
                <a:srgbClr val="7889FB"/>
              </a:solidFill>
              <a:latin typeface="+mj-lt"/>
              <a:ea typeface="+mj-ea"/>
              <a:cs typeface="+mj-cs"/>
            </a:endParaRPr>
          </a:p>
        </p:txBody>
      </p:sp>
      <p:pic>
        <p:nvPicPr>
          <p:cNvPr id="12" name="Picture 5" descr="E:\closing slide\Untitled-4.png"/>
          <p:cNvPicPr>
            <a:picLocks noChangeAspect="1" noChangeArrowheads="1"/>
          </p:cNvPicPr>
          <p:nvPr/>
        </p:nvPicPr>
        <p:blipFill>
          <a:blip r:embed="rId5"/>
          <a:srcRect/>
          <a:stretch>
            <a:fillRect/>
          </a:stretch>
        </p:blipFill>
        <p:spPr bwMode="auto">
          <a:xfrm>
            <a:off x="3419475" y="4027488"/>
            <a:ext cx="2298700" cy="2133600"/>
          </a:xfrm>
          <a:prstGeom prst="rect">
            <a:avLst/>
          </a:prstGeom>
          <a:noFill/>
          <a:effectLst>
            <a:outerShdw blurRad="50800" dist="38100" dir="5400000" algn="t" rotWithShape="0">
              <a:prstClr val="black">
                <a:alpha val="40000"/>
              </a:prstClr>
            </a:outerShdw>
          </a:effectLst>
        </p:spPr>
      </p:pic>
      <p:sp>
        <p:nvSpPr>
          <p:cNvPr id="34828" name="Rectangle 12"/>
          <p:cNvSpPr>
            <a:spLocks noChangeArrowheads="1"/>
          </p:cNvSpPr>
          <p:nvPr/>
        </p:nvSpPr>
        <p:spPr bwMode="auto">
          <a:xfrm>
            <a:off x="3462338" y="4270375"/>
            <a:ext cx="2274887" cy="16621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defTabSz="914400" eaLnBrk="1" hangingPunct="1">
              <a:defRPr/>
            </a:pPr>
            <a:r>
              <a:rPr lang="en-US" sz="1200" i="1" dirty="0">
                <a:solidFill>
                  <a:schemeClr val="bg1"/>
                </a:solidFill>
                <a:ea typeface="ＭＳ Ｐゴシック" pitchFamily="34" charset="-128"/>
                <a:cs typeface="Arial" pitchFamily="34" charset="0"/>
              </a:rPr>
              <a:t>“</a:t>
            </a:r>
            <a:r>
              <a:rPr lang="en-US" sz="1200" b="1" i="1" dirty="0">
                <a:solidFill>
                  <a:schemeClr val="bg1"/>
                </a:solidFill>
                <a:ea typeface="ＭＳ Ｐゴシック" pitchFamily="34" charset="-128"/>
                <a:cs typeface="Arial" pitchFamily="34" charset="0"/>
              </a:rPr>
              <a:t>…. consumers leave       ‘bread crumbs’ of data — with </a:t>
            </a:r>
            <a:r>
              <a:rPr lang="en-US" sz="1400" b="1" i="1" dirty="0">
                <a:solidFill>
                  <a:schemeClr val="accent6">
                    <a:lumMod val="60000"/>
                    <a:lumOff val="40000"/>
                  </a:schemeClr>
                </a:solidFill>
                <a:ea typeface="ＭＳ Ｐゴシック" pitchFamily="34" charset="-128"/>
                <a:cs typeface="Arial" pitchFamily="34" charset="0"/>
              </a:rPr>
              <a:t>intent</a:t>
            </a:r>
            <a:r>
              <a:rPr lang="en-US" sz="1400" b="1" i="1" dirty="0">
                <a:solidFill>
                  <a:schemeClr val="folHlink"/>
                </a:solidFill>
                <a:ea typeface="ＭＳ Ｐゴシック" pitchFamily="34" charset="-128"/>
                <a:cs typeface="Arial" pitchFamily="34" charset="0"/>
              </a:rPr>
              <a:t> </a:t>
            </a:r>
            <a:r>
              <a:rPr lang="en-US" sz="1200" b="1" i="1" dirty="0">
                <a:solidFill>
                  <a:schemeClr val="bg1"/>
                </a:solidFill>
                <a:ea typeface="ＭＳ Ｐゴシック" pitchFamily="34" charset="-128"/>
                <a:cs typeface="Arial" pitchFamily="34" charset="0"/>
              </a:rPr>
              <a:t>when they opt in; in </a:t>
            </a:r>
            <a:r>
              <a:rPr lang="en-US" sz="1400" b="1" i="1" dirty="0">
                <a:solidFill>
                  <a:schemeClr val="accent6">
                    <a:lumMod val="60000"/>
                    <a:lumOff val="40000"/>
                  </a:schemeClr>
                </a:solidFill>
                <a:ea typeface="ＭＳ Ｐゴシック" pitchFamily="34" charset="-128"/>
                <a:cs typeface="Arial" pitchFamily="34" charset="0"/>
              </a:rPr>
              <a:t>passing</a:t>
            </a:r>
            <a:r>
              <a:rPr lang="en-US" sz="1400" b="1" i="1" dirty="0">
                <a:solidFill>
                  <a:schemeClr val="folHlink"/>
                </a:solidFill>
                <a:ea typeface="ＭＳ Ｐゴシック" pitchFamily="34" charset="-128"/>
                <a:cs typeface="Arial" pitchFamily="34" charset="0"/>
              </a:rPr>
              <a:t> </a:t>
            </a:r>
            <a:r>
              <a:rPr lang="en-US" sz="1200" b="1" i="1" dirty="0">
                <a:solidFill>
                  <a:schemeClr val="bg1"/>
                </a:solidFill>
                <a:ea typeface="ＭＳ Ｐゴシック" pitchFamily="34" charset="-128"/>
                <a:cs typeface="Arial" pitchFamily="34" charset="0"/>
              </a:rPr>
              <a:t>as they digitally browse, compare, and shop; and</a:t>
            </a:r>
            <a:r>
              <a:rPr lang="en-US" sz="1200" b="1" i="1" dirty="0">
                <a:solidFill>
                  <a:schemeClr val="folHlink"/>
                </a:solidFill>
                <a:ea typeface="ＭＳ Ｐゴシック" pitchFamily="34" charset="-128"/>
                <a:cs typeface="Arial" pitchFamily="34" charset="0"/>
              </a:rPr>
              <a:t> </a:t>
            </a:r>
            <a:r>
              <a:rPr lang="en-US" sz="1400" b="1" i="1" dirty="0">
                <a:solidFill>
                  <a:schemeClr val="accent6">
                    <a:lumMod val="60000"/>
                    <a:lumOff val="40000"/>
                  </a:schemeClr>
                </a:solidFill>
                <a:ea typeface="ＭＳ Ｐゴシック" pitchFamily="34" charset="-128"/>
                <a:cs typeface="Arial" pitchFamily="34" charset="0"/>
              </a:rPr>
              <a:t>anywhere</a:t>
            </a:r>
            <a:r>
              <a:rPr lang="en-US" sz="1400" b="1" i="1" dirty="0">
                <a:solidFill>
                  <a:schemeClr val="folHlink"/>
                </a:solidFill>
                <a:ea typeface="ＭＳ Ｐゴシック" pitchFamily="34" charset="-128"/>
                <a:cs typeface="Arial" pitchFamily="34" charset="0"/>
              </a:rPr>
              <a:t> </a:t>
            </a:r>
            <a:r>
              <a:rPr lang="en-US" sz="1200" b="1" i="1" dirty="0">
                <a:solidFill>
                  <a:schemeClr val="bg1"/>
                </a:solidFill>
                <a:ea typeface="ＭＳ Ｐゴシック" pitchFamily="34" charset="-128"/>
                <a:cs typeface="Arial" pitchFamily="34" charset="0"/>
              </a:rPr>
              <a:t>they use  smart phones and media tablets.”</a:t>
            </a:r>
            <a:r>
              <a:rPr lang="en-US" sz="1200" b="1" dirty="0">
                <a:solidFill>
                  <a:schemeClr val="bg1"/>
                </a:solidFill>
                <a:ea typeface="ＭＳ Ｐゴシック" pitchFamily="34" charset="-128"/>
                <a:cs typeface="Arial" pitchFamily="34" charset="0"/>
              </a:rPr>
              <a:t> </a:t>
            </a:r>
            <a:endParaRPr lang="en-US" sz="1200" dirty="0">
              <a:solidFill>
                <a:schemeClr val="bg1"/>
              </a:solidFill>
              <a:ea typeface="ＭＳ Ｐゴシック" pitchFamily="34" charset="-128"/>
              <a:cs typeface="Arial" pitchFamily="34" charset="0"/>
            </a:endParaRPr>
          </a:p>
        </p:txBody>
      </p:sp>
      <p:sp>
        <p:nvSpPr>
          <p:cNvPr id="347290" name="Rectangle 13"/>
          <p:cNvSpPr>
            <a:spLocks noChangeArrowheads="1"/>
          </p:cNvSpPr>
          <p:nvPr/>
        </p:nvSpPr>
        <p:spPr bwMode="auto">
          <a:xfrm>
            <a:off x="2994025" y="6602413"/>
            <a:ext cx="457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r>
              <a:rPr lang="en-GB" altLang="fr-FR" sz="800" i="1">
                <a:solidFill>
                  <a:schemeClr val="hlink"/>
                </a:solidFill>
                <a:ea typeface="MS PGothic" panose="020B0600070205080204" pitchFamily="34" charset="-128"/>
              </a:rPr>
              <a:t>http://www.imagesfashion.com/pdf/6/ibm-user%20anakysis.PDF </a:t>
            </a:r>
          </a:p>
        </p:txBody>
      </p:sp>
    </p:spTree>
    <p:extLst>
      <p:ext uri="{BB962C8B-B14F-4D97-AF65-F5344CB8AC3E}">
        <p14:creationId xmlns:p14="http://schemas.microsoft.com/office/powerpoint/2010/main" val="180778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Oval 24"/>
          <p:cNvSpPr>
            <a:spLocks noChangeArrowheads="1"/>
          </p:cNvSpPr>
          <p:nvPr/>
        </p:nvSpPr>
        <p:spPr bwMode="auto">
          <a:xfrm>
            <a:off x="838200" y="1676400"/>
            <a:ext cx="7391400" cy="4114800"/>
          </a:xfrm>
          <a:prstGeom prst="ellipse">
            <a:avLst/>
          </a:prstGeom>
          <a:noFill/>
          <a:ln w="104775" cap="rnd" algn="ctr">
            <a:solidFill>
              <a:srgbClr val="DCDCDC"/>
            </a:solidFill>
            <a:prstDash val="sysDot"/>
            <a:round/>
            <a:headEnd/>
            <a:tailEnd/>
          </a:ln>
        </p:spPr>
        <p:txBody>
          <a:bodyPr/>
          <a:lstStyle/>
          <a:p>
            <a:pPr>
              <a:lnSpc>
                <a:spcPct val="90000"/>
              </a:lnSpc>
            </a:pPr>
            <a:endParaRPr lang="en-US" dirty="0"/>
          </a:p>
        </p:txBody>
      </p:sp>
      <p:sp>
        <p:nvSpPr>
          <p:cNvPr id="43010" name="Title 1"/>
          <p:cNvSpPr>
            <a:spLocks noGrp="1"/>
          </p:cNvSpPr>
          <p:nvPr>
            <p:ph type="title"/>
          </p:nvPr>
        </p:nvSpPr>
        <p:spPr>
          <a:xfrm>
            <a:off x="182563" y="260648"/>
            <a:ext cx="8686800" cy="731838"/>
          </a:xfrm>
        </p:spPr>
        <p:txBody>
          <a:bodyPr>
            <a:normAutofit/>
          </a:bodyPr>
          <a:lstStyle/>
          <a:p>
            <a:pPr>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kern="1200" dirty="0">
                <a:solidFill>
                  <a:srgbClr val="7889FB"/>
                </a:solidFill>
              </a:rPr>
              <a:t>Advanced Analysis </a:t>
            </a:r>
            <a:r>
              <a:rPr lang="en-US" altLang="zh-TW" sz="2400" kern="1200" dirty="0">
                <a:solidFill>
                  <a:srgbClr val="7889FB"/>
                </a:solidFill>
              </a:rPr>
              <a:t>to increase marketing effectiveness</a:t>
            </a:r>
            <a:endParaRPr lang="en-US" sz="2400" kern="1200" dirty="0">
              <a:solidFill>
                <a:srgbClr val="7889FB"/>
              </a:solidFill>
            </a:endParaRPr>
          </a:p>
        </p:txBody>
      </p:sp>
      <p:grpSp>
        <p:nvGrpSpPr>
          <p:cNvPr id="43012" name="Group 95"/>
          <p:cNvGrpSpPr>
            <a:grpSpLocks/>
          </p:cNvGrpSpPr>
          <p:nvPr/>
        </p:nvGrpSpPr>
        <p:grpSpPr bwMode="auto">
          <a:xfrm>
            <a:off x="6542088" y="1125088"/>
            <a:ext cx="1738312" cy="1979784"/>
            <a:chOff x="3303" y="2179"/>
            <a:chExt cx="412" cy="403"/>
          </a:xfrm>
        </p:grpSpPr>
        <p:sp>
          <p:nvSpPr>
            <p:cNvPr id="43031" name="TextBox 56"/>
            <p:cNvSpPr txBox="1">
              <a:spLocks noChangeArrowheads="1"/>
            </p:cNvSpPr>
            <p:nvPr/>
          </p:nvSpPr>
          <p:spPr bwMode="auto">
            <a:xfrm>
              <a:off x="3303" y="2179"/>
              <a:ext cx="412" cy="98"/>
            </a:xfrm>
            <a:prstGeom prst="rect">
              <a:avLst/>
            </a:prstGeom>
            <a:solidFill>
              <a:srgbClr val="FEFFFE"/>
            </a:solidFill>
            <a:ln w="9525">
              <a:noFill/>
              <a:miter lim="800000"/>
              <a:headEnd/>
              <a:tailEnd/>
            </a:ln>
          </p:spPr>
          <p:txBody>
            <a:bodyPr>
              <a:spAutoFit/>
            </a:bodyPr>
            <a:lstStyle/>
            <a:p>
              <a:pPr marL="117475" indent="-117475" algn="ctr" defTabSz="457200">
                <a:lnSpc>
                  <a:spcPct val="90000"/>
                </a:lnSpc>
                <a:buClr>
                  <a:srgbClr val="000600"/>
                </a:buClr>
                <a:buSzPct val="100000"/>
                <a:buFont typeface="Arial" charset="0"/>
                <a:buNone/>
              </a:pPr>
              <a:r>
                <a:rPr lang="en-US" sz="1400" dirty="0">
                  <a:solidFill>
                    <a:schemeClr val="tx1"/>
                  </a:solidFill>
                  <a:latin typeface="Calibri" pitchFamily="34" charset="0"/>
                </a:rPr>
                <a:t>Real-time decision management</a:t>
              </a:r>
            </a:p>
          </p:txBody>
        </p:sp>
        <p:pic>
          <p:nvPicPr>
            <p:cNvPr id="43032" name="Picture 94" descr="ANd9GcSdf9afdXh4TczkyKEW2UtA6rQPpzgYF2pGYvVykXWN1rqvKhATnw"/>
            <p:cNvPicPr>
              <a:picLocks noChangeArrowheads="1"/>
            </p:cNvPicPr>
            <p:nvPr/>
          </p:nvPicPr>
          <p:blipFill>
            <a:blip r:embed="rId3"/>
            <a:srcRect/>
            <a:stretch>
              <a:fillRect/>
            </a:stretch>
          </p:blipFill>
          <p:spPr bwMode="auto">
            <a:xfrm>
              <a:off x="3303" y="2282"/>
              <a:ext cx="412" cy="300"/>
            </a:xfrm>
            <a:prstGeom prst="rect">
              <a:avLst/>
            </a:prstGeom>
            <a:noFill/>
            <a:ln w="9525">
              <a:solidFill>
                <a:schemeClr val="accent1"/>
              </a:solidFill>
              <a:miter lim="800000"/>
              <a:headEnd/>
              <a:tailEnd/>
            </a:ln>
          </p:spPr>
        </p:pic>
      </p:grpSp>
      <p:grpSp>
        <p:nvGrpSpPr>
          <p:cNvPr id="43013" name="Group 108"/>
          <p:cNvGrpSpPr>
            <a:grpSpLocks/>
          </p:cNvGrpSpPr>
          <p:nvPr/>
        </p:nvGrpSpPr>
        <p:grpSpPr bwMode="auto">
          <a:xfrm>
            <a:off x="3349275" y="3142421"/>
            <a:ext cx="2481263" cy="1898650"/>
            <a:chOff x="57" y="3201"/>
            <a:chExt cx="684" cy="486"/>
          </a:xfrm>
        </p:grpSpPr>
        <p:sp>
          <p:nvSpPr>
            <p:cNvPr id="43029" name="TextBox 46"/>
            <p:cNvSpPr txBox="1">
              <a:spLocks noChangeArrowheads="1"/>
            </p:cNvSpPr>
            <p:nvPr/>
          </p:nvSpPr>
          <p:spPr bwMode="auto">
            <a:xfrm>
              <a:off x="57" y="3201"/>
              <a:ext cx="684" cy="230"/>
            </a:xfrm>
            <a:prstGeom prst="rect">
              <a:avLst/>
            </a:prstGeom>
            <a:noFill/>
            <a:ln w="9525">
              <a:noFill/>
              <a:miter lim="800000"/>
              <a:headEnd/>
              <a:tailEnd/>
            </a:ln>
          </p:spPr>
          <p:txBody>
            <a:bodyPr/>
            <a:lstStyle/>
            <a:p>
              <a:pPr marL="117475" indent="-117475" algn="ctr" defTabSz="457200">
                <a:lnSpc>
                  <a:spcPct val="90000"/>
                </a:lnSpc>
                <a:buClr>
                  <a:srgbClr val="000600"/>
                </a:buClr>
                <a:buSzPct val="100000"/>
                <a:buFont typeface="Arial" charset="0"/>
                <a:buNone/>
              </a:pPr>
              <a:r>
                <a:rPr lang="tr-TR" sz="1400">
                  <a:solidFill>
                    <a:srgbClr val="000000"/>
                  </a:solidFill>
                  <a:latin typeface="Calibri" pitchFamily="34" charset="0"/>
                </a:rPr>
                <a:t>Customer Value Calculation</a:t>
              </a:r>
              <a:endParaRPr lang="en-US" sz="1400" dirty="0">
                <a:solidFill>
                  <a:srgbClr val="000000"/>
                </a:solidFill>
                <a:latin typeface="Calibri" pitchFamily="34" charset="0"/>
              </a:endParaRPr>
            </a:p>
          </p:txBody>
        </p:sp>
        <p:pic>
          <p:nvPicPr>
            <p:cNvPr id="43030" name="Picture 107" descr="ANd9GcQOlZvE3Rk7Xa5kOsnbs9NJLX4lC9ac7cUiR72zHXkGPJ4iRn8DDw"/>
            <p:cNvPicPr>
              <a:picLocks noChangeAspect="1" noChangeArrowheads="1"/>
            </p:cNvPicPr>
            <p:nvPr/>
          </p:nvPicPr>
          <p:blipFill>
            <a:blip r:embed="rId4"/>
            <a:srcRect/>
            <a:stretch>
              <a:fillRect/>
            </a:stretch>
          </p:blipFill>
          <p:spPr bwMode="auto">
            <a:xfrm>
              <a:off x="134" y="3287"/>
              <a:ext cx="495" cy="400"/>
            </a:xfrm>
            <a:prstGeom prst="rect">
              <a:avLst/>
            </a:prstGeom>
            <a:noFill/>
            <a:ln w="9525">
              <a:solidFill>
                <a:schemeClr val="accent1"/>
              </a:solidFill>
              <a:miter lim="800000"/>
              <a:headEnd/>
              <a:tailEnd/>
            </a:ln>
          </p:spPr>
        </p:pic>
      </p:grpSp>
      <p:grpSp>
        <p:nvGrpSpPr>
          <p:cNvPr id="43014" name="Group 116"/>
          <p:cNvGrpSpPr>
            <a:grpSpLocks/>
          </p:cNvGrpSpPr>
          <p:nvPr/>
        </p:nvGrpSpPr>
        <p:grpSpPr bwMode="auto">
          <a:xfrm>
            <a:off x="592138" y="1098550"/>
            <a:ext cx="2438400" cy="1644650"/>
            <a:chOff x="1506" y="1295"/>
            <a:chExt cx="672" cy="421"/>
          </a:xfrm>
        </p:grpSpPr>
        <p:sp>
          <p:nvSpPr>
            <p:cNvPr id="43027" name="TextBox 53"/>
            <p:cNvSpPr txBox="1">
              <a:spLocks noChangeArrowheads="1"/>
            </p:cNvSpPr>
            <p:nvPr/>
          </p:nvSpPr>
          <p:spPr bwMode="auto">
            <a:xfrm>
              <a:off x="1506" y="1295"/>
              <a:ext cx="672" cy="73"/>
            </a:xfrm>
            <a:prstGeom prst="rect">
              <a:avLst/>
            </a:prstGeom>
            <a:noFill/>
            <a:ln w="9525">
              <a:noFill/>
              <a:miter lim="800000"/>
              <a:headEnd/>
              <a:tailEnd/>
            </a:ln>
          </p:spPr>
          <p:txBody>
            <a:bodyPr>
              <a:spAutoFit/>
            </a:bodyPr>
            <a:lstStyle/>
            <a:p>
              <a:pPr marL="117475" indent="-117475" algn="ctr" defTabSz="457200">
                <a:lnSpc>
                  <a:spcPct val="90000"/>
                </a:lnSpc>
                <a:buClr>
                  <a:srgbClr val="000600"/>
                </a:buClr>
                <a:buSzPct val="100000"/>
                <a:buFont typeface="Arial" charset="0"/>
                <a:buNone/>
              </a:pPr>
              <a:r>
                <a:rPr lang="tr-TR" sz="1400">
                  <a:solidFill>
                    <a:srgbClr val="000600"/>
                  </a:solidFill>
                  <a:latin typeface="Calibri" pitchFamily="34" charset="0"/>
                </a:rPr>
                <a:t>Demographic </a:t>
              </a:r>
              <a:r>
                <a:rPr lang="en-US" sz="1400" dirty="0">
                  <a:solidFill>
                    <a:srgbClr val="000600"/>
                  </a:solidFill>
                  <a:latin typeface="Calibri" pitchFamily="34" charset="0"/>
                </a:rPr>
                <a:t>segmentation </a:t>
              </a:r>
            </a:p>
          </p:txBody>
        </p:sp>
        <p:pic>
          <p:nvPicPr>
            <p:cNvPr id="43028" name="Picture 118" descr="ANd9GcQafj499lB895akinPBYbUC2zZW-NHcoQfGdfWdxw4fSiAJ7Zsguw"/>
            <p:cNvPicPr>
              <a:picLocks noChangeArrowheads="1"/>
            </p:cNvPicPr>
            <p:nvPr/>
          </p:nvPicPr>
          <p:blipFill>
            <a:blip r:embed="rId5"/>
            <a:srcRect/>
            <a:stretch>
              <a:fillRect/>
            </a:stretch>
          </p:blipFill>
          <p:spPr bwMode="auto">
            <a:xfrm>
              <a:off x="1607" y="1370"/>
              <a:ext cx="471" cy="346"/>
            </a:xfrm>
            <a:prstGeom prst="rect">
              <a:avLst/>
            </a:prstGeom>
            <a:noFill/>
            <a:ln w="9525">
              <a:solidFill>
                <a:schemeClr val="accent1"/>
              </a:solidFill>
              <a:miter lim="800000"/>
              <a:headEnd/>
              <a:tailEnd/>
            </a:ln>
          </p:spPr>
        </p:pic>
      </p:grpSp>
      <p:grpSp>
        <p:nvGrpSpPr>
          <p:cNvPr id="43015" name="Group 25"/>
          <p:cNvGrpSpPr>
            <a:grpSpLocks/>
          </p:cNvGrpSpPr>
          <p:nvPr/>
        </p:nvGrpSpPr>
        <p:grpSpPr bwMode="auto">
          <a:xfrm>
            <a:off x="1259632" y="4800600"/>
            <a:ext cx="1803400" cy="1676400"/>
            <a:chOff x="2758171" y="4459108"/>
            <a:chExt cx="2023220" cy="1862668"/>
          </a:xfrm>
        </p:grpSpPr>
        <p:sp>
          <p:nvSpPr>
            <p:cNvPr id="43025" name="TextBox 55"/>
            <p:cNvSpPr txBox="1">
              <a:spLocks noChangeArrowheads="1"/>
            </p:cNvSpPr>
            <p:nvPr/>
          </p:nvSpPr>
          <p:spPr bwMode="auto">
            <a:xfrm>
              <a:off x="2758171" y="4459108"/>
              <a:ext cx="2023220" cy="318035"/>
            </a:xfrm>
            <a:prstGeom prst="rect">
              <a:avLst/>
            </a:prstGeom>
            <a:solidFill>
              <a:srgbClr val="FEFFFE"/>
            </a:solidFill>
            <a:ln w="9525">
              <a:noFill/>
              <a:miter lim="800000"/>
              <a:headEnd/>
              <a:tailEnd/>
            </a:ln>
          </p:spPr>
          <p:txBody>
            <a:bodyPr>
              <a:spAutoFit/>
            </a:bodyPr>
            <a:lstStyle/>
            <a:p>
              <a:pPr marL="117475" indent="-117475" algn="ctr" defTabSz="457200">
                <a:lnSpc>
                  <a:spcPct val="90000"/>
                </a:lnSpc>
                <a:buClr>
                  <a:srgbClr val="000600"/>
                </a:buClr>
                <a:buSzPct val="100000"/>
                <a:buFont typeface="Arial" charset="0"/>
                <a:buNone/>
              </a:pPr>
              <a:r>
                <a:rPr lang="tr-TR" sz="1400">
                  <a:solidFill>
                    <a:srgbClr val="000600"/>
                  </a:solidFill>
                  <a:latin typeface="Calibri" pitchFamily="34" charset="0"/>
                </a:rPr>
                <a:t>Loyalty Segmentation</a:t>
              </a:r>
              <a:endParaRPr lang="en-US" sz="1400" dirty="0">
                <a:solidFill>
                  <a:srgbClr val="000600"/>
                </a:solidFill>
                <a:latin typeface="Calibri" pitchFamily="34" charset="0"/>
              </a:endParaRPr>
            </a:p>
          </p:txBody>
        </p:sp>
        <p:pic>
          <p:nvPicPr>
            <p:cNvPr id="43026" name="Picture 124" descr="lifetimee480x384"/>
            <p:cNvPicPr>
              <a:picLocks noChangeArrowheads="1"/>
            </p:cNvPicPr>
            <p:nvPr/>
          </p:nvPicPr>
          <p:blipFill>
            <a:blip r:embed="rId6"/>
            <a:srcRect/>
            <a:stretch>
              <a:fillRect/>
            </a:stretch>
          </p:blipFill>
          <p:spPr bwMode="auto">
            <a:xfrm>
              <a:off x="2758171" y="4861814"/>
              <a:ext cx="2023220" cy="1459962"/>
            </a:xfrm>
            <a:prstGeom prst="rect">
              <a:avLst/>
            </a:prstGeom>
            <a:solidFill>
              <a:schemeClr val="bg1"/>
            </a:solidFill>
            <a:ln w="9525">
              <a:solidFill>
                <a:schemeClr val="accent1"/>
              </a:solidFill>
              <a:miter lim="800000"/>
              <a:headEnd/>
              <a:tailEnd/>
            </a:ln>
          </p:spPr>
        </p:pic>
      </p:grpSp>
      <p:grpSp>
        <p:nvGrpSpPr>
          <p:cNvPr id="43017" name="Group 166"/>
          <p:cNvGrpSpPr>
            <a:grpSpLocks/>
          </p:cNvGrpSpPr>
          <p:nvPr/>
        </p:nvGrpSpPr>
        <p:grpSpPr bwMode="auto">
          <a:xfrm>
            <a:off x="3602038" y="914400"/>
            <a:ext cx="1884362" cy="2017713"/>
            <a:chOff x="2387" y="2076"/>
            <a:chExt cx="445" cy="491"/>
          </a:xfrm>
        </p:grpSpPr>
        <p:sp>
          <p:nvSpPr>
            <p:cNvPr id="43021" name="TextBox 54"/>
            <p:cNvSpPr txBox="1">
              <a:spLocks noChangeArrowheads="1"/>
            </p:cNvSpPr>
            <p:nvPr/>
          </p:nvSpPr>
          <p:spPr bwMode="auto">
            <a:xfrm>
              <a:off x="2387" y="2076"/>
              <a:ext cx="445" cy="164"/>
            </a:xfrm>
            <a:prstGeom prst="rect">
              <a:avLst/>
            </a:prstGeom>
            <a:noFill/>
            <a:ln w="9525">
              <a:noFill/>
              <a:miter lim="800000"/>
              <a:headEnd/>
              <a:tailEnd/>
            </a:ln>
          </p:spPr>
          <p:txBody>
            <a:bodyPr>
              <a:spAutoFit/>
            </a:bodyPr>
            <a:lstStyle/>
            <a:p>
              <a:pPr marL="117475" indent="-117475" algn="ctr" defTabSz="457200">
                <a:lnSpc>
                  <a:spcPct val="90000"/>
                </a:lnSpc>
                <a:buClr>
                  <a:srgbClr val="000600"/>
                </a:buClr>
                <a:buSzPct val="100000"/>
                <a:buFont typeface="Arial" charset="0"/>
                <a:buNone/>
              </a:pPr>
              <a:endParaRPr lang="tr-TR" sz="1400">
                <a:solidFill>
                  <a:srgbClr val="000600"/>
                </a:solidFill>
                <a:latin typeface="Calibri" pitchFamily="34" charset="0"/>
              </a:endParaRPr>
            </a:p>
            <a:p>
              <a:pPr marL="117475" indent="-117475" algn="ctr" defTabSz="457200">
                <a:lnSpc>
                  <a:spcPct val="90000"/>
                </a:lnSpc>
                <a:buClr>
                  <a:srgbClr val="000600"/>
                </a:buClr>
                <a:buSzPct val="100000"/>
                <a:buFont typeface="Arial" charset="0"/>
                <a:buNone/>
              </a:pPr>
              <a:r>
                <a:rPr lang="tr-TR" sz="1400">
                  <a:solidFill>
                    <a:srgbClr val="000600"/>
                  </a:solidFill>
                  <a:latin typeface="Calibri" pitchFamily="34" charset="0"/>
                </a:rPr>
                <a:t>Churn Modeling, </a:t>
              </a:r>
            </a:p>
            <a:p>
              <a:pPr marL="117475" indent="-117475" algn="ctr" defTabSz="457200">
                <a:lnSpc>
                  <a:spcPct val="90000"/>
                </a:lnSpc>
                <a:buClr>
                  <a:srgbClr val="000600"/>
                </a:buClr>
                <a:buSzPct val="100000"/>
                <a:buFont typeface="Arial" charset="0"/>
                <a:buNone/>
              </a:pPr>
              <a:r>
                <a:rPr lang="tr-TR" sz="1400">
                  <a:solidFill>
                    <a:srgbClr val="000600"/>
                  </a:solidFill>
                  <a:latin typeface="Calibri" pitchFamily="34" charset="0"/>
                </a:rPr>
                <a:t>Next Best Offer</a:t>
              </a:r>
              <a:endParaRPr lang="en-US" sz="1400" dirty="0">
                <a:solidFill>
                  <a:srgbClr val="000600"/>
                </a:solidFill>
                <a:latin typeface="Calibri" pitchFamily="34" charset="0"/>
              </a:endParaRPr>
            </a:p>
          </p:txBody>
        </p:sp>
        <p:pic>
          <p:nvPicPr>
            <p:cNvPr id="43022" name="Picture 168" descr="Final+Model+PassedCourse"/>
            <p:cNvPicPr>
              <a:picLocks noChangeArrowheads="1"/>
            </p:cNvPicPr>
            <p:nvPr/>
          </p:nvPicPr>
          <p:blipFill>
            <a:blip r:embed="rId7"/>
            <a:srcRect/>
            <a:stretch>
              <a:fillRect/>
            </a:stretch>
          </p:blipFill>
          <p:spPr bwMode="auto">
            <a:xfrm>
              <a:off x="2387" y="2243"/>
              <a:ext cx="445" cy="324"/>
            </a:xfrm>
            <a:prstGeom prst="rect">
              <a:avLst/>
            </a:prstGeom>
            <a:noFill/>
            <a:ln w="9525">
              <a:solidFill>
                <a:schemeClr val="accent1"/>
              </a:solidFill>
              <a:miter lim="800000"/>
              <a:headEnd/>
              <a:tailEnd/>
            </a:ln>
          </p:spPr>
        </p:pic>
      </p:grpSp>
      <p:sp>
        <p:nvSpPr>
          <p:cNvPr id="43020" name="TextBox 53"/>
          <p:cNvSpPr txBox="1">
            <a:spLocks noChangeArrowheads="1"/>
          </p:cNvSpPr>
          <p:nvPr/>
        </p:nvSpPr>
        <p:spPr bwMode="auto">
          <a:xfrm>
            <a:off x="438150" y="2971799"/>
            <a:ext cx="2152650" cy="286071"/>
          </a:xfrm>
          <a:prstGeom prst="rect">
            <a:avLst/>
          </a:prstGeom>
          <a:solidFill>
            <a:srgbClr val="FEFFFE"/>
          </a:solidFill>
          <a:ln w="9525">
            <a:noFill/>
            <a:miter lim="800000"/>
            <a:headEnd/>
            <a:tailEnd/>
          </a:ln>
        </p:spPr>
        <p:txBody>
          <a:bodyPr>
            <a:spAutoFit/>
          </a:bodyPr>
          <a:lstStyle/>
          <a:p>
            <a:pPr marL="117475" indent="-117475" algn="ctr" defTabSz="457200">
              <a:lnSpc>
                <a:spcPct val="90000"/>
              </a:lnSpc>
              <a:buClr>
                <a:srgbClr val="000600"/>
              </a:buClr>
              <a:buSzPct val="100000"/>
              <a:buFont typeface="Arial" charset="0"/>
              <a:buNone/>
            </a:pPr>
            <a:r>
              <a:rPr lang="en-US" sz="1400">
                <a:solidFill>
                  <a:srgbClr val="000600"/>
                </a:solidFill>
                <a:latin typeface="Calibri" pitchFamily="34" charset="0"/>
              </a:rPr>
              <a:t>Market Basket Analysis</a:t>
            </a:r>
            <a:endParaRPr lang="en-US" sz="1400" dirty="0">
              <a:solidFill>
                <a:srgbClr val="000600"/>
              </a:solidFill>
              <a:latin typeface="Calibri" pitchFamily="34" charset="0"/>
            </a:endParaRPr>
          </a:p>
        </p:txBody>
      </p:sp>
      <p:sp>
        <p:nvSpPr>
          <p:cNvPr id="26" name="Content Placeholder 2"/>
          <p:cNvSpPr txBox="1">
            <a:spLocks/>
          </p:cNvSpPr>
          <p:nvPr/>
        </p:nvSpPr>
        <p:spPr>
          <a:xfrm>
            <a:off x="5830538" y="3276708"/>
            <a:ext cx="3205958" cy="2923283"/>
          </a:xfrm>
          <a:prstGeom prst="rect">
            <a:avLst/>
          </a:prstGeom>
        </p:spPr>
        <p:txBody>
          <a:bodyPr/>
          <a:lstStyle>
            <a:lvl1pPr marL="129776" indent="-129776" algn="l" rtl="0" eaLnBrk="0" fontAlgn="base" hangingPunct="0">
              <a:spcBef>
                <a:spcPct val="50000"/>
              </a:spcBef>
              <a:spcAft>
                <a:spcPct val="0"/>
              </a:spcAft>
              <a:buClr>
                <a:schemeClr val="tx1"/>
              </a:buClr>
              <a:buFont typeface="Wingdings" panose="05000000000000000000" pitchFamily="2" charset="2"/>
              <a:buChar char="§"/>
              <a:defRPr sz="1200" kern="1200">
                <a:solidFill>
                  <a:schemeClr val="tx1"/>
                </a:solidFill>
                <a:latin typeface="+mn-lt"/>
                <a:ea typeface="+mn-ea"/>
                <a:cs typeface="+mn-cs"/>
              </a:defRPr>
            </a:lvl1pPr>
            <a:lvl2pPr marL="382181" indent="-122632" algn="l" rtl="0" eaLnBrk="0" fontAlgn="base" hangingPunct="0">
              <a:spcBef>
                <a:spcPct val="0"/>
              </a:spcBef>
              <a:spcAft>
                <a:spcPct val="0"/>
              </a:spcAft>
              <a:buClr>
                <a:schemeClr val="tx1"/>
              </a:buClr>
              <a:buFont typeface="Arial" panose="020B0604020202020204" pitchFamily="34" charset="0"/>
              <a:buChar char="–"/>
              <a:defRPr sz="1200" kern="1200">
                <a:solidFill>
                  <a:schemeClr val="tx1"/>
                </a:solidFill>
                <a:latin typeface="+mn-lt"/>
                <a:ea typeface="+mn-ea"/>
                <a:cs typeface="+mn-cs"/>
              </a:defRPr>
            </a:lvl2pPr>
            <a:lvl3pPr marL="641731" indent="-129776" algn="l" rtl="0" eaLnBrk="0" fontAlgn="base" hangingPunct="0">
              <a:spcBef>
                <a:spcPct val="0"/>
              </a:spcBef>
              <a:spcAft>
                <a:spcPct val="0"/>
              </a:spcAft>
              <a:buClr>
                <a:schemeClr val="tx1"/>
              </a:buClr>
              <a:buChar char="•"/>
              <a:defRPr sz="1200" kern="1200">
                <a:solidFill>
                  <a:schemeClr val="tx1"/>
                </a:solidFill>
                <a:latin typeface="+mn-lt"/>
                <a:ea typeface="+mn-ea"/>
                <a:cs typeface="+mn-cs"/>
              </a:defRPr>
            </a:lvl3pPr>
            <a:lvl4pPr marL="902471" indent="-129776" algn="l" rtl="0" eaLnBrk="0" fontAlgn="base" hangingPunct="0">
              <a:spcBef>
                <a:spcPct val="20000"/>
              </a:spcBef>
              <a:spcAft>
                <a:spcPct val="0"/>
              </a:spcAft>
              <a:buClr>
                <a:schemeClr val="bg1"/>
              </a:buClr>
              <a:defRPr sz="1200" kern="1200">
                <a:solidFill>
                  <a:schemeClr val="bg1"/>
                </a:solidFill>
                <a:latin typeface="+mn-lt"/>
                <a:ea typeface="+mn-ea"/>
                <a:cs typeface="+mn-cs"/>
              </a:defRPr>
            </a:lvl4pPr>
            <a:lvl5pPr marL="1154877" indent="-122632" algn="l" rtl="0" eaLnBrk="0" fontAlgn="base" hangingPunct="0">
              <a:spcBef>
                <a:spcPct val="20000"/>
              </a:spcBef>
              <a:spcAft>
                <a:spcPct val="0"/>
              </a:spcAft>
              <a:buClr>
                <a:schemeClr val="bg1"/>
              </a:buClr>
              <a:buChar char="»"/>
              <a:defRPr sz="1200" kern="1200">
                <a:solidFill>
                  <a:schemeClr val="bg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1800" b="0">
                <a:solidFill>
                  <a:srgbClr val="7889FB"/>
                </a:solidFill>
                <a:latin typeface="Calibri" charset="0"/>
              </a:rPr>
              <a:t>Banking</a:t>
            </a:r>
          </a:p>
          <a:p>
            <a:pPr lvl="1">
              <a:buFont typeface="Calibri" charset="0"/>
              <a:buChar char="‒"/>
            </a:pPr>
            <a:r>
              <a:rPr lang="en-GB" b="0">
                <a:latin typeface="Calibri" charset="0"/>
              </a:rPr>
              <a:t>Product Affinity, Churn, Credit Card Default, Customer Segmentation</a:t>
            </a:r>
          </a:p>
          <a:p>
            <a:r>
              <a:rPr lang="en-GB" sz="1800" b="0">
                <a:solidFill>
                  <a:srgbClr val="7889FB"/>
                </a:solidFill>
                <a:latin typeface="Calibri" charset="0"/>
              </a:rPr>
              <a:t>Insurance</a:t>
            </a:r>
          </a:p>
          <a:p>
            <a:pPr lvl="1">
              <a:buFont typeface="Calibri" charset="0"/>
              <a:buChar char="‒"/>
            </a:pPr>
            <a:r>
              <a:rPr lang="en-GB" b="0">
                <a:latin typeface="Calibri" charset="0"/>
              </a:rPr>
              <a:t>Churn, Propensity to Buy, Campaign Response, CLTV, Customer Segmentation</a:t>
            </a:r>
          </a:p>
          <a:p>
            <a:r>
              <a:rPr lang="en-GB" sz="1800" b="0">
                <a:solidFill>
                  <a:srgbClr val="7889FB"/>
                </a:solidFill>
                <a:latin typeface="Calibri" charset="0"/>
              </a:rPr>
              <a:t>Telecommunications</a:t>
            </a:r>
          </a:p>
          <a:p>
            <a:pPr lvl="1">
              <a:buFont typeface="Calibri" charset="0"/>
              <a:buChar char="‒"/>
            </a:pPr>
            <a:r>
              <a:rPr lang="en-GB" b="0">
                <a:latin typeface="Calibri" charset="0"/>
              </a:rPr>
              <a:t>Product Association, Churn, Campaign Response, Satisfaction, Sentiment</a:t>
            </a:r>
          </a:p>
          <a:p>
            <a:r>
              <a:rPr lang="en-GB" sz="1800" b="0">
                <a:solidFill>
                  <a:srgbClr val="7889FB"/>
                </a:solidFill>
                <a:latin typeface="Calibri" charset="0"/>
              </a:rPr>
              <a:t>Retail</a:t>
            </a:r>
          </a:p>
          <a:p>
            <a:pPr lvl="1">
              <a:buFont typeface="Calibri" charset="0"/>
              <a:buChar char="‒"/>
            </a:pPr>
            <a:r>
              <a:rPr lang="en-GB" b="0">
                <a:latin typeface="Calibri" charset="0"/>
              </a:rPr>
              <a:t>Product Affinity, Customer Segmentation, Market Basket Analysis, Price Sensitivity, Campaign Response</a:t>
            </a:r>
          </a:p>
          <a:p>
            <a:pPr lvl="1">
              <a:buFont typeface="Calibri" charset="0"/>
              <a:buChar char="‒"/>
            </a:pPr>
            <a:endParaRPr lang="en-GB" b="0" dirty="0">
              <a:latin typeface="Calibri" charset="0"/>
            </a:endParaRPr>
          </a:p>
        </p:txBody>
      </p:sp>
      <p:pic>
        <p:nvPicPr>
          <p:cNvPr id="24"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a:xfrm>
            <a:off x="3073343" y="5086831"/>
            <a:ext cx="1384997" cy="1388283"/>
          </a:xfrm>
          <a:prstGeom prst="rect">
            <a:avLst/>
          </a:prstGeom>
          <a:noFill/>
        </p:spPr>
      </p:pic>
      <p:pic>
        <p:nvPicPr>
          <p:cNvPr id="2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9725" y="3312129"/>
            <a:ext cx="2072193" cy="1287859"/>
          </a:xfrm>
          <a:prstGeom prst="rect">
            <a:avLst/>
          </a:prstGeom>
          <a:noFill/>
          <a:ln w="9360">
            <a:solidFill>
              <a:srgbClr val="0080B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62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2357438" y="5029200"/>
            <a:ext cx="695325" cy="1400175"/>
            <a:chOff x="1245" y="1912"/>
            <a:chExt cx="438" cy="1716"/>
          </a:xfrm>
        </p:grpSpPr>
        <p:sp>
          <p:nvSpPr>
            <p:cNvPr id="46205" name="Text Box 10"/>
            <p:cNvSpPr txBox="1">
              <a:spLocks noChangeArrowheads="1"/>
            </p:cNvSpPr>
            <p:nvPr/>
          </p:nvSpPr>
          <p:spPr bwMode="auto">
            <a:xfrm>
              <a:off x="1245" y="1912"/>
              <a:ext cx="433" cy="374"/>
            </a:xfrm>
            <a:prstGeom prst="rect">
              <a:avLst/>
            </a:prstGeom>
            <a:solidFill>
              <a:schemeClr val="bg1"/>
            </a:solid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t>%? </a:t>
              </a:r>
              <a:r>
                <a:rPr lang="en-US" sz="1400" dirty="0">
                  <a:cs typeface="Times New Roman" pitchFamily="18" charset="0"/>
                </a:rPr>
                <a:t>$?</a:t>
              </a:r>
              <a:endParaRPr lang="en-US" sz="1400" dirty="0"/>
            </a:p>
          </p:txBody>
        </p:sp>
        <p:sp>
          <p:nvSpPr>
            <p:cNvPr id="46206" name="Text Box 11"/>
            <p:cNvSpPr txBox="1">
              <a:spLocks noChangeArrowheads="1"/>
            </p:cNvSpPr>
            <p:nvPr/>
          </p:nvSpPr>
          <p:spPr bwMode="auto">
            <a:xfrm>
              <a:off x="1250" y="2583"/>
              <a:ext cx="433" cy="374"/>
            </a:xfrm>
            <a:prstGeom prst="rect">
              <a:avLst/>
            </a:prstGeom>
            <a:solidFill>
              <a:schemeClr val="bg1"/>
            </a:solid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t>%? </a:t>
              </a:r>
              <a:r>
                <a:rPr lang="en-US" sz="1400" dirty="0">
                  <a:cs typeface="Times New Roman" pitchFamily="18" charset="0"/>
                </a:rPr>
                <a:t>$?</a:t>
              </a:r>
              <a:endParaRPr lang="en-US" sz="1400" dirty="0"/>
            </a:p>
          </p:txBody>
        </p:sp>
        <p:sp>
          <p:nvSpPr>
            <p:cNvPr id="46207" name="Text Box 12"/>
            <p:cNvSpPr txBox="1">
              <a:spLocks noChangeArrowheads="1"/>
            </p:cNvSpPr>
            <p:nvPr/>
          </p:nvSpPr>
          <p:spPr bwMode="auto">
            <a:xfrm>
              <a:off x="1250" y="3254"/>
              <a:ext cx="433" cy="374"/>
            </a:xfrm>
            <a:prstGeom prst="rect">
              <a:avLst/>
            </a:prstGeom>
            <a:solidFill>
              <a:schemeClr val="bg1"/>
            </a:solid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t>%? </a:t>
              </a:r>
              <a:r>
                <a:rPr lang="en-US" sz="1400" dirty="0">
                  <a:cs typeface="Times New Roman" pitchFamily="18" charset="0"/>
                </a:rPr>
                <a:t>$?</a:t>
              </a:r>
              <a:endParaRPr lang="en-US" sz="1400" dirty="0"/>
            </a:p>
          </p:txBody>
        </p:sp>
      </p:grpSp>
      <p:grpSp>
        <p:nvGrpSpPr>
          <p:cNvPr id="3" name="Group 13"/>
          <p:cNvGrpSpPr>
            <a:grpSpLocks/>
          </p:cNvGrpSpPr>
          <p:nvPr/>
        </p:nvGrpSpPr>
        <p:grpSpPr bwMode="auto">
          <a:xfrm>
            <a:off x="2611438" y="4349750"/>
            <a:ext cx="3332162" cy="457200"/>
            <a:chOff x="3373" y="912"/>
            <a:chExt cx="2099" cy="288"/>
          </a:xfrm>
        </p:grpSpPr>
        <p:pic>
          <p:nvPicPr>
            <p:cNvPr id="46196" name="Picture 1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73" y="912"/>
              <a:ext cx="179" cy="288"/>
            </a:xfrm>
            <a:prstGeom prst="rect">
              <a:avLst/>
            </a:prstGeom>
            <a:noFill/>
            <a:ln w="9525">
              <a:noFill/>
              <a:miter lim="800000"/>
              <a:headEnd/>
              <a:tailEnd/>
            </a:ln>
          </p:spPr>
        </p:pic>
        <p:pic>
          <p:nvPicPr>
            <p:cNvPr id="46197" name="Picture 1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13" y="912"/>
              <a:ext cx="179" cy="288"/>
            </a:xfrm>
            <a:prstGeom prst="rect">
              <a:avLst/>
            </a:prstGeom>
            <a:noFill/>
            <a:ln w="9525">
              <a:noFill/>
              <a:miter lim="800000"/>
              <a:headEnd/>
              <a:tailEnd/>
            </a:ln>
          </p:spPr>
        </p:pic>
        <p:pic>
          <p:nvPicPr>
            <p:cNvPr id="46198"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53" y="912"/>
              <a:ext cx="179" cy="288"/>
            </a:xfrm>
            <a:prstGeom prst="rect">
              <a:avLst/>
            </a:prstGeom>
            <a:noFill/>
            <a:ln w="9525">
              <a:noFill/>
              <a:miter lim="800000"/>
              <a:headEnd/>
              <a:tailEnd/>
            </a:ln>
          </p:spPr>
        </p:pic>
        <p:pic>
          <p:nvPicPr>
            <p:cNvPr id="46199" name="Picture 1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093" y="912"/>
              <a:ext cx="179" cy="288"/>
            </a:xfrm>
            <a:prstGeom prst="rect">
              <a:avLst/>
            </a:prstGeom>
            <a:noFill/>
            <a:ln w="9525">
              <a:noFill/>
              <a:miter lim="800000"/>
              <a:headEnd/>
              <a:tailEnd/>
            </a:ln>
          </p:spPr>
        </p:pic>
        <p:pic>
          <p:nvPicPr>
            <p:cNvPr id="46200"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33" y="912"/>
              <a:ext cx="179" cy="288"/>
            </a:xfrm>
            <a:prstGeom prst="rect">
              <a:avLst/>
            </a:prstGeom>
            <a:noFill/>
            <a:ln w="9525">
              <a:noFill/>
              <a:miter lim="800000"/>
              <a:headEnd/>
              <a:tailEnd/>
            </a:ln>
          </p:spPr>
        </p:pic>
        <p:pic>
          <p:nvPicPr>
            <p:cNvPr id="46201" name="Picture 1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73" y="912"/>
              <a:ext cx="179" cy="288"/>
            </a:xfrm>
            <a:prstGeom prst="rect">
              <a:avLst/>
            </a:prstGeom>
            <a:noFill/>
            <a:ln w="9525">
              <a:noFill/>
              <a:miter lim="800000"/>
              <a:headEnd/>
              <a:tailEnd/>
            </a:ln>
          </p:spPr>
        </p:pic>
        <p:pic>
          <p:nvPicPr>
            <p:cNvPr id="46202" name="Picture 2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13" y="912"/>
              <a:ext cx="179" cy="288"/>
            </a:xfrm>
            <a:prstGeom prst="rect">
              <a:avLst/>
            </a:prstGeom>
            <a:noFill/>
            <a:ln w="9525">
              <a:noFill/>
              <a:miter lim="800000"/>
              <a:headEnd/>
              <a:tailEnd/>
            </a:ln>
          </p:spPr>
        </p:pic>
        <p:pic>
          <p:nvPicPr>
            <p:cNvPr id="46203" name="Picture 2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53" y="912"/>
              <a:ext cx="179" cy="288"/>
            </a:xfrm>
            <a:prstGeom prst="rect">
              <a:avLst/>
            </a:prstGeom>
            <a:noFill/>
            <a:ln w="9525">
              <a:noFill/>
              <a:miter lim="800000"/>
              <a:headEnd/>
              <a:tailEnd/>
            </a:ln>
          </p:spPr>
        </p:pic>
        <p:pic>
          <p:nvPicPr>
            <p:cNvPr id="46204" name="Picture 2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93" y="912"/>
              <a:ext cx="179" cy="288"/>
            </a:xfrm>
            <a:prstGeom prst="rect">
              <a:avLst/>
            </a:prstGeom>
            <a:noFill/>
            <a:ln w="9525">
              <a:noFill/>
              <a:miter lim="800000"/>
              <a:headEnd/>
              <a:tailEnd/>
            </a:ln>
          </p:spPr>
        </p:pic>
      </p:grpSp>
      <p:grpSp>
        <p:nvGrpSpPr>
          <p:cNvPr id="4" name="Group 23"/>
          <p:cNvGrpSpPr>
            <a:grpSpLocks/>
          </p:cNvGrpSpPr>
          <p:nvPr/>
        </p:nvGrpSpPr>
        <p:grpSpPr bwMode="auto">
          <a:xfrm>
            <a:off x="2578100" y="5027613"/>
            <a:ext cx="307975" cy="1385887"/>
            <a:chOff x="3304" y="1650"/>
            <a:chExt cx="194" cy="1773"/>
          </a:xfrm>
        </p:grpSpPr>
        <p:sp>
          <p:nvSpPr>
            <p:cNvPr id="46193" name="Text Box 24"/>
            <p:cNvSpPr txBox="1">
              <a:spLocks noChangeArrowheads="1"/>
            </p:cNvSpPr>
            <p:nvPr/>
          </p:nvSpPr>
          <p:spPr bwMode="auto">
            <a:xfrm>
              <a:off x="3304" y="1650"/>
              <a:ext cx="194" cy="430"/>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600" b="1" dirty="0"/>
                <a:t>?</a:t>
              </a:r>
            </a:p>
          </p:txBody>
        </p:sp>
        <p:sp>
          <p:nvSpPr>
            <p:cNvPr id="46194" name="Text Box 25"/>
            <p:cNvSpPr txBox="1">
              <a:spLocks noChangeArrowheads="1"/>
            </p:cNvSpPr>
            <p:nvPr/>
          </p:nvSpPr>
          <p:spPr bwMode="auto">
            <a:xfrm>
              <a:off x="3304" y="2320"/>
              <a:ext cx="194" cy="431"/>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600" b="1" dirty="0"/>
                <a:t>?</a:t>
              </a:r>
            </a:p>
          </p:txBody>
        </p:sp>
        <p:sp>
          <p:nvSpPr>
            <p:cNvPr id="46195" name="Text Box 26"/>
            <p:cNvSpPr txBox="1">
              <a:spLocks noChangeArrowheads="1"/>
            </p:cNvSpPr>
            <p:nvPr/>
          </p:nvSpPr>
          <p:spPr bwMode="auto">
            <a:xfrm>
              <a:off x="3304" y="2992"/>
              <a:ext cx="194" cy="431"/>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600" b="1" dirty="0"/>
                <a:t>?</a:t>
              </a:r>
            </a:p>
          </p:txBody>
        </p:sp>
      </p:grpSp>
      <p:grpSp>
        <p:nvGrpSpPr>
          <p:cNvPr id="5" name="Group 27"/>
          <p:cNvGrpSpPr>
            <a:grpSpLocks/>
          </p:cNvGrpSpPr>
          <p:nvPr/>
        </p:nvGrpSpPr>
        <p:grpSpPr bwMode="auto">
          <a:xfrm>
            <a:off x="2463800" y="5035550"/>
            <a:ext cx="533400" cy="1457325"/>
            <a:chOff x="192" y="1920"/>
            <a:chExt cx="336" cy="1751"/>
          </a:xfrm>
        </p:grpSpPr>
        <p:sp>
          <p:nvSpPr>
            <p:cNvPr id="46183" name="Rectangle 28"/>
            <p:cNvSpPr>
              <a:spLocks noChangeArrowheads="1"/>
            </p:cNvSpPr>
            <p:nvPr/>
          </p:nvSpPr>
          <p:spPr bwMode="auto">
            <a:xfrm>
              <a:off x="192" y="3264"/>
              <a:ext cx="336" cy="24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84" name="Rectangle 29"/>
            <p:cNvSpPr>
              <a:spLocks noChangeArrowheads="1"/>
            </p:cNvSpPr>
            <p:nvPr/>
          </p:nvSpPr>
          <p:spPr bwMode="auto">
            <a:xfrm>
              <a:off x="192" y="2592"/>
              <a:ext cx="336" cy="24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85" name="Rectangle 30"/>
            <p:cNvSpPr>
              <a:spLocks noChangeArrowheads="1"/>
            </p:cNvSpPr>
            <p:nvPr/>
          </p:nvSpPr>
          <p:spPr bwMode="auto">
            <a:xfrm>
              <a:off x="192" y="1920"/>
              <a:ext cx="336" cy="24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86" name="Text Box 31"/>
            <p:cNvSpPr txBox="1">
              <a:spLocks noChangeArrowheads="1"/>
            </p:cNvSpPr>
            <p:nvPr/>
          </p:nvSpPr>
          <p:spPr bwMode="auto">
            <a:xfrm>
              <a:off x="243" y="1962"/>
              <a:ext cx="240" cy="366"/>
            </a:xfrm>
            <a:prstGeom prst="rect">
              <a:avLst/>
            </a:prstGeom>
            <a:solidFill>
              <a:schemeClr val="bg1"/>
            </a:solid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t>42</a:t>
              </a:r>
            </a:p>
          </p:txBody>
        </p:sp>
        <p:sp>
          <p:nvSpPr>
            <p:cNvPr id="46187" name="Text Box 32"/>
            <p:cNvSpPr txBox="1">
              <a:spLocks noChangeArrowheads="1"/>
            </p:cNvSpPr>
            <p:nvPr/>
          </p:nvSpPr>
          <p:spPr bwMode="auto">
            <a:xfrm>
              <a:off x="243" y="3305"/>
              <a:ext cx="240" cy="366"/>
            </a:xfrm>
            <a:prstGeom prst="rect">
              <a:avLst/>
            </a:prstGeom>
            <a:solidFill>
              <a:schemeClr val="bg1"/>
            </a:solid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t>87</a:t>
              </a:r>
            </a:p>
          </p:txBody>
        </p:sp>
        <p:grpSp>
          <p:nvGrpSpPr>
            <p:cNvPr id="46188" name="Group 36"/>
            <p:cNvGrpSpPr>
              <a:grpSpLocks/>
            </p:cNvGrpSpPr>
            <p:nvPr/>
          </p:nvGrpSpPr>
          <p:grpSpPr bwMode="auto">
            <a:xfrm>
              <a:off x="288" y="2640"/>
              <a:ext cx="144" cy="192"/>
              <a:chOff x="4176" y="2352"/>
              <a:chExt cx="144" cy="192"/>
            </a:xfrm>
          </p:grpSpPr>
          <p:sp>
            <p:nvSpPr>
              <p:cNvPr id="46189" name="Rectangle 34"/>
              <p:cNvSpPr>
                <a:spLocks noChangeArrowheads="1"/>
              </p:cNvSpPr>
              <p:nvPr/>
            </p:nvSpPr>
            <p:spPr bwMode="auto">
              <a:xfrm>
                <a:off x="4176" y="2352"/>
                <a:ext cx="144" cy="192"/>
              </a:xfrm>
              <a:prstGeom prst="rect">
                <a:avLst/>
              </a:prstGeom>
              <a:solidFill>
                <a:schemeClr val="bg1"/>
              </a:solidFill>
              <a:ln w="9525">
                <a:noFill/>
                <a:miter lim="800000"/>
                <a:headEnd/>
                <a:tailEnd/>
              </a:ln>
            </p:spPr>
            <p:txBody>
              <a:bodyPr wrap="none" anchor="ctr">
                <a:spAutoFit/>
              </a:bodyPr>
              <a:lstStyle/>
              <a:p>
                <a:pPr>
                  <a:lnSpc>
                    <a:spcPct val="97000"/>
                  </a:lnSpc>
                  <a:buClr>
                    <a:srgbClr val="000600"/>
                  </a:buClr>
                  <a:buSzPct val="100000"/>
                  <a:buFont typeface="Arial" charset="0"/>
                  <a:buNone/>
                </a:pPr>
                <a:endParaRPr lang="en-US" dirty="0"/>
              </a:p>
            </p:txBody>
          </p:sp>
          <p:grpSp>
            <p:nvGrpSpPr>
              <p:cNvPr id="46190" name="Group 38"/>
              <p:cNvGrpSpPr>
                <a:grpSpLocks/>
              </p:cNvGrpSpPr>
              <p:nvPr/>
            </p:nvGrpSpPr>
            <p:grpSpPr bwMode="auto">
              <a:xfrm>
                <a:off x="4176" y="2400"/>
                <a:ext cx="144" cy="96"/>
                <a:chOff x="3936" y="3408"/>
                <a:chExt cx="144" cy="96"/>
              </a:xfrm>
            </p:grpSpPr>
            <p:sp>
              <p:nvSpPr>
                <p:cNvPr id="46191" name="Line 36"/>
                <p:cNvSpPr>
                  <a:spLocks noChangeShapeType="1"/>
                </p:cNvSpPr>
                <p:nvPr/>
              </p:nvSpPr>
              <p:spPr bwMode="auto">
                <a:xfrm flipH="1">
                  <a:off x="3936" y="3408"/>
                  <a:ext cx="144" cy="96"/>
                </a:xfrm>
                <a:prstGeom prst="line">
                  <a:avLst/>
                </a:prstGeom>
                <a:noFill/>
                <a:ln w="28575">
                  <a:solidFill>
                    <a:schemeClr val="bg2"/>
                  </a:solidFill>
                  <a:round/>
                  <a:headEnd/>
                  <a:tailEnd/>
                </a:ln>
              </p:spPr>
              <p:txBody>
                <a:bodyPr wrap="none">
                  <a:spAutoFit/>
                </a:bodyPr>
                <a:lstStyle/>
                <a:p>
                  <a:endParaRPr lang="en-US" dirty="0"/>
                </a:p>
              </p:txBody>
            </p:sp>
            <p:sp>
              <p:nvSpPr>
                <p:cNvPr id="46192" name="Line 37"/>
                <p:cNvSpPr>
                  <a:spLocks noChangeShapeType="1"/>
                </p:cNvSpPr>
                <p:nvPr/>
              </p:nvSpPr>
              <p:spPr bwMode="auto">
                <a:xfrm>
                  <a:off x="3936" y="3408"/>
                  <a:ext cx="144" cy="96"/>
                </a:xfrm>
                <a:prstGeom prst="line">
                  <a:avLst/>
                </a:prstGeom>
                <a:noFill/>
                <a:ln w="28575">
                  <a:solidFill>
                    <a:schemeClr val="bg2"/>
                  </a:solidFill>
                  <a:round/>
                  <a:headEnd/>
                  <a:tailEnd/>
                </a:ln>
              </p:spPr>
              <p:txBody>
                <a:bodyPr wrap="none">
                  <a:spAutoFit/>
                </a:bodyPr>
                <a:lstStyle/>
                <a:p>
                  <a:endParaRPr lang="en-US" dirty="0"/>
                </a:p>
              </p:txBody>
            </p:sp>
          </p:grpSp>
        </p:grpSp>
      </p:grpSp>
      <p:grpSp>
        <p:nvGrpSpPr>
          <p:cNvPr id="8" name="Group 38"/>
          <p:cNvGrpSpPr>
            <a:grpSpLocks/>
          </p:cNvGrpSpPr>
          <p:nvPr/>
        </p:nvGrpSpPr>
        <p:grpSpPr bwMode="auto">
          <a:xfrm>
            <a:off x="2514600" y="4349750"/>
            <a:ext cx="381000" cy="2133600"/>
            <a:chOff x="2832" y="1872"/>
            <a:chExt cx="240" cy="1344"/>
          </a:xfrm>
        </p:grpSpPr>
        <p:sp>
          <p:nvSpPr>
            <p:cNvPr id="46179" name="Rectangle 39"/>
            <p:cNvSpPr>
              <a:spLocks noChangeArrowheads="1"/>
            </p:cNvSpPr>
            <p:nvPr/>
          </p:nvSpPr>
          <p:spPr bwMode="auto">
            <a:xfrm>
              <a:off x="2832" y="1872"/>
              <a:ext cx="240" cy="1296"/>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grpSp>
          <p:nvGrpSpPr>
            <p:cNvPr id="46180" name="Group 43"/>
            <p:cNvGrpSpPr>
              <a:grpSpLocks/>
            </p:cNvGrpSpPr>
            <p:nvPr/>
          </p:nvGrpSpPr>
          <p:grpSpPr bwMode="auto">
            <a:xfrm>
              <a:off x="2832" y="2880"/>
              <a:ext cx="240" cy="336"/>
              <a:chOff x="3840" y="2928"/>
              <a:chExt cx="240" cy="336"/>
            </a:xfrm>
          </p:grpSpPr>
          <p:sp>
            <p:nvSpPr>
              <p:cNvPr id="46181" name="Rectangle 41"/>
              <p:cNvSpPr>
                <a:spLocks noChangeArrowheads="1"/>
              </p:cNvSpPr>
              <p:nvPr/>
            </p:nvSpPr>
            <p:spPr bwMode="auto">
              <a:xfrm>
                <a:off x="3840" y="2928"/>
                <a:ext cx="240" cy="336"/>
              </a:xfrm>
              <a:prstGeom prst="rect">
                <a:avLst/>
              </a:prstGeom>
              <a:solidFill>
                <a:schemeClr val="bg1"/>
              </a:solidFill>
              <a:ln w="9525">
                <a:noFill/>
                <a:miter lim="800000"/>
                <a:headEnd/>
                <a:tailEnd/>
              </a:ln>
            </p:spPr>
            <p:txBody>
              <a:bodyPr wrap="none" anchor="ctr">
                <a:spAutoFit/>
              </a:bodyPr>
              <a:lstStyle/>
              <a:p>
                <a:pPr>
                  <a:lnSpc>
                    <a:spcPct val="97000"/>
                  </a:lnSpc>
                  <a:buClr>
                    <a:srgbClr val="000600"/>
                  </a:buClr>
                  <a:buSzPct val="100000"/>
                  <a:buFont typeface="Arial" charset="0"/>
                  <a:buNone/>
                </a:pPr>
                <a:endParaRPr lang="en-US" dirty="0"/>
              </a:p>
            </p:txBody>
          </p:sp>
          <p:pic>
            <p:nvPicPr>
              <p:cNvPr id="46182" name="Picture 4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88" y="2928"/>
                <a:ext cx="179" cy="288"/>
              </a:xfrm>
              <a:prstGeom prst="rect">
                <a:avLst/>
              </a:prstGeom>
              <a:noFill/>
              <a:ln w="9525">
                <a:noFill/>
                <a:miter lim="800000"/>
                <a:headEnd/>
                <a:tailEnd/>
              </a:ln>
            </p:spPr>
          </p:pic>
        </p:grpSp>
      </p:grpSp>
      <p:grpSp>
        <p:nvGrpSpPr>
          <p:cNvPr id="10" name="Group 43"/>
          <p:cNvGrpSpPr>
            <a:grpSpLocks/>
          </p:cNvGrpSpPr>
          <p:nvPr/>
        </p:nvGrpSpPr>
        <p:grpSpPr bwMode="auto">
          <a:xfrm>
            <a:off x="2971800" y="5111750"/>
            <a:ext cx="228600" cy="1150938"/>
            <a:chOff x="3600" y="1776"/>
            <a:chExt cx="144" cy="1236"/>
          </a:xfrm>
        </p:grpSpPr>
        <p:grpSp>
          <p:nvGrpSpPr>
            <p:cNvPr id="46170" name="Group 47"/>
            <p:cNvGrpSpPr>
              <a:grpSpLocks/>
            </p:cNvGrpSpPr>
            <p:nvPr/>
          </p:nvGrpSpPr>
          <p:grpSpPr bwMode="auto">
            <a:xfrm>
              <a:off x="3600" y="2916"/>
              <a:ext cx="144" cy="96"/>
              <a:chOff x="3936" y="3252"/>
              <a:chExt cx="144" cy="96"/>
            </a:xfrm>
          </p:grpSpPr>
          <p:sp>
            <p:nvSpPr>
              <p:cNvPr id="46177" name="Line 45"/>
              <p:cNvSpPr>
                <a:spLocks noChangeShapeType="1"/>
              </p:cNvSpPr>
              <p:nvPr/>
            </p:nvSpPr>
            <p:spPr bwMode="auto">
              <a:xfrm flipH="1">
                <a:off x="3936" y="3252"/>
                <a:ext cx="144" cy="96"/>
              </a:xfrm>
              <a:prstGeom prst="line">
                <a:avLst/>
              </a:prstGeom>
              <a:noFill/>
              <a:ln w="28575">
                <a:solidFill>
                  <a:schemeClr val="bg2"/>
                </a:solidFill>
                <a:round/>
                <a:headEnd/>
                <a:tailEnd/>
              </a:ln>
            </p:spPr>
            <p:txBody>
              <a:bodyPr wrap="none">
                <a:spAutoFit/>
              </a:bodyPr>
              <a:lstStyle/>
              <a:p>
                <a:endParaRPr lang="en-US" dirty="0"/>
              </a:p>
            </p:txBody>
          </p:sp>
          <p:sp>
            <p:nvSpPr>
              <p:cNvPr id="46178" name="Line 46"/>
              <p:cNvSpPr>
                <a:spLocks noChangeShapeType="1"/>
              </p:cNvSpPr>
              <p:nvPr/>
            </p:nvSpPr>
            <p:spPr bwMode="auto">
              <a:xfrm>
                <a:off x="3936" y="3252"/>
                <a:ext cx="144" cy="96"/>
              </a:xfrm>
              <a:prstGeom prst="line">
                <a:avLst/>
              </a:prstGeom>
              <a:noFill/>
              <a:ln w="28575">
                <a:solidFill>
                  <a:schemeClr val="bg2"/>
                </a:solidFill>
                <a:round/>
                <a:headEnd/>
                <a:tailEnd/>
              </a:ln>
            </p:spPr>
            <p:txBody>
              <a:bodyPr wrap="none">
                <a:spAutoFit/>
              </a:bodyPr>
              <a:lstStyle/>
              <a:p>
                <a:endParaRPr lang="en-US" dirty="0"/>
              </a:p>
            </p:txBody>
          </p:sp>
        </p:grpSp>
        <p:grpSp>
          <p:nvGrpSpPr>
            <p:cNvPr id="46171" name="Group 47"/>
            <p:cNvGrpSpPr>
              <a:grpSpLocks/>
            </p:cNvGrpSpPr>
            <p:nvPr/>
          </p:nvGrpSpPr>
          <p:grpSpPr bwMode="auto">
            <a:xfrm>
              <a:off x="3600" y="2328"/>
              <a:ext cx="144" cy="110"/>
              <a:chOff x="3936" y="3336"/>
              <a:chExt cx="144" cy="110"/>
            </a:xfrm>
          </p:grpSpPr>
          <p:sp>
            <p:nvSpPr>
              <p:cNvPr id="46175" name="Line 48"/>
              <p:cNvSpPr>
                <a:spLocks noChangeShapeType="1"/>
              </p:cNvSpPr>
              <p:nvPr/>
            </p:nvSpPr>
            <p:spPr bwMode="auto">
              <a:xfrm flipH="1">
                <a:off x="3936" y="3350"/>
                <a:ext cx="144" cy="96"/>
              </a:xfrm>
              <a:prstGeom prst="line">
                <a:avLst/>
              </a:prstGeom>
              <a:noFill/>
              <a:ln w="28575">
                <a:solidFill>
                  <a:schemeClr val="bg2"/>
                </a:solidFill>
                <a:round/>
                <a:headEnd/>
                <a:tailEnd/>
              </a:ln>
            </p:spPr>
            <p:txBody>
              <a:bodyPr wrap="none">
                <a:spAutoFit/>
              </a:bodyPr>
              <a:lstStyle/>
              <a:p>
                <a:endParaRPr lang="en-US" dirty="0"/>
              </a:p>
            </p:txBody>
          </p:sp>
          <p:sp>
            <p:nvSpPr>
              <p:cNvPr id="46176" name="Line 49"/>
              <p:cNvSpPr>
                <a:spLocks noChangeShapeType="1"/>
              </p:cNvSpPr>
              <p:nvPr/>
            </p:nvSpPr>
            <p:spPr bwMode="auto">
              <a:xfrm>
                <a:off x="3936" y="3336"/>
                <a:ext cx="144" cy="96"/>
              </a:xfrm>
              <a:prstGeom prst="line">
                <a:avLst/>
              </a:prstGeom>
              <a:noFill/>
              <a:ln w="28575">
                <a:solidFill>
                  <a:schemeClr val="bg2"/>
                </a:solidFill>
                <a:round/>
                <a:headEnd/>
                <a:tailEnd/>
              </a:ln>
            </p:spPr>
            <p:txBody>
              <a:bodyPr wrap="none">
                <a:spAutoFit/>
              </a:bodyPr>
              <a:lstStyle/>
              <a:p>
                <a:endParaRPr lang="en-US" dirty="0"/>
              </a:p>
            </p:txBody>
          </p:sp>
        </p:grpSp>
        <p:grpSp>
          <p:nvGrpSpPr>
            <p:cNvPr id="46172" name="Group 50"/>
            <p:cNvGrpSpPr>
              <a:grpSpLocks/>
            </p:cNvGrpSpPr>
            <p:nvPr/>
          </p:nvGrpSpPr>
          <p:grpSpPr bwMode="auto">
            <a:xfrm>
              <a:off x="3600" y="1776"/>
              <a:ext cx="144" cy="96"/>
              <a:chOff x="3936" y="3408"/>
              <a:chExt cx="144" cy="96"/>
            </a:xfrm>
          </p:grpSpPr>
          <p:sp>
            <p:nvSpPr>
              <p:cNvPr id="46173" name="Line 51"/>
              <p:cNvSpPr>
                <a:spLocks noChangeShapeType="1"/>
              </p:cNvSpPr>
              <p:nvPr/>
            </p:nvSpPr>
            <p:spPr bwMode="auto">
              <a:xfrm flipH="1">
                <a:off x="3936" y="3408"/>
                <a:ext cx="144" cy="96"/>
              </a:xfrm>
              <a:prstGeom prst="line">
                <a:avLst/>
              </a:prstGeom>
              <a:noFill/>
              <a:ln w="28575">
                <a:solidFill>
                  <a:schemeClr val="bg2"/>
                </a:solidFill>
                <a:round/>
                <a:headEnd/>
                <a:tailEnd/>
              </a:ln>
            </p:spPr>
            <p:txBody>
              <a:bodyPr wrap="none">
                <a:spAutoFit/>
              </a:bodyPr>
              <a:lstStyle/>
              <a:p>
                <a:endParaRPr lang="en-US" dirty="0"/>
              </a:p>
            </p:txBody>
          </p:sp>
          <p:sp>
            <p:nvSpPr>
              <p:cNvPr id="46174" name="Line 52"/>
              <p:cNvSpPr>
                <a:spLocks noChangeShapeType="1"/>
              </p:cNvSpPr>
              <p:nvPr/>
            </p:nvSpPr>
            <p:spPr bwMode="auto">
              <a:xfrm>
                <a:off x="3936" y="3408"/>
                <a:ext cx="144" cy="96"/>
              </a:xfrm>
              <a:prstGeom prst="line">
                <a:avLst/>
              </a:prstGeom>
              <a:noFill/>
              <a:ln w="28575">
                <a:solidFill>
                  <a:schemeClr val="bg2"/>
                </a:solidFill>
                <a:round/>
                <a:headEnd/>
                <a:tailEnd/>
              </a:ln>
            </p:spPr>
            <p:txBody>
              <a:bodyPr wrap="none">
                <a:spAutoFit/>
              </a:bodyPr>
              <a:lstStyle/>
              <a:p>
                <a:endParaRPr lang="en-US" dirty="0"/>
              </a:p>
            </p:txBody>
          </p:sp>
        </p:grpSp>
      </p:grpSp>
      <p:grpSp>
        <p:nvGrpSpPr>
          <p:cNvPr id="14" name="Group 53"/>
          <p:cNvGrpSpPr>
            <a:grpSpLocks/>
          </p:cNvGrpSpPr>
          <p:nvPr/>
        </p:nvGrpSpPr>
        <p:grpSpPr bwMode="auto">
          <a:xfrm>
            <a:off x="3352800" y="4349750"/>
            <a:ext cx="304800" cy="1524000"/>
            <a:chOff x="3360" y="1872"/>
            <a:chExt cx="192" cy="960"/>
          </a:xfrm>
        </p:grpSpPr>
        <p:sp>
          <p:nvSpPr>
            <p:cNvPr id="46168" name="Rectangle 54"/>
            <p:cNvSpPr>
              <a:spLocks noChangeArrowheads="1"/>
            </p:cNvSpPr>
            <p:nvPr/>
          </p:nvSpPr>
          <p:spPr bwMode="auto">
            <a:xfrm>
              <a:off x="3360" y="1872"/>
              <a:ext cx="192" cy="96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pic>
          <p:nvPicPr>
            <p:cNvPr id="46169" name="Picture 5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60" y="2544"/>
              <a:ext cx="179" cy="288"/>
            </a:xfrm>
            <a:prstGeom prst="rect">
              <a:avLst/>
            </a:prstGeom>
            <a:noFill/>
            <a:ln w="9525">
              <a:noFill/>
              <a:miter lim="800000"/>
              <a:headEnd/>
              <a:tailEnd/>
            </a:ln>
          </p:spPr>
        </p:pic>
      </p:grpSp>
      <p:grpSp>
        <p:nvGrpSpPr>
          <p:cNvPr id="15" name="Group 56"/>
          <p:cNvGrpSpPr>
            <a:grpSpLocks/>
          </p:cNvGrpSpPr>
          <p:nvPr/>
        </p:nvGrpSpPr>
        <p:grpSpPr bwMode="auto">
          <a:xfrm>
            <a:off x="3733800" y="4349750"/>
            <a:ext cx="304800" cy="1524000"/>
            <a:chOff x="3600" y="1872"/>
            <a:chExt cx="192" cy="960"/>
          </a:xfrm>
        </p:grpSpPr>
        <p:sp>
          <p:nvSpPr>
            <p:cNvPr id="46166" name="Rectangle 57"/>
            <p:cNvSpPr>
              <a:spLocks noChangeArrowheads="1"/>
            </p:cNvSpPr>
            <p:nvPr/>
          </p:nvSpPr>
          <p:spPr bwMode="auto">
            <a:xfrm>
              <a:off x="3600" y="1872"/>
              <a:ext cx="192" cy="96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pic>
          <p:nvPicPr>
            <p:cNvPr id="46167" name="Picture 5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13" y="2544"/>
              <a:ext cx="179" cy="288"/>
            </a:xfrm>
            <a:prstGeom prst="rect">
              <a:avLst/>
            </a:prstGeom>
            <a:noFill/>
            <a:ln w="9525">
              <a:noFill/>
              <a:miter lim="800000"/>
              <a:headEnd/>
              <a:tailEnd/>
            </a:ln>
          </p:spPr>
        </p:pic>
      </p:grpSp>
      <p:grpSp>
        <p:nvGrpSpPr>
          <p:cNvPr id="16" name="Group 59"/>
          <p:cNvGrpSpPr>
            <a:grpSpLocks/>
          </p:cNvGrpSpPr>
          <p:nvPr/>
        </p:nvGrpSpPr>
        <p:grpSpPr bwMode="auto">
          <a:xfrm>
            <a:off x="4114800" y="4349750"/>
            <a:ext cx="304800" cy="2057400"/>
            <a:chOff x="3840" y="1872"/>
            <a:chExt cx="192" cy="1296"/>
          </a:xfrm>
        </p:grpSpPr>
        <p:sp>
          <p:nvSpPr>
            <p:cNvPr id="46164" name="Rectangle 60"/>
            <p:cNvSpPr>
              <a:spLocks noChangeArrowheads="1"/>
            </p:cNvSpPr>
            <p:nvPr/>
          </p:nvSpPr>
          <p:spPr bwMode="auto">
            <a:xfrm>
              <a:off x="3840" y="1872"/>
              <a:ext cx="192" cy="1296"/>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pic>
          <p:nvPicPr>
            <p:cNvPr id="46165" name="Picture 6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40" y="2880"/>
              <a:ext cx="179" cy="288"/>
            </a:xfrm>
            <a:prstGeom prst="rect">
              <a:avLst/>
            </a:prstGeom>
            <a:noFill/>
            <a:ln w="9525">
              <a:noFill/>
              <a:miter lim="800000"/>
              <a:headEnd/>
              <a:tailEnd/>
            </a:ln>
          </p:spPr>
        </p:pic>
      </p:grpSp>
      <p:grpSp>
        <p:nvGrpSpPr>
          <p:cNvPr id="17" name="Group 62"/>
          <p:cNvGrpSpPr>
            <a:grpSpLocks/>
          </p:cNvGrpSpPr>
          <p:nvPr/>
        </p:nvGrpSpPr>
        <p:grpSpPr bwMode="auto">
          <a:xfrm>
            <a:off x="5257800" y="4349750"/>
            <a:ext cx="304800" cy="990600"/>
            <a:chOff x="4560" y="1872"/>
            <a:chExt cx="192" cy="624"/>
          </a:xfrm>
        </p:grpSpPr>
        <p:sp>
          <p:nvSpPr>
            <p:cNvPr id="46162" name="Rectangle 63"/>
            <p:cNvSpPr>
              <a:spLocks noChangeArrowheads="1"/>
            </p:cNvSpPr>
            <p:nvPr/>
          </p:nvSpPr>
          <p:spPr bwMode="auto">
            <a:xfrm>
              <a:off x="4560" y="1872"/>
              <a:ext cx="192" cy="624"/>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pic>
          <p:nvPicPr>
            <p:cNvPr id="46163" name="Picture 6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60" y="2208"/>
              <a:ext cx="179" cy="288"/>
            </a:xfrm>
            <a:prstGeom prst="rect">
              <a:avLst/>
            </a:prstGeom>
            <a:noFill/>
            <a:ln w="9525">
              <a:noFill/>
              <a:miter lim="800000"/>
              <a:headEnd/>
              <a:tailEnd/>
            </a:ln>
          </p:spPr>
        </p:pic>
      </p:grpSp>
      <p:grpSp>
        <p:nvGrpSpPr>
          <p:cNvPr id="18" name="Group 65"/>
          <p:cNvGrpSpPr>
            <a:grpSpLocks/>
          </p:cNvGrpSpPr>
          <p:nvPr/>
        </p:nvGrpSpPr>
        <p:grpSpPr bwMode="auto">
          <a:xfrm>
            <a:off x="5638800" y="4349750"/>
            <a:ext cx="304800" cy="990600"/>
            <a:chOff x="4800" y="1872"/>
            <a:chExt cx="192" cy="624"/>
          </a:xfrm>
        </p:grpSpPr>
        <p:sp>
          <p:nvSpPr>
            <p:cNvPr id="46160" name="Rectangle 66"/>
            <p:cNvSpPr>
              <a:spLocks noChangeArrowheads="1"/>
            </p:cNvSpPr>
            <p:nvPr/>
          </p:nvSpPr>
          <p:spPr bwMode="auto">
            <a:xfrm>
              <a:off x="4800" y="1872"/>
              <a:ext cx="192" cy="624"/>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pic>
          <p:nvPicPr>
            <p:cNvPr id="46161" name="Picture 6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13" y="2208"/>
              <a:ext cx="179" cy="288"/>
            </a:xfrm>
            <a:prstGeom prst="rect">
              <a:avLst/>
            </a:prstGeom>
            <a:noFill/>
            <a:ln w="9525">
              <a:noFill/>
              <a:miter lim="800000"/>
              <a:headEnd/>
              <a:tailEnd/>
            </a:ln>
          </p:spPr>
        </p:pic>
      </p:grpSp>
      <p:sp>
        <p:nvSpPr>
          <p:cNvPr id="72" name="Rectangle 68"/>
          <p:cNvSpPr>
            <a:spLocks noChangeArrowheads="1"/>
          </p:cNvSpPr>
          <p:nvPr/>
        </p:nvSpPr>
        <p:spPr bwMode="auto">
          <a:xfrm>
            <a:off x="2895600" y="4876800"/>
            <a:ext cx="381000" cy="1524000"/>
          </a:xfrm>
          <a:prstGeom prst="rect">
            <a:avLst/>
          </a:prstGeom>
          <a:solidFill>
            <a:schemeClr val="bg1"/>
          </a:solidFill>
          <a:ln w="9525">
            <a:no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grpSp>
        <p:nvGrpSpPr>
          <p:cNvPr id="19" name="Group 69"/>
          <p:cNvGrpSpPr>
            <a:grpSpLocks/>
          </p:cNvGrpSpPr>
          <p:nvPr/>
        </p:nvGrpSpPr>
        <p:grpSpPr bwMode="auto">
          <a:xfrm>
            <a:off x="2133600" y="4883150"/>
            <a:ext cx="3962400" cy="1524000"/>
            <a:chOff x="2592" y="2208"/>
            <a:chExt cx="2496" cy="960"/>
          </a:xfrm>
        </p:grpSpPr>
        <p:sp>
          <p:nvSpPr>
            <p:cNvPr id="46157" name="Rectangle 70"/>
            <p:cNvSpPr>
              <a:spLocks noChangeArrowheads="1"/>
            </p:cNvSpPr>
            <p:nvPr/>
          </p:nvSpPr>
          <p:spPr bwMode="auto">
            <a:xfrm>
              <a:off x="2592" y="2208"/>
              <a:ext cx="2496" cy="288"/>
            </a:xfrm>
            <a:prstGeom prst="rect">
              <a:avLst/>
            </a:prstGeom>
            <a:no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8" name="Rectangle 71"/>
            <p:cNvSpPr>
              <a:spLocks noChangeArrowheads="1"/>
            </p:cNvSpPr>
            <p:nvPr/>
          </p:nvSpPr>
          <p:spPr bwMode="auto">
            <a:xfrm>
              <a:off x="2592" y="2544"/>
              <a:ext cx="2496" cy="288"/>
            </a:xfrm>
            <a:prstGeom prst="rect">
              <a:avLst/>
            </a:prstGeom>
            <a:no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9" name="Rectangle 72"/>
            <p:cNvSpPr>
              <a:spLocks noChangeArrowheads="1"/>
            </p:cNvSpPr>
            <p:nvPr/>
          </p:nvSpPr>
          <p:spPr bwMode="auto">
            <a:xfrm>
              <a:off x="2592" y="2880"/>
              <a:ext cx="2496" cy="288"/>
            </a:xfrm>
            <a:prstGeom prst="rect">
              <a:avLst/>
            </a:prstGeom>
            <a:no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grpSp>
      <p:grpSp>
        <p:nvGrpSpPr>
          <p:cNvPr id="20" name="Group 73"/>
          <p:cNvGrpSpPr>
            <a:grpSpLocks/>
          </p:cNvGrpSpPr>
          <p:nvPr/>
        </p:nvGrpSpPr>
        <p:grpSpPr bwMode="auto">
          <a:xfrm>
            <a:off x="1214438" y="4348163"/>
            <a:ext cx="795337" cy="1981200"/>
            <a:chOff x="3022" y="1872"/>
            <a:chExt cx="501" cy="1248"/>
          </a:xfrm>
        </p:grpSpPr>
        <p:grpSp>
          <p:nvGrpSpPr>
            <p:cNvPr id="46146" name="Group 77"/>
            <p:cNvGrpSpPr>
              <a:grpSpLocks/>
            </p:cNvGrpSpPr>
            <p:nvPr/>
          </p:nvGrpSpPr>
          <p:grpSpPr bwMode="auto">
            <a:xfrm>
              <a:off x="3168" y="2254"/>
              <a:ext cx="192" cy="194"/>
              <a:chOff x="3168" y="2302"/>
              <a:chExt cx="192" cy="194"/>
            </a:xfrm>
          </p:grpSpPr>
          <p:sp>
            <p:nvSpPr>
              <p:cNvPr id="46155" name="Rectangle 75"/>
              <p:cNvSpPr>
                <a:spLocks noChangeArrowheads="1"/>
              </p:cNvSpPr>
              <p:nvPr/>
            </p:nvSpPr>
            <p:spPr bwMode="auto">
              <a:xfrm>
                <a:off x="3168" y="2306"/>
                <a:ext cx="192" cy="190"/>
              </a:xfrm>
              <a:prstGeom prst="rect">
                <a:avLst/>
              </a:prstGeom>
              <a:solidFill>
                <a:schemeClr val="accent2"/>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6" name="Text Box 76"/>
              <p:cNvSpPr txBox="1">
                <a:spLocks noChangeArrowheads="1"/>
              </p:cNvSpPr>
              <p:nvPr/>
            </p:nvSpPr>
            <p:spPr bwMode="auto">
              <a:xfrm>
                <a:off x="3168" y="2302"/>
                <a:ext cx="191" cy="192"/>
              </a:xfrm>
              <a:prstGeom prst="rect">
                <a:avLst/>
              </a:prstGeom>
              <a:noFill/>
              <a:ln w="9525">
                <a:noFill/>
                <a:miter lim="800000"/>
                <a:headEnd/>
                <a:tailEnd/>
              </a:ln>
            </p:spPr>
            <p:txBody>
              <a:bodyPr wrap="none">
                <a:spAutoFit/>
              </a:bodyPr>
              <a:lstStyle/>
              <a:p>
                <a:pPr algn="ctr">
                  <a:lnSpc>
                    <a:spcPct val="97000"/>
                  </a:lnSpc>
                  <a:buClr>
                    <a:srgbClr val="000600"/>
                  </a:buClr>
                  <a:buSzPct val="100000"/>
                  <a:buFont typeface="Arial" charset="0"/>
                  <a:buNone/>
                </a:pPr>
                <a:r>
                  <a:rPr lang="en-US" sz="1400" dirty="0">
                    <a:solidFill>
                      <a:srgbClr val="66CCFF"/>
                    </a:solidFill>
                  </a:rPr>
                  <a:t>A</a:t>
                </a:r>
              </a:p>
            </p:txBody>
          </p:sp>
        </p:grpSp>
        <p:grpSp>
          <p:nvGrpSpPr>
            <p:cNvPr id="46147" name="Group 77"/>
            <p:cNvGrpSpPr>
              <a:grpSpLocks/>
            </p:cNvGrpSpPr>
            <p:nvPr/>
          </p:nvGrpSpPr>
          <p:grpSpPr bwMode="auto">
            <a:xfrm>
              <a:off x="3168" y="2590"/>
              <a:ext cx="192" cy="194"/>
              <a:chOff x="3168" y="2638"/>
              <a:chExt cx="192" cy="194"/>
            </a:xfrm>
          </p:grpSpPr>
          <p:sp>
            <p:nvSpPr>
              <p:cNvPr id="46153" name="Rectangle 78"/>
              <p:cNvSpPr>
                <a:spLocks noChangeArrowheads="1"/>
              </p:cNvSpPr>
              <p:nvPr/>
            </p:nvSpPr>
            <p:spPr bwMode="auto">
              <a:xfrm>
                <a:off x="3168" y="2640"/>
                <a:ext cx="192" cy="192"/>
              </a:xfrm>
              <a:prstGeom prst="rect">
                <a:avLst/>
              </a:prstGeom>
              <a:solidFill>
                <a:schemeClr val="accent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4" name="Text Box 79"/>
              <p:cNvSpPr txBox="1">
                <a:spLocks noChangeArrowheads="1"/>
              </p:cNvSpPr>
              <p:nvPr/>
            </p:nvSpPr>
            <p:spPr bwMode="auto">
              <a:xfrm>
                <a:off x="3168" y="2638"/>
                <a:ext cx="191" cy="192"/>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solidFill>
                      <a:srgbClr val="FEFFFE"/>
                    </a:solidFill>
                  </a:rPr>
                  <a:t>B</a:t>
                </a:r>
              </a:p>
            </p:txBody>
          </p:sp>
        </p:grpSp>
        <p:grpSp>
          <p:nvGrpSpPr>
            <p:cNvPr id="46148" name="Group 80"/>
            <p:cNvGrpSpPr>
              <a:grpSpLocks/>
            </p:cNvGrpSpPr>
            <p:nvPr/>
          </p:nvGrpSpPr>
          <p:grpSpPr bwMode="auto">
            <a:xfrm>
              <a:off x="3168" y="2926"/>
              <a:ext cx="197" cy="194"/>
              <a:chOff x="3168" y="2974"/>
              <a:chExt cx="197" cy="194"/>
            </a:xfrm>
          </p:grpSpPr>
          <p:sp>
            <p:nvSpPr>
              <p:cNvPr id="46151" name="Rectangle 81"/>
              <p:cNvSpPr>
                <a:spLocks noChangeArrowheads="1"/>
              </p:cNvSpPr>
              <p:nvPr/>
            </p:nvSpPr>
            <p:spPr bwMode="auto">
              <a:xfrm>
                <a:off x="3168" y="2978"/>
                <a:ext cx="192" cy="190"/>
              </a:xfrm>
              <a:prstGeom prst="rect">
                <a:avLst/>
              </a:prstGeom>
              <a:solidFill>
                <a:srgbClr val="FFC000"/>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2" name="Text Box 82"/>
              <p:cNvSpPr txBox="1">
                <a:spLocks noChangeArrowheads="1"/>
              </p:cNvSpPr>
              <p:nvPr/>
            </p:nvSpPr>
            <p:spPr bwMode="auto">
              <a:xfrm>
                <a:off x="3168" y="2974"/>
                <a:ext cx="197" cy="192"/>
              </a:xfrm>
              <a:prstGeom prst="rect">
                <a:avLst/>
              </a:prstGeom>
              <a:noFill/>
              <a:ln w="9525">
                <a:noFill/>
                <a:miter lim="800000"/>
                <a:headEnd/>
                <a:tailEnd/>
              </a:ln>
            </p:spPr>
            <p:txBody>
              <a:bodyPr wrap="none">
                <a:spAutoFit/>
              </a:bodyPr>
              <a:lstStyle/>
              <a:p>
                <a:pPr algn="ctr">
                  <a:lnSpc>
                    <a:spcPct val="97000"/>
                  </a:lnSpc>
                  <a:buClr>
                    <a:srgbClr val="000600"/>
                  </a:buClr>
                  <a:buSzPct val="100000"/>
                  <a:buFont typeface="Arial" charset="0"/>
                  <a:buNone/>
                </a:pPr>
                <a:r>
                  <a:rPr lang="en-US" sz="1400" dirty="0">
                    <a:solidFill>
                      <a:srgbClr val="A81024"/>
                    </a:solidFill>
                  </a:rPr>
                  <a:t>C</a:t>
                </a:r>
              </a:p>
            </p:txBody>
          </p:sp>
        </p:grpSp>
        <p:sp>
          <p:nvSpPr>
            <p:cNvPr id="46149" name="Rectangle 83"/>
            <p:cNvSpPr>
              <a:spLocks noChangeArrowheads="1"/>
            </p:cNvSpPr>
            <p:nvPr/>
          </p:nvSpPr>
          <p:spPr bwMode="auto">
            <a:xfrm>
              <a:off x="3042" y="1872"/>
              <a:ext cx="432"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50" name="Text Box 84"/>
            <p:cNvSpPr txBox="1">
              <a:spLocks noChangeArrowheads="1"/>
            </p:cNvSpPr>
            <p:nvPr/>
          </p:nvSpPr>
          <p:spPr bwMode="auto">
            <a:xfrm>
              <a:off x="3022" y="1883"/>
              <a:ext cx="501" cy="250"/>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000" dirty="0">
                  <a:solidFill>
                    <a:srgbClr val="030000"/>
                  </a:solidFill>
                </a:rPr>
                <a:t>Possible</a:t>
              </a:r>
              <a:br>
                <a:rPr lang="en-US" sz="1000" dirty="0">
                  <a:solidFill>
                    <a:srgbClr val="030000"/>
                  </a:solidFill>
                </a:rPr>
              </a:br>
              <a:r>
                <a:rPr lang="en-US" sz="1000" dirty="0">
                  <a:solidFill>
                    <a:srgbClr val="030000"/>
                  </a:solidFill>
                </a:rPr>
                <a:t>campaigns</a:t>
              </a:r>
            </a:p>
          </p:txBody>
        </p:sp>
      </p:grpSp>
      <p:grpSp>
        <p:nvGrpSpPr>
          <p:cNvPr id="24" name="Group 7"/>
          <p:cNvGrpSpPr>
            <a:grpSpLocks/>
          </p:cNvGrpSpPr>
          <p:nvPr/>
        </p:nvGrpSpPr>
        <p:grpSpPr bwMode="auto">
          <a:xfrm>
            <a:off x="3602038" y="1462088"/>
            <a:ext cx="750887" cy="2019300"/>
            <a:chOff x="3944" y="1872"/>
            <a:chExt cx="473" cy="1272"/>
          </a:xfrm>
        </p:grpSpPr>
        <p:sp>
          <p:nvSpPr>
            <p:cNvPr id="46142" name="Text Box 8"/>
            <p:cNvSpPr txBox="1">
              <a:spLocks noChangeArrowheads="1"/>
            </p:cNvSpPr>
            <p:nvPr/>
          </p:nvSpPr>
          <p:spPr bwMode="auto">
            <a:xfrm>
              <a:off x="4036" y="2971"/>
              <a:ext cx="275" cy="173"/>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200</a:t>
              </a:r>
            </a:p>
          </p:txBody>
        </p:sp>
        <p:sp>
          <p:nvSpPr>
            <p:cNvPr id="46143" name="Text Box 9"/>
            <p:cNvSpPr txBox="1">
              <a:spLocks noChangeArrowheads="1"/>
            </p:cNvSpPr>
            <p:nvPr/>
          </p:nvSpPr>
          <p:spPr bwMode="auto">
            <a:xfrm>
              <a:off x="4008" y="2606"/>
              <a:ext cx="277"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100</a:t>
              </a:r>
            </a:p>
          </p:txBody>
        </p:sp>
        <p:sp>
          <p:nvSpPr>
            <p:cNvPr id="46144" name="Rectangle 10"/>
            <p:cNvSpPr>
              <a:spLocks noChangeArrowheads="1"/>
            </p:cNvSpPr>
            <p:nvPr/>
          </p:nvSpPr>
          <p:spPr bwMode="auto">
            <a:xfrm>
              <a:off x="3985" y="1872"/>
              <a:ext cx="384"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45" name="Text Box 11"/>
            <p:cNvSpPr txBox="1">
              <a:spLocks noChangeArrowheads="1"/>
            </p:cNvSpPr>
            <p:nvPr/>
          </p:nvSpPr>
          <p:spPr bwMode="auto">
            <a:xfrm>
              <a:off x="3944" y="1915"/>
              <a:ext cx="473" cy="165"/>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100" dirty="0">
                  <a:solidFill>
                    <a:srgbClr val="030000"/>
                  </a:solidFill>
                </a:rPr>
                <a:t>Revenue</a:t>
              </a:r>
            </a:p>
          </p:txBody>
        </p:sp>
      </p:grpSp>
      <p:grpSp>
        <p:nvGrpSpPr>
          <p:cNvPr id="25" name="Group 12"/>
          <p:cNvGrpSpPr>
            <a:grpSpLocks/>
          </p:cNvGrpSpPr>
          <p:nvPr/>
        </p:nvGrpSpPr>
        <p:grpSpPr bwMode="auto">
          <a:xfrm>
            <a:off x="2779713" y="1462088"/>
            <a:ext cx="844550" cy="2028825"/>
            <a:chOff x="4412" y="1867"/>
            <a:chExt cx="532" cy="1278"/>
          </a:xfrm>
        </p:grpSpPr>
        <p:sp>
          <p:nvSpPr>
            <p:cNvPr id="46138" name="Text Box 13"/>
            <p:cNvSpPr txBox="1">
              <a:spLocks noChangeArrowheads="1"/>
            </p:cNvSpPr>
            <p:nvPr/>
          </p:nvSpPr>
          <p:spPr bwMode="auto">
            <a:xfrm>
              <a:off x="4513" y="2971"/>
              <a:ext cx="309"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25%</a:t>
              </a:r>
            </a:p>
          </p:txBody>
        </p:sp>
        <p:sp>
          <p:nvSpPr>
            <p:cNvPr id="46139" name="Text Box 14"/>
            <p:cNvSpPr txBox="1">
              <a:spLocks noChangeArrowheads="1"/>
            </p:cNvSpPr>
            <p:nvPr/>
          </p:nvSpPr>
          <p:spPr bwMode="auto">
            <a:xfrm>
              <a:off x="4513" y="2606"/>
              <a:ext cx="309"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50%</a:t>
              </a:r>
            </a:p>
          </p:txBody>
        </p:sp>
        <p:sp>
          <p:nvSpPr>
            <p:cNvPr id="46140" name="Rectangle 15"/>
            <p:cNvSpPr>
              <a:spLocks noChangeArrowheads="1"/>
            </p:cNvSpPr>
            <p:nvPr/>
          </p:nvSpPr>
          <p:spPr bwMode="auto">
            <a:xfrm>
              <a:off x="4416" y="1872"/>
              <a:ext cx="496"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41" name="Text Box 16"/>
            <p:cNvSpPr txBox="1">
              <a:spLocks noChangeArrowheads="1"/>
            </p:cNvSpPr>
            <p:nvPr/>
          </p:nvSpPr>
          <p:spPr bwMode="auto">
            <a:xfrm>
              <a:off x="4412" y="1867"/>
              <a:ext cx="532" cy="271"/>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100" dirty="0">
                  <a:solidFill>
                    <a:srgbClr val="030000"/>
                  </a:solidFill>
                </a:rPr>
                <a:t>Response</a:t>
              </a:r>
              <a:br>
                <a:rPr lang="en-US" sz="1100" dirty="0">
                  <a:solidFill>
                    <a:srgbClr val="030000"/>
                  </a:solidFill>
                </a:rPr>
              </a:br>
              <a:r>
                <a:rPr lang="en-US" sz="1100" dirty="0">
                  <a:solidFill>
                    <a:srgbClr val="030000"/>
                  </a:solidFill>
                </a:rPr>
                <a:t>Probability</a:t>
              </a:r>
            </a:p>
          </p:txBody>
        </p:sp>
      </p:grpSp>
      <p:grpSp>
        <p:nvGrpSpPr>
          <p:cNvPr id="26" name="Group 17"/>
          <p:cNvGrpSpPr>
            <a:grpSpLocks/>
          </p:cNvGrpSpPr>
          <p:nvPr/>
        </p:nvGrpSpPr>
        <p:grpSpPr bwMode="auto">
          <a:xfrm>
            <a:off x="5029200" y="1447800"/>
            <a:ext cx="1109663" cy="2028825"/>
            <a:chOff x="4906" y="1849"/>
            <a:chExt cx="699" cy="1278"/>
          </a:xfrm>
        </p:grpSpPr>
        <p:sp>
          <p:nvSpPr>
            <p:cNvPr id="46134" name="Text Box 18"/>
            <p:cNvSpPr txBox="1">
              <a:spLocks noChangeArrowheads="1"/>
            </p:cNvSpPr>
            <p:nvPr/>
          </p:nvSpPr>
          <p:spPr bwMode="auto">
            <a:xfrm>
              <a:off x="5054" y="2953"/>
              <a:ext cx="223"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40</a:t>
              </a:r>
            </a:p>
          </p:txBody>
        </p:sp>
        <p:sp>
          <p:nvSpPr>
            <p:cNvPr id="46135" name="Text Box 19"/>
            <p:cNvSpPr txBox="1">
              <a:spLocks noChangeArrowheads="1"/>
            </p:cNvSpPr>
            <p:nvPr/>
          </p:nvSpPr>
          <p:spPr bwMode="auto">
            <a:xfrm>
              <a:off x="5054" y="2587"/>
              <a:ext cx="223"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30</a:t>
              </a:r>
            </a:p>
          </p:txBody>
        </p:sp>
        <p:sp>
          <p:nvSpPr>
            <p:cNvPr id="46136" name="Rectangle 20"/>
            <p:cNvSpPr>
              <a:spLocks noChangeArrowheads="1"/>
            </p:cNvSpPr>
            <p:nvPr/>
          </p:nvSpPr>
          <p:spPr bwMode="auto">
            <a:xfrm>
              <a:off x="4944" y="1858"/>
              <a:ext cx="529"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37" name="Text Box 21"/>
            <p:cNvSpPr txBox="1">
              <a:spLocks noChangeArrowheads="1"/>
            </p:cNvSpPr>
            <p:nvPr/>
          </p:nvSpPr>
          <p:spPr bwMode="auto">
            <a:xfrm>
              <a:off x="4906" y="1849"/>
              <a:ext cx="699" cy="264"/>
            </a:xfrm>
            <a:prstGeom prst="rect">
              <a:avLst/>
            </a:prstGeom>
            <a:noFill/>
            <a:ln w="9525">
              <a:noFill/>
              <a:miter lim="800000"/>
              <a:headEnd/>
              <a:tailEnd/>
            </a:ln>
          </p:spPr>
          <p:txBody>
            <a:bodyPr>
              <a:spAutoFit/>
            </a:bodyPr>
            <a:lstStyle/>
            <a:p>
              <a:pPr>
                <a:lnSpc>
                  <a:spcPct val="97000"/>
                </a:lnSpc>
                <a:buClr>
                  <a:srgbClr val="000600"/>
                </a:buClr>
                <a:buSzPct val="100000"/>
                <a:buFont typeface="Arial" charset="0"/>
                <a:buNone/>
              </a:pPr>
              <a:r>
                <a:rPr lang="en-US" sz="1100" dirty="0">
                  <a:solidFill>
                    <a:srgbClr val="030000"/>
                  </a:solidFill>
                </a:rPr>
                <a:t>(Prob * Rev) </a:t>
              </a:r>
            </a:p>
            <a:p>
              <a:pPr>
                <a:lnSpc>
                  <a:spcPct val="97000"/>
                </a:lnSpc>
                <a:buClr>
                  <a:srgbClr val="000600"/>
                </a:buClr>
                <a:buSzPct val="100000"/>
                <a:buFont typeface="Arial" charset="0"/>
                <a:buNone/>
              </a:pPr>
              <a:r>
                <a:rPr lang="en-US" sz="1100" dirty="0">
                  <a:solidFill>
                    <a:srgbClr val="030000"/>
                  </a:solidFill>
                </a:rPr>
                <a:t>- Cost</a:t>
              </a:r>
            </a:p>
          </p:txBody>
        </p:sp>
      </p:grpSp>
      <p:grpSp>
        <p:nvGrpSpPr>
          <p:cNvPr id="27" name="Group 22"/>
          <p:cNvGrpSpPr>
            <a:grpSpLocks/>
          </p:cNvGrpSpPr>
          <p:nvPr/>
        </p:nvGrpSpPr>
        <p:grpSpPr bwMode="auto">
          <a:xfrm>
            <a:off x="2000250" y="1462088"/>
            <a:ext cx="758825" cy="1963737"/>
            <a:chOff x="3515" y="1867"/>
            <a:chExt cx="478" cy="1237"/>
          </a:xfrm>
        </p:grpSpPr>
        <p:sp>
          <p:nvSpPr>
            <p:cNvPr id="46123" name="Rectangle 23"/>
            <p:cNvSpPr>
              <a:spLocks noChangeArrowheads="1"/>
            </p:cNvSpPr>
            <p:nvPr/>
          </p:nvSpPr>
          <p:spPr bwMode="auto">
            <a:xfrm>
              <a:off x="3522" y="1872"/>
              <a:ext cx="432"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24" name="Text Box 24"/>
            <p:cNvSpPr txBox="1">
              <a:spLocks noChangeArrowheads="1"/>
            </p:cNvSpPr>
            <p:nvPr/>
          </p:nvSpPr>
          <p:spPr bwMode="auto">
            <a:xfrm>
              <a:off x="3515" y="1867"/>
              <a:ext cx="478" cy="271"/>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100" dirty="0">
                  <a:solidFill>
                    <a:srgbClr val="030000"/>
                  </a:solidFill>
                </a:rPr>
                <a:t>Business</a:t>
              </a:r>
              <a:br>
                <a:rPr lang="en-US" sz="1100" dirty="0">
                  <a:solidFill>
                    <a:srgbClr val="030000"/>
                  </a:solidFill>
                </a:rPr>
              </a:br>
              <a:r>
                <a:rPr lang="en-US" sz="1100" dirty="0">
                  <a:solidFill>
                    <a:srgbClr val="030000"/>
                  </a:solidFill>
                </a:rPr>
                <a:t>rules</a:t>
              </a:r>
            </a:p>
          </p:txBody>
        </p:sp>
        <p:grpSp>
          <p:nvGrpSpPr>
            <p:cNvPr id="46125" name="Group 25"/>
            <p:cNvGrpSpPr>
              <a:grpSpLocks/>
            </p:cNvGrpSpPr>
            <p:nvPr/>
          </p:nvGrpSpPr>
          <p:grpSpPr bwMode="auto">
            <a:xfrm>
              <a:off x="3653" y="2640"/>
              <a:ext cx="141" cy="80"/>
              <a:chOff x="3792" y="1344"/>
              <a:chExt cx="288" cy="192"/>
            </a:xfrm>
          </p:grpSpPr>
          <p:sp>
            <p:nvSpPr>
              <p:cNvPr id="46132" name="Line 26"/>
              <p:cNvSpPr>
                <a:spLocks noChangeShapeType="1"/>
              </p:cNvSpPr>
              <p:nvPr/>
            </p:nvSpPr>
            <p:spPr bwMode="auto">
              <a:xfrm>
                <a:off x="3792" y="1392"/>
                <a:ext cx="96" cy="144"/>
              </a:xfrm>
              <a:prstGeom prst="line">
                <a:avLst/>
              </a:prstGeom>
              <a:noFill/>
              <a:ln w="28575">
                <a:solidFill>
                  <a:srgbClr val="33CC33"/>
                </a:solidFill>
                <a:round/>
                <a:headEnd/>
                <a:tailEnd/>
              </a:ln>
            </p:spPr>
            <p:txBody>
              <a:bodyPr wrap="none">
                <a:spAutoFit/>
              </a:bodyPr>
              <a:lstStyle/>
              <a:p>
                <a:endParaRPr lang="en-US" dirty="0"/>
              </a:p>
            </p:txBody>
          </p:sp>
          <p:sp>
            <p:nvSpPr>
              <p:cNvPr id="46133" name="Line 27"/>
              <p:cNvSpPr>
                <a:spLocks noChangeShapeType="1"/>
              </p:cNvSpPr>
              <p:nvPr/>
            </p:nvSpPr>
            <p:spPr bwMode="auto">
              <a:xfrm flipH="1">
                <a:off x="3888" y="1344"/>
                <a:ext cx="192" cy="192"/>
              </a:xfrm>
              <a:prstGeom prst="line">
                <a:avLst/>
              </a:prstGeom>
              <a:noFill/>
              <a:ln w="28575">
                <a:solidFill>
                  <a:srgbClr val="33CC33"/>
                </a:solidFill>
                <a:round/>
                <a:headEnd/>
                <a:tailEnd/>
              </a:ln>
            </p:spPr>
            <p:txBody>
              <a:bodyPr wrap="none">
                <a:spAutoFit/>
              </a:bodyPr>
              <a:lstStyle/>
              <a:p>
                <a:endParaRPr lang="en-US" dirty="0"/>
              </a:p>
            </p:txBody>
          </p:sp>
        </p:grpSp>
        <p:grpSp>
          <p:nvGrpSpPr>
            <p:cNvPr id="46126" name="Group 28"/>
            <p:cNvGrpSpPr>
              <a:grpSpLocks/>
            </p:cNvGrpSpPr>
            <p:nvPr/>
          </p:nvGrpSpPr>
          <p:grpSpPr bwMode="auto">
            <a:xfrm>
              <a:off x="3666" y="2304"/>
              <a:ext cx="144" cy="96"/>
              <a:chOff x="3936" y="3408"/>
              <a:chExt cx="144" cy="96"/>
            </a:xfrm>
          </p:grpSpPr>
          <p:sp>
            <p:nvSpPr>
              <p:cNvPr id="46130" name="Line 29"/>
              <p:cNvSpPr>
                <a:spLocks noChangeShapeType="1"/>
              </p:cNvSpPr>
              <p:nvPr/>
            </p:nvSpPr>
            <p:spPr bwMode="auto">
              <a:xfrm flipH="1">
                <a:off x="3936" y="3408"/>
                <a:ext cx="144" cy="96"/>
              </a:xfrm>
              <a:prstGeom prst="line">
                <a:avLst/>
              </a:prstGeom>
              <a:noFill/>
              <a:ln w="28575">
                <a:solidFill>
                  <a:schemeClr val="bg2"/>
                </a:solidFill>
                <a:round/>
                <a:headEnd/>
                <a:tailEnd/>
              </a:ln>
            </p:spPr>
            <p:txBody>
              <a:bodyPr wrap="none">
                <a:spAutoFit/>
              </a:bodyPr>
              <a:lstStyle/>
              <a:p>
                <a:endParaRPr lang="en-US" dirty="0"/>
              </a:p>
            </p:txBody>
          </p:sp>
          <p:sp>
            <p:nvSpPr>
              <p:cNvPr id="46131" name="Line 30"/>
              <p:cNvSpPr>
                <a:spLocks noChangeShapeType="1"/>
              </p:cNvSpPr>
              <p:nvPr/>
            </p:nvSpPr>
            <p:spPr bwMode="auto">
              <a:xfrm>
                <a:off x="3936" y="3408"/>
                <a:ext cx="144" cy="96"/>
              </a:xfrm>
              <a:prstGeom prst="line">
                <a:avLst/>
              </a:prstGeom>
              <a:noFill/>
              <a:ln w="28575">
                <a:solidFill>
                  <a:schemeClr val="bg2"/>
                </a:solidFill>
                <a:round/>
                <a:headEnd/>
                <a:tailEnd/>
              </a:ln>
            </p:spPr>
            <p:txBody>
              <a:bodyPr wrap="none">
                <a:spAutoFit/>
              </a:bodyPr>
              <a:lstStyle/>
              <a:p>
                <a:endParaRPr lang="en-US" dirty="0"/>
              </a:p>
            </p:txBody>
          </p:sp>
        </p:grpSp>
        <p:grpSp>
          <p:nvGrpSpPr>
            <p:cNvPr id="46127" name="Group 31"/>
            <p:cNvGrpSpPr>
              <a:grpSpLocks/>
            </p:cNvGrpSpPr>
            <p:nvPr/>
          </p:nvGrpSpPr>
          <p:grpSpPr bwMode="auto">
            <a:xfrm>
              <a:off x="3653" y="3024"/>
              <a:ext cx="141" cy="80"/>
              <a:chOff x="3792" y="1344"/>
              <a:chExt cx="288" cy="192"/>
            </a:xfrm>
          </p:grpSpPr>
          <p:sp>
            <p:nvSpPr>
              <p:cNvPr id="46128" name="Line 32"/>
              <p:cNvSpPr>
                <a:spLocks noChangeShapeType="1"/>
              </p:cNvSpPr>
              <p:nvPr/>
            </p:nvSpPr>
            <p:spPr bwMode="auto">
              <a:xfrm>
                <a:off x="3792" y="1392"/>
                <a:ext cx="96" cy="144"/>
              </a:xfrm>
              <a:prstGeom prst="line">
                <a:avLst/>
              </a:prstGeom>
              <a:noFill/>
              <a:ln w="28575">
                <a:solidFill>
                  <a:srgbClr val="33CC33"/>
                </a:solidFill>
                <a:round/>
                <a:headEnd/>
                <a:tailEnd/>
              </a:ln>
            </p:spPr>
            <p:txBody>
              <a:bodyPr wrap="none">
                <a:spAutoFit/>
              </a:bodyPr>
              <a:lstStyle/>
              <a:p>
                <a:endParaRPr lang="en-US" dirty="0"/>
              </a:p>
            </p:txBody>
          </p:sp>
          <p:sp>
            <p:nvSpPr>
              <p:cNvPr id="46129" name="Line 33"/>
              <p:cNvSpPr>
                <a:spLocks noChangeShapeType="1"/>
              </p:cNvSpPr>
              <p:nvPr/>
            </p:nvSpPr>
            <p:spPr bwMode="auto">
              <a:xfrm flipH="1">
                <a:off x="3888" y="1344"/>
                <a:ext cx="192" cy="192"/>
              </a:xfrm>
              <a:prstGeom prst="line">
                <a:avLst/>
              </a:prstGeom>
              <a:noFill/>
              <a:ln w="28575">
                <a:solidFill>
                  <a:srgbClr val="33CC33"/>
                </a:solidFill>
                <a:round/>
                <a:headEnd/>
                <a:tailEnd/>
              </a:ln>
            </p:spPr>
            <p:txBody>
              <a:bodyPr wrap="none">
                <a:spAutoFit/>
              </a:bodyPr>
              <a:lstStyle/>
              <a:p>
                <a:endParaRPr lang="en-US" dirty="0"/>
              </a:p>
            </p:txBody>
          </p:sp>
        </p:grpSp>
      </p:grpSp>
      <p:grpSp>
        <p:nvGrpSpPr>
          <p:cNvPr id="31" name="Group 34"/>
          <p:cNvGrpSpPr>
            <a:grpSpLocks/>
          </p:cNvGrpSpPr>
          <p:nvPr/>
        </p:nvGrpSpPr>
        <p:grpSpPr bwMode="auto">
          <a:xfrm>
            <a:off x="1071563" y="1462088"/>
            <a:ext cx="977900" cy="1989137"/>
            <a:chOff x="3090" y="1867"/>
            <a:chExt cx="616" cy="1253"/>
          </a:xfrm>
        </p:grpSpPr>
        <p:grpSp>
          <p:nvGrpSpPr>
            <p:cNvPr id="46112" name="Group 35"/>
            <p:cNvGrpSpPr>
              <a:grpSpLocks/>
            </p:cNvGrpSpPr>
            <p:nvPr/>
          </p:nvGrpSpPr>
          <p:grpSpPr bwMode="auto">
            <a:xfrm>
              <a:off x="3328" y="2254"/>
              <a:ext cx="192" cy="194"/>
              <a:chOff x="3168" y="2302"/>
              <a:chExt cx="192" cy="194"/>
            </a:xfrm>
          </p:grpSpPr>
          <p:sp>
            <p:nvSpPr>
              <p:cNvPr id="46121" name="Rectangle 36"/>
              <p:cNvSpPr>
                <a:spLocks noChangeArrowheads="1"/>
              </p:cNvSpPr>
              <p:nvPr/>
            </p:nvSpPr>
            <p:spPr bwMode="auto">
              <a:xfrm>
                <a:off x="3168" y="2306"/>
                <a:ext cx="192" cy="190"/>
              </a:xfrm>
              <a:prstGeom prst="rect">
                <a:avLst/>
              </a:prstGeom>
              <a:solidFill>
                <a:schemeClr val="accent2"/>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22" name="Text Box 37"/>
              <p:cNvSpPr txBox="1">
                <a:spLocks noChangeArrowheads="1"/>
              </p:cNvSpPr>
              <p:nvPr/>
            </p:nvSpPr>
            <p:spPr bwMode="auto">
              <a:xfrm>
                <a:off x="3168" y="2302"/>
                <a:ext cx="191" cy="192"/>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solidFill>
                      <a:srgbClr val="66CCFF"/>
                    </a:solidFill>
                  </a:rPr>
                  <a:t>A</a:t>
                </a:r>
              </a:p>
            </p:txBody>
          </p:sp>
        </p:grpSp>
        <p:grpSp>
          <p:nvGrpSpPr>
            <p:cNvPr id="46113" name="Group 38"/>
            <p:cNvGrpSpPr>
              <a:grpSpLocks/>
            </p:cNvGrpSpPr>
            <p:nvPr/>
          </p:nvGrpSpPr>
          <p:grpSpPr bwMode="auto">
            <a:xfrm>
              <a:off x="3328" y="2590"/>
              <a:ext cx="192" cy="194"/>
              <a:chOff x="3168" y="2638"/>
              <a:chExt cx="192" cy="194"/>
            </a:xfrm>
          </p:grpSpPr>
          <p:sp>
            <p:nvSpPr>
              <p:cNvPr id="46119" name="Rectangle 39"/>
              <p:cNvSpPr>
                <a:spLocks noChangeArrowheads="1"/>
              </p:cNvSpPr>
              <p:nvPr/>
            </p:nvSpPr>
            <p:spPr bwMode="auto">
              <a:xfrm>
                <a:off x="3168" y="2640"/>
                <a:ext cx="192" cy="192"/>
              </a:xfrm>
              <a:prstGeom prst="rect">
                <a:avLst/>
              </a:prstGeom>
              <a:solidFill>
                <a:schemeClr val="accent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20" name="Text Box 40"/>
              <p:cNvSpPr txBox="1">
                <a:spLocks noChangeArrowheads="1"/>
              </p:cNvSpPr>
              <p:nvPr/>
            </p:nvSpPr>
            <p:spPr bwMode="auto">
              <a:xfrm>
                <a:off x="3168" y="2638"/>
                <a:ext cx="191" cy="192"/>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400" dirty="0">
                    <a:solidFill>
                      <a:srgbClr val="FEFFFE"/>
                    </a:solidFill>
                  </a:rPr>
                  <a:t>B</a:t>
                </a:r>
              </a:p>
            </p:txBody>
          </p:sp>
        </p:grpSp>
        <p:grpSp>
          <p:nvGrpSpPr>
            <p:cNvPr id="46114" name="Group 41"/>
            <p:cNvGrpSpPr>
              <a:grpSpLocks/>
            </p:cNvGrpSpPr>
            <p:nvPr/>
          </p:nvGrpSpPr>
          <p:grpSpPr bwMode="auto">
            <a:xfrm>
              <a:off x="3328" y="2926"/>
              <a:ext cx="197" cy="194"/>
              <a:chOff x="3168" y="2974"/>
              <a:chExt cx="197" cy="194"/>
            </a:xfrm>
          </p:grpSpPr>
          <p:sp>
            <p:nvSpPr>
              <p:cNvPr id="46117" name="Rectangle 42"/>
              <p:cNvSpPr>
                <a:spLocks noChangeArrowheads="1"/>
              </p:cNvSpPr>
              <p:nvPr/>
            </p:nvSpPr>
            <p:spPr bwMode="auto">
              <a:xfrm>
                <a:off x="3168" y="2978"/>
                <a:ext cx="192" cy="190"/>
              </a:xfrm>
              <a:prstGeom prst="rect">
                <a:avLst/>
              </a:prstGeom>
              <a:solidFill>
                <a:schemeClr val="folHlink"/>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18" name="Text Box 43"/>
              <p:cNvSpPr txBox="1">
                <a:spLocks noChangeArrowheads="1"/>
              </p:cNvSpPr>
              <p:nvPr/>
            </p:nvSpPr>
            <p:spPr bwMode="auto">
              <a:xfrm>
                <a:off x="3168" y="2974"/>
                <a:ext cx="197" cy="192"/>
              </a:xfrm>
              <a:prstGeom prst="rect">
                <a:avLst/>
              </a:prstGeom>
              <a:solidFill>
                <a:srgbClr val="FFC000"/>
              </a:solidFill>
              <a:ln w="9525">
                <a:noFill/>
                <a:miter lim="800000"/>
                <a:headEnd/>
                <a:tailEnd/>
              </a:ln>
            </p:spPr>
            <p:txBody>
              <a:bodyPr wrap="none">
                <a:spAutoFit/>
              </a:bodyPr>
              <a:lstStyle/>
              <a:p>
                <a:pPr algn="ctr">
                  <a:lnSpc>
                    <a:spcPct val="97000"/>
                  </a:lnSpc>
                  <a:buClr>
                    <a:srgbClr val="000600"/>
                  </a:buClr>
                  <a:buSzPct val="100000"/>
                  <a:buFont typeface="Arial" charset="0"/>
                  <a:buNone/>
                </a:pPr>
                <a:r>
                  <a:rPr lang="en-US" sz="1400" dirty="0">
                    <a:solidFill>
                      <a:srgbClr val="A81024"/>
                    </a:solidFill>
                  </a:rPr>
                  <a:t>C</a:t>
                </a:r>
              </a:p>
            </p:txBody>
          </p:sp>
        </p:grpSp>
        <p:sp>
          <p:nvSpPr>
            <p:cNvPr id="46115" name="Rectangle 44"/>
            <p:cNvSpPr>
              <a:spLocks noChangeArrowheads="1"/>
            </p:cNvSpPr>
            <p:nvPr/>
          </p:nvSpPr>
          <p:spPr bwMode="auto">
            <a:xfrm>
              <a:off x="3135" y="1874"/>
              <a:ext cx="499"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16" name="Text Box 45"/>
            <p:cNvSpPr txBox="1">
              <a:spLocks noChangeArrowheads="1"/>
            </p:cNvSpPr>
            <p:nvPr/>
          </p:nvSpPr>
          <p:spPr bwMode="auto">
            <a:xfrm>
              <a:off x="3090" y="1867"/>
              <a:ext cx="616" cy="288"/>
            </a:xfrm>
            <a:prstGeom prst="rect">
              <a:avLst/>
            </a:prstGeom>
            <a:noFill/>
            <a:ln w="9525">
              <a:noFill/>
              <a:miter lim="800000"/>
              <a:headEnd/>
              <a:tailEnd/>
            </a:ln>
          </p:spPr>
          <p:txBody>
            <a:bodyPr>
              <a:spAutoFit/>
            </a:bodyPr>
            <a:lstStyle/>
            <a:p>
              <a:pPr>
                <a:lnSpc>
                  <a:spcPct val="97000"/>
                </a:lnSpc>
                <a:buClr>
                  <a:srgbClr val="000600"/>
                </a:buClr>
                <a:buSzPct val="100000"/>
                <a:buFont typeface="Arial" charset="0"/>
                <a:buNone/>
              </a:pPr>
              <a:r>
                <a:rPr lang="en-US" sz="1100" dirty="0">
                  <a:solidFill>
                    <a:srgbClr val="030000"/>
                  </a:solidFill>
                </a:rPr>
                <a:t>Possible</a:t>
              </a:r>
            </a:p>
            <a:p>
              <a:pPr>
                <a:lnSpc>
                  <a:spcPct val="97000"/>
                </a:lnSpc>
                <a:buClr>
                  <a:srgbClr val="000600"/>
                </a:buClr>
                <a:buSzPct val="100000"/>
                <a:buFont typeface="Arial" charset="0"/>
                <a:buNone/>
              </a:pPr>
              <a:r>
                <a:rPr lang="en-US" sz="1100" dirty="0">
                  <a:solidFill>
                    <a:srgbClr val="030000"/>
                  </a:solidFill>
                </a:rPr>
                <a:t>campaigns</a:t>
              </a:r>
            </a:p>
          </p:txBody>
        </p:sp>
      </p:grpSp>
      <p:pic>
        <p:nvPicPr>
          <p:cNvPr id="312" name="Picture 102" descr="DD Man"/>
          <p:cNvPicPr>
            <a:picLocks noChangeAspect="1" noChangeArrowheads="1"/>
          </p:cNvPicPr>
          <p:nvPr/>
        </p:nvPicPr>
        <p:blipFill>
          <a:blip r:embed="rId4"/>
          <a:srcRect/>
          <a:stretch>
            <a:fillRect/>
          </a:stretch>
        </p:blipFill>
        <p:spPr bwMode="auto">
          <a:xfrm>
            <a:off x="571500" y="2390775"/>
            <a:ext cx="404813" cy="823913"/>
          </a:xfrm>
          <a:prstGeom prst="rect">
            <a:avLst/>
          </a:prstGeom>
          <a:noFill/>
          <a:ln w="9525">
            <a:noFill/>
            <a:miter lim="800000"/>
            <a:headEnd/>
            <a:tailEnd/>
          </a:ln>
        </p:spPr>
      </p:pic>
      <p:sp>
        <p:nvSpPr>
          <p:cNvPr id="331" name="Rectangle 330"/>
          <p:cNvSpPr>
            <a:spLocks noChangeArrowheads="1"/>
          </p:cNvSpPr>
          <p:nvPr/>
        </p:nvSpPr>
        <p:spPr bwMode="auto">
          <a:xfrm>
            <a:off x="4375150" y="4214813"/>
            <a:ext cx="500063" cy="642937"/>
          </a:xfrm>
          <a:prstGeom prst="rect">
            <a:avLst/>
          </a:prstGeom>
          <a:solidFill>
            <a:schemeClr val="bg1"/>
          </a:solidFill>
          <a:ln w="9525">
            <a:noFill/>
            <a:miter lim="800000"/>
            <a:headEnd/>
            <a:tailEnd/>
          </a:ln>
        </p:spPr>
        <p:txBody>
          <a:bodyPr>
            <a:spAutoFit/>
          </a:bodyPr>
          <a:lstStyle/>
          <a:p>
            <a:pPr>
              <a:lnSpc>
                <a:spcPct val="90000"/>
              </a:lnSpc>
              <a:spcBef>
                <a:spcPct val="50000"/>
              </a:spcBef>
              <a:buClr>
                <a:schemeClr val="accent2"/>
              </a:buClr>
              <a:buFont typeface="Wingdings" pitchFamily="2" charset="2"/>
              <a:buNone/>
            </a:pPr>
            <a:endParaRPr lang="en-US" sz="1400" dirty="0">
              <a:solidFill>
                <a:schemeClr val="tx1"/>
              </a:solidFill>
            </a:endParaRPr>
          </a:p>
        </p:txBody>
      </p:sp>
      <p:pic>
        <p:nvPicPr>
          <p:cNvPr id="330" name="Picture 1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00563" y="4357688"/>
            <a:ext cx="284162" cy="457200"/>
          </a:xfrm>
          <a:prstGeom prst="rect">
            <a:avLst/>
          </a:prstGeom>
          <a:noFill/>
          <a:ln w="9525">
            <a:noFill/>
            <a:miter lim="800000"/>
            <a:headEnd/>
            <a:tailEnd/>
          </a:ln>
        </p:spPr>
      </p:pic>
      <p:grpSp>
        <p:nvGrpSpPr>
          <p:cNvPr id="67" name="Group 7"/>
          <p:cNvGrpSpPr>
            <a:grpSpLocks/>
          </p:cNvGrpSpPr>
          <p:nvPr/>
        </p:nvGrpSpPr>
        <p:grpSpPr bwMode="auto">
          <a:xfrm>
            <a:off x="4386263" y="1462088"/>
            <a:ext cx="609600" cy="2020887"/>
            <a:chOff x="3985" y="1872"/>
            <a:chExt cx="384" cy="1273"/>
          </a:xfrm>
        </p:grpSpPr>
        <p:sp>
          <p:nvSpPr>
            <p:cNvPr id="46108" name="Text Box 8"/>
            <p:cNvSpPr txBox="1">
              <a:spLocks noChangeArrowheads="1"/>
            </p:cNvSpPr>
            <p:nvPr/>
          </p:nvSpPr>
          <p:spPr bwMode="auto">
            <a:xfrm>
              <a:off x="4038" y="2971"/>
              <a:ext cx="223"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10</a:t>
              </a:r>
            </a:p>
          </p:txBody>
        </p:sp>
        <p:sp>
          <p:nvSpPr>
            <p:cNvPr id="46109" name="Text Box 9"/>
            <p:cNvSpPr txBox="1">
              <a:spLocks noChangeArrowheads="1"/>
            </p:cNvSpPr>
            <p:nvPr/>
          </p:nvSpPr>
          <p:spPr bwMode="auto">
            <a:xfrm>
              <a:off x="4034" y="2606"/>
              <a:ext cx="223" cy="174"/>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dirty="0">
                  <a:solidFill>
                    <a:srgbClr val="030000"/>
                  </a:solidFill>
                </a:rPr>
                <a:t>20</a:t>
              </a:r>
            </a:p>
          </p:txBody>
        </p:sp>
        <p:sp>
          <p:nvSpPr>
            <p:cNvPr id="46110" name="Rectangle 10"/>
            <p:cNvSpPr>
              <a:spLocks noChangeArrowheads="1"/>
            </p:cNvSpPr>
            <p:nvPr/>
          </p:nvSpPr>
          <p:spPr bwMode="auto">
            <a:xfrm>
              <a:off x="3985" y="1872"/>
              <a:ext cx="384" cy="288"/>
            </a:xfrm>
            <a:prstGeom prst="rect">
              <a:avLst/>
            </a:prstGeom>
            <a:solidFill>
              <a:schemeClr val="bg1"/>
            </a:solidFill>
            <a:ln w="9525">
              <a:solidFill>
                <a:schemeClr val="tx1"/>
              </a:solidFill>
              <a:miter lim="800000"/>
              <a:headEnd/>
              <a:tailEnd/>
            </a:ln>
          </p:spPr>
          <p:txBody>
            <a:bodyPr anchor="ctr">
              <a:spAutoFit/>
            </a:bodyPr>
            <a:lstStyle/>
            <a:p>
              <a:pPr>
                <a:lnSpc>
                  <a:spcPct val="97000"/>
                </a:lnSpc>
                <a:buClr>
                  <a:srgbClr val="000600"/>
                </a:buClr>
                <a:buSzPct val="100000"/>
                <a:buFont typeface="Arial" charset="0"/>
                <a:buNone/>
              </a:pPr>
              <a:endParaRPr lang="en-US" dirty="0"/>
            </a:p>
          </p:txBody>
        </p:sp>
        <p:sp>
          <p:nvSpPr>
            <p:cNvPr id="46111" name="Text Box 11"/>
            <p:cNvSpPr txBox="1">
              <a:spLocks noChangeArrowheads="1"/>
            </p:cNvSpPr>
            <p:nvPr/>
          </p:nvSpPr>
          <p:spPr bwMode="auto">
            <a:xfrm>
              <a:off x="4031" y="1915"/>
              <a:ext cx="299" cy="165"/>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US" sz="1100" dirty="0">
                  <a:solidFill>
                    <a:srgbClr val="030000"/>
                  </a:solidFill>
                </a:rPr>
                <a:t>Cost</a:t>
              </a:r>
            </a:p>
          </p:txBody>
        </p:sp>
      </p:grpSp>
      <p:sp>
        <p:nvSpPr>
          <p:cNvPr id="338" name="TextBox 337"/>
          <p:cNvSpPr txBox="1">
            <a:spLocks noChangeArrowheads="1"/>
          </p:cNvSpPr>
          <p:nvPr/>
        </p:nvSpPr>
        <p:spPr bwMode="auto">
          <a:xfrm>
            <a:off x="6572250" y="4953000"/>
            <a:ext cx="2005013" cy="630238"/>
          </a:xfrm>
          <a:prstGeom prst="rect">
            <a:avLst/>
          </a:prstGeom>
          <a:noFill/>
          <a:ln w="9525">
            <a:noFill/>
            <a:miter lim="800000"/>
            <a:headEnd/>
            <a:tailEnd/>
          </a:ln>
        </p:spPr>
        <p:txBody>
          <a:bodyPr wrap="none">
            <a:spAutoFit/>
          </a:bodyPr>
          <a:lstStyle/>
          <a:p>
            <a:pPr>
              <a:lnSpc>
                <a:spcPct val="97000"/>
              </a:lnSpc>
              <a:buClr>
                <a:srgbClr val="000600"/>
              </a:buClr>
              <a:buSzPct val="100000"/>
              <a:buFont typeface="Arial" charset="0"/>
              <a:buNone/>
            </a:pPr>
            <a:r>
              <a:rPr lang="en-GB" sz="1800" dirty="0">
                <a:solidFill>
                  <a:schemeClr val="tx1"/>
                </a:solidFill>
              </a:rPr>
              <a:t>Constraint:</a:t>
            </a:r>
          </a:p>
          <a:p>
            <a:pPr>
              <a:lnSpc>
                <a:spcPct val="97000"/>
              </a:lnSpc>
              <a:buClr>
                <a:srgbClr val="000600"/>
              </a:buClr>
              <a:buSzPct val="100000"/>
              <a:buFont typeface="Arial" charset="0"/>
              <a:buNone/>
            </a:pPr>
            <a:r>
              <a:rPr lang="en-GB" sz="1800" dirty="0">
                <a:solidFill>
                  <a:schemeClr val="tx1"/>
                </a:solidFill>
              </a:rPr>
              <a:t>Budget Exceeded</a:t>
            </a:r>
          </a:p>
        </p:txBody>
      </p:sp>
      <p:sp>
        <p:nvSpPr>
          <p:cNvPr id="131" name="Title 1"/>
          <p:cNvSpPr txBox="1">
            <a:spLocks/>
          </p:cNvSpPr>
          <p:nvPr/>
        </p:nvSpPr>
        <p:spPr bwMode="auto">
          <a:xfrm>
            <a:off x="228600" y="3886200"/>
            <a:ext cx="8229600" cy="381000"/>
          </a:xfrm>
          <a:prstGeom prst="rect">
            <a:avLst/>
          </a:prstGeom>
          <a:noFill/>
          <a:ln w="9525">
            <a:noFill/>
            <a:miter lim="800000"/>
            <a:headEnd/>
            <a:tailEnd/>
          </a:ln>
        </p:spPr>
        <p:txBody>
          <a:bodyPr/>
          <a:lstStyle/>
          <a:p>
            <a:pPr defTabSz="457200">
              <a:lnSpc>
                <a:spcPct val="89000"/>
              </a:lnSpc>
              <a:buClr>
                <a:srgbClr val="7889FB"/>
              </a:buClr>
              <a:buSzPct val="100000"/>
              <a:buFont typeface="Arial" charset="0"/>
              <a:buNone/>
              <a:defRPr/>
            </a:pPr>
            <a:r>
              <a:rPr lang="en-GB" sz="1600" i="1" kern="0" dirty="0">
                <a:solidFill>
                  <a:schemeClr val="tx1"/>
                </a:solidFill>
                <a:latin typeface="+mj-lt"/>
                <a:ea typeface="+mj-ea"/>
                <a:cs typeface="+mj-cs"/>
              </a:rPr>
              <a:t>Campaign Optimization maximizes return across the entire campaign</a:t>
            </a:r>
          </a:p>
        </p:txBody>
      </p:sp>
      <p:sp>
        <p:nvSpPr>
          <p:cNvPr id="132" name="Title 1"/>
          <p:cNvSpPr txBox="1">
            <a:spLocks/>
          </p:cNvSpPr>
          <p:nvPr/>
        </p:nvSpPr>
        <p:spPr bwMode="auto">
          <a:xfrm>
            <a:off x="228600" y="1066800"/>
            <a:ext cx="8229600" cy="381000"/>
          </a:xfrm>
          <a:prstGeom prst="rect">
            <a:avLst/>
          </a:prstGeom>
          <a:noFill/>
          <a:ln w="9525">
            <a:noFill/>
            <a:miter lim="800000"/>
            <a:headEnd/>
            <a:tailEnd/>
          </a:ln>
        </p:spPr>
        <p:txBody>
          <a:bodyPr/>
          <a:lstStyle/>
          <a:p>
            <a:pPr defTabSz="457200">
              <a:lnSpc>
                <a:spcPct val="89000"/>
              </a:lnSpc>
              <a:buClr>
                <a:srgbClr val="7889FB"/>
              </a:buClr>
              <a:buSzPct val="100000"/>
              <a:buFont typeface="Arial" charset="0"/>
              <a:buNone/>
              <a:defRPr/>
            </a:pPr>
            <a:r>
              <a:rPr lang="en-GB" sz="1600" i="1" kern="0" dirty="0">
                <a:solidFill>
                  <a:schemeClr val="tx1"/>
                </a:solidFill>
                <a:latin typeface="+mj-lt"/>
                <a:ea typeface="+mj-ea"/>
                <a:cs typeface="+mj-cs"/>
              </a:rPr>
              <a:t>Customer Interaction application maximizes return for each customer</a:t>
            </a:r>
          </a:p>
        </p:txBody>
      </p:sp>
      <p:sp>
        <p:nvSpPr>
          <p:cNvPr id="6" name="Title 5"/>
          <p:cNvSpPr>
            <a:spLocks noGrp="1"/>
          </p:cNvSpPr>
          <p:nvPr>
            <p:ph type="title"/>
          </p:nvPr>
        </p:nvSpPr>
        <p:spPr>
          <a:xfrm>
            <a:off x="373349" y="169068"/>
            <a:ext cx="8686800" cy="73183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GB" sz="2400" kern="1200" dirty="0">
                <a:solidFill>
                  <a:srgbClr val="7889FB"/>
                </a:solidFill>
              </a:rPr>
              <a:t>Next Best Offer/Action (</a:t>
            </a:r>
            <a:r>
              <a:rPr lang="en-US" sz="2400" kern="1200" dirty="0">
                <a:solidFill>
                  <a:srgbClr val="7889FB"/>
                </a:solidFill>
              </a:rPr>
              <a:t>Prescriptive Analytics)</a:t>
            </a:r>
            <a:br>
              <a:rPr lang="en-US" sz="2400" kern="1200" dirty="0">
                <a:solidFill>
                  <a:srgbClr val="7889FB"/>
                </a:solidFill>
              </a:rPr>
            </a:br>
            <a:r>
              <a:rPr lang="en-US" sz="2400" kern="1200" dirty="0">
                <a:solidFill>
                  <a:srgbClr val="7889FB"/>
                </a:solidFill>
              </a:rPr>
              <a:t>Campaign Management strategy</a:t>
            </a:r>
          </a:p>
        </p:txBody>
      </p:sp>
    </p:spTree>
    <p:extLst>
      <p:ext uri="{BB962C8B-B14F-4D97-AF65-F5344CB8AC3E}">
        <p14:creationId xmlns:p14="http://schemas.microsoft.com/office/powerpoint/2010/main" val="39578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ubtitle 2"/>
          <p:cNvSpPr txBox="1">
            <a:spLocks noGrp="1"/>
          </p:cNvSpPr>
          <p:nvPr>
            <p:ph type="body" sz="quarter" idx="13"/>
          </p:nvPr>
        </p:nvSpPr>
        <p:spPr>
          <a:xfrm>
            <a:off x="629205" y="3087021"/>
            <a:ext cx="3642992" cy="1200327"/>
          </a:xfrm>
        </p:spPr>
        <p:txBody>
          <a:bodyPr/>
          <a:lstStyle/>
          <a:p>
            <a:r>
              <a:rPr lang="fr-FR" sz="4000"/>
              <a:t>Thank</a:t>
            </a:r>
            <a:r>
              <a:rPr lang="fr-FR" sz="4000" dirty="0"/>
              <a:t> You</a:t>
            </a:r>
          </a:p>
        </p:txBody>
      </p:sp>
      <p:sp>
        <p:nvSpPr>
          <p:cNvPr id="497" name="Subtitle 2"/>
          <p:cNvSpPr txBox="1">
            <a:spLocks noGrp="1"/>
          </p:cNvSpPr>
          <p:nvPr>
            <p:ph type="body" sz="quarter" idx="15"/>
          </p:nvPr>
        </p:nvSpPr>
        <p:spPr>
          <a:xfrm>
            <a:off x="166699" y="5756319"/>
            <a:ext cx="7342415" cy="812528"/>
          </a:xfrm>
        </p:spPr>
        <p:txBody>
          <a:bodyPr/>
          <a:lstStyle/>
          <a:p>
            <a:r>
              <a:rPr lang="en-US" sz="1300" b="1" dirty="0">
                <a:solidFill>
                  <a:schemeClr val="bg1"/>
                </a:solidFill>
              </a:rPr>
              <a:t>Yann Gouedo</a:t>
            </a:r>
          </a:p>
          <a:p>
            <a:r>
              <a:rPr lang="en-US" sz="1300" dirty="0">
                <a:solidFill>
                  <a:schemeClr val="bg1"/>
                </a:solidFill>
              </a:rPr>
              <a:t>Data Scientist Leader – Machine Learning / Artificial Intelligence </a:t>
            </a:r>
          </a:p>
          <a:p>
            <a:r>
              <a:rPr lang="en-US" sz="1300" dirty="0">
                <a:solidFill>
                  <a:schemeClr val="bg1"/>
                </a:solidFill>
              </a:rPr>
              <a:t>Marketing / Risk / Fraud / Maintenance</a:t>
            </a:r>
          </a:p>
          <a:p>
            <a:r>
              <a:rPr lang="en-US" sz="1300" dirty="0">
                <a:solidFill>
                  <a:schemeClr val="bg1"/>
                </a:solidFill>
              </a:rPr>
              <a:t>IBM Certified Senior Data Scientist &amp; IBM Certified Senior Architect</a:t>
            </a:r>
            <a:endParaRPr lang="is-IS" sz="1300" dirty="0">
              <a:solidFill>
                <a:schemeClr val="bg1"/>
              </a:solidFill>
            </a:endParaRPr>
          </a:p>
        </p:txBody>
      </p:sp>
    </p:spTree>
    <p:extLst>
      <p:ext uri="{BB962C8B-B14F-4D97-AF65-F5344CB8AC3E}">
        <p14:creationId xmlns:p14="http://schemas.microsoft.com/office/powerpoint/2010/main" val="11491676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5496" y="116632"/>
            <a:ext cx="9036496" cy="82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35792"/>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9pPr>
          </a:lstStyle>
          <a:p>
            <a:pPr eaLnBrk="1" hangingPunct="1">
              <a:lnSpc>
                <a:spcPct val="84000"/>
              </a:lnSpc>
              <a:buClr>
                <a:srgbClr val="000000"/>
              </a:buClr>
              <a:buSzPct val="100000"/>
            </a:pPr>
            <a:r>
              <a:rPr lang="en-US" altLang="ja-JP" sz="2400" dirty="0">
                <a:solidFill>
                  <a:srgbClr val="7889FB"/>
                </a:solidFill>
                <a:latin typeface="+mj-lt"/>
                <a:ea typeface="+mj-ea"/>
                <a:cs typeface="+mj-cs"/>
              </a:rPr>
              <a:t>Getting closer to consumers is top priority for all B2C companies</a:t>
            </a:r>
            <a:br>
              <a:rPr lang="en-US" altLang="fr-FR" sz="2400" dirty="0">
                <a:solidFill>
                  <a:srgbClr val="7889FB"/>
                </a:solidFill>
                <a:latin typeface="+mj-lt"/>
                <a:ea typeface="+mj-ea"/>
                <a:cs typeface="+mj-cs"/>
              </a:rPr>
            </a:br>
            <a:endParaRPr lang="en-US" altLang="fr-FR" sz="2400" dirty="0">
              <a:solidFill>
                <a:srgbClr val="7889FB"/>
              </a:solidFill>
              <a:latin typeface="+mj-lt"/>
              <a:ea typeface="+mj-ea"/>
              <a:cs typeface="+mj-cs"/>
            </a:endParaRPr>
          </a:p>
        </p:txBody>
      </p:sp>
      <p:pic>
        <p:nvPicPr>
          <p:cNvPr id="1026" name="Picture 2" descr="http://www.ngdata.com/wp-content/uploads/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6500" y="4022208"/>
            <a:ext cx="2599144" cy="25734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202133" y="942523"/>
            <a:ext cx="8042275"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lang="en-US" altLang="zh-TW" sz="2000">
                <a:solidFill>
                  <a:schemeClr val="tx1"/>
                </a:solidFill>
                <a:latin typeface="+mj-lt"/>
                <a:ea typeface="+mj-ea"/>
                <a:cs typeface="+mj-cs"/>
              </a:rPr>
              <a:t>Organizations have two seconds to connect with a customer</a:t>
            </a:r>
            <a:endParaRPr lang="en-US" sz="2000">
              <a:solidFill>
                <a:schemeClr val="tx1"/>
              </a:solidFill>
              <a:latin typeface="+mj-lt"/>
              <a:ea typeface="+mj-ea"/>
              <a:cs typeface="+mj-cs"/>
            </a:endParaRPr>
          </a:p>
        </p:txBody>
      </p:sp>
      <p:sp>
        <p:nvSpPr>
          <p:cNvPr id="5" name="TextBox 16"/>
          <p:cNvSpPr txBox="1">
            <a:spLocks noChangeArrowheads="1"/>
          </p:cNvSpPr>
          <p:nvPr/>
        </p:nvSpPr>
        <p:spPr bwMode="auto">
          <a:xfrm>
            <a:off x="202133" y="1628800"/>
            <a:ext cx="537793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marL="342900" indent="-34290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marL="0" lvl="1" indent="0" defTabSz="914400" eaLnBrk="1" hangingPunct="1">
              <a:buClr>
                <a:srgbClr val="000000"/>
              </a:buClr>
              <a:buSzPct val="100000"/>
            </a:pPr>
            <a:r>
              <a:rPr lang="en-US" altLang="fr-FR" sz="1800" b="1">
                <a:solidFill>
                  <a:schemeClr val="tx1"/>
                </a:solidFill>
                <a:ea typeface="MS PGothic" panose="020B0600070205080204" pitchFamily="34" charset="-128"/>
              </a:rPr>
              <a:t>Increasingly empowered consumer</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Unlimited access to information, ability to share experiences instantaneously</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Raised expectations of product, service, delivery because of global competition</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Changed dynamic between buyer and seller because of multichannel ability</a:t>
            </a:r>
          </a:p>
          <a:p>
            <a:pPr marL="0" lvl="1" indent="0" defTabSz="914400" eaLnBrk="1" hangingPunct="1">
              <a:buClr>
                <a:srgbClr val="000000"/>
              </a:buClr>
              <a:buSzPct val="100000"/>
            </a:pPr>
            <a:endParaRPr lang="en-US" altLang="fr-FR" sz="1800">
              <a:solidFill>
                <a:schemeClr val="tx1"/>
              </a:solidFill>
              <a:ea typeface="MS PGothic" panose="020B0600070205080204" pitchFamily="34" charset="-128"/>
            </a:endParaRPr>
          </a:p>
          <a:p>
            <a:pPr marL="0" lvl="1" indent="0" defTabSz="914400" eaLnBrk="1" hangingPunct="1">
              <a:buClr>
                <a:srgbClr val="000000"/>
              </a:buClr>
              <a:buSzPct val="100000"/>
            </a:pPr>
            <a:r>
              <a:rPr lang="en-US" altLang="fr-FR" sz="1800" b="1">
                <a:solidFill>
                  <a:schemeClr val="tx1"/>
                </a:solidFill>
                <a:ea typeface="MS PGothic" panose="020B0600070205080204" pitchFamily="34" charset="-128"/>
              </a:rPr>
              <a:t>Limited organizational insight</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Unable to use knowledge of past and present events to increase customer value</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Incomplete view of customer at time of interaction</a:t>
            </a:r>
          </a:p>
          <a:p>
            <a:pPr marL="285750" lvl="1" indent="-285750" defTabSz="914400" eaLnBrk="1" hangingPunct="1">
              <a:buClr>
                <a:srgbClr val="000000"/>
              </a:buClr>
              <a:buSzPct val="100000"/>
              <a:buFont typeface="Wingdings" panose="05000000000000000000" pitchFamily="2" charset="2"/>
              <a:buChar char="§"/>
            </a:pPr>
            <a:r>
              <a:rPr lang="en-US" altLang="fr-FR" sz="1800">
                <a:solidFill>
                  <a:schemeClr val="tx1"/>
                </a:solidFill>
                <a:ea typeface="MS PGothic" panose="020B0600070205080204" pitchFamily="34" charset="-128"/>
              </a:rPr>
              <a:t>Inconsistent delivery of service resulting from a lack of visibility across organizational silos</a:t>
            </a:r>
          </a:p>
        </p:txBody>
      </p:sp>
      <p:pic>
        <p:nvPicPr>
          <p:cNvPr id="2" name="Picture 1"/>
          <p:cNvPicPr>
            <a:picLocks noChangeAspect="1"/>
          </p:cNvPicPr>
          <p:nvPr/>
        </p:nvPicPr>
        <p:blipFill>
          <a:blip r:embed="rId4"/>
          <a:stretch>
            <a:fillRect/>
          </a:stretch>
        </p:blipFill>
        <p:spPr>
          <a:xfrm>
            <a:off x="5940152" y="1340768"/>
            <a:ext cx="3131840" cy="2783083"/>
          </a:xfrm>
          <a:prstGeom prst="rect">
            <a:avLst/>
          </a:prstGeom>
        </p:spPr>
      </p:pic>
    </p:spTree>
    <p:extLst>
      <p:ext uri="{BB962C8B-B14F-4D97-AF65-F5344CB8AC3E}">
        <p14:creationId xmlns:p14="http://schemas.microsoft.com/office/powerpoint/2010/main" val="636923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2" name="Group 7"/>
          <p:cNvGrpSpPr>
            <a:grpSpLocks/>
          </p:cNvGrpSpPr>
          <p:nvPr/>
        </p:nvGrpSpPr>
        <p:grpSpPr bwMode="auto">
          <a:xfrm>
            <a:off x="595313" y="1124744"/>
            <a:ext cx="7962900" cy="4868863"/>
            <a:chOff x="542356" y="1494968"/>
            <a:chExt cx="7963383" cy="4868568"/>
          </a:xfrm>
        </p:grpSpPr>
        <p:sp>
          <p:nvSpPr>
            <p:cNvPr id="7" name="Rectangle 6"/>
            <p:cNvSpPr/>
            <p:nvPr/>
          </p:nvSpPr>
          <p:spPr>
            <a:xfrm>
              <a:off x="4630416" y="1494968"/>
              <a:ext cx="3875323" cy="2328722"/>
            </a:xfrm>
            <a:prstGeom prst="rect">
              <a:avLst/>
            </a:prstGeom>
            <a:noFill/>
            <a:ln>
              <a:solidFill>
                <a:srgbClr val="299C9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eaLnBrk="1" hangingPunct="1">
                <a:defRPr/>
              </a:pPr>
              <a:endParaRPr lang="en-US">
                <a:solidFill>
                  <a:srgbClr val="FFFFFF"/>
                </a:solidFill>
                <a:ea typeface="MS PGothic" pitchFamily="34" charset="-128"/>
              </a:endParaRPr>
            </a:p>
          </p:txBody>
        </p:sp>
        <p:sp>
          <p:nvSpPr>
            <p:cNvPr id="37" name="Rectangle 36"/>
            <p:cNvSpPr/>
            <p:nvPr/>
          </p:nvSpPr>
          <p:spPr>
            <a:xfrm>
              <a:off x="4630416" y="4034814"/>
              <a:ext cx="3875323" cy="2328722"/>
            </a:xfrm>
            <a:prstGeom prst="rect">
              <a:avLst/>
            </a:prstGeom>
            <a:noFill/>
            <a:ln>
              <a:solidFill>
                <a:srgbClr val="95951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eaLnBrk="1" hangingPunct="1">
                <a:defRPr/>
              </a:pPr>
              <a:endParaRPr lang="en-US">
                <a:solidFill>
                  <a:srgbClr val="FFFFFF"/>
                </a:solidFill>
                <a:ea typeface="MS PGothic" pitchFamily="34" charset="-128"/>
              </a:endParaRPr>
            </a:p>
          </p:txBody>
        </p:sp>
        <p:sp>
          <p:nvSpPr>
            <p:cNvPr id="38" name="Rectangle 37"/>
            <p:cNvSpPr/>
            <p:nvPr/>
          </p:nvSpPr>
          <p:spPr>
            <a:xfrm>
              <a:off x="542356" y="1494968"/>
              <a:ext cx="3875322" cy="2328722"/>
            </a:xfrm>
            <a:prstGeom prst="rect">
              <a:avLst/>
            </a:prstGeom>
            <a:noFill/>
            <a:ln>
              <a:solidFill>
                <a:srgbClr val="AB1A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eaLnBrk="1" hangingPunct="1">
                <a:defRPr/>
              </a:pPr>
              <a:endParaRPr lang="en-US">
                <a:solidFill>
                  <a:srgbClr val="FFFFFF"/>
                </a:solidFill>
                <a:ea typeface="MS PGothic" pitchFamily="34" charset="-128"/>
              </a:endParaRPr>
            </a:p>
          </p:txBody>
        </p:sp>
        <p:sp>
          <p:nvSpPr>
            <p:cNvPr id="39" name="Rectangle 38"/>
            <p:cNvSpPr/>
            <p:nvPr/>
          </p:nvSpPr>
          <p:spPr>
            <a:xfrm>
              <a:off x="542356" y="4034814"/>
              <a:ext cx="3875322" cy="2328722"/>
            </a:xfrm>
            <a:prstGeom prst="rect">
              <a:avLst/>
            </a:prstGeom>
            <a:noFill/>
            <a:ln>
              <a:solidFill>
                <a:srgbClr val="D3630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400" eaLnBrk="1" hangingPunct="1">
                <a:defRPr/>
              </a:pPr>
              <a:endParaRPr lang="en-US">
                <a:solidFill>
                  <a:srgbClr val="FFFFFF"/>
                </a:solidFill>
                <a:ea typeface="MS PGothic" pitchFamily="34" charset="-128"/>
              </a:endParaRPr>
            </a:p>
          </p:txBody>
        </p:sp>
      </p:grpSp>
      <p:sp>
        <p:nvSpPr>
          <p:cNvPr id="322567" name="Title 3"/>
          <p:cNvSpPr>
            <a:spLocks noGrp="1"/>
          </p:cNvSpPr>
          <p:nvPr>
            <p:ph type="title" idx="4294967295"/>
          </p:nvPr>
        </p:nvSpPr>
        <p:spPr>
          <a:xfrm>
            <a:off x="228600" y="188640"/>
            <a:ext cx="7943800" cy="427038"/>
          </a:xfrm>
        </p:spPr>
        <p:txBody>
          <a:bodyPr anchor="ctr"/>
          <a:lstStyle/>
          <a:p>
            <a:r>
              <a:rPr lang="en-GB" altLang="fr-FR" sz="2400" kern="1200" dirty="0">
                <a:solidFill>
                  <a:srgbClr val="7889FB"/>
                </a:solidFill>
              </a:rPr>
              <a:t>Following the customer journey</a:t>
            </a:r>
            <a:endParaRPr lang="en-US" altLang="fr-FR" sz="2400" kern="1200" dirty="0">
              <a:solidFill>
                <a:srgbClr val="7889FB"/>
              </a:solidFill>
            </a:endParaRPr>
          </a:p>
        </p:txBody>
      </p:sp>
      <p:sp>
        <p:nvSpPr>
          <p:cNvPr id="322568" name="TextBox 16"/>
          <p:cNvSpPr txBox="1">
            <a:spLocks noChangeArrowheads="1"/>
          </p:cNvSpPr>
          <p:nvPr/>
        </p:nvSpPr>
        <p:spPr bwMode="auto">
          <a:xfrm>
            <a:off x="595313" y="1323182"/>
            <a:ext cx="23018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marL="342900" indent="-34290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marL="0" lvl="1" indent="0" defTabSz="914400" eaLnBrk="1" hangingPunct="1">
              <a:buClr>
                <a:srgbClr val="000000"/>
              </a:buClr>
              <a:buSzPct val="100000"/>
            </a:pPr>
            <a:r>
              <a:rPr lang="en-US" altLang="fr-FR" sz="1600">
                <a:solidFill>
                  <a:schemeClr val="tx1"/>
                </a:solidFill>
                <a:ea typeface="MS PGothic" panose="020B0600070205080204" pitchFamily="34" charset="-128"/>
                <a:cs typeface="Arial" panose="020B0604020202020204" pitchFamily="34" charset="0"/>
              </a:rPr>
              <a:t>Track &amp; understand consumer behaviors by identifying and monitoring the best offer, time, and channel while delivering info during research</a:t>
            </a:r>
          </a:p>
        </p:txBody>
      </p:sp>
      <p:sp>
        <p:nvSpPr>
          <p:cNvPr id="322569" name="TextBox 16"/>
          <p:cNvSpPr txBox="1">
            <a:spLocks noChangeArrowheads="1"/>
          </p:cNvSpPr>
          <p:nvPr/>
        </p:nvSpPr>
        <p:spPr bwMode="auto">
          <a:xfrm>
            <a:off x="6191250" y="1343819"/>
            <a:ext cx="24304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marL="342900" indent="-34290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marL="0" lvl="1" indent="0" algn="r" defTabSz="914400" eaLnBrk="1" hangingPunct="1">
              <a:buClr>
                <a:srgbClr val="000000"/>
              </a:buClr>
              <a:buSzPct val="100000"/>
            </a:pPr>
            <a:r>
              <a:rPr lang="en-US" altLang="fr-FR" sz="1600">
                <a:solidFill>
                  <a:schemeClr val="tx1"/>
                </a:solidFill>
                <a:ea typeface="MS PGothic" panose="020B0600070205080204" pitchFamily="34" charset="-128"/>
                <a:cs typeface="Arial" panose="020B0604020202020204" pitchFamily="34" charset="0"/>
              </a:rPr>
              <a:t>Anticipate consumer</a:t>
            </a:r>
          </a:p>
          <a:p>
            <a:pPr marL="0" lvl="1" indent="0" algn="r" defTabSz="914400" eaLnBrk="1" hangingPunct="1">
              <a:buClr>
                <a:srgbClr val="000000"/>
              </a:buClr>
              <a:buSzPct val="100000"/>
            </a:pPr>
            <a:r>
              <a:rPr lang="en-US" altLang="fr-FR" sz="1600">
                <a:solidFill>
                  <a:schemeClr val="tx1"/>
                </a:solidFill>
                <a:ea typeface="MS PGothic" panose="020B0600070205080204" pitchFamily="34" charset="-128"/>
                <a:cs typeface="Arial" panose="020B0604020202020204" pitchFamily="34" charset="0"/>
              </a:rPr>
              <a:t>needs &amp; desires while delivering the right offer by understanding the triggers and influence leading to purchase decisions</a:t>
            </a:r>
          </a:p>
        </p:txBody>
      </p:sp>
      <p:sp>
        <p:nvSpPr>
          <p:cNvPr id="322570" name="TextBox 16"/>
          <p:cNvSpPr txBox="1">
            <a:spLocks noChangeArrowheads="1"/>
          </p:cNvSpPr>
          <p:nvPr/>
        </p:nvSpPr>
        <p:spPr bwMode="auto">
          <a:xfrm>
            <a:off x="571500" y="3556794"/>
            <a:ext cx="23780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lnSpc>
                <a:spcPct val="105000"/>
              </a:lnSpc>
              <a:spcAft>
                <a:spcPts val="600"/>
              </a:spcAft>
              <a:buClr>
                <a:srgbClr val="000000"/>
              </a:buClr>
              <a:buSzPct val="100000"/>
              <a:buFont typeface="Arial" panose="020B0604020202020204" pitchFamily="34" charset="0"/>
              <a:buNone/>
            </a:pPr>
            <a:endParaRPr lang="en-US" altLang="fr-FR" sz="1600" b="1">
              <a:solidFill>
                <a:srgbClr val="00A6A0"/>
              </a:solidFill>
              <a:ea typeface="MS PGothic" panose="020B0600070205080204" pitchFamily="34" charset="-128"/>
              <a:cs typeface="Arial" panose="020B0604020202020204" pitchFamily="34" charset="0"/>
            </a:endParaRPr>
          </a:p>
          <a:p>
            <a:pPr marL="0" lvl="1" indent="0" defTabSz="914400" eaLnBrk="1" hangingPunct="1">
              <a:buClr>
                <a:srgbClr val="000000"/>
              </a:buClr>
              <a:buSzPct val="100000"/>
            </a:pPr>
            <a:r>
              <a:rPr lang="en-US" altLang="fr-FR" sz="1600">
                <a:solidFill>
                  <a:schemeClr val="tx1"/>
                </a:solidFill>
                <a:ea typeface="MS PGothic" panose="020B0600070205080204" pitchFamily="34" charset="-128"/>
                <a:cs typeface="Arial" panose="020B0604020202020204" pitchFamily="34" charset="0"/>
              </a:rPr>
              <a:t>Track, monitor, influence &amp; analyze consumer sentiment, </a:t>
            </a:r>
            <a:r>
              <a:rPr lang="en-GB" altLang="fr-FR" sz="1600">
                <a:solidFill>
                  <a:schemeClr val="tx1"/>
                </a:solidFill>
                <a:ea typeface="MS PGothic" panose="020B0600070205080204" pitchFamily="34" charset="-128"/>
                <a:cs typeface="Arial" panose="020B0604020202020204" pitchFamily="34" charset="0"/>
              </a:rPr>
              <a:t>engage advocates leveraging social &amp; internal data to  </a:t>
            </a:r>
            <a:r>
              <a:rPr lang="en-US" altLang="fr-FR" sz="1600">
                <a:solidFill>
                  <a:schemeClr val="tx1"/>
                </a:solidFill>
                <a:ea typeface="MS PGothic" panose="020B0600070205080204" pitchFamily="34" charset="-128"/>
                <a:cs typeface="Arial" panose="020B0604020202020204" pitchFamily="34" charset="0"/>
              </a:rPr>
              <a:t>promote loyalty and advocacy</a:t>
            </a:r>
            <a:endParaRPr lang="en-GB" altLang="fr-FR" sz="1600">
              <a:solidFill>
                <a:schemeClr val="tx1"/>
              </a:solidFill>
              <a:ea typeface="MS PGothic" panose="020B0600070205080204" pitchFamily="34" charset="-128"/>
              <a:cs typeface="Arial" panose="020B0604020202020204" pitchFamily="34" charset="0"/>
            </a:endParaRPr>
          </a:p>
        </p:txBody>
      </p:sp>
      <p:sp>
        <p:nvSpPr>
          <p:cNvPr id="322571" name="TextBox 16"/>
          <p:cNvSpPr txBox="1">
            <a:spLocks noChangeArrowheads="1"/>
          </p:cNvSpPr>
          <p:nvPr/>
        </p:nvSpPr>
        <p:spPr bwMode="auto">
          <a:xfrm>
            <a:off x="6442075" y="3875882"/>
            <a:ext cx="2205038"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marL="342900" indent="-34290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marL="0" lvl="1" indent="0" algn="r" defTabSz="914400" eaLnBrk="1" hangingPunct="1">
              <a:buClr>
                <a:srgbClr val="000000"/>
              </a:buClr>
              <a:buSzPct val="100000"/>
            </a:pPr>
            <a:r>
              <a:rPr lang="en-US" altLang="fr-FR" sz="1600">
                <a:solidFill>
                  <a:schemeClr val="tx1"/>
                </a:solidFill>
                <a:ea typeface="MS PGothic" panose="020B0600070205080204" pitchFamily="34" charset="-128"/>
                <a:cs typeface="Arial" panose="020B0604020202020204" pitchFamily="34" charset="0"/>
              </a:rPr>
              <a:t>Provide personalized and proactive customer service, connect users to peers, engage in conversations to establish early in the lifecycle</a:t>
            </a:r>
          </a:p>
        </p:txBody>
      </p:sp>
      <p:pic>
        <p:nvPicPr>
          <p:cNvPr id="322572" name="Picture 2" descr="AAA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97819"/>
            <a:ext cx="395605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13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672" y="2065933"/>
            <a:ext cx="34417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49154" name="Text Box 2"/>
          <p:cNvSpPr txBox="1">
            <a:spLocks noChangeArrowheads="1"/>
          </p:cNvSpPr>
          <p:nvPr/>
        </p:nvSpPr>
        <p:spPr bwMode="auto">
          <a:xfrm>
            <a:off x="179512" y="80964"/>
            <a:ext cx="7848872" cy="82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35792"/>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S Gothic" panose="020B0609070205080204" pitchFamily="49" charset="-128"/>
              </a:defRPr>
            </a:lvl9pPr>
          </a:lstStyle>
          <a:p>
            <a:pPr eaLnBrk="0" fontAlgn="base" hangingPunct="0">
              <a:lnSpc>
                <a:spcPct val="90000"/>
              </a:lnSpc>
              <a:spcBef>
                <a:spcPct val="0"/>
              </a:spcBef>
              <a:spcAft>
                <a:spcPct val="0"/>
              </a:spcAft>
              <a:buClr>
                <a:srgbClr val="000000"/>
              </a:buClr>
              <a:buSzPct val="100000"/>
              <a:buFont typeface="Times New Roman" panose="02020603050405020304" pitchFamily="18" charset="0"/>
              <a:buNone/>
            </a:pPr>
            <a:r>
              <a:rPr lang="en-US" altLang="fr-FR" sz="2400" dirty="0">
                <a:solidFill>
                  <a:srgbClr val="7889FB"/>
                </a:solidFill>
                <a:latin typeface="+mj-lt"/>
                <a:ea typeface="+mj-ea"/>
                <a:cs typeface="+mj-cs"/>
              </a:rPr>
              <a:t>Analytics-driven organizations are distinguished by their ability to leverage</a:t>
            </a:r>
          </a:p>
        </p:txBody>
      </p:sp>
      <p:sp>
        <p:nvSpPr>
          <p:cNvPr id="49155" name="Text Box 3"/>
          <p:cNvSpPr txBox="1">
            <a:spLocks noChangeArrowheads="1"/>
          </p:cNvSpPr>
          <p:nvPr/>
        </p:nvSpPr>
        <p:spPr bwMode="auto">
          <a:xfrm>
            <a:off x="6048747" y="1700808"/>
            <a:ext cx="25082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06434"/>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gn="r" eaLnBrk="1" hangingPunct="1">
              <a:lnSpc>
                <a:spcPct val="93000"/>
              </a:lnSpc>
              <a:buClr>
                <a:srgbClr val="000000"/>
              </a:buClr>
              <a:buSzPct val="100000"/>
              <a:buFont typeface="Times New Roman" panose="02020603050405020304" pitchFamily="18" charset="0"/>
              <a:buNone/>
            </a:pPr>
            <a:r>
              <a:rPr lang="en-US" altLang="fr-FR" sz="1700" b="1">
                <a:solidFill>
                  <a:srgbClr val="00649D"/>
                </a:solidFill>
                <a:ea typeface="MS PGothic" panose="020B0600070205080204" pitchFamily="34" charset="-128"/>
              </a:rPr>
              <a:t>All perspectives</a:t>
            </a:r>
          </a:p>
          <a:p>
            <a:pPr algn="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Past (historical, aggregated)</a:t>
            </a:r>
          </a:p>
          <a:p>
            <a:pPr algn="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Present (real-time, scenarios)</a:t>
            </a:r>
          </a:p>
          <a:p>
            <a:pPr algn="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Future (predictive, prescriptive)</a:t>
            </a:r>
          </a:p>
        </p:txBody>
      </p:sp>
      <p:sp>
        <p:nvSpPr>
          <p:cNvPr id="49156" name="Text Box 4"/>
          <p:cNvSpPr txBox="1">
            <a:spLocks noChangeArrowheads="1"/>
          </p:cNvSpPr>
          <p:nvPr/>
        </p:nvSpPr>
        <p:spPr bwMode="auto">
          <a:xfrm>
            <a:off x="3931022" y="2108795"/>
            <a:ext cx="1254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09458"/>
          <a:lstStyle>
            <a:lvl1pPr>
              <a:tabLst>
                <a:tab pos="723900" algn="l"/>
              </a:tabLst>
              <a:defRPr>
                <a:solidFill>
                  <a:srgbClr val="000000"/>
                </a:solidFill>
                <a:latin typeface="Arial" panose="020B0604020202020204" pitchFamily="34" charset="0"/>
                <a:ea typeface="MS Gothic" panose="020B0609070205080204" pitchFamily="49" charset="-128"/>
              </a:defRPr>
            </a:lvl1pPr>
            <a:lvl2pPr>
              <a:tabLst>
                <a:tab pos="723900" algn="l"/>
              </a:tabLst>
              <a:defRPr>
                <a:solidFill>
                  <a:srgbClr val="000000"/>
                </a:solidFill>
                <a:latin typeface="Arial" panose="020B0604020202020204" pitchFamily="34" charset="0"/>
                <a:ea typeface="MS Gothic" panose="020B0609070205080204" pitchFamily="49" charset="-128"/>
              </a:defRPr>
            </a:lvl2pPr>
            <a:lvl3pPr>
              <a:tabLst>
                <a:tab pos="723900" algn="l"/>
              </a:tabLst>
              <a:defRPr>
                <a:solidFill>
                  <a:srgbClr val="000000"/>
                </a:solidFill>
                <a:latin typeface="Arial" panose="020B0604020202020204" pitchFamily="34" charset="0"/>
                <a:ea typeface="MS Gothic" panose="020B0609070205080204" pitchFamily="49" charset="-128"/>
              </a:defRPr>
            </a:lvl3pPr>
            <a:lvl4pPr>
              <a:tabLst>
                <a:tab pos="723900" algn="l"/>
              </a:tabLst>
              <a:defRPr>
                <a:solidFill>
                  <a:srgbClr val="000000"/>
                </a:solidFill>
                <a:latin typeface="Arial" panose="020B0604020202020204" pitchFamily="34" charset="0"/>
                <a:ea typeface="MS Gothic" panose="020B0609070205080204" pitchFamily="49" charset="-128"/>
              </a:defRPr>
            </a:lvl4pPr>
            <a:lvl5pPr>
              <a:tabLst>
                <a:tab pos="7239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Lst>
              <a:defRPr>
                <a:solidFill>
                  <a:srgbClr val="000000"/>
                </a:solidFill>
                <a:latin typeface="Arial" panose="020B0604020202020204" pitchFamily="34" charset="0"/>
                <a:ea typeface="MS Gothic" panose="020B0609070205080204" pitchFamily="49" charset="-128"/>
              </a:defRPr>
            </a:lvl9pPr>
          </a:lstStyle>
          <a:p>
            <a:pPr algn="ctr" eaLnBrk="1" hangingPunct="1">
              <a:lnSpc>
                <a:spcPct val="93000"/>
              </a:lnSpc>
              <a:buClr>
                <a:srgbClr val="000000"/>
              </a:buClr>
              <a:buSzPct val="100000"/>
              <a:buFont typeface="Times New Roman" panose="02020603050405020304" pitchFamily="18" charset="0"/>
              <a:buNone/>
            </a:pPr>
            <a:r>
              <a:rPr lang="en-US" altLang="fr-FR" sz="1300" b="1">
                <a:solidFill>
                  <a:srgbClr val="007670"/>
                </a:solidFill>
                <a:ea typeface="MS PGothic" panose="020B0600070205080204" pitchFamily="34" charset="-128"/>
              </a:rPr>
              <a:t>At the point</a:t>
            </a:r>
            <a:br>
              <a:rPr lang="en-US" altLang="fr-FR" sz="1300" b="1">
                <a:solidFill>
                  <a:srgbClr val="007670"/>
                </a:solidFill>
                <a:ea typeface="MS PGothic" panose="020B0600070205080204" pitchFamily="34" charset="-128"/>
              </a:rPr>
            </a:br>
            <a:r>
              <a:rPr lang="en-US" altLang="fr-FR" sz="1300" b="1">
                <a:solidFill>
                  <a:srgbClr val="007670"/>
                </a:solidFill>
                <a:ea typeface="MS PGothic" panose="020B0600070205080204" pitchFamily="34" charset="-128"/>
              </a:rPr>
              <a:t>of impact</a:t>
            </a:r>
          </a:p>
        </p:txBody>
      </p:sp>
      <p:sp>
        <p:nvSpPr>
          <p:cNvPr id="49157" name="Text Box 5"/>
          <p:cNvSpPr txBox="1">
            <a:spLocks noChangeArrowheads="1"/>
          </p:cNvSpPr>
          <p:nvPr/>
        </p:nvSpPr>
        <p:spPr bwMode="auto">
          <a:xfrm>
            <a:off x="6048747" y="3632795"/>
            <a:ext cx="25971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06434"/>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algn="r" eaLnBrk="1" hangingPunct="1">
              <a:lnSpc>
                <a:spcPct val="93000"/>
              </a:lnSpc>
              <a:buClr>
                <a:srgbClr val="000000"/>
              </a:buClr>
              <a:buSzPct val="100000"/>
              <a:buFont typeface="Times New Roman" panose="02020603050405020304" pitchFamily="18" charset="0"/>
              <a:buNone/>
            </a:pPr>
            <a:r>
              <a:rPr lang="en-US" altLang="fr-FR" sz="1700" b="1">
                <a:solidFill>
                  <a:srgbClr val="00A6A0"/>
                </a:solidFill>
                <a:ea typeface="MS PGothic" panose="020B0600070205080204" pitchFamily="34" charset="-128"/>
              </a:rPr>
              <a:t>All decisions</a:t>
            </a:r>
          </a:p>
          <a:p>
            <a:pPr algn="r" eaLnBrk="1" hangingPunct="1">
              <a:lnSpc>
                <a:spcPct val="93000"/>
              </a:lnSpc>
              <a:buClr>
                <a:srgbClr val="000000"/>
              </a:buClr>
              <a:buSzPct val="100000"/>
              <a:buFont typeface="Times New Roman" panose="02020603050405020304" pitchFamily="18" charset="0"/>
              <a:buNone/>
            </a:pPr>
            <a:r>
              <a:rPr lang="en-US" altLang="fr-FR" sz="1400">
                <a:ea typeface="MS PGothic" panose="020B0600070205080204" pitchFamily="34" charset="-128"/>
              </a:rPr>
              <a:t>Major and minor</a:t>
            </a:r>
          </a:p>
          <a:p>
            <a:pPr algn="r" eaLnBrk="1" hangingPunct="1">
              <a:lnSpc>
                <a:spcPct val="93000"/>
              </a:lnSpc>
              <a:buClr>
                <a:srgbClr val="000000"/>
              </a:buClr>
              <a:buSzPct val="100000"/>
              <a:buFont typeface="Times New Roman" panose="02020603050405020304" pitchFamily="18" charset="0"/>
              <a:buNone/>
            </a:pPr>
            <a:r>
              <a:rPr lang="en-US" altLang="fr-FR" sz="1400">
                <a:ea typeface="MS PGothic" panose="020B0600070205080204" pitchFamily="34" charset="-128"/>
              </a:rPr>
              <a:t>Strategic and tactical</a:t>
            </a:r>
          </a:p>
          <a:p>
            <a:pPr algn="r" eaLnBrk="1" hangingPunct="1">
              <a:lnSpc>
                <a:spcPct val="93000"/>
              </a:lnSpc>
              <a:buClr>
                <a:srgbClr val="000000"/>
              </a:buClr>
              <a:buSzPct val="100000"/>
              <a:buFont typeface="Times New Roman" panose="02020603050405020304" pitchFamily="18" charset="0"/>
              <a:buNone/>
            </a:pPr>
            <a:r>
              <a:rPr lang="en-US" altLang="fr-FR" sz="1400">
                <a:ea typeface="MS PGothic" panose="020B0600070205080204" pitchFamily="34" charset="-128"/>
              </a:rPr>
              <a:t>Routine and exceptions</a:t>
            </a:r>
          </a:p>
          <a:p>
            <a:pPr algn="r" eaLnBrk="1" hangingPunct="1">
              <a:lnSpc>
                <a:spcPct val="93000"/>
              </a:lnSpc>
              <a:buClr>
                <a:srgbClr val="000000"/>
              </a:buClr>
              <a:buSzPct val="100000"/>
              <a:buFont typeface="Times New Roman" panose="02020603050405020304" pitchFamily="18" charset="0"/>
              <a:buNone/>
            </a:pPr>
            <a:r>
              <a:rPr lang="en-US" altLang="fr-FR" sz="1400">
                <a:ea typeface="MS PGothic" panose="020B0600070205080204" pitchFamily="34" charset="-128"/>
              </a:rPr>
              <a:t>Manual and automated</a:t>
            </a:r>
          </a:p>
          <a:p>
            <a:pPr algn="r" eaLnBrk="1" hangingPunct="1">
              <a:lnSpc>
                <a:spcPct val="93000"/>
              </a:lnSpc>
              <a:buClr>
                <a:srgbClr val="000000"/>
              </a:buClr>
              <a:buSzPct val="100000"/>
              <a:buFont typeface="Times New Roman" panose="02020603050405020304" pitchFamily="18" charset="0"/>
              <a:buNone/>
            </a:pPr>
            <a:endParaRPr lang="en-US" altLang="fr-FR" sz="1400">
              <a:ea typeface="MS PGothic" panose="020B0600070205080204" pitchFamily="34" charset="-128"/>
            </a:endParaRPr>
          </a:p>
        </p:txBody>
      </p:sp>
      <p:sp>
        <p:nvSpPr>
          <p:cNvPr id="49158" name="Text Box 6"/>
          <p:cNvSpPr txBox="1">
            <a:spLocks noChangeArrowheads="1"/>
          </p:cNvSpPr>
          <p:nvPr/>
        </p:nvSpPr>
        <p:spPr bwMode="auto">
          <a:xfrm>
            <a:off x="614735" y="1700808"/>
            <a:ext cx="233838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06434"/>
          <a:lstStyle>
            <a:lvl1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 pos="2895600" algn="l"/>
              </a:tabLst>
              <a:defRPr>
                <a:solidFill>
                  <a:srgbClr val="000000"/>
                </a:solidFill>
                <a:latin typeface="Arial" panose="020B0604020202020204" pitchFamily="34" charset="0"/>
                <a:ea typeface="MS Gothic" panose="020B0609070205080204" pitchFamily="49" charset="-128"/>
              </a:defRPr>
            </a:lvl9pPr>
          </a:lstStyle>
          <a:p>
            <a:pPr eaLnBrk="1" hangingPunct="1">
              <a:lnSpc>
                <a:spcPct val="93000"/>
              </a:lnSpc>
              <a:buClr>
                <a:srgbClr val="000000"/>
              </a:buClr>
              <a:buSzPct val="100000"/>
              <a:buFont typeface="Times New Roman" panose="02020603050405020304" pitchFamily="18" charset="0"/>
              <a:buNone/>
            </a:pPr>
            <a:r>
              <a:rPr lang="en-US" altLang="fr-FR" sz="1700" b="1">
                <a:solidFill>
                  <a:srgbClr val="008ABF"/>
                </a:solidFill>
                <a:ea typeface="MS PGothic" panose="020B0600070205080204" pitchFamily="34" charset="-128"/>
              </a:rPr>
              <a:t>All information</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Transaction/POS data  </a:t>
            </a:r>
            <a:br>
              <a:rPr lang="en-US" altLang="fr-FR" sz="1400">
                <a:solidFill>
                  <a:schemeClr val="tx1"/>
                </a:solidFill>
                <a:ea typeface="MS PGothic" panose="020B0600070205080204" pitchFamily="34" charset="-128"/>
              </a:rPr>
            </a:br>
            <a:r>
              <a:rPr lang="en-US" altLang="fr-FR" sz="1400">
                <a:solidFill>
                  <a:schemeClr val="tx1"/>
                </a:solidFill>
                <a:ea typeface="MS PGothic" panose="020B0600070205080204" pitchFamily="34" charset="-128"/>
              </a:rPr>
              <a:t>Social data </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Click streams</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Surveys</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Enterprise content</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External data (competitive, environmental, etc.)</a:t>
            </a:r>
          </a:p>
        </p:txBody>
      </p:sp>
      <p:sp>
        <p:nvSpPr>
          <p:cNvPr id="49159" name="Text Box 7"/>
          <p:cNvSpPr txBox="1">
            <a:spLocks noChangeArrowheads="1"/>
          </p:cNvSpPr>
          <p:nvPr/>
        </p:nvSpPr>
        <p:spPr bwMode="auto">
          <a:xfrm>
            <a:off x="611560" y="3632795"/>
            <a:ext cx="234156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tIns="106434"/>
          <a:lstStyle>
            <a:lvl1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1pPr>
            <a:lvl2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2pPr>
            <a:lvl3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3pPr>
            <a:lvl4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4pPr>
            <a:lvl5pPr>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5pPr>
            <a:lvl6pPr marL="25146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6pPr>
            <a:lvl7pPr marL="29718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7pPr>
            <a:lvl8pPr marL="34290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8pPr>
            <a:lvl9pPr marL="3886200" indent="-228600" defTabSz="457200" fontAlgn="base">
              <a:spcBef>
                <a:spcPct val="0"/>
              </a:spcBef>
              <a:spcAft>
                <a:spcPct val="0"/>
              </a:spcAft>
              <a:tabLst>
                <a:tab pos="723900" algn="l"/>
                <a:tab pos="1447800" algn="l"/>
                <a:tab pos="2171700" algn="l"/>
              </a:tabLst>
              <a:defRPr>
                <a:solidFill>
                  <a:srgbClr val="000000"/>
                </a:solidFill>
                <a:latin typeface="Arial" panose="020B0604020202020204" pitchFamily="34" charset="0"/>
                <a:ea typeface="MS Gothic" panose="020B0609070205080204" pitchFamily="49" charset="-128"/>
              </a:defRPr>
            </a:lvl9pPr>
          </a:lstStyle>
          <a:p>
            <a:pPr eaLnBrk="1" hangingPunct="1">
              <a:lnSpc>
                <a:spcPct val="93000"/>
              </a:lnSpc>
              <a:buClr>
                <a:srgbClr val="000000"/>
              </a:buClr>
              <a:buSzPct val="100000"/>
              <a:buFont typeface="Times New Roman" panose="02020603050405020304" pitchFamily="18" charset="0"/>
              <a:buNone/>
            </a:pPr>
            <a:r>
              <a:rPr lang="en-US" altLang="fr-FR" sz="1700" b="1">
                <a:solidFill>
                  <a:srgbClr val="17AF4B"/>
                </a:solidFill>
                <a:ea typeface="MS PGothic" panose="020B0600070205080204" pitchFamily="34" charset="-128"/>
              </a:rPr>
              <a:t>All people</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All departments</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Front line, back office</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Executives, managers </a:t>
            </a:r>
            <a:br>
              <a:rPr lang="en-US" altLang="fr-FR" sz="1400">
                <a:solidFill>
                  <a:schemeClr val="tx1"/>
                </a:solidFill>
                <a:ea typeface="MS PGothic" panose="020B0600070205080204" pitchFamily="34" charset="-128"/>
              </a:rPr>
            </a:br>
            <a:r>
              <a:rPr lang="en-US" altLang="fr-FR" sz="1400">
                <a:solidFill>
                  <a:schemeClr val="tx1"/>
                </a:solidFill>
                <a:ea typeface="MS PGothic" panose="020B0600070205080204" pitchFamily="34" charset="-128"/>
              </a:rPr>
              <a:t>Employees</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Suppliers, customers and consumers</a:t>
            </a:r>
          </a:p>
          <a:p>
            <a:pPr eaLnBrk="1" hangingPunct="1">
              <a:lnSpc>
                <a:spcPct val="93000"/>
              </a:lnSpc>
              <a:buClr>
                <a:srgbClr val="000000"/>
              </a:buClr>
              <a:buSzPct val="100000"/>
              <a:buFont typeface="Times New Roman" panose="02020603050405020304" pitchFamily="18" charset="0"/>
              <a:buNone/>
            </a:pPr>
            <a:r>
              <a:rPr lang="en-US" altLang="fr-FR" sz="1400">
                <a:solidFill>
                  <a:schemeClr val="tx1"/>
                </a:solidFill>
                <a:ea typeface="MS PGothic" panose="020B0600070205080204" pitchFamily="34" charset="-128"/>
              </a:rPr>
              <a:t>Partners</a:t>
            </a:r>
          </a:p>
        </p:txBody>
      </p:sp>
    </p:spTree>
    <p:extLst>
      <p:ext uri="{BB962C8B-B14F-4D97-AF65-F5344CB8AC3E}">
        <p14:creationId xmlns:p14="http://schemas.microsoft.com/office/powerpoint/2010/main" val="13374617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itle 3"/>
          <p:cNvSpPr>
            <a:spLocks noGrp="1"/>
          </p:cNvSpPr>
          <p:nvPr>
            <p:ph type="title" idx="4294967295"/>
          </p:nvPr>
        </p:nvSpPr>
        <p:spPr>
          <a:xfrm>
            <a:off x="179512" y="116632"/>
            <a:ext cx="8686800" cy="487362"/>
          </a:xfrm>
        </p:spPr>
        <p:txBody>
          <a:bodyPr anchor="ctr"/>
          <a:lstStyle/>
          <a:p>
            <a:pPr>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kern="1200" dirty="0">
                <a:solidFill>
                  <a:srgbClr val="7889FB"/>
                </a:solidFill>
              </a:rPr>
              <a:t>Customer Analytics – data types and sources</a:t>
            </a:r>
          </a:p>
        </p:txBody>
      </p:sp>
      <p:pic>
        <p:nvPicPr>
          <p:cNvPr id="11" name="Picture 7" descr="5300-593-01_CMOCIO_Sales_PPT_pg8"/>
          <p:cNvPicPr>
            <a:picLocks noChangeAspect="1" noChangeArrowheads="1"/>
          </p:cNvPicPr>
          <p:nvPr/>
        </p:nvPicPr>
        <p:blipFill>
          <a:blip r:embed="rId2"/>
          <a:srcRect/>
          <a:stretch>
            <a:fillRect/>
          </a:stretch>
        </p:blipFill>
        <p:spPr bwMode="auto">
          <a:xfrm>
            <a:off x="1547664" y="908720"/>
            <a:ext cx="5703887" cy="560387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296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52" name="Rectangle 12"/>
          <p:cNvSpPr>
            <a:spLocks noGrp="1" noChangeArrowheads="1"/>
          </p:cNvSpPr>
          <p:nvPr>
            <p:ph type="title"/>
          </p:nvPr>
        </p:nvSpPr>
        <p:spPr>
          <a:xfrm>
            <a:off x="237332" y="225426"/>
            <a:ext cx="7312820" cy="603250"/>
          </a:xfrm>
        </p:spPr>
        <p:txBody>
          <a:bodyPr/>
          <a:lstStyle/>
          <a:p>
            <a:pPr eaLnBrk="1" hangingPunct="1">
              <a:defRPr/>
            </a:pPr>
            <a:r>
              <a:rPr lang="en-US" sz="2400" kern="1200" dirty="0">
                <a:solidFill>
                  <a:srgbClr val="7889FB"/>
                </a:solidFill>
              </a:rPr>
              <a:t>Turning customer data into business insights</a:t>
            </a:r>
            <a:endParaRPr lang="fr-FR" sz="2400" kern="1200" dirty="0">
              <a:solidFill>
                <a:srgbClr val="7889FB"/>
              </a:solidFill>
            </a:endParaRPr>
          </a:p>
        </p:txBody>
      </p:sp>
      <p:grpSp>
        <p:nvGrpSpPr>
          <p:cNvPr id="37" name="Group 25"/>
          <p:cNvGrpSpPr>
            <a:grpSpLocks/>
          </p:cNvGrpSpPr>
          <p:nvPr/>
        </p:nvGrpSpPr>
        <p:grpSpPr bwMode="auto">
          <a:xfrm>
            <a:off x="3587750" y="2466975"/>
            <a:ext cx="1719263" cy="1643063"/>
            <a:chOff x="2196" y="2019"/>
            <a:chExt cx="1083" cy="1035"/>
          </a:xfrm>
        </p:grpSpPr>
        <p:sp>
          <p:nvSpPr>
            <p:cNvPr id="38" name="AutoShape 26"/>
            <p:cNvSpPr>
              <a:spLocks noChangeArrowheads="1"/>
            </p:cNvSpPr>
            <p:nvPr/>
          </p:nvSpPr>
          <p:spPr bwMode="auto">
            <a:xfrm flipV="1">
              <a:off x="2196" y="2019"/>
              <a:ext cx="1083" cy="1035"/>
            </a:xfrm>
            <a:custGeom>
              <a:avLst/>
              <a:gdLst>
                <a:gd name="T0" fmla="*/ 27 w 21600"/>
                <a:gd name="T1" fmla="*/ 0 h 21600"/>
                <a:gd name="T2" fmla="*/ 5 w 21600"/>
                <a:gd name="T3" fmla="*/ 25 h 21600"/>
                <a:gd name="T4" fmla="*/ 27 w 21600"/>
                <a:gd name="T5" fmla="*/ 10 h 21600"/>
                <a:gd name="T6" fmla="*/ 49 w 21600"/>
                <a:gd name="T7" fmla="*/ 25 h 21600"/>
                <a:gd name="T8" fmla="*/ 0 60000 65536"/>
                <a:gd name="T9" fmla="*/ 0 60000 65536"/>
                <a:gd name="T10" fmla="*/ 0 60000 65536"/>
                <a:gd name="T11" fmla="*/ 0 60000 65536"/>
                <a:gd name="T12" fmla="*/ 0 w 21600"/>
                <a:gd name="T13" fmla="*/ 0 h 21600"/>
                <a:gd name="T14" fmla="*/ 21600 w 21600"/>
                <a:gd name="T15" fmla="*/ 7722 h 21600"/>
              </a:gdLst>
              <a:ahLst/>
              <a:cxnLst>
                <a:cxn ang="T8">
                  <a:pos x="T0" y="T1"/>
                </a:cxn>
                <a:cxn ang="T9">
                  <a:pos x="T2" y="T3"/>
                </a:cxn>
                <a:cxn ang="T10">
                  <a:pos x="T4" y="T5"/>
                </a:cxn>
                <a:cxn ang="T11">
                  <a:pos x="T6" y="T7"/>
                </a:cxn>
              </a:cxnLst>
              <a:rect l="T12" t="T13" r="T14" b="T15"/>
              <a:pathLst>
                <a:path w="21600" h="21600">
                  <a:moveTo>
                    <a:pt x="4312" y="10807"/>
                  </a:moveTo>
                  <a:cubicBezTo>
                    <a:pt x="4312" y="10804"/>
                    <a:pt x="4312" y="10802"/>
                    <a:pt x="4312" y="10800"/>
                  </a:cubicBezTo>
                  <a:cubicBezTo>
                    <a:pt x="4312" y="7216"/>
                    <a:pt x="7216" y="4312"/>
                    <a:pt x="10800" y="4312"/>
                  </a:cubicBezTo>
                  <a:cubicBezTo>
                    <a:pt x="14383" y="4312"/>
                    <a:pt x="17288" y="7216"/>
                    <a:pt x="17288" y="10800"/>
                  </a:cubicBezTo>
                  <a:cubicBezTo>
                    <a:pt x="17288" y="10802"/>
                    <a:pt x="17287" y="10804"/>
                    <a:pt x="17287" y="10807"/>
                  </a:cubicBezTo>
                  <a:lnTo>
                    <a:pt x="21599" y="10811"/>
                  </a:lnTo>
                  <a:cubicBezTo>
                    <a:pt x="21599" y="10807"/>
                    <a:pt x="21600" y="10803"/>
                    <a:pt x="21600" y="10800"/>
                  </a:cubicBezTo>
                  <a:cubicBezTo>
                    <a:pt x="21600" y="4835"/>
                    <a:pt x="16764" y="0"/>
                    <a:pt x="10800" y="0"/>
                  </a:cubicBezTo>
                  <a:cubicBezTo>
                    <a:pt x="4835" y="0"/>
                    <a:pt x="0" y="4835"/>
                    <a:pt x="0" y="10800"/>
                  </a:cubicBezTo>
                  <a:cubicBezTo>
                    <a:pt x="-1" y="10803"/>
                    <a:pt x="0" y="10807"/>
                    <a:pt x="0" y="10811"/>
                  </a:cubicBezTo>
                  <a:close/>
                </a:path>
              </a:pathLst>
            </a:custGeom>
            <a:gradFill rotWithShape="1">
              <a:gsLst>
                <a:gs pos="0">
                  <a:srgbClr val="D6E4F2"/>
                </a:gs>
                <a:gs pos="50000">
                  <a:srgbClr val="FFFFFF"/>
                </a:gs>
                <a:gs pos="100000">
                  <a:srgbClr val="D6E4F2"/>
                </a:gs>
              </a:gsLst>
              <a:lin ang="5400000" scaled="1"/>
            </a:gradFill>
            <a:ln w="9525" algn="ctr">
              <a:noFill/>
              <a:miter lim="800000"/>
              <a:headEnd/>
              <a:tailEnd/>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9" name="Group 27"/>
            <p:cNvGrpSpPr>
              <a:grpSpLocks/>
            </p:cNvGrpSpPr>
            <p:nvPr/>
          </p:nvGrpSpPr>
          <p:grpSpPr bwMode="auto">
            <a:xfrm>
              <a:off x="2196" y="2151"/>
              <a:ext cx="1083" cy="803"/>
              <a:chOff x="2196" y="2151"/>
              <a:chExt cx="1083" cy="803"/>
            </a:xfrm>
          </p:grpSpPr>
          <p:sp>
            <p:nvSpPr>
              <p:cNvPr id="40" name="AutoShape 28"/>
              <p:cNvSpPr>
                <a:spLocks noChangeArrowheads="1"/>
              </p:cNvSpPr>
              <p:nvPr/>
            </p:nvSpPr>
            <p:spPr bwMode="auto">
              <a:xfrm>
                <a:off x="2196" y="2177"/>
                <a:ext cx="1083" cy="404"/>
              </a:xfrm>
              <a:custGeom>
                <a:avLst/>
                <a:gdLst>
                  <a:gd name="T0" fmla="*/ 27 w 21600"/>
                  <a:gd name="T1" fmla="*/ 0 h 21600"/>
                  <a:gd name="T2" fmla="*/ 5 w 21600"/>
                  <a:gd name="T3" fmla="*/ 4 h 21600"/>
                  <a:gd name="T4" fmla="*/ 27 w 21600"/>
                  <a:gd name="T5" fmla="*/ 2 h 21600"/>
                  <a:gd name="T6" fmla="*/ 49 w 21600"/>
                  <a:gd name="T7" fmla="*/ 4 h 21600"/>
                  <a:gd name="T8" fmla="*/ 0 60000 65536"/>
                  <a:gd name="T9" fmla="*/ 0 60000 65536"/>
                  <a:gd name="T10" fmla="*/ 0 60000 65536"/>
                  <a:gd name="T11" fmla="*/ 0 60000 65536"/>
                  <a:gd name="T12" fmla="*/ 0 w 21600"/>
                  <a:gd name="T13" fmla="*/ 0 h 21600"/>
                  <a:gd name="T14" fmla="*/ 21600 w 21600"/>
                  <a:gd name="T15" fmla="*/ 7699 h 21600"/>
                </a:gdLst>
                <a:ahLst/>
                <a:cxnLst>
                  <a:cxn ang="T8">
                    <a:pos x="T0" y="T1"/>
                  </a:cxn>
                  <a:cxn ang="T9">
                    <a:pos x="T2" y="T3"/>
                  </a:cxn>
                  <a:cxn ang="T10">
                    <a:pos x="T4" y="T5"/>
                  </a:cxn>
                  <a:cxn ang="T11">
                    <a:pos x="T6" y="T7"/>
                  </a:cxn>
                </a:cxnLst>
                <a:rect l="T12" t="T13" r="T14" b="T15"/>
                <a:pathLst>
                  <a:path w="21600" h="21600">
                    <a:moveTo>
                      <a:pt x="4312" y="10807"/>
                    </a:moveTo>
                    <a:cubicBezTo>
                      <a:pt x="4312" y="10804"/>
                      <a:pt x="4312" y="10802"/>
                      <a:pt x="4312" y="10800"/>
                    </a:cubicBezTo>
                    <a:cubicBezTo>
                      <a:pt x="4312" y="7216"/>
                      <a:pt x="7216" y="4312"/>
                      <a:pt x="10800" y="4312"/>
                    </a:cubicBezTo>
                    <a:cubicBezTo>
                      <a:pt x="14383" y="4312"/>
                      <a:pt x="17288" y="7216"/>
                      <a:pt x="17288" y="10800"/>
                    </a:cubicBezTo>
                    <a:cubicBezTo>
                      <a:pt x="17288" y="10802"/>
                      <a:pt x="17287" y="10804"/>
                      <a:pt x="17287" y="10807"/>
                    </a:cubicBezTo>
                    <a:lnTo>
                      <a:pt x="21599" y="10811"/>
                    </a:lnTo>
                    <a:cubicBezTo>
                      <a:pt x="21599" y="10807"/>
                      <a:pt x="21600" y="10803"/>
                      <a:pt x="21600" y="10800"/>
                    </a:cubicBezTo>
                    <a:cubicBezTo>
                      <a:pt x="21600" y="4835"/>
                      <a:pt x="16764" y="0"/>
                      <a:pt x="10800" y="0"/>
                    </a:cubicBezTo>
                    <a:cubicBezTo>
                      <a:pt x="4835" y="0"/>
                      <a:pt x="0" y="4835"/>
                      <a:pt x="0" y="10800"/>
                    </a:cubicBezTo>
                    <a:cubicBezTo>
                      <a:pt x="-1" y="10803"/>
                      <a:pt x="0" y="10807"/>
                      <a:pt x="0" y="10811"/>
                    </a:cubicBezTo>
                    <a:close/>
                  </a:path>
                </a:pathLst>
              </a:custGeom>
              <a:gradFill rotWithShape="1">
                <a:gsLst>
                  <a:gs pos="0">
                    <a:srgbClr val="D6E4F2"/>
                  </a:gs>
                  <a:gs pos="50000">
                    <a:srgbClr val="FFFFFF"/>
                  </a:gs>
                  <a:gs pos="100000">
                    <a:srgbClr val="D6E4F2"/>
                  </a:gs>
                </a:gsLst>
                <a:lin ang="5400000" scaled="1"/>
              </a:gradFill>
              <a:ln w="9525" algn="ctr">
                <a:noFill/>
                <a:miter lim="800000"/>
                <a:headEnd/>
                <a:tailEnd/>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WordArt 29"/>
              <p:cNvSpPr>
                <a:spLocks noChangeArrowheads="1" noChangeShapeType="1" noTextEdit="1"/>
              </p:cNvSpPr>
              <p:nvPr/>
            </p:nvSpPr>
            <p:spPr bwMode="auto">
              <a:xfrm>
                <a:off x="2362" y="2471"/>
                <a:ext cx="759" cy="483"/>
              </a:xfrm>
              <a:prstGeom prst="rect">
                <a:avLst/>
              </a:prstGeom>
            </p:spPr>
            <p:txBody>
              <a:bodyPr spcFirstLastPara="1" wrap="none" fromWordArt="1">
                <a:prstTxWarp prst="textArchDown">
                  <a:avLst>
                    <a:gd name="adj" fmla="val 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 cap="none" spc="0" normalizeH="0" baseline="0" noProof="0">
                    <a:ln w="9525">
                      <a:solidFill>
                        <a:srgbClr val="2D5A87"/>
                      </a:solidFill>
                      <a:round/>
                      <a:headEnd/>
                      <a:tailEnd/>
                    </a:ln>
                    <a:solidFill>
                      <a:srgbClr val="2D5A87"/>
                    </a:solidFill>
                    <a:effectLst/>
                    <a:uLnTx/>
                    <a:uFillTx/>
                    <a:latin typeface="Arial"/>
                    <a:cs typeface="Arial"/>
                  </a:rPr>
                  <a:t>Customer View</a:t>
                </a:r>
              </a:p>
            </p:txBody>
          </p:sp>
          <p:sp>
            <p:nvSpPr>
              <p:cNvPr id="42" name="WordArt 30"/>
              <p:cNvSpPr>
                <a:spLocks noChangeArrowheads="1" noChangeShapeType="1" noTextEdit="1"/>
              </p:cNvSpPr>
              <p:nvPr/>
            </p:nvSpPr>
            <p:spPr bwMode="auto">
              <a:xfrm>
                <a:off x="2389" y="2151"/>
                <a:ext cx="758" cy="483"/>
              </a:xfrm>
              <a:prstGeom prst="rect">
                <a:avLst/>
              </a:prstGeom>
            </p:spPr>
            <p:txBody>
              <a:bodyPr spcFirstLastPara="1" wrap="none" fromWordArt="1">
                <a:prstTxWarp prst="textArchUp">
                  <a:avLst>
                    <a:gd name="adj" fmla="val 11495164"/>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10" cap="none" spc="0" normalizeH="0" baseline="0" noProof="0">
                    <a:ln w="9525">
                      <a:solidFill>
                        <a:srgbClr val="2D5A87"/>
                      </a:solidFill>
                      <a:round/>
                      <a:headEnd/>
                      <a:tailEnd/>
                    </a:ln>
                    <a:solidFill>
                      <a:srgbClr val="2D5A87"/>
                    </a:solidFill>
                    <a:effectLst/>
                    <a:uLnTx/>
                    <a:uFillTx/>
                    <a:latin typeface="Arial"/>
                    <a:cs typeface="Arial"/>
                  </a:rPr>
                  <a:t>360 degree</a:t>
                </a:r>
              </a:p>
            </p:txBody>
          </p:sp>
        </p:grpSp>
      </p:grpSp>
      <p:pic>
        <p:nvPicPr>
          <p:cNvPr id="43" name="Picture 13" descr="person"/>
          <p:cNvPicPr>
            <a:picLocks noChangeAspect="1" noChangeArrowheads="1"/>
          </p:cNvPicPr>
          <p:nvPr/>
        </p:nvPicPr>
        <p:blipFill>
          <a:blip r:embed="rId2"/>
          <a:srcRect/>
          <a:stretch>
            <a:fillRect/>
          </a:stretch>
        </p:blipFill>
        <p:spPr bwMode="auto">
          <a:xfrm>
            <a:off x="4160838" y="2865438"/>
            <a:ext cx="546100" cy="893762"/>
          </a:xfrm>
          <a:prstGeom prst="rect">
            <a:avLst/>
          </a:prstGeom>
          <a:noFill/>
          <a:ln w="9525">
            <a:noFill/>
            <a:miter lim="800000"/>
            <a:headEnd/>
            <a:tailEnd/>
          </a:ln>
        </p:spPr>
      </p:pic>
      <p:sp>
        <p:nvSpPr>
          <p:cNvPr id="44" name="Rectangle 24"/>
          <p:cNvSpPr>
            <a:spLocks noChangeArrowheads="1"/>
          </p:cNvSpPr>
          <p:nvPr/>
        </p:nvSpPr>
        <p:spPr bwMode="auto">
          <a:xfrm>
            <a:off x="796925" y="4679950"/>
            <a:ext cx="2759075" cy="1643063"/>
          </a:xfrm>
          <a:prstGeom prst="rect">
            <a:avLst/>
          </a:prstGeom>
          <a:solidFill>
            <a:srgbClr val="C3CAFD">
              <a:alpha val="65097"/>
            </a:srgbClr>
          </a:solidFill>
          <a:ln w="9525" algn="ctr">
            <a:noFill/>
            <a:miter lim="800000"/>
            <a:headEnd/>
            <a:tailEnd/>
          </a:ln>
        </p:spPr>
        <p:txBody>
          <a:bodyPr wrap="none" anchor="ctr"/>
          <a:lstStyle/>
          <a:p>
            <a:pPr algn="ctr">
              <a:spcBef>
                <a:spcPct val="0"/>
              </a:spcBef>
              <a:buClrTx/>
              <a:buFontTx/>
              <a:buNone/>
            </a:pPr>
            <a:endParaRPr lang="en-GB" sz="2400" b="0">
              <a:ea typeface="Arial Unicode MS" pitchFamily="34" charset="-128"/>
              <a:cs typeface="Arial Unicode MS" pitchFamily="34" charset="-128"/>
            </a:endParaRPr>
          </a:p>
        </p:txBody>
      </p:sp>
      <p:sp>
        <p:nvSpPr>
          <p:cNvPr id="45" name="Text Box 12"/>
          <p:cNvSpPr txBox="1">
            <a:spLocks noChangeArrowheads="1"/>
          </p:cNvSpPr>
          <p:nvPr/>
        </p:nvSpPr>
        <p:spPr bwMode="auto">
          <a:xfrm>
            <a:off x="708025" y="4773613"/>
            <a:ext cx="2786063" cy="304800"/>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Historical</a:t>
            </a:r>
            <a:endParaRPr kumimoji="0" lang="en-GB" sz="1400" b="0" i="0" u="none" strike="noStrike" kern="0" cap="none" spc="0" normalizeH="0" baseline="0" noProof="0">
              <a:ln>
                <a:noFill/>
              </a:ln>
              <a:solidFill>
                <a:srgbClr val="000099"/>
              </a:solidFill>
              <a:effectLst/>
              <a:uLnTx/>
              <a:uFillTx/>
            </a:endParaRPr>
          </a:p>
        </p:txBody>
      </p:sp>
      <p:sp>
        <p:nvSpPr>
          <p:cNvPr id="46" name="Text Box 13"/>
          <p:cNvSpPr txBox="1">
            <a:spLocks noChangeArrowheads="1"/>
          </p:cNvSpPr>
          <p:nvPr/>
        </p:nvSpPr>
        <p:spPr bwMode="auto">
          <a:xfrm>
            <a:off x="738188" y="5070475"/>
            <a:ext cx="2862262" cy="1230313"/>
          </a:xfrm>
          <a:prstGeom prst="rect">
            <a:avLst/>
          </a:prstGeom>
          <a:noFill/>
          <a:ln w="9525" algn="ctr">
            <a:noFill/>
            <a:miter lim="800000"/>
            <a:headEnd/>
            <a:tailEnd/>
          </a:ln>
        </p:spPr>
        <p:txBody>
          <a:bodyPr tIns="0" bIns="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 Customer attributes (Age, Sex)</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(Geo) Demographics</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Contract type, longevity, history</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Device type and usage</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Payment History &amp; Type, Credit rating</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Product purchased, orders</a:t>
            </a:r>
            <a:endParaRPr kumimoji="0" lang="en-GB" sz="1200" b="0" i="0" u="none" strike="noStrike" kern="0" cap="none" spc="0" normalizeH="0" baseline="0" noProof="0">
              <a:ln>
                <a:noFill/>
              </a:ln>
              <a:solidFill>
                <a:srgbClr val="000099"/>
              </a:solidFill>
              <a:effectLst/>
              <a:uLnTx/>
              <a:uFillTx/>
            </a:endParaRPr>
          </a:p>
        </p:txBody>
      </p:sp>
      <p:sp>
        <p:nvSpPr>
          <p:cNvPr id="47" name="Rectangle 24"/>
          <p:cNvSpPr>
            <a:spLocks noChangeArrowheads="1"/>
          </p:cNvSpPr>
          <p:nvPr/>
        </p:nvSpPr>
        <p:spPr bwMode="auto">
          <a:xfrm>
            <a:off x="5378450" y="4646613"/>
            <a:ext cx="3000375" cy="1706562"/>
          </a:xfrm>
          <a:prstGeom prst="rect">
            <a:avLst/>
          </a:prstGeom>
          <a:solidFill>
            <a:srgbClr val="C3CAFD">
              <a:alpha val="65097"/>
            </a:srgbClr>
          </a:solidFill>
          <a:ln w="9525" algn="ctr">
            <a:noFill/>
            <a:miter lim="800000"/>
            <a:headEnd/>
            <a:tailEnd/>
          </a:ln>
        </p:spPr>
        <p:txBody>
          <a:bodyPr wrap="none" anchor="ctr"/>
          <a:lstStyle/>
          <a:p>
            <a:pPr algn="ctr">
              <a:spcBef>
                <a:spcPct val="0"/>
              </a:spcBef>
              <a:buClrTx/>
              <a:buFontTx/>
              <a:buNone/>
            </a:pPr>
            <a:endParaRPr lang="en-GB" sz="2400" b="0">
              <a:ea typeface="Arial Unicode MS" pitchFamily="34" charset="-128"/>
              <a:cs typeface="Arial Unicode MS" pitchFamily="34" charset="-128"/>
            </a:endParaRPr>
          </a:p>
        </p:txBody>
      </p:sp>
      <p:sp>
        <p:nvSpPr>
          <p:cNvPr id="48" name="Text Box 15"/>
          <p:cNvSpPr txBox="1">
            <a:spLocks noChangeArrowheads="1"/>
          </p:cNvSpPr>
          <p:nvPr/>
        </p:nvSpPr>
        <p:spPr bwMode="auto">
          <a:xfrm>
            <a:off x="5327650" y="4702175"/>
            <a:ext cx="1604963" cy="304800"/>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Transactional</a:t>
            </a:r>
            <a:endParaRPr kumimoji="0" lang="en-GB" sz="1400" b="0" i="0" u="none" strike="noStrike" kern="0" cap="none" spc="0" normalizeH="0" baseline="0" noProof="0">
              <a:ln>
                <a:noFill/>
              </a:ln>
              <a:solidFill>
                <a:srgbClr val="000099"/>
              </a:solidFill>
              <a:effectLst/>
              <a:uLnTx/>
              <a:uFillTx/>
            </a:endParaRPr>
          </a:p>
        </p:txBody>
      </p:sp>
      <p:sp>
        <p:nvSpPr>
          <p:cNvPr id="49" name="Text Box 16"/>
          <p:cNvSpPr txBox="1">
            <a:spLocks noChangeArrowheads="1"/>
          </p:cNvSpPr>
          <p:nvPr/>
        </p:nvSpPr>
        <p:spPr bwMode="auto">
          <a:xfrm>
            <a:off x="5383213" y="5037138"/>
            <a:ext cx="2798762" cy="1198562"/>
          </a:xfrm>
          <a:prstGeom prst="rect">
            <a:avLst/>
          </a:prstGeom>
          <a:noFill/>
          <a:ln w="9525" algn="ctr">
            <a:noFill/>
            <a:miter lim="800000"/>
            <a:headEnd/>
            <a:tailEnd/>
          </a:ln>
        </p:spPr>
        <p:txBody>
          <a:bodyPr tIns="10800" bIns="1080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 </a:t>
            </a:r>
            <a:r>
              <a:rPr kumimoji="0" lang="en-GB" sz="1200" b="0" i="0" u="none" strike="noStrike" kern="0" cap="none" spc="0" normalizeH="0" baseline="0" noProof="0">
                <a:ln>
                  <a:noFill/>
                </a:ln>
                <a:solidFill>
                  <a:srgbClr val="000099"/>
                </a:solidFill>
                <a:effectLst/>
                <a:uLnTx/>
                <a:uFillTx/>
              </a:rPr>
              <a:t>Services Types (preferred services, services not used) </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Individual service usage (how often, how long, spikes, international)</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Consistency of usage</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Uptake of services and promotions.</a:t>
            </a:r>
            <a:endParaRPr kumimoji="0" lang="en-GB" sz="1200" b="0" i="0" u="none" strike="noStrike" kern="0" cap="none" spc="0" normalizeH="0" baseline="0" noProof="0">
              <a:ln>
                <a:noFill/>
              </a:ln>
              <a:solidFill>
                <a:sysClr val="windowText" lastClr="000000"/>
              </a:solidFill>
              <a:effectLst/>
              <a:uLnTx/>
              <a:uFillTx/>
            </a:endParaRPr>
          </a:p>
        </p:txBody>
      </p:sp>
      <p:grpSp>
        <p:nvGrpSpPr>
          <p:cNvPr id="50" name="Group 17"/>
          <p:cNvGrpSpPr>
            <a:grpSpLocks/>
          </p:cNvGrpSpPr>
          <p:nvPr/>
        </p:nvGrpSpPr>
        <p:grpSpPr bwMode="auto">
          <a:xfrm>
            <a:off x="669925" y="2881313"/>
            <a:ext cx="3006725" cy="1706562"/>
            <a:chOff x="529" y="1703"/>
            <a:chExt cx="1894" cy="1075"/>
          </a:xfrm>
        </p:grpSpPr>
        <p:sp>
          <p:nvSpPr>
            <p:cNvPr id="51" name="Rectangle 24"/>
            <p:cNvSpPr>
              <a:spLocks noChangeArrowheads="1"/>
            </p:cNvSpPr>
            <p:nvPr/>
          </p:nvSpPr>
          <p:spPr bwMode="auto">
            <a:xfrm>
              <a:off x="593" y="1703"/>
              <a:ext cx="1746" cy="1075"/>
            </a:xfrm>
            <a:prstGeom prst="rect">
              <a:avLst/>
            </a:prstGeom>
            <a:solidFill>
              <a:srgbClr val="C3CAFD">
                <a:alpha val="65097"/>
              </a:srgbClr>
            </a:solidFill>
            <a:ln w="9525" algn="ctr">
              <a:noFill/>
              <a:miter lim="800000"/>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GB" sz="2400" b="0" i="0" u="none" strike="noStrike" kern="0" cap="none" spc="0" normalizeH="0" baseline="0" noProof="0">
                <a:ln>
                  <a:noFill/>
                </a:ln>
                <a:solidFill>
                  <a:sysClr val="windowText" lastClr="000000"/>
                </a:solidFill>
                <a:effectLst/>
                <a:uLnTx/>
                <a:uFillTx/>
                <a:ea typeface="Arial Unicode MS" pitchFamily="34" charset="-128"/>
                <a:cs typeface="Arial Unicode MS" pitchFamily="34" charset="-128"/>
              </a:endParaRPr>
            </a:p>
          </p:txBody>
        </p:sp>
        <p:sp>
          <p:nvSpPr>
            <p:cNvPr id="52" name="Text Box 19"/>
            <p:cNvSpPr txBox="1">
              <a:spLocks noChangeArrowheads="1"/>
            </p:cNvSpPr>
            <p:nvPr/>
          </p:nvSpPr>
          <p:spPr bwMode="auto">
            <a:xfrm>
              <a:off x="529" y="1714"/>
              <a:ext cx="1227" cy="192"/>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Satisfaction</a:t>
              </a:r>
              <a:endParaRPr kumimoji="0" lang="en-GB" sz="1400" b="0" i="0" u="none" strike="noStrike" kern="0" cap="none" spc="0" normalizeH="0" baseline="0" noProof="0">
                <a:ln>
                  <a:noFill/>
                </a:ln>
                <a:solidFill>
                  <a:srgbClr val="000099"/>
                </a:solidFill>
                <a:effectLst/>
                <a:uLnTx/>
                <a:uFillTx/>
              </a:endParaRPr>
            </a:p>
          </p:txBody>
        </p:sp>
        <p:sp>
          <p:nvSpPr>
            <p:cNvPr id="53" name="Text Box 20"/>
            <p:cNvSpPr txBox="1">
              <a:spLocks noChangeArrowheads="1"/>
            </p:cNvSpPr>
            <p:nvPr/>
          </p:nvSpPr>
          <p:spPr bwMode="auto">
            <a:xfrm>
              <a:off x="540" y="1909"/>
              <a:ext cx="1883" cy="789"/>
            </a:xfrm>
            <a:prstGeom prst="rect">
              <a:avLst/>
            </a:prstGeom>
            <a:noFill/>
            <a:ln w="9525" algn="ctr">
              <a:noFill/>
              <a:miter lim="800000"/>
              <a:headEnd/>
              <a:tailEnd/>
            </a:ln>
          </p:spPr>
          <p:txBody>
            <a:bodyPr tIns="10800" bIns="1080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Customer channel interaction </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Price of services</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Choice of services</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Information and support</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Flexibility of service provided</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Experience with brand set expectations</a:t>
              </a:r>
            </a:p>
          </p:txBody>
        </p:sp>
      </p:grpSp>
      <p:sp>
        <p:nvSpPr>
          <p:cNvPr id="54" name="Rectangle 24"/>
          <p:cNvSpPr>
            <a:spLocks noChangeArrowheads="1"/>
          </p:cNvSpPr>
          <p:nvPr/>
        </p:nvSpPr>
        <p:spPr bwMode="auto">
          <a:xfrm>
            <a:off x="5411788" y="2817813"/>
            <a:ext cx="2974975" cy="1706562"/>
          </a:xfrm>
          <a:prstGeom prst="rect">
            <a:avLst/>
          </a:prstGeom>
          <a:solidFill>
            <a:srgbClr val="C3CAFD">
              <a:alpha val="65097"/>
            </a:srgbClr>
          </a:solidFill>
          <a:ln w="9525" algn="ctr">
            <a:noFill/>
            <a:miter lim="800000"/>
            <a:headEnd/>
            <a:tailEnd/>
          </a:ln>
        </p:spPr>
        <p:txBody>
          <a:bodyPr wrap="none" anchor="ctr"/>
          <a:lstStyle/>
          <a:p>
            <a:pPr algn="ctr">
              <a:spcBef>
                <a:spcPct val="0"/>
              </a:spcBef>
              <a:buClrTx/>
              <a:buFontTx/>
              <a:buNone/>
            </a:pPr>
            <a:endParaRPr lang="en-GB" sz="2400" b="0">
              <a:ea typeface="Arial Unicode MS" pitchFamily="34" charset="-128"/>
              <a:cs typeface="Arial Unicode MS" pitchFamily="34" charset="-128"/>
            </a:endParaRPr>
          </a:p>
        </p:txBody>
      </p:sp>
      <p:sp>
        <p:nvSpPr>
          <p:cNvPr id="55" name="Text Box 22"/>
          <p:cNvSpPr txBox="1">
            <a:spLocks noChangeArrowheads="1"/>
          </p:cNvSpPr>
          <p:nvPr/>
        </p:nvSpPr>
        <p:spPr bwMode="auto">
          <a:xfrm>
            <a:off x="5348288" y="2835275"/>
            <a:ext cx="1820862" cy="304800"/>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Experience</a:t>
            </a:r>
            <a:endParaRPr kumimoji="0" lang="en-GB" sz="1400" b="0" i="0" u="none" strike="noStrike" kern="0" cap="none" spc="0" normalizeH="0" baseline="0" noProof="0">
              <a:ln>
                <a:noFill/>
              </a:ln>
              <a:solidFill>
                <a:srgbClr val="000099"/>
              </a:solidFill>
              <a:effectLst/>
              <a:uLnTx/>
              <a:uFillTx/>
            </a:endParaRPr>
          </a:p>
        </p:txBody>
      </p:sp>
      <p:sp>
        <p:nvSpPr>
          <p:cNvPr id="56" name="Text Box 23"/>
          <p:cNvSpPr txBox="1">
            <a:spLocks noChangeArrowheads="1"/>
          </p:cNvSpPr>
          <p:nvPr/>
        </p:nvSpPr>
        <p:spPr bwMode="auto">
          <a:xfrm>
            <a:off x="5327650" y="3119438"/>
            <a:ext cx="2557463" cy="1354137"/>
          </a:xfrm>
          <a:prstGeom prst="rect">
            <a:avLst/>
          </a:prstGeom>
          <a:noFill/>
          <a:ln w="9525" algn="ctr">
            <a:noFill/>
            <a:miter lim="800000"/>
            <a:headEnd/>
            <a:tailEnd/>
          </a:ln>
        </p:spPr>
        <p:txBody>
          <a:bodyPr tIns="10800" bIns="1080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 Network </a:t>
            </a:r>
            <a:r>
              <a:rPr kumimoji="0" lang="en-GB" sz="1200" b="0" i="0" u="none" strike="noStrike" kern="0" cap="none" spc="0" normalizeH="0" baseline="0" noProof="0">
                <a:ln>
                  <a:noFill/>
                </a:ln>
                <a:solidFill>
                  <a:srgbClr val="000099"/>
                </a:solidFill>
                <a:effectLst/>
                <a:uLnTx/>
                <a:uFillTx/>
              </a:rPr>
              <a:t>Quality experience (Coverage, latency, success of usage)</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Customer channel experience (call center, payment, on-line, retail)</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Consistency of experience</a:t>
            </a:r>
            <a:endParaRPr kumimoji="0" lang="en-GB" sz="1200" b="0" i="0" u="none" strike="noStrike" kern="0" cap="none" spc="0" normalizeH="0" baseline="0" noProof="0">
              <a:ln>
                <a:noFill/>
              </a:ln>
              <a:solidFill>
                <a:srgbClr val="000099"/>
              </a:solidFill>
              <a:effectLst/>
              <a:uLnTx/>
              <a:uFillTx/>
            </a:endParaRPr>
          </a:p>
        </p:txBody>
      </p:sp>
      <p:grpSp>
        <p:nvGrpSpPr>
          <p:cNvPr id="57" name="Group 24"/>
          <p:cNvGrpSpPr>
            <a:grpSpLocks/>
          </p:cNvGrpSpPr>
          <p:nvPr/>
        </p:nvGrpSpPr>
        <p:grpSpPr bwMode="auto">
          <a:xfrm>
            <a:off x="5327650" y="1141413"/>
            <a:ext cx="3103563" cy="1554162"/>
            <a:chOff x="3372" y="567"/>
            <a:chExt cx="1955" cy="979"/>
          </a:xfrm>
        </p:grpSpPr>
        <p:sp>
          <p:nvSpPr>
            <p:cNvPr id="58" name="Rectangle 24"/>
            <p:cNvSpPr>
              <a:spLocks noChangeArrowheads="1"/>
            </p:cNvSpPr>
            <p:nvPr/>
          </p:nvSpPr>
          <p:spPr bwMode="auto">
            <a:xfrm>
              <a:off x="3401" y="567"/>
              <a:ext cx="1898" cy="979"/>
            </a:xfrm>
            <a:prstGeom prst="rect">
              <a:avLst/>
            </a:prstGeom>
            <a:solidFill>
              <a:srgbClr val="C3CAFD">
                <a:alpha val="65097"/>
              </a:srgbClr>
            </a:solidFill>
            <a:ln w="9525" algn="ctr">
              <a:noFill/>
              <a:miter lim="800000"/>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en-GB" sz="2400" b="0" i="0" u="none" strike="noStrike" kern="0" cap="none" spc="0" normalizeH="0" baseline="0" noProof="0">
                <a:ln>
                  <a:noFill/>
                </a:ln>
                <a:solidFill>
                  <a:sysClr val="windowText" lastClr="000000"/>
                </a:solidFill>
                <a:effectLst/>
                <a:uLnTx/>
                <a:uFillTx/>
                <a:ea typeface="Arial Unicode MS" pitchFamily="34" charset="-128"/>
                <a:cs typeface="Arial Unicode MS" pitchFamily="34" charset="-128"/>
              </a:endParaRPr>
            </a:p>
          </p:txBody>
        </p:sp>
        <p:sp>
          <p:nvSpPr>
            <p:cNvPr id="59" name="Text Box 26"/>
            <p:cNvSpPr txBox="1">
              <a:spLocks noChangeArrowheads="1"/>
            </p:cNvSpPr>
            <p:nvPr/>
          </p:nvSpPr>
          <p:spPr bwMode="auto">
            <a:xfrm>
              <a:off x="3393" y="586"/>
              <a:ext cx="1379" cy="192"/>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Attitudinal</a:t>
              </a:r>
              <a:endParaRPr kumimoji="0" lang="en-GB" sz="1400" b="0" i="0" u="none" strike="noStrike" kern="0" cap="none" spc="0" normalizeH="0" baseline="0" noProof="0">
                <a:ln>
                  <a:noFill/>
                </a:ln>
                <a:solidFill>
                  <a:srgbClr val="000099"/>
                </a:solidFill>
                <a:effectLst/>
                <a:uLnTx/>
                <a:uFillTx/>
              </a:endParaRPr>
            </a:p>
          </p:txBody>
        </p:sp>
        <p:sp>
          <p:nvSpPr>
            <p:cNvPr id="60" name="Text Box 27"/>
            <p:cNvSpPr txBox="1">
              <a:spLocks noChangeArrowheads="1"/>
            </p:cNvSpPr>
            <p:nvPr/>
          </p:nvSpPr>
          <p:spPr bwMode="auto">
            <a:xfrm>
              <a:off x="3372" y="757"/>
              <a:ext cx="1955" cy="789"/>
            </a:xfrm>
            <a:prstGeom prst="rect">
              <a:avLst/>
            </a:prstGeom>
            <a:noFill/>
            <a:ln w="9525" algn="ctr">
              <a:noFill/>
              <a:miter lim="800000"/>
              <a:headEnd/>
              <a:tailEnd/>
            </a:ln>
          </p:spPr>
          <p:txBody>
            <a:bodyPr tIns="10800" bIns="1080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 </a:t>
              </a:r>
              <a:r>
                <a:rPr kumimoji="0" lang="en-GB" sz="1200" b="0" i="0" u="none" strike="noStrike" kern="0" cap="none" spc="0" normalizeH="0" baseline="0" noProof="0">
                  <a:ln>
                    <a:noFill/>
                  </a:ln>
                  <a:solidFill>
                    <a:srgbClr val="000099"/>
                  </a:solidFill>
                  <a:effectLst/>
                  <a:uLnTx/>
                  <a:uFillTx/>
                </a:rPr>
                <a:t>Services adoption</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 Service preferences </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Current interests</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Attitudinal Data </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Needs </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Tastes</a:t>
              </a:r>
            </a:p>
          </p:txBody>
        </p:sp>
      </p:grpSp>
      <p:sp>
        <p:nvSpPr>
          <p:cNvPr id="61" name="Rectangle 28"/>
          <p:cNvSpPr>
            <a:spLocks noChangeArrowheads="1"/>
          </p:cNvSpPr>
          <p:nvPr/>
        </p:nvSpPr>
        <p:spPr bwMode="auto">
          <a:xfrm>
            <a:off x="644525" y="1598613"/>
            <a:ext cx="646113" cy="1008062"/>
          </a:xfrm>
          <a:prstGeom prst="rect">
            <a:avLst/>
          </a:prstGeom>
          <a:solidFill>
            <a:srgbClr val="FFFFFF"/>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Rectangle 24"/>
          <p:cNvSpPr>
            <a:spLocks noChangeArrowheads="1"/>
          </p:cNvSpPr>
          <p:nvPr/>
        </p:nvSpPr>
        <p:spPr bwMode="auto">
          <a:xfrm>
            <a:off x="769938" y="1062038"/>
            <a:ext cx="2778125" cy="1706562"/>
          </a:xfrm>
          <a:prstGeom prst="rect">
            <a:avLst/>
          </a:prstGeom>
          <a:solidFill>
            <a:srgbClr val="C3CAFD">
              <a:alpha val="65097"/>
            </a:srgbClr>
          </a:solidFill>
          <a:ln w="9525" algn="ctr">
            <a:noFill/>
            <a:miter lim="800000"/>
            <a:headEnd/>
            <a:tailEnd/>
          </a:ln>
        </p:spPr>
        <p:txBody>
          <a:bodyPr wrap="none" anchor="ctr"/>
          <a:lstStyle/>
          <a:p>
            <a:pPr algn="ctr">
              <a:spcBef>
                <a:spcPct val="0"/>
              </a:spcBef>
              <a:buClrTx/>
              <a:buFontTx/>
              <a:buNone/>
            </a:pPr>
            <a:endParaRPr lang="en-GB" sz="2400" b="0">
              <a:ea typeface="Arial Unicode MS" pitchFamily="34" charset="-128"/>
              <a:cs typeface="Arial Unicode MS" pitchFamily="34" charset="-128"/>
            </a:endParaRPr>
          </a:p>
        </p:txBody>
      </p:sp>
      <p:sp>
        <p:nvSpPr>
          <p:cNvPr id="63" name="Text Box 30"/>
          <p:cNvSpPr txBox="1">
            <a:spLocks noChangeArrowheads="1"/>
          </p:cNvSpPr>
          <p:nvPr/>
        </p:nvSpPr>
        <p:spPr bwMode="auto">
          <a:xfrm>
            <a:off x="731838" y="1079500"/>
            <a:ext cx="1998662" cy="304800"/>
          </a:xfrm>
          <a:prstGeom prst="rect">
            <a:avLst/>
          </a:prstGeom>
          <a:noFill/>
          <a:ln w="9525" algn="ctr">
            <a:noFill/>
            <a:miter lim="800000"/>
            <a:headEnd/>
            <a:tailEnd/>
          </a:ln>
        </p:spPr>
        <p:txBody>
          <a:bodyPr>
            <a:spAutoFit/>
          </a:bodyPr>
          <a:lstStyle/>
          <a:p>
            <a:pPr marL="304800" marR="0" lvl="0" indent="-304800" defTabSz="914400" eaLnBrk="1" fontAlgn="auto" latinLnBrk="0" hangingPunct="1">
              <a:lnSpc>
                <a:spcPct val="100000"/>
              </a:lnSpc>
              <a:spcBef>
                <a:spcPts val="0"/>
              </a:spcBef>
              <a:spcAft>
                <a:spcPts val="0"/>
              </a:spcAft>
              <a:buClrTx/>
              <a:buSzTx/>
              <a:buFont typeface="Wingdings" pitchFamily="2" charset="2"/>
              <a:buNone/>
              <a:tabLst/>
              <a:defRPr/>
            </a:pPr>
            <a:r>
              <a:rPr kumimoji="0" lang="en-IE" sz="1400" b="0" i="0" u="none" strike="noStrike" kern="0" cap="none" spc="0" normalizeH="0" baseline="0" noProof="0">
                <a:ln>
                  <a:noFill/>
                </a:ln>
                <a:solidFill>
                  <a:srgbClr val="000099"/>
                </a:solidFill>
                <a:effectLst/>
                <a:uLnTx/>
                <a:uFillTx/>
              </a:rPr>
              <a:t>Lifetime Value</a:t>
            </a:r>
            <a:endParaRPr kumimoji="0" lang="en-GB" sz="1400" b="0" i="0" u="none" strike="noStrike" kern="0" cap="none" spc="0" normalizeH="0" baseline="0" noProof="0">
              <a:ln>
                <a:noFill/>
              </a:ln>
              <a:solidFill>
                <a:srgbClr val="000099"/>
              </a:solidFill>
              <a:effectLst/>
              <a:uLnTx/>
              <a:uFillTx/>
            </a:endParaRPr>
          </a:p>
        </p:txBody>
      </p:sp>
      <p:sp>
        <p:nvSpPr>
          <p:cNvPr id="64" name="Text Box 31"/>
          <p:cNvSpPr txBox="1">
            <a:spLocks noChangeArrowheads="1"/>
          </p:cNvSpPr>
          <p:nvPr/>
        </p:nvSpPr>
        <p:spPr bwMode="auto">
          <a:xfrm>
            <a:off x="723900" y="1363663"/>
            <a:ext cx="2684463" cy="1408112"/>
          </a:xfrm>
          <a:prstGeom prst="rect">
            <a:avLst/>
          </a:prstGeom>
          <a:noFill/>
          <a:ln w="9525" algn="ctr">
            <a:noFill/>
            <a:miter lim="800000"/>
            <a:headEnd/>
            <a:tailEnd/>
          </a:ln>
        </p:spPr>
        <p:txBody>
          <a:bodyPr tIns="10800" bIns="10800">
            <a:spAutoFit/>
          </a:bodyPr>
          <a:lstStyle/>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IE" sz="1200" b="0" i="0" u="none" strike="noStrike" kern="0" cap="none" spc="0" normalizeH="0" baseline="0" noProof="0">
                <a:ln>
                  <a:noFill/>
                </a:ln>
                <a:solidFill>
                  <a:srgbClr val="000099"/>
                </a:solidFill>
                <a:effectLst/>
                <a:uLnTx/>
                <a:uFillTx/>
              </a:rPr>
              <a:t> Acquisition/ Retention Cost</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Average monthly spend</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Social Value</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Operational cost (call center usage, change of services)</a:t>
            </a:r>
          </a:p>
          <a:p>
            <a:pPr marL="0" marR="0" lvl="0" indent="0" defTabSz="914400" eaLnBrk="1" fontAlgn="auto" latinLnBrk="0" hangingPunct="1">
              <a:lnSpc>
                <a:spcPct val="100000"/>
              </a:lnSpc>
              <a:spcBef>
                <a:spcPct val="15000"/>
              </a:spcBef>
              <a:spcAft>
                <a:spcPts val="0"/>
              </a:spcAft>
              <a:buClr>
                <a:srgbClr val="7889FB"/>
              </a:buClr>
              <a:buSzTx/>
              <a:buFontTx/>
              <a:buNone/>
              <a:tabLst/>
              <a:defRPr/>
            </a:pPr>
            <a:r>
              <a:rPr kumimoji="0" lang="en-GB" sz="1200" b="0" i="0" u="none" strike="noStrike" kern="0" cap="none" spc="0" normalizeH="0" baseline="0" noProof="0">
                <a:ln>
                  <a:noFill/>
                </a:ln>
                <a:solidFill>
                  <a:srgbClr val="000099"/>
                </a:solidFill>
                <a:effectLst/>
                <a:uLnTx/>
                <a:uFillTx/>
              </a:rPr>
              <a:t>Aggregated months in contract to date, months left in contract</a:t>
            </a:r>
          </a:p>
        </p:txBody>
      </p:sp>
      <p:sp>
        <p:nvSpPr>
          <p:cNvPr id="65" name="Rectangle 2"/>
          <p:cNvSpPr>
            <a:spLocks noChangeArrowheads="1"/>
          </p:cNvSpPr>
          <p:nvPr/>
        </p:nvSpPr>
        <p:spPr bwMode="auto">
          <a:xfrm>
            <a:off x="614363" y="1100138"/>
            <a:ext cx="7840662" cy="3486150"/>
          </a:xfrm>
          <a:prstGeom prst="rect">
            <a:avLst/>
          </a:prstGeom>
          <a:noFill/>
          <a:ln w="28575" algn="ctr">
            <a:solidFill>
              <a:srgbClr val="000099"/>
            </a:solidFill>
            <a:prstDash val="sysDot"/>
            <a:miter lim="800000"/>
            <a:headEnd/>
            <a:tailEnd/>
          </a:ln>
        </p:spPr>
        <p:txBody>
          <a:bodyPr wrap="none" anchor="ctr"/>
          <a:lstStyle/>
          <a:p>
            <a:pPr algn="ctr">
              <a:buClr>
                <a:schemeClr val="accent2"/>
              </a:buClr>
              <a:buFont typeface="Wingdings" pitchFamily="2" charset="2"/>
              <a:buNone/>
            </a:pPr>
            <a:endParaRPr lang="en-GB" sz="1400" b="0">
              <a:ea typeface="Arial Unicode MS" pitchFamily="34" charset="-128"/>
              <a:cs typeface="Arial Unicode MS" pitchFamily="34" charset="-128"/>
            </a:endParaRPr>
          </a:p>
        </p:txBody>
      </p:sp>
      <p:sp>
        <p:nvSpPr>
          <p:cNvPr id="66" name="Text Box 16"/>
          <p:cNvSpPr txBox="1">
            <a:spLocks noChangeArrowheads="1"/>
          </p:cNvSpPr>
          <p:nvPr/>
        </p:nvSpPr>
        <p:spPr bwMode="auto">
          <a:xfrm>
            <a:off x="3636963" y="1262063"/>
            <a:ext cx="1689100" cy="1155700"/>
          </a:xfrm>
          <a:prstGeom prst="rect">
            <a:avLst/>
          </a:prstGeom>
          <a:noFill/>
          <a:ln w="9525" algn="ctr">
            <a:noFill/>
            <a:miter lim="800000"/>
            <a:headEnd/>
            <a:tailEnd/>
          </a:ln>
        </p:spPr>
        <p:txBody>
          <a:bodyPr>
            <a:spAutoFit/>
          </a:bodyPr>
          <a:lstStyle/>
          <a:p>
            <a:pPr algn="ctr">
              <a:spcBef>
                <a:spcPct val="0"/>
              </a:spcBef>
              <a:buClrTx/>
              <a:buFontTx/>
              <a:buNone/>
            </a:pPr>
            <a:r>
              <a:rPr lang="en-GB" sz="1400" i="1">
                <a:solidFill>
                  <a:srgbClr val="FF0000"/>
                </a:solidFill>
                <a:ea typeface="Arial Unicode MS" pitchFamily="34" charset="-128"/>
                <a:cs typeface="Arial Unicode MS" pitchFamily="34" charset="-128"/>
              </a:rPr>
              <a:t>High-value, dynamic</a:t>
            </a:r>
            <a:br>
              <a:rPr lang="en-GB" sz="1400" i="1">
                <a:solidFill>
                  <a:srgbClr val="FF0000"/>
                </a:solidFill>
                <a:ea typeface="Arial Unicode MS" pitchFamily="34" charset="-128"/>
                <a:cs typeface="Arial Unicode MS" pitchFamily="34" charset="-128"/>
              </a:rPr>
            </a:br>
            <a:r>
              <a:rPr lang="en-GB" sz="1400" i="1">
                <a:solidFill>
                  <a:srgbClr val="FF0000"/>
                </a:solidFill>
                <a:ea typeface="Arial Unicode MS" pitchFamily="34" charset="-128"/>
                <a:cs typeface="Arial Unicode MS" pitchFamily="34" charset="-128"/>
              </a:rPr>
              <a:t>- source of competitive differentiation</a:t>
            </a:r>
            <a:endParaRPr lang="en-US" sz="1400" i="1">
              <a:solidFill>
                <a:srgbClr val="FF0000"/>
              </a:solidFill>
              <a:ea typeface="Arial Unicode MS" pitchFamily="34" charset="-128"/>
              <a:cs typeface="Arial Unicode MS" pitchFamily="34" charset="-128"/>
            </a:endParaRPr>
          </a:p>
        </p:txBody>
      </p:sp>
      <p:sp>
        <p:nvSpPr>
          <p:cNvPr id="67" name="Rectangle 2"/>
          <p:cNvSpPr>
            <a:spLocks noChangeArrowheads="1"/>
          </p:cNvSpPr>
          <p:nvPr/>
        </p:nvSpPr>
        <p:spPr bwMode="auto">
          <a:xfrm>
            <a:off x="614363" y="4673600"/>
            <a:ext cx="7840662" cy="1708150"/>
          </a:xfrm>
          <a:prstGeom prst="rect">
            <a:avLst/>
          </a:prstGeom>
          <a:noFill/>
          <a:ln w="28575" algn="ctr">
            <a:solidFill>
              <a:srgbClr val="000099"/>
            </a:solidFill>
            <a:prstDash val="sysDot"/>
            <a:miter lim="800000"/>
            <a:headEnd/>
            <a:tailEnd/>
          </a:ln>
        </p:spPr>
        <p:txBody>
          <a:bodyPr wrap="none" anchor="ctr"/>
          <a:lstStyle/>
          <a:p>
            <a:pPr algn="ctr">
              <a:buClr>
                <a:schemeClr val="accent2"/>
              </a:buClr>
              <a:buFont typeface="Wingdings" pitchFamily="2" charset="2"/>
              <a:buNone/>
            </a:pPr>
            <a:endParaRPr lang="en-GB" sz="1400" b="0">
              <a:ea typeface="Arial Unicode MS" pitchFamily="34" charset="-128"/>
              <a:cs typeface="Arial Unicode MS" pitchFamily="34" charset="-128"/>
            </a:endParaRPr>
          </a:p>
        </p:txBody>
      </p:sp>
      <p:sp>
        <p:nvSpPr>
          <p:cNvPr id="68" name="Text Box 16"/>
          <p:cNvSpPr txBox="1">
            <a:spLocks noChangeArrowheads="1"/>
          </p:cNvSpPr>
          <p:nvPr/>
        </p:nvSpPr>
        <p:spPr bwMode="auto">
          <a:xfrm>
            <a:off x="3654425" y="4937125"/>
            <a:ext cx="1689100" cy="304800"/>
          </a:xfrm>
          <a:prstGeom prst="rect">
            <a:avLst/>
          </a:prstGeom>
          <a:noFill/>
          <a:ln w="9525" algn="ctr">
            <a:noFill/>
            <a:miter lim="800000"/>
            <a:headEnd/>
            <a:tailEnd/>
          </a:ln>
        </p:spPr>
        <p:txBody>
          <a:bodyPr>
            <a:spAutoFit/>
          </a:bodyPr>
          <a:lstStyle/>
          <a:p>
            <a:pPr algn="ctr">
              <a:spcBef>
                <a:spcPct val="0"/>
              </a:spcBef>
              <a:buClrTx/>
              <a:buFontTx/>
              <a:buNone/>
            </a:pPr>
            <a:r>
              <a:rPr lang="en-GB" sz="1400" i="1">
                <a:solidFill>
                  <a:srgbClr val="FF0000"/>
                </a:solidFill>
                <a:ea typeface="Arial Unicode MS" pitchFamily="34" charset="-128"/>
                <a:cs typeface="Arial Unicode MS" pitchFamily="34" charset="-128"/>
              </a:rPr>
              <a:t>“Traditional”</a:t>
            </a:r>
            <a:endParaRPr lang="en-US" sz="1400" i="1">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08197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le 1"/>
          <p:cNvSpPr>
            <a:spLocks noGrp="1"/>
          </p:cNvSpPr>
          <p:nvPr>
            <p:ph type="title" idx="4294967295"/>
          </p:nvPr>
        </p:nvSpPr>
        <p:spPr>
          <a:xfrm>
            <a:off x="167872" y="157205"/>
            <a:ext cx="8686800" cy="731838"/>
          </a:xfrm>
        </p:spPr>
        <p:txBody>
          <a:bodyPr/>
          <a:lstStyle/>
          <a:p>
            <a:pPr>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kern="1200" dirty="0">
                <a:solidFill>
                  <a:srgbClr val="7889FB"/>
                </a:solidFill>
              </a:rPr>
              <a:t>Customer journey – coordinated experience</a:t>
            </a:r>
          </a:p>
        </p:txBody>
      </p:sp>
      <p:sp>
        <p:nvSpPr>
          <p:cNvPr id="12" name="Freeform 11"/>
          <p:cNvSpPr/>
          <p:nvPr/>
        </p:nvSpPr>
        <p:spPr bwMode="auto">
          <a:xfrm>
            <a:off x="2773363" y="3127375"/>
            <a:ext cx="2408237" cy="1804988"/>
          </a:xfrm>
          <a:custGeom>
            <a:avLst/>
            <a:gdLst>
              <a:gd name="connsiteX0" fmla="*/ 0 w 2317750"/>
              <a:gd name="connsiteY0" fmla="*/ 1809750 h 1809750"/>
              <a:gd name="connsiteX1" fmla="*/ 698500 w 2317750"/>
              <a:gd name="connsiteY1" fmla="*/ 306916 h 1809750"/>
              <a:gd name="connsiteX2" fmla="*/ 2317750 w 2317750"/>
              <a:gd name="connsiteY2" fmla="*/ 0 h 1809750"/>
            </a:gdLst>
            <a:ahLst/>
            <a:cxnLst>
              <a:cxn ang="0">
                <a:pos x="connsiteX0" y="connsiteY0"/>
              </a:cxn>
              <a:cxn ang="0">
                <a:pos x="connsiteX1" y="connsiteY1"/>
              </a:cxn>
              <a:cxn ang="0">
                <a:pos x="connsiteX2" y="connsiteY2"/>
              </a:cxn>
            </a:cxnLst>
            <a:rect l="l" t="t" r="r" b="b"/>
            <a:pathLst>
              <a:path w="2317750" h="1809750">
                <a:moveTo>
                  <a:pt x="0" y="1809750"/>
                </a:moveTo>
                <a:cubicBezTo>
                  <a:pt x="156104" y="1209145"/>
                  <a:pt x="312208" y="608541"/>
                  <a:pt x="698500" y="306916"/>
                </a:cubicBezTo>
                <a:cubicBezTo>
                  <a:pt x="1084792" y="5291"/>
                  <a:pt x="2317750" y="0"/>
                  <a:pt x="2317750" y="0"/>
                </a:cubicBez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29" name="Freeform 28"/>
          <p:cNvSpPr/>
          <p:nvPr/>
        </p:nvSpPr>
        <p:spPr bwMode="auto">
          <a:xfrm>
            <a:off x="2438400" y="2200275"/>
            <a:ext cx="1058863" cy="917575"/>
          </a:xfrm>
          <a:custGeom>
            <a:avLst/>
            <a:gdLst>
              <a:gd name="connsiteX0" fmla="*/ 0 w 1058333"/>
              <a:gd name="connsiteY0" fmla="*/ 918633 h 918633"/>
              <a:gd name="connsiteX1" fmla="*/ 38100 w 1058333"/>
              <a:gd name="connsiteY1" fmla="*/ 838200 h 918633"/>
              <a:gd name="connsiteX2" fmla="*/ 80433 w 1058333"/>
              <a:gd name="connsiteY2" fmla="*/ 749300 h 918633"/>
              <a:gd name="connsiteX3" fmla="*/ 177800 w 1058333"/>
              <a:gd name="connsiteY3" fmla="*/ 609600 h 918633"/>
              <a:gd name="connsiteX4" fmla="*/ 262467 w 1058333"/>
              <a:gd name="connsiteY4" fmla="*/ 508000 h 918633"/>
              <a:gd name="connsiteX5" fmla="*/ 368300 w 1058333"/>
              <a:gd name="connsiteY5" fmla="*/ 397933 h 918633"/>
              <a:gd name="connsiteX6" fmla="*/ 465667 w 1058333"/>
              <a:gd name="connsiteY6" fmla="*/ 313267 h 918633"/>
              <a:gd name="connsiteX7" fmla="*/ 579967 w 1058333"/>
              <a:gd name="connsiteY7" fmla="*/ 224367 h 918633"/>
              <a:gd name="connsiteX8" fmla="*/ 677333 w 1058333"/>
              <a:gd name="connsiteY8" fmla="*/ 160867 h 918633"/>
              <a:gd name="connsiteX9" fmla="*/ 770467 w 1058333"/>
              <a:gd name="connsiteY9" fmla="*/ 114300 h 918633"/>
              <a:gd name="connsiteX10" fmla="*/ 876300 w 1058333"/>
              <a:gd name="connsiteY10" fmla="*/ 63500 h 918633"/>
              <a:gd name="connsiteX11" fmla="*/ 977900 w 1058333"/>
              <a:gd name="connsiteY11" fmla="*/ 25400 h 918633"/>
              <a:gd name="connsiteX12" fmla="*/ 1058333 w 1058333"/>
              <a:gd name="connsiteY12" fmla="*/ 0 h 91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8333" h="918633">
                <a:moveTo>
                  <a:pt x="0" y="918633"/>
                </a:moveTo>
                <a:lnTo>
                  <a:pt x="38100" y="838200"/>
                </a:lnTo>
                <a:lnTo>
                  <a:pt x="80433" y="749300"/>
                </a:lnTo>
                <a:lnTo>
                  <a:pt x="177800" y="609600"/>
                </a:lnTo>
                <a:lnTo>
                  <a:pt x="262467" y="508000"/>
                </a:lnTo>
                <a:lnTo>
                  <a:pt x="368300" y="397933"/>
                </a:lnTo>
                <a:lnTo>
                  <a:pt x="465667" y="313267"/>
                </a:lnTo>
                <a:lnTo>
                  <a:pt x="579967" y="224367"/>
                </a:lnTo>
                <a:lnTo>
                  <a:pt x="677333" y="160867"/>
                </a:lnTo>
                <a:lnTo>
                  <a:pt x="770467" y="114300"/>
                </a:lnTo>
                <a:lnTo>
                  <a:pt x="876300" y="63500"/>
                </a:lnTo>
                <a:lnTo>
                  <a:pt x="977900" y="25400"/>
                </a:lnTo>
                <a:lnTo>
                  <a:pt x="1058333" y="0"/>
                </a:ln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0" name="Freeform 29"/>
          <p:cNvSpPr/>
          <p:nvPr/>
        </p:nvSpPr>
        <p:spPr bwMode="auto">
          <a:xfrm rot="4812852">
            <a:off x="4432300" y="2200275"/>
            <a:ext cx="1058863" cy="919163"/>
          </a:xfrm>
          <a:custGeom>
            <a:avLst/>
            <a:gdLst>
              <a:gd name="connsiteX0" fmla="*/ 0 w 1058333"/>
              <a:gd name="connsiteY0" fmla="*/ 918633 h 918633"/>
              <a:gd name="connsiteX1" fmla="*/ 38100 w 1058333"/>
              <a:gd name="connsiteY1" fmla="*/ 838200 h 918633"/>
              <a:gd name="connsiteX2" fmla="*/ 80433 w 1058333"/>
              <a:gd name="connsiteY2" fmla="*/ 749300 h 918633"/>
              <a:gd name="connsiteX3" fmla="*/ 177800 w 1058333"/>
              <a:gd name="connsiteY3" fmla="*/ 609600 h 918633"/>
              <a:gd name="connsiteX4" fmla="*/ 262467 w 1058333"/>
              <a:gd name="connsiteY4" fmla="*/ 508000 h 918633"/>
              <a:gd name="connsiteX5" fmla="*/ 368300 w 1058333"/>
              <a:gd name="connsiteY5" fmla="*/ 397933 h 918633"/>
              <a:gd name="connsiteX6" fmla="*/ 465667 w 1058333"/>
              <a:gd name="connsiteY6" fmla="*/ 313267 h 918633"/>
              <a:gd name="connsiteX7" fmla="*/ 579967 w 1058333"/>
              <a:gd name="connsiteY7" fmla="*/ 224367 h 918633"/>
              <a:gd name="connsiteX8" fmla="*/ 677333 w 1058333"/>
              <a:gd name="connsiteY8" fmla="*/ 160867 h 918633"/>
              <a:gd name="connsiteX9" fmla="*/ 770467 w 1058333"/>
              <a:gd name="connsiteY9" fmla="*/ 114300 h 918633"/>
              <a:gd name="connsiteX10" fmla="*/ 876300 w 1058333"/>
              <a:gd name="connsiteY10" fmla="*/ 63500 h 918633"/>
              <a:gd name="connsiteX11" fmla="*/ 977900 w 1058333"/>
              <a:gd name="connsiteY11" fmla="*/ 25400 h 918633"/>
              <a:gd name="connsiteX12" fmla="*/ 1058333 w 1058333"/>
              <a:gd name="connsiteY12" fmla="*/ 0 h 91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8333" h="918633">
                <a:moveTo>
                  <a:pt x="0" y="918633"/>
                </a:moveTo>
                <a:lnTo>
                  <a:pt x="38100" y="838200"/>
                </a:lnTo>
                <a:lnTo>
                  <a:pt x="80433" y="749300"/>
                </a:lnTo>
                <a:lnTo>
                  <a:pt x="177800" y="609600"/>
                </a:lnTo>
                <a:lnTo>
                  <a:pt x="262467" y="508000"/>
                </a:lnTo>
                <a:lnTo>
                  <a:pt x="368300" y="397933"/>
                </a:lnTo>
                <a:lnTo>
                  <a:pt x="465667" y="313267"/>
                </a:lnTo>
                <a:lnTo>
                  <a:pt x="579967" y="224367"/>
                </a:lnTo>
                <a:lnTo>
                  <a:pt x="677333" y="160867"/>
                </a:lnTo>
                <a:lnTo>
                  <a:pt x="770467" y="114300"/>
                </a:lnTo>
                <a:lnTo>
                  <a:pt x="876300" y="63500"/>
                </a:lnTo>
                <a:lnTo>
                  <a:pt x="977900" y="25400"/>
                </a:lnTo>
                <a:lnTo>
                  <a:pt x="1058333" y="0"/>
                </a:ln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1" name="Freeform 30"/>
          <p:cNvSpPr/>
          <p:nvPr/>
        </p:nvSpPr>
        <p:spPr bwMode="auto">
          <a:xfrm rot="8703839">
            <a:off x="4892675" y="3727450"/>
            <a:ext cx="1057275" cy="919163"/>
          </a:xfrm>
          <a:custGeom>
            <a:avLst/>
            <a:gdLst>
              <a:gd name="connsiteX0" fmla="*/ 0 w 1058333"/>
              <a:gd name="connsiteY0" fmla="*/ 918633 h 918633"/>
              <a:gd name="connsiteX1" fmla="*/ 38100 w 1058333"/>
              <a:gd name="connsiteY1" fmla="*/ 838200 h 918633"/>
              <a:gd name="connsiteX2" fmla="*/ 80433 w 1058333"/>
              <a:gd name="connsiteY2" fmla="*/ 749300 h 918633"/>
              <a:gd name="connsiteX3" fmla="*/ 177800 w 1058333"/>
              <a:gd name="connsiteY3" fmla="*/ 609600 h 918633"/>
              <a:gd name="connsiteX4" fmla="*/ 262467 w 1058333"/>
              <a:gd name="connsiteY4" fmla="*/ 508000 h 918633"/>
              <a:gd name="connsiteX5" fmla="*/ 368300 w 1058333"/>
              <a:gd name="connsiteY5" fmla="*/ 397933 h 918633"/>
              <a:gd name="connsiteX6" fmla="*/ 465667 w 1058333"/>
              <a:gd name="connsiteY6" fmla="*/ 313267 h 918633"/>
              <a:gd name="connsiteX7" fmla="*/ 579967 w 1058333"/>
              <a:gd name="connsiteY7" fmla="*/ 224367 h 918633"/>
              <a:gd name="connsiteX8" fmla="*/ 677333 w 1058333"/>
              <a:gd name="connsiteY8" fmla="*/ 160867 h 918633"/>
              <a:gd name="connsiteX9" fmla="*/ 770467 w 1058333"/>
              <a:gd name="connsiteY9" fmla="*/ 114300 h 918633"/>
              <a:gd name="connsiteX10" fmla="*/ 876300 w 1058333"/>
              <a:gd name="connsiteY10" fmla="*/ 63500 h 918633"/>
              <a:gd name="connsiteX11" fmla="*/ 977900 w 1058333"/>
              <a:gd name="connsiteY11" fmla="*/ 25400 h 918633"/>
              <a:gd name="connsiteX12" fmla="*/ 1058333 w 1058333"/>
              <a:gd name="connsiteY12" fmla="*/ 0 h 91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8333" h="918633">
                <a:moveTo>
                  <a:pt x="0" y="918633"/>
                </a:moveTo>
                <a:lnTo>
                  <a:pt x="38100" y="838200"/>
                </a:lnTo>
                <a:lnTo>
                  <a:pt x="80433" y="749300"/>
                </a:lnTo>
                <a:lnTo>
                  <a:pt x="177800" y="609600"/>
                </a:lnTo>
                <a:lnTo>
                  <a:pt x="262467" y="508000"/>
                </a:lnTo>
                <a:lnTo>
                  <a:pt x="368300" y="397933"/>
                </a:lnTo>
                <a:lnTo>
                  <a:pt x="465667" y="313267"/>
                </a:lnTo>
                <a:lnTo>
                  <a:pt x="579967" y="224367"/>
                </a:lnTo>
                <a:lnTo>
                  <a:pt x="677333" y="160867"/>
                </a:lnTo>
                <a:lnTo>
                  <a:pt x="770467" y="114300"/>
                </a:lnTo>
                <a:lnTo>
                  <a:pt x="876300" y="63500"/>
                </a:lnTo>
                <a:lnTo>
                  <a:pt x="977900" y="25400"/>
                </a:lnTo>
                <a:lnTo>
                  <a:pt x="1058333" y="0"/>
                </a:ln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2" name="Freeform 31"/>
          <p:cNvSpPr/>
          <p:nvPr/>
        </p:nvSpPr>
        <p:spPr bwMode="auto">
          <a:xfrm rot="12660496">
            <a:off x="3665538" y="4857750"/>
            <a:ext cx="1058862" cy="919163"/>
          </a:xfrm>
          <a:custGeom>
            <a:avLst/>
            <a:gdLst>
              <a:gd name="connsiteX0" fmla="*/ 0 w 1058333"/>
              <a:gd name="connsiteY0" fmla="*/ 918633 h 918633"/>
              <a:gd name="connsiteX1" fmla="*/ 38100 w 1058333"/>
              <a:gd name="connsiteY1" fmla="*/ 838200 h 918633"/>
              <a:gd name="connsiteX2" fmla="*/ 80433 w 1058333"/>
              <a:gd name="connsiteY2" fmla="*/ 749300 h 918633"/>
              <a:gd name="connsiteX3" fmla="*/ 177800 w 1058333"/>
              <a:gd name="connsiteY3" fmla="*/ 609600 h 918633"/>
              <a:gd name="connsiteX4" fmla="*/ 262467 w 1058333"/>
              <a:gd name="connsiteY4" fmla="*/ 508000 h 918633"/>
              <a:gd name="connsiteX5" fmla="*/ 368300 w 1058333"/>
              <a:gd name="connsiteY5" fmla="*/ 397933 h 918633"/>
              <a:gd name="connsiteX6" fmla="*/ 465667 w 1058333"/>
              <a:gd name="connsiteY6" fmla="*/ 313267 h 918633"/>
              <a:gd name="connsiteX7" fmla="*/ 579967 w 1058333"/>
              <a:gd name="connsiteY7" fmla="*/ 224367 h 918633"/>
              <a:gd name="connsiteX8" fmla="*/ 677333 w 1058333"/>
              <a:gd name="connsiteY8" fmla="*/ 160867 h 918633"/>
              <a:gd name="connsiteX9" fmla="*/ 770467 w 1058333"/>
              <a:gd name="connsiteY9" fmla="*/ 114300 h 918633"/>
              <a:gd name="connsiteX10" fmla="*/ 876300 w 1058333"/>
              <a:gd name="connsiteY10" fmla="*/ 63500 h 918633"/>
              <a:gd name="connsiteX11" fmla="*/ 977900 w 1058333"/>
              <a:gd name="connsiteY11" fmla="*/ 25400 h 918633"/>
              <a:gd name="connsiteX12" fmla="*/ 1058333 w 1058333"/>
              <a:gd name="connsiteY12" fmla="*/ 0 h 91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8333" h="918633">
                <a:moveTo>
                  <a:pt x="0" y="918633"/>
                </a:moveTo>
                <a:lnTo>
                  <a:pt x="38100" y="838200"/>
                </a:lnTo>
                <a:lnTo>
                  <a:pt x="80433" y="749300"/>
                </a:lnTo>
                <a:lnTo>
                  <a:pt x="177800" y="609600"/>
                </a:lnTo>
                <a:lnTo>
                  <a:pt x="262467" y="508000"/>
                </a:lnTo>
                <a:lnTo>
                  <a:pt x="368300" y="397933"/>
                </a:lnTo>
                <a:lnTo>
                  <a:pt x="465667" y="313267"/>
                </a:lnTo>
                <a:lnTo>
                  <a:pt x="579967" y="224367"/>
                </a:lnTo>
                <a:lnTo>
                  <a:pt x="677333" y="160867"/>
                </a:lnTo>
                <a:lnTo>
                  <a:pt x="770467" y="114300"/>
                </a:lnTo>
                <a:lnTo>
                  <a:pt x="876300" y="63500"/>
                </a:lnTo>
                <a:lnTo>
                  <a:pt x="977900" y="25400"/>
                </a:lnTo>
                <a:lnTo>
                  <a:pt x="1058333" y="0"/>
                </a:ln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3" name="Freeform 32"/>
          <p:cNvSpPr/>
          <p:nvPr/>
        </p:nvSpPr>
        <p:spPr bwMode="auto">
          <a:xfrm rot="17683254">
            <a:off x="1966119" y="3804444"/>
            <a:ext cx="1058863" cy="917575"/>
          </a:xfrm>
          <a:custGeom>
            <a:avLst/>
            <a:gdLst>
              <a:gd name="connsiteX0" fmla="*/ 0 w 1058333"/>
              <a:gd name="connsiteY0" fmla="*/ 918633 h 918633"/>
              <a:gd name="connsiteX1" fmla="*/ 38100 w 1058333"/>
              <a:gd name="connsiteY1" fmla="*/ 838200 h 918633"/>
              <a:gd name="connsiteX2" fmla="*/ 80433 w 1058333"/>
              <a:gd name="connsiteY2" fmla="*/ 749300 h 918633"/>
              <a:gd name="connsiteX3" fmla="*/ 177800 w 1058333"/>
              <a:gd name="connsiteY3" fmla="*/ 609600 h 918633"/>
              <a:gd name="connsiteX4" fmla="*/ 262467 w 1058333"/>
              <a:gd name="connsiteY4" fmla="*/ 508000 h 918633"/>
              <a:gd name="connsiteX5" fmla="*/ 368300 w 1058333"/>
              <a:gd name="connsiteY5" fmla="*/ 397933 h 918633"/>
              <a:gd name="connsiteX6" fmla="*/ 465667 w 1058333"/>
              <a:gd name="connsiteY6" fmla="*/ 313267 h 918633"/>
              <a:gd name="connsiteX7" fmla="*/ 579967 w 1058333"/>
              <a:gd name="connsiteY7" fmla="*/ 224367 h 918633"/>
              <a:gd name="connsiteX8" fmla="*/ 677333 w 1058333"/>
              <a:gd name="connsiteY8" fmla="*/ 160867 h 918633"/>
              <a:gd name="connsiteX9" fmla="*/ 770467 w 1058333"/>
              <a:gd name="connsiteY9" fmla="*/ 114300 h 918633"/>
              <a:gd name="connsiteX10" fmla="*/ 876300 w 1058333"/>
              <a:gd name="connsiteY10" fmla="*/ 63500 h 918633"/>
              <a:gd name="connsiteX11" fmla="*/ 977900 w 1058333"/>
              <a:gd name="connsiteY11" fmla="*/ 25400 h 918633"/>
              <a:gd name="connsiteX12" fmla="*/ 1058333 w 1058333"/>
              <a:gd name="connsiteY12" fmla="*/ 0 h 91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8333" h="918633">
                <a:moveTo>
                  <a:pt x="0" y="918633"/>
                </a:moveTo>
                <a:lnTo>
                  <a:pt x="38100" y="838200"/>
                </a:lnTo>
                <a:lnTo>
                  <a:pt x="80433" y="749300"/>
                </a:lnTo>
                <a:lnTo>
                  <a:pt x="177800" y="609600"/>
                </a:lnTo>
                <a:lnTo>
                  <a:pt x="262467" y="508000"/>
                </a:lnTo>
                <a:lnTo>
                  <a:pt x="368300" y="397933"/>
                </a:lnTo>
                <a:lnTo>
                  <a:pt x="465667" y="313267"/>
                </a:lnTo>
                <a:lnTo>
                  <a:pt x="579967" y="224367"/>
                </a:lnTo>
                <a:lnTo>
                  <a:pt x="677333" y="160867"/>
                </a:lnTo>
                <a:lnTo>
                  <a:pt x="770467" y="114300"/>
                </a:lnTo>
                <a:lnTo>
                  <a:pt x="876300" y="63500"/>
                </a:lnTo>
                <a:lnTo>
                  <a:pt x="977900" y="25400"/>
                </a:lnTo>
                <a:lnTo>
                  <a:pt x="1058333" y="0"/>
                </a:lnTo>
              </a:path>
            </a:pathLst>
          </a:custGeom>
          <a:noFill/>
          <a:ln w="9525" cap="flat" cmpd="sng" algn="ctr">
            <a:solidFill>
              <a:schemeClr val="bg1">
                <a:lumMod val="50000"/>
              </a:schemeClr>
            </a:solidFill>
            <a:prstDash val="solid"/>
            <a:round/>
            <a:headEnd type="none" w="med" len="med"/>
            <a:tailEnd type="triangle" w="lg" len="lg"/>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 name="TextBox 2"/>
          <p:cNvSpPr txBox="1"/>
          <p:nvPr/>
        </p:nvSpPr>
        <p:spPr>
          <a:xfrm>
            <a:off x="3478617" y="1908175"/>
            <a:ext cx="1032655" cy="461665"/>
          </a:xfrm>
          <a:prstGeom prst="rect">
            <a:avLst/>
          </a:prstGeom>
          <a:solidFill>
            <a:schemeClr val="bg1"/>
          </a:solidFill>
        </p:spPr>
        <p:txBody>
          <a:bodyPr wrap="none">
            <a:spAutoFit/>
          </a:bodyPr>
          <a:lstStyle>
            <a:defPPr>
              <a:defRPr lang="en-US"/>
            </a:defPPr>
            <a:lvl1pPr algn="ctr" eaLnBrk="1" hangingPunct="1">
              <a:defRPr sz="1200" b="1">
                <a:solidFill>
                  <a:schemeClr val="bg1">
                    <a:lumMod val="50000"/>
                  </a:schemeClr>
                </a:solidFill>
                <a:latin typeface="Verdana"/>
                <a:ea typeface="ＭＳ Ｐゴシック" pitchFamily="34" charset="-128"/>
                <a:cs typeface="Verdana"/>
              </a:defRPr>
            </a:lvl1pPr>
          </a:lstStyle>
          <a:p>
            <a:r>
              <a:rPr lang="en-US" dirty="0"/>
              <a:t>Research </a:t>
            </a:r>
          </a:p>
          <a:p>
            <a:r>
              <a:rPr lang="en-US" dirty="0"/>
              <a:t>Product</a:t>
            </a:r>
          </a:p>
        </p:txBody>
      </p:sp>
      <p:sp>
        <p:nvSpPr>
          <p:cNvPr id="4" name="TextBox 3"/>
          <p:cNvSpPr txBox="1"/>
          <p:nvPr/>
        </p:nvSpPr>
        <p:spPr>
          <a:xfrm>
            <a:off x="5181600" y="3132138"/>
            <a:ext cx="979488" cy="461962"/>
          </a:xfrm>
          <a:prstGeom prst="rect">
            <a:avLst/>
          </a:prstGeom>
          <a:solidFill>
            <a:schemeClr val="bg1"/>
          </a:solidFill>
        </p:spPr>
        <p:txBody>
          <a:bodyPr wrap="none">
            <a:spAutoFit/>
          </a:bodyPr>
          <a:lstStyle>
            <a:defPPr>
              <a:defRPr lang="en-US"/>
            </a:defPPr>
            <a:lvl1pPr algn="ctr" eaLnBrk="1" hangingPunct="1">
              <a:defRPr sz="1200" b="1">
                <a:solidFill>
                  <a:schemeClr val="bg1">
                    <a:lumMod val="50000"/>
                  </a:schemeClr>
                </a:solidFill>
                <a:latin typeface="Verdana"/>
                <a:ea typeface="ＭＳ Ｐゴシック" pitchFamily="34" charset="-128"/>
                <a:cs typeface="Verdana"/>
              </a:defRPr>
            </a:lvl1pPr>
          </a:lstStyle>
          <a:p>
            <a:r>
              <a:rPr lang="en-US" dirty="0"/>
              <a:t>Purchase</a:t>
            </a:r>
          </a:p>
          <a:p>
            <a:r>
              <a:rPr lang="en-US" dirty="0"/>
              <a:t>Product</a:t>
            </a:r>
          </a:p>
        </p:txBody>
      </p:sp>
      <p:sp>
        <p:nvSpPr>
          <p:cNvPr id="5" name="TextBox 4"/>
          <p:cNvSpPr txBox="1"/>
          <p:nvPr/>
        </p:nvSpPr>
        <p:spPr>
          <a:xfrm>
            <a:off x="4648200" y="4884738"/>
            <a:ext cx="857250" cy="461962"/>
          </a:xfrm>
          <a:prstGeom prst="rect">
            <a:avLst/>
          </a:prstGeom>
          <a:solidFill>
            <a:schemeClr val="bg1"/>
          </a:solidFill>
        </p:spPr>
        <p:txBody>
          <a:bodyPr wrap="none">
            <a:spAutoFit/>
          </a:bodyPr>
          <a:lstStyle>
            <a:defPPr>
              <a:defRPr lang="en-US"/>
            </a:defPPr>
            <a:lvl1pPr algn="ctr" eaLnBrk="1" hangingPunct="1">
              <a:defRPr sz="1200" b="1">
                <a:solidFill>
                  <a:schemeClr val="bg1">
                    <a:lumMod val="50000"/>
                  </a:schemeClr>
                </a:solidFill>
                <a:latin typeface="Verdana"/>
                <a:ea typeface="ＭＳ Ｐゴシック" pitchFamily="34" charset="-128"/>
                <a:cs typeface="Verdana"/>
              </a:defRPr>
            </a:lvl1pPr>
          </a:lstStyle>
          <a:p>
            <a:r>
              <a:rPr lang="en-US" dirty="0"/>
              <a:t>Use</a:t>
            </a:r>
          </a:p>
          <a:p>
            <a:r>
              <a:rPr lang="en-US" dirty="0"/>
              <a:t>Product</a:t>
            </a:r>
          </a:p>
        </p:txBody>
      </p:sp>
      <p:sp>
        <p:nvSpPr>
          <p:cNvPr id="6" name="TextBox 5"/>
          <p:cNvSpPr txBox="1"/>
          <p:nvPr/>
        </p:nvSpPr>
        <p:spPr>
          <a:xfrm>
            <a:off x="2411536" y="4956175"/>
            <a:ext cx="1418979" cy="461665"/>
          </a:xfrm>
          <a:prstGeom prst="rect">
            <a:avLst/>
          </a:prstGeom>
          <a:solidFill>
            <a:schemeClr val="bg1"/>
          </a:solidFill>
        </p:spPr>
        <p:txBody>
          <a:bodyPr wrap="none">
            <a:spAutoFit/>
          </a:bodyPr>
          <a:lstStyle>
            <a:defPPr>
              <a:defRPr lang="en-US"/>
            </a:defPPr>
            <a:lvl1pPr algn="ctr" eaLnBrk="1" hangingPunct="1">
              <a:defRPr sz="1200" b="1">
                <a:solidFill>
                  <a:schemeClr val="bg1">
                    <a:lumMod val="50000"/>
                  </a:schemeClr>
                </a:solidFill>
                <a:latin typeface="Verdana"/>
                <a:ea typeface="ＭＳ Ｐゴシック" pitchFamily="34" charset="-128"/>
                <a:cs typeface="Verdana"/>
              </a:defRPr>
            </a:lvl1pPr>
          </a:lstStyle>
          <a:p>
            <a:r>
              <a:rPr lang="en-US" dirty="0"/>
              <a:t>Get Customer </a:t>
            </a:r>
          </a:p>
          <a:p>
            <a:r>
              <a:rPr lang="en-US" dirty="0"/>
              <a:t>Service</a:t>
            </a:r>
          </a:p>
        </p:txBody>
      </p:sp>
      <p:sp>
        <p:nvSpPr>
          <p:cNvPr id="7" name="TextBox 6"/>
          <p:cNvSpPr txBox="1"/>
          <p:nvPr/>
        </p:nvSpPr>
        <p:spPr>
          <a:xfrm>
            <a:off x="1752600" y="3127375"/>
            <a:ext cx="982663" cy="460375"/>
          </a:xfrm>
          <a:prstGeom prst="rect">
            <a:avLst/>
          </a:prstGeom>
          <a:solidFill>
            <a:schemeClr val="bg1"/>
          </a:solidFill>
        </p:spPr>
        <p:txBody>
          <a:bodyPr wrap="none">
            <a:spAutoFit/>
          </a:bodyPr>
          <a:lstStyle/>
          <a:p>
            <a:pPr algn="ctr" eaLnBrk="1" hangingPunct="1">
              <a:defRPr/>
            </a:pPr>
            <a:r>
              <a:rPr lang="en-US" sz="1200" b="1" dirty="0">
                <a:solidFill>
                  <a:schemeClr val="bg1">
                    <a:lumMod val="50000"/>
                  </a:schemeClr>
                </a:solidFill>
                <a:latin typeface="Verdana"/>
                <a:ea typeface="ＭＳ Ｐゴシック" pitchFamily="34" charset="-128"/>
                <a:cs typeface="Verdana"/>
              </a:rPr>
              <a:t>Advocate</a:t>
            </a:r>
          </a:p>
          <a:p>
            <a:pPr algn="ctr" eaLnBrk="1" hangingPunct="1">
              <a:defRPr/>
            </a:pPr>
            <a:r>
              <a:rPr lang="en-US" sz="1200" b="1" dirty="0">
                <a:solidFill>
                  <a:schemeClr val="bg1">
                    <a:lumMod val="50000"/>
                  </a:schemeClr>
                </a:solidFill>
                <a:latin typeface="Verdana"/>
                <a:ea typeface="ＭＳ Ｐゴシック" pitchFamily="34" charset="-128"/>
                <a:cs typeface="Verdana"/>
              </a:rPr>
              <a:t>Product</a:t>
            </a:r>
          </a:p>
        </p:txBody>
      </p:sp>
      <p:sp>
        <p:nvSpPr>
          <p:cNvPr id="351246" name="TextBox 14"/>
          <p:cNvSpPr txBox="1">
            <a:spLocks noChangeArrowheads="1"/>
          </p:cNvSpPr>
          <p:nvPr/>
        </p:nvSpPr>
        <p:spPr bwMode="auto">
          <a:xfrm>
            <a:off x="3352800" y="3127375"/>
            <a:ext cx="1000125" cy="460375"/>
          </a:xfrm>
          <a:prstGeom prst="rect">
            <a:avLst/>
          </a:prstGeom>
          <a:solidFill>
            <a:schemeClr val="bg1"/>
          </a:solidFill>
        </p:spPr>
        <p:txBody>
          <a:bodyPr wrap="none">
            <a:spAutoFit/>
          </a:bodyPr>
          <a:lstStyle>
            <a:defPPr>
              <a:defRPr lang="en-US"/>
            </a:defPPr>
            <a:lvl1pPr algn="ctr" eaLnBrk="1" hangingPunct="1">
              <a:defRPr sz="1200" b="1">
                <a:solidFill>
                  <a:schemeClr val="bg1">
                    <a:lumMod val="50000"/>
                  </a:schemeClr>
                </a:solidFill>
                <a:latin typeface="Verdana"/>
                <a:ea typeface="ＭＳ Ｐゴシック" pitchFamily="34" charset="-128"/>
                <a:cs typeface="Verdana"/>
              </a:defRPr>
            </a:lvl1pPr>
          </a:lstStyle>
          <a:p>
            <a:r>
              <a:rPr lang="en-US" altLang="fr-FR"/>
              <a:t>Up/Cross</a:t>
            </a:r>
          </a:p>
          <a:p>
            <a:r>
              <a:rPr lang="en-US" altLang="fr-FR"/>
              <a:t>Sold</a:t>
            </a:r>
          </a:p>
        </p:txBody>
      </p:sp>
      <p:sp>
        <p:nvSpPr>
          <p:cNvPr id="34" name="Rectangle 33"/>
          <p:cNvSpPr/>
          <p:nvPr/>
        </p:nvSpPr>
        <p:spPr bwMode="auto">
          <a:xfrm>
            <a:off x="3200400" y="1450975"/>
            <a:ext cx="4191000" cy="1676400"/>
          </a:xfrm>
          <a:prstGeom prst="rect">
            <a:avLst/>
          </a:prstGeom>
          <a:noFill/>
          <a:ln w="9525" cap="flat" cmpd="sng" algn="ctr">
            <a:solidFill>
              <a:srgbClr val="0066CC"/>
            </a:solidFill>
            <a:prstDash val="dash"/>
            <a:round/>
            <a:headEnd type="none" w="med" len="med"/>
            <a:tailEnd type="none" w="med" len="med"/>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5" name="Rectangle 34"/>
          <p:cNvSpPr/>
          <p:nvPr/>
        </p:nvSpPr>
        <p:spPr bwMode="auto">
          <a:xfrm>
            <a:off x="4114800" y="2898775"/>
            <a:ext cx="4191000" cy="1676400"/>
          </a:xfrm>
          <a:prstGeom prst="rect">
            <a:avLst/>
          </a:prstGeom>
          <a:noFill/>
          <a:ln w="9525" cap="flat" cmpd="sng" algn="ctr">
            <a:solidFill>
              <a:srgbClr val="0066CC"/>
            </a:solidFill>
            <a:prstDash val="dash"/>
            <a:round/>
            <a:headEnd type="none" w="med" len="med"/>
            <a:tailEnd type="none" w="med" len="med"/>
          </a:ln>
          <a:effectLst/>
        </p:spPr>
        <p:txBody>
          <a:bodyPr/>
          <a:lstStyle/>
          <a:p>
            <a:pPr eaLnBrk="1" hangingPunct="1">
              <a:lnSpc>
                <a:spcPct val="97000"/>
              </a:lnSpc>
              <a:buClr>
                <a:srgbClr val="000600"/>
              </a:buClr>
              <a:buSzPct val="100000"/>
              <a:buFont typeface="Arial" charset="0"/>
              <a:buNone/>
            </a:pPr>
            <a:endParaRPr lang="en-US" sz="1200">
              <a:solidFill>
                <a:srgbClr val="7889FB"/>
              </a:solidFill>
              <a:latin typeface="Arial" charset="0"/>
              <a:ea typeface="ＭＳ Ｐゴシック" pitchFamily="34" charset="-128"/>
              <a:cs typeface="Arial Unicode MS" pitchFamily="1" charset="0"/>
            </a:endParaRPr>
          </a:p>
        </p:txBody>
      </p:sp>
      <p:sp>
        <p:nvSpPr>
          <p:cNvPr id="36" name="Rectangle 35"/>
          <p:cNvSpPr/>
          <p:nvPr/>
        </p:nvSpPr>
        <p:spPr bwMode="auto">
          <a:xfrm>
            <a:off x="3505200" y="4422775"/>
            <a:ext cx="4191000" cy="1676400"/>
          </a:xfrm>
          <a:prstGeom prst="rect">
            <a:avLst/>
          </a:prstGeom>
          <a:noFill/>
          <a:ln w="9525" cap="flat" cmpd="sng" algn="ctr">
            <a:solidFill>
              <a:srgbClr val="0066CC"/>
            </a:solidFill>
            <a:prstDash val="dash"/>
            <a:round/>
            <a:headEnd type="none" w="med" len="med"/>
            <a:tailEnd type="none" w="med" len="med"/>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7" name="Rectangle 36"/>
          <p:cNvSpPr/>
          <p:nvPr/>
        </p:nvSpPr>
        <p:spPr bwMode="auto">
          <a:xfrm>
            <a:off x="609600" y="3965575"/>
            <a:ext cx="4191000" cy="1676400"/>
          </a:xfrm>
          <a:prstGeom prst="rect">
            <a:avLst/>
          </a:prstGeom>
          <a:noFill/>
          <a:ln w="9525" cap="flat" cmpd="sng" algn="ctr">
            <a:solidFill>
              <a:srgbClr val="0066CC"/>
            </a:solidFill>
            <a:prstDash val="dash"/>
            <a:round/>
            <a:headEnd type="none" w="med" len="med"/>
            <a:tailEnd type="none" w="med" len="med"/>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8" name="Rectangle 37"/>
          <p:cNvSpPr/>
          <p:nvPr/>
        </p:nvSpPr>
        <p:spPr bwMode="auto">
          <a:xfrm>
            <a:off x="457200" y="1908175"/>
            <a:ext cx="4191000" cy="1676400"/>
          </a:xfrm>
          <a:prstGeom prst="rect">
            <a:avLst/>
          </a:prstGeom>
          <a:noFill/>
          <a:ln w="9525" cap="flat" cmpd="sng" algn="ctr">
            <a:solidFill>
              <a:srgbClr val="0066CC"/>
            </a:solidFill>
            <a:prstDash val="dash"/>
            <a:round/>
            <a:headEnd type="none" w="med" len="med"/>
            <a:tailEnd type="none" w="med" len="med"/>
          </a:ln>
          <a:effectLst/>
        </p:spPr>
        <p:txBody>
          <a:bodyPr/>
          <a:lstStyle/>
          <a:p>
            <a:pPr eaLnBrk="1" hangingPunct="1">
              <a:lnSpc>
                <a:spcPct val="97000"/>
              </a:lnSpc>
              <a:buClr>
                <a:srgbClr val="000600"/>
              </a:buClr>
              <a:buSzPct val="100000"/>
              <a:buFont typeface="Arial" charset="0"/>
              <a:buNone/>
              <a:defRPr/>
            </a:pPr>
            <a:endParaRPr lang="en-US" sz="1200">
              <a:solidFill>
                <a:srgbClr val="7889FB"/>
              </a:solidFill>
              <a:latin typeface="Arial" charset="0"/>
              <a:ea typeface="ＭＳ Ｐゴシック" pitchFamily="34" charset="-128"/>
              <a:cs typeface="Arial Unicode MS" pitchFamily="1" charset="0"/>
            </a:endParaRPr>
          </a:p>
        </p:txBody>
      </p:sp>
      <p:sp>
        <p:nvSpPr>
          <p:cNvPr id="39" name="TextBox 38"/>
          <p:cNvSpPr txBox="1"/>
          <p:nvPr/>
        </p:nvSpPr>
        <p:spPr>
          <a:xfrm>
            <a:off x="6359525" y="1450975"/>
            <a:ext cx="1031875" cy="306388"/>
          </a:xfrm>
          <a:prstGeom prst="rect">
            <a:avLst/>
          </a:prstGeom>
          <a:noFill/>
        </p:spPr>
        <p:txBody>
          <a:bodyPr wrap="none">
            <a:spAutoFit/>
          </a:bodyPr>
          <a:lstStyle/>
          <a:p>
            <a:pPr defTabSz="914400" eaLnBrk="1" hangingPunct="1">
              <a:defRPr/>
            </a:pPr>
            <a:r>
              <a:rPr lang="en-US" sz="1400" b="1" dirty="0">
                <a:solidFill>
                  <a:srgbClr val="7889FB"/>
                </a:solidFill>
                <a:latin typeface="Arial" charset="0"/>
                <a:ea typeface="ＭＳ Ｐゴシック" pitchFamily="34" charset="-128"/>
                <a:cs typeface="Arial" charset="0"/>
              </a:rPr>
              <a:t>Marketing</a:t>
            </a:r>
          </a:p>
        </p:txBody>
      </p:sp>
      <p:sp>
        <p:nvSpPr>
          <p:cNvPr id="40" name="TextBox 39"/>
          <p:cNvSpPr txBox="1"/>
          <p:nvPr/>
        </p:nvSpPr>
        <p:spPr>
          <a:xfrm>
            <a:off x="7620000" y="2898775"/>
            <a:ext cx="654050" cy="306388"/>
          </a:xfrm>
          <a:prstGeom prst="rect">
            <a:avLst/>
          </a:prstGeom>
          <a:noFill/>
          <a:ln>
            <a:solidFill>
              <a:srgbClr val="0066CC"/>
            </a:solidFill>
          </a:ln>
        </p:spPr>
        <p:txBody>
          <a:bodyPr wrap="none">
            <a:spAutoFit/>
          </a:bodyPr>
          <a:lstStyle/>
          <a:p>
            <a:pPr defTabSz="914400" eaLnBrk="1" hangingPunct="1">
              <a:defRPr/>
            </a:pPr>
            <a:r>
              <a:rPr lang="en-US" sz="1400" b="1" dirty="0">
                <a:solidFill>
                  <a:srgbClr val="7889FB"/>
                </a:solidFill>
                <a:latin typeface="Arial" charset="0"/>
                <a:ea typeface="ＭＳ Ｐゴシック" pitchFamily="34" charset="-128"/>
                <a:cs typeface="Arial" charset="0"/>
              </a:rPr>
              <a:t>Sales</a:t>
            </a:r>
          </a:p>
        </p:txBody>
      </p:sp>
      <p:sp>
        <p:nvSpPr>
          <p:cNvPr id="41" name="TextBox 40"/>
          <p:cNvSpPr txBox="1"/>
          <p:nvPr/>
        </p:nvSpPr>
        <p:spPr>
          <a:xfrm>
            <a:off x="6096000" y="5794375"/>
            <a:ext cx="1662113" cy="306388"/>
          </a:xfrm>
          <a:prstGeom prst="rect">
            <a:avLst/>
          </a:prstGeom>
          <a:noFill/>
        </p:spPr>
        <p:txBody>
          <a:bodyPr wrap="none">
            <a:spAutoFit/>
          </a:bodyPr>
          <a:lstStyle/>
          <a:p>
            <a:pPr defTabSz="914400" eaLnBrk="1" hangingPunct="1">
              <a:defRPr/>
            </a:pPr>
            <a:r>
              <a:rPr lang="en-US" sz="1400" b="1" dirty="0">
                <a:solidFill>
                  <a:srgbClr val="7889FB"/>
                </a:solidFill>
                <a:latin typeface="Arial" charset="0"/>
                <a:ea typeface="ＭＳ Ｐゴシック" pitchFamily="34" charset="-128"/>
                <a:cs typeface="Arial" charset="0"/>
              </a:rPr>
              <a:t>Support/Services</a:t>
            </a:r>
          </a:p>
        </p:txBody>
      </p:sp>
      <p:sp>
        <p:nvSpPr>
          <p:cNvPr id="42" name="TextBox 41"/>
          <p:cNvSpPr txBox="1"/>
          <p:nvPr/>
        </p:nvSpPr>
        <p:spPr>
          <a:xfrm>
            <a:off x="609600" y="5337175"/>
            <a:ext cx="2160588" cy="306388"/>
          </a:xfrm>
          <a:prstGeom prst="rect">
            <a:avLst/>
          </a:prstGeom>
          <a:noFill/>
        </p:spPr>
        <p:txBody>
          <a:bodyPr wrap="none">
            <a:spAutoFit/>
          </a:bodyPr>
          <a:lstStyle/>
          <a:p>
            <a:pPr defTabSz="914400" eaLnBrk="1" hangingPunct="1">
              <a:defRPr/>
            </a:pPr>
            <a:r>
              <a:rPr lang="en-US" sz="1400" b="1" dirty="0">
                <a:solidFill>
                  <a:srgbClr val="7889FB"/>
                </a:solidFill>
                <a:latin typeface="Arial" charset="0"/>
                <a:ea typeface="ＭＳ Ｐゴシック" pitchFamily="34" charset="-128"/>
                <a:cs typeface="Arial" charset="0"/>
              </a:rPr>
              <a:t>Feedback Management</a:t>
            </a:r>
          </a:p>
        </p:txBody>
      </p:sp>
      <p:sp>
        <p:nvSpPr>
          <p:cNvPr id="43" name="TextBox 42"/>
          <p:cNvSpPr txBox="1"/>
          <p:nvPr/>
        </p:nvSpPr>
        <p:spPr>
          <a:xfrm>
            <a:off x="457200" y="1908175"/>
            <a:ext cx="1794081" cy="307777"/>
          </a:xfrm>
          <a:prstGeom prst="rect">
            <a:avLst/>
          </a:prstGeom>
          <a:noFill/>
        </p:spPr>
        <p:txBody>
          <a:bodyPr wrap="none">
            <a:spAutoFit/>
          </a:bodyPr>
          <a:lstStyle/>
          <a:p>
            <a:pPr defTabSz="914400" eaLnBrk="1" hangingPunct="1">
              <a:defRPr/>
            </a:pPr>
            <a:r>
              <a:rPr lang="en-US" sz="1400" b="1" dirty="0">
                <a:solidFill>
                  <a:srgbClr val="7889FB"/>
                </a:solidFill>
                <a:latin typeface="Arial" charset="0"/>
                <a:ea typeface="ＭＳ Ｐゴシック" pitchFamily="34" charset="-128"/>
                <a:cs typeface="Arial" charset="0"/>
              </a:rPr>
              <a:t>Social Intelligence </a:t>
            </a:r>
          </a:p>
        </p:txBody>
      </p:sp>
    </p:spTree>
    <p:extLst>
      <p:ext uri="{BB962C8B-B14F-4D97-AF65-F5344CB8AC3E}">
        <p14:creationId xmlns:p14="http://schemas.microsoft.com/office/powerpoint/2010/main" val="199028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Grp="1" noChangeArrowheads="1"/>
          </p:cNvSpPr>
          <p:nvPr>
            <p:ph type="title"/>
          </p:nvPr>
        </p:nvSpPr>
        <p:spPr>
          <a:xfrm>
            <a:off x="151546" y="223524"/>
            <a:ext cx="8089900" cy="731838"/>
          </a:xfrm>
        </p:spPr>
        <p:txBody>
          <a:bodyPr/>
          <a:lstStyle/>
          <a:p>
            <a:pPr>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sz="2400" kern="1200" dirty="0">
                <a:solidFill>
                  <a:srgbClr val="7889FB"/>
                </a:solidFill>
              </a:rPr>
              <a:t>Buyers are hungry for an integrated, personalized shopping experience</a:t>
            </a:r>
          </a:p>
        </p:txBody>
      </p:sp>
      <p:sp>
        <p:nvSpPr>
          <p:cNvPr id="79" name="Flowchart: Alternate Process 78"/>
          <p:cNvSpPr>
            <a:spLocks noChangeArrowheads="1"/>
          </p:cNvSpPr>
          <p:nvPr/>
        </p:nvSpPr>
        <p:spPr bwMode="auto">
          <a:xfrm>
            <a:off x="6546850" y="2574925"/>
            <a:ext cx="2397125" cy="1997075"/>
          </a:xfrm>
          <a:prstGeom prst="flowChartAlternateProcess">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pPr>
            <a:endParaRPr lang="en-GB" sz="1200">
              <a:solidFill>
                <a:srgbClr val="000000"/>
              </a:solidFill>
              <a:cs typeface="MS Gothic" charset="0"/>
            </a:endParaRPr>
          </a:p>
        </p:txBody>
      </p:sp>
      <p:sp>
        <p:nvSpPr>
          <p:cNvPr id="2" name="Flowchart: Alternate Process 78"/>
          <p:cNvSpPr>
            <a:spLocks noChangeArrowheads="1"/>
          </p:cNvSpPr>
          <p:nvPr/>
        </p:nvSpPr>
        <p:spPr bwMode="auto">
          <a:xfrm>
            <a:off x="3900488" y="4756150"/>
            <a:ext cx="2662237" cy="949325"/>
          </a:xfrm>
          <a:prstGeom prst="flowChartAlternateProcess">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pPr>
            <a:endParaRPr lang="en-GB" sz="1200">
              <a:solidFill>
                <a:srgbClr val="000000"/>
              </a:solidFill>
              <a:cs typeface="MS Gothic" charset="0"/>
            </a:endParaRPr>
          </a:p>
        </p:txBody>
      </p:sp>
      <p:sp>
        <p:nvSpPr>
          <p:cNvPr id="3" name="Flowchart: Alternate Process 78"/>
          <p:cNvSpPr>
            <a:spLocks noChangeArrowheads="1"/>
          </p:cNvSpPr>
          <p:nvPr/>
        </p:nvSpPr>
        <p:spPr bwMode="auto">
          <a:xfrm>
            <a:off x="4048125" y="1735138"/>
            <a:ext cx="2397125" cy="2874962"/>
          </a:xfrm>
          <a:prstGeom prst="flowChartAlternateProcess">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pPr>
            <a:endParaRPr lang="en-GB" sz="1200">
              <a:solidFill>
                <a:srgbClr val="000000"/>
              </a:solidFill>
              <a:cs typeface="MS Gothic" charset="0"/>
            </a:endParaRPr>
          </a:p>
        </p:txBody>
      </p:sp>
      <p:sp>
        <p:nvSpPr>
          <p:cNvPr id="4" name="Flowchart: Alternate Process 78"/>
          <p:cNvSpPr>
            <a:spLocks noChangeArrowheads="1"/>
          </p:cNvSpPr>
          <p:nvPr/>
        </p:nvSpPr>
        <p:spPr bwMode="auto">
          <a:xfrm>
            <a:off x="254000" y="1690688"/>
            <a:ext cx="3646488" cy="2881312"/>
          </a:xfrm>
          <a:prstGeom prst="flowChartAlternateProcess">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pPr>
            <a:endParaRPr lang="en-GB" sz="1200">
              <a:solidFill>
                <a:srgbClr val="000000"/>
              </a:solidFill>
              <a:cs typeface="MS Gothic" charset="0"/>
            </a:endParaRPr>
          </a:p>
        </p:txBody>
      </p:sp>
      <p:sp>
        <p:nvSpPr>
          <p:cNvPr id="334868" name="TextBox 10"/>
          <p:cNvSpPr txBox="1">
            <a:spLocks noChangeArrowheads="1"/>
          </p:cNvSpPr>
          <p:nvPr/>
        </p:nvSpPr>
        <p:spPr bwMode="auto">
          <a:xfrm>
            <a:off x="6869113" y="2627313"/>
            <a:ext cx="1760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600">
                <a:solidFill>
                  <a:srgbClr val="00274D"/>
                </a:solidFill>
                <a:cs typeface="Arial" pitchFamily="34" charset="0"/>
              </a:rPr>
              <a:t>CONTENT</a:t>
            </a:r>
          </a:p>
        </p:txBody>
      </p:sp>
      <p:grpSp>
        <p:nvGrpSpPr>
          <p:cNvPr id="334874" name="Group 26"/>
          <p:cNvGrpSpPr>
            <a:grpSpLocks/>
          </p:cNvGrpSpPr>
          <p:nvPr/>
        </p:nvGrpSpPr>
        <p:grpSpPr bwMode="auto">
          <a:xfrm>
            <a:off x="4121150" y="4911725"/>
            <a:ext cx="2339975" cy="419100"/>
            <a:chOff x="4103" y="3218"/>
            <a:chExt cx="1474" cy="264"/>
          </a:xfrm>
        </p:grpSpPr>
        <p:pic>
          <p:nvPicPr>
            <p:cNvPr id="334875" name="Picture 10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9" y="3218"/>
              <a:ext cx="26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76"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3" y="3231"/>
              <a:ext cx="249" cy="239"/>
            </a:xfrm>
            <a:prstGeom prst="rect">
              <a:avLst/>
            </a:prstGeom>
            <a:noFill/>
            <a:extLst>
              <a:ext uri="{909E8E84-426E-40DD-AFC4-6F175D3DCCD1}">
                <a14:hiddenFill xmlns:a14="http://schemas.microsoft.com/office/drawing/2010/main">
                  <a:solidFill>
                    <a:srgbClr val="FFFFFF"/>
                  </a:solidFill>
                </a14:hiddenFill>
              </a:ext>
            </a:extLst>
          </p:spPr>
        </p:pic>
        <p:pic>
          <p:nvPicPr>
            <p:cNvPr id="334877" name="Picture 10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0" y="3222"/>
              <a:ext cx="25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4878" name="Picture 3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54" y="3247"/>
              <a:ext cx="241" cy="207"/>
            </a:xfrm>
            <a:prstGeom prst="rect">
              <a:avLst/>
            </a:prstGeom>
            <a:noFill/>
            <a:extLst>
              <a:ext uri="{909E8E84-426E-40DD-AFC4-6F175D3DCCD1}">
                <a14:hiddenFill xmlns:a14="http://schemas.microsoft.com/office/drawing/2010/main">
                  <a:solidFill>
                    <a:srgbClr val="FFFFFF"/>
                  </a:solidFill>
                </a14:hiddenFill>
              </a:ext>
            </a:extLst>
          </p:spPr>
        </p:pic>
        <p:pic>
          <p:nvPicPr>
            <p:cNvPr id="334879"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7" y="3248"/>
              <a:ext cx="242" cy="204"/>
            </a:xfrm>
            <a:prstGeom prst="rect">
              <a:avLst/>
            </a:prstGeom>
            <a:noFill/>
            <a:extLst>
              <a:ext uri="{909E8E84-426E-40DD-AFC4-6F175D3DCCD1}">
                <a14:hiddenFill xmlns:a14="http://schemas.microsoft.com/office/drawing/2010/main">
                  <a:solidFill>
                    <a:srgbClr val="FFFFFF"/>
                  </a:solidFill>
                </a14:hiddenFill>
              </a:ext>
            </a:extLst>
          </p:spPr>
        </p:pic>
      </p:grpSp>
      <p:sp>
        <p:nvSpPr>
          <p:cNvPr id="334882" name="TextBox 10"/>
          <p:cNvSpPr txBox="1">
            <a:spLocks noChangeArrowheads="1"/>
          </p:cNvSpPr>
          <p:nvPr/>
        </p:nvSpPr>
        <p:spPr bwMode="auto">
          <a:xfrm>
            <a:off x="922338" y="1782763"/>
            <a:ext cx="238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600">
                <a:solidFill>
                  <a:srgbClr val="00274D"/>
                </a:solidFill>
                <a:cs typeface="Arial" pitchFamily="34" charset="0"/>
              </a:rPr>
              <a:t>CUSTOMER</a:t>
            </a:r>
          </a:p>
        </p:txBody>
      </p:sp>
      <p:sp>
        <p:nvSpPr>
          <p:cNvPr id="334883" name="TextBox 10"/>
          <p:cNvSpPr txBox="1">
            <a:spLocks noChangeArrowheads="1"/>
          </p:cNvSpPr>
          <p:nvPr/>
        </p:nvSpPr>
        <p:spPr bwMode="auto">
          <a:xfrm>
            <a:off x="3956050" y="1773238"/>
            <a:ext cx="238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600">
                <a:solidFill>
                  <a:srgbClr val="00274D"/>
                </a:solidFill>
                <a:cs typeface="Arial" pitchFamily="34" charset="0"/>
              </a:rPr>
              <a:t>CONTEXT</a:t>
            </a:r>
          </a:p>
        </p:txBody>
      </p:sp>
      <p:sp>
        <p:nvSpPr>
          <p:cNvPr id="334884" name="TextBox 10"/>
          <p:cNvSpPr txBox="1">
            <a:spLocks noChangeArrowheads="1"/>
          </p:cNvSpPr>
          <p:nvPr/>
        </p:nvSpPr>
        <p:spPr bwMode="auto">
          <a:xfrm>
            <a:off x="4056063" y="5368925"/>
            <a:ext cx="238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600">
                <a:solidFill>
                  <a:srgbClr val="00274D"/>
                </a:solidFill>
                <a:cs typeface="Arial" pitchFamily="34" charset="0"/>
              </a:rPr>
              <a:t>COMMUNITY</a:t>
            </a:r>
          </a:p>
        </p:txBody>
      </p:sp>
      <p:grpSp>
        <p:nvGrpSpPr>
          <p:cNvPr id="334890" name="Group 42"/>
          <p:cNvGrpSpPr>
            <a:grpSpLocks/>
          </p:cNvGrpSpPr>
          <p:nvPr/>
        </p:nvGrpSpPr>
        <p:grpSpPr bwMode="auto">
          <a:xfrm>
            <a:off x="6829995" y="1690688"/>
            <a:ext cx="2387600" cy="792162"/>
            <a:chOff x="4322" y="1065"/>
            <a:chExt cx="1504" cy="499"/>
          </a:xfrm>
        </p:grpSpPr>
        <p:sp>
          <p:nvSpPr>
            <p:cNvPr id="5" name="Flowchart: Alternate Process 78"/>
            <p:cNvSpPr>
              <a:spLocks noChangeArrowheads="1"/>
            </p:cNvSpPr>
            <p:nvPr/>
          </p:nvSpPr>
          <p:spPr bwMode="auto">
            <a:xfrm rot="5400000" flipV="1">
              <a:off x="4781" y="726"/>
              <a:ext cx="488" cy="1165"/>
            </a:xfrm>
            <a:prstGeom prst="flowChartAlternateProcess">
              <a:avLst/>
            </a:prstGeom>
            <a:solidFill>
              <a:schemeClr val="bg1">
                <a:lumMod val="95000"/>
              </a:schemeClr>
            </a:solidFill>
            <a:ln w="12700" algn="ctr">
              <a:solidFill>
                <a:srgbClr val="FF0000"/>
              </a:solidFill>
              <a:prstDash val="solid"/>
              <a:round/>
              <a:headEnd/>
              <a:tailEnd/>
            </a:ln>
          </p:spPr>
          <p:txBody>
            <a:bodyPr vert="eaVert" anchor="ctr"/>
            <a:lstStyle/>
            <a:p>
              <a:pPr algn="ctr" fontAlgn="auto">
                <a:spcBef>
                  <a:spcPts val="0"/>
                </a:spcBef>
                <a:spcAft>
                  <a:spcPts val="0"/>
                </a:spcAft>
                <a:defRPr/>
              </a:pPr>
              <a:endParaRPr lang="en-GB" b="0">
                <a:solidFill>
                  <a:schemeClr val="lt1"/>
                </a:solidFill>
                <a:latin typeface="+mn-lt"/>
                <a:ea typeface="+mn-ea"/>
              </a:endParaRPr>
            </a:p>
          </p:txBody>
        </p:sp>
        <p:pic>
          <p:nvPicPr>
            <p:cNvPr id="334892" name="Picture 44" descr="j02220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flipV="1">
              <a:off x="4915" y="1106"/>
              <a:ext cx="254" cy="255"/>
            </a:xfrm>
            <a:prstGeom prst="rect">
              <a:avLst/>
            </a:prstGeom>
            <a:solidFill>
              <a:schemeClr val="bg1">
                <a:lumMod val="95000"/>
              </a:schemeClr>
            </a:solidFill>
            <a:ln w="12700" cap="flat" cmpd="sng" algn="ctr">
              <a:solidFill>
                <a:srgbClr val="F04E37"/>
              </a:solidFill>
              <a:prstDash val="solid"/>
              <a:round/>
              <a:headEnd type="none" w="med" len="med"/>
              <a:tailEnd type="none" w="med" len="med"/>
            </a:ln>
            <a:effectLst/>
          </p:spPr>
        </p:pic>
        <p:pic>
          <p:nvPicPr>
            <p:cNvPr id="334893" name="Picture 45" descr="j022202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flipV="1">
              <a:off x="4609" y="1092"/>
              <a:ext cx="266" cy="267"/>
            </a:xfrm>
            <a:prstGeom prst="rect">
              <a:avLst/>
            </a:prstGeom>
            <a:solidFill>
              <a:schemeClr val="bg1">
                <a:lumMod val="95000"/>
              </a:schemeClr>
            </a:solidFill>
            <a:ln w="12700" cap="flat" cmpd="sng" algn="ctr">
              <a:solidFill>
                <a:srgbClr val="F04E37"/>
              </a:solidFill>
              <a:prstDash val="solid"/>
              <a:round/>
              <a:headEnd type="none" w="med" len="med"/>
              <a:tailEnd type="none" w="med" len="med"/>
            </a:ln>
            <a:effectLst/>
          </p:spPr>
        </p:pic>
        <p:sp>
          <p:nvSpPr>
            <p:cNvPr id="334894" name="TextBox 10"/>
            <p:cNvSpPr txBox="1">
              <a:spLocks noChangeArrowheads="1"/>
            </p:cNvSpPr>
            <p:nvPr/>
          </p:nvSpPr>
          <p:spPr bwMode="auto">
            <a:xfrm rot="10800000" flipV="1">
              <a:off x="4322" y="1352"/>
              <a:ext cx="1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lgn="ctr" eaLnBrk="1" hangingPunct="1"/>
              <a:r>
                <a:rPr lang="en-US" sz="1600">
                  <a:solidFill>
                    <a:srgbClr val="00274D"/>
                  </a:solidFill>
                  <a:cs typeface="Arial" pitchFamily="34" charset="0"/>
                </a:rPr>
                <a:t>COMMERCE</a:t>
              </a:r>
            </a:p>
          </p:txBody>
        </p:sp>
        <p:pic>
          <p:nvPicPr>
            <p:cNvPr id="334895" name="Picture 47" descr="j022201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flipV="1">
              <a:off x="5211" y="1081"/>
              <a:ext cx="290" cy="291"/>
            </a:xfrm>
            <a:prstGeom prst="rect">
              <a:avLst/>
            </a:prstGeom>
            <a:solidFill>
              <a:schemeClr val="bg1">
                <a:lumMod val="95000"/>
              </a:schemeClr>
            </a:solidFill>
            <a:ln w="12700" cap="flat" cmpd="sng" algn="ctr">
              <a:solidFill>
                <a:srgbClr val="F04E37"/>
              </a:solidFill>
              <a:prstDash val="solid"/>
              <a:round/>
              <a:headEnd type="none" w="med" len="med"/>
              <a:tailEnd type="none" w="med" len="med"/>
            </a:ln>
            <a:effectLst/>
          </p:spPr>
        </p:pic>
      </p:grpSp>
      <p:sp>
        <p:nvSpPr>
          <p:cNvPr id="334899" name="Rectangle 51"/>
          <p:cNvSpPr>
            <a:spLocks noChangeArrowheads="1"/>
          </p:cNvSpPr>
          <p:nvPr/>
        </p:nvSpPr>
        <p:spPr bwMode="auto">
          <a:xfrm>
            <a:off x="441325" y="2624138"/>
            <a:ext cx="30797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solidFill>
                  <a:schemeClr val="tx1"/>
                </a:solidFill>
                <a:ea typeface="MS PGothic" panose="020B0600070205080204" pitchFamily="34" charset="-128"/>
              </a:rPr>
              <a:t>Discover unique groups or individuals based on their past purchases, preferences, motivations and interactions</a:t>
            </a:r>
          </a:p>
        </p:txBody>
      </p:sp>
      <p:sp>
        <p:nvSpPr>
          <p:cNvPr id="334900" name="Rectangle 52"/>
          <p:cNvSpPr>
            <a:spLocks noChangeArrowheads="1"/>
          </p:cNvSpPr>
          <p:nvPr/>
        </p:nvSpPr>
        <p:spPr bwMode="auto">
          <a:xfrm>
            <a:off x="4149725" y="2447017"/>
            <a:ext cx="22415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solidFill>
                  <a:schemeClr val="tx1"/>
                </a:solidFill>
                <a:ea typeface="MS PGothic" panose="020B0600070205080204" pitchFamily="34" charset="-128"/>
              </a:rPr>
              <a:t>Identify current needs, motivations and interactions – including their community of influencers - </a:t>
            </a:r>
          </a:p>
          <a:p>
            <a:r>
              <a:rPr lang="en-US" sz="1600">
                <a:solidFill>
                  <a:schemeClr val="tx1"/>
                </a:solidFill>
                <a:ea typeface="MS PGothic" panose="020B0600070205080204" pitchFamily="34" charset="-128"/>
              </a:rPr>
              <a:t>predict and deliver next best offer</a:t>
            </a:r>
          </a:p>
        </p:txBody>
      </p:sp>
      <p:sp>
        <p:nvSpPr>
          <p:cNvPr id="334901" name="Rectangle 53"/>
          <p:cNvSpPr>
            <a:spLocks noChangeArrowheads="1"/>
          </p:cNvSpPr>
          <p:nvPr/>
        </p:nvSpPr>
        <p:spPr bwMode="auto">
          <a:xfrm>
            <a:off x="6715125" y="2992438"/>
            <a:ext cx="22034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solidFill>
                  <a:schemeClr val="tx1"/>
                </a:solidFill>
                <a:ea typeface="MS PGothic" panose="020B0600070205080204" pitchFamily="34" charset="-128"/>
              </a:rPr>
              <a:t>Deliver personalized, meaningful, timely offers that meet immediate needs </a:t>
            </a:r>
          </a:p>
        </p:txBody>
      </p:sp>
      <p:sp>
        <p:nvSpPr>
          <p:cNvPr id="334906" name="Rectangle 58"/>
          <p:cNvSpPr>
            <a:spLocks noChangeArrowheads="1"/>
          </p:cNvSpPr>
          <p:nvPr/>
        </p:nvSpPr>
        <p:spPr bwMode="auto">
          <a:xfrm>
            <a:off x="6985570" y="1452563"/>
            <a:ext cx="22669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000" b="0">
                <a:solidFill>
                  <a:schemeClr val="tx1"/>
                </a:solidFill>
              </a:rPr>
              <a:t>Single Engine for Engagement</a:t>
            </a:r>
          </a:p>
        </p:txBody>
      </p:sp>
    </p:spTree>
    <p:extLst>
      <p:ext uri="{BB962C8B-B14F-4D97-AF65-F5344CB8AC3E}">
        <p14:creationId xmlns:p14="http://schemas.microsoft.com/office/powerpoint/2010/main" val="210409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131763" y="1804805"/>
            <a:ext cx="8597900" cy="1227137"/>
          </a:xfrm>
          <a:prstGeom prst="rect">
            <a:avLst/>
          </a:prstGeom>
          <a:gradFill flip="none" rotWithShape="1">
            <a:gsLst>
              <a:gs pos="0">
                <a:srgbClr val="FFFFFF">
                  <a:lumMod val="85000"/>
                  <a:alpha val="0"/>
                </a:srgbClr>
              </a:gs>
              <a:gs pos="100000">
                <a:srgbClr val="FFFFFF">
                  <a:lumMod val="85000"/>
                </a:srgbClr>
              </a:gs>
            </a:gsLst>
            <a:lin ang="16200000" scaled="0"/>
            <a:tileRect/>
          </a:gradFill>
          <a:ln>
            <a:noFill/>
          </a:ln>
          <a:effectLst/>
        </p:spPr>
        <p:txBody>
          <a:bodyPr/>
          <a:lstStyle/>
          <a:p>
            <a:pPr defTabSz="914400" eaLnBrk="1" hangingPunct="1">
              <a:lnSpc>
                <a:spcPct val="90000"/>
              </a:lnSpc>
              <a:defRPr/>
            </a:pPr>
            <a:endParaRPr lang="en-US" sz="2400" kern="0">
              <a:solidFill>
                <a:srgbClr val="000000"/>
              </a:solidFill>
              <a:latin typeface="Arial" charset="0"/>
              <a:ea typeface="ＭＳ Ｐゴシック" charset="0"/>
              <a:cs typeface="MS Gothic" charset="0"/>
            </a:endParaRPr>
          </a:p>
        </p:txBody>
      </p:sp>
      <p:sp>
        <p:nvSpPr>
          <p:cNvPr id="61442" name="Rectangle 3"/>
          <p:cNvSpPr>
            <a:spLocks noChangeArrowheads="1"/>
          </p:cNvSpPr>
          <p:nvPr/>
        </p:nvSpPr>
        <p:spPr bwMode="auto">
          <a:xfrm>
            <a:off x="204787" y="185597"/>
            <a:ext cx="8747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0" fontAlgn="base" hangingPunct="0">
              <a:lnSpc>
                <a:spcPct val="90000"/>
              </a:lnSpc>
              <a:spcBef>
                <a:spcPct val="0"/>
              </a:spcBef>
              <a:spcAft>
                <a:spcPct val="0"/>
              </a:spcAft>
              <a:buSzPct val="100000"/>
              <a:tabLst>
                <a:tab pos="0" algn="l"/>
                <a:tab pos="828675" algn="l"/>
                <a:tab pos="1658938" algn="l"/>
                <a:tab pos="2487613" algn="l"/>
                <a:tab pos="3317875" algn="l"/>
                <a:tab pos="4146550" algn="l"/>
                <a:tab pos="4976813" algn="l"/>
                <a:tab pos="5805488" algn="l"/>
                <a:tab pos="6635750" algn="l"/>
                <a:tab pos="7464425" algn="l"/>
                <a:tab pos="8294688" algn="l"/>
                <a:tab pos="9123363" algn="l"/>
              </a:tabLst>
            </a:pPr>
            <a:r>
              <a:rPr lang="en-US" altLang="fr-FR" sz="2400" dirty="0">
                <a:solidFill>
                  <a:srgbClr val="7889FB"/>
                </a:solidFill>
                <a:latin typeface="+mj-lt"/>
                <a:ea typeface="+mj-ea"/>
                <a:cs typeface="+mj-cs"/>
              </a:rPr>
              <a:t>Turning customer insight into action with analytics</a:t>
            </a:r>
          </a:p>
        </p:txBody>
      </p:sp>
      <p:grpSp>
        <p:nvGrpSpPr>
          <p:cNvPr id="61443" name="Group 1"/>
          <p:cNvGrpSpPr>
            <a:grpSpLocks/>
          </p:cNvGrpSpPr>
          <p:nvPr/>
        </p:nvGrpSpPr>
        <p:grpSpPr bwMode="auto">
          <a:xfrm>
            <a:off x="317500" y="2057400"/>
            <a:ext cx="4113213" cy="4459288"/>
            <a:chOff x="317500" y="1657350"/>
            <a:chExt cx="4112456" cy="4460040"/>
          </a:xfrm>
        </p:grpSpPr>
        <p:sp>
          <p:nvSpPr>
            <p:cNvPr id="10" name="Rounded Rectangle 9"/>
            <p:cNvSpPr/>
            <p:nvPr/>
          </p:nvSpPr>
          <p:spPr bwMode="auto">
            <a:xfrm>
              <a:off x="317500" y="1657350"/>
              <a:ext cx="3561694" cy="2896088"/>
            </a:xfrm>
            <a:prstGeom prst="roundRect">
              <a:avLst/>
            </a:prstGeom>
            <a:solidFill>
              <a:schemeClr val="bg1">
                <a:lumMod val="95000"/>
              </a:schemeClr>
            </a:solidFill>
            <a:ln w="12700" cap="flat" cmpd="sng" algn="ctr">
              <a:solidFill>
                <a:srgbClr val="F04E37"/>
              </a:solidFill>
              <a:prstDash val="solid"/>
              <a:round/>
              <a:headEnd type="none" w="med" len="med"/>
              <a:tailEnd type="none" w="med" len="med"/>
            </a:ln>
            <a:effectLst/>
          </p:spPr>
          <p:txBody>
            <a:bodyPr/>
            <a:lstStyle/>
            <a:p>
              <a:pPr eaLnBrk="1">
                <a:lnSpc>
                  <a:spcPct val="93000"/>
                </a:lnSpc>
                <a:buClr>
                  <a:srgbClr val="000000"/>
                </a:buClr>
                <a:buSzPct val="100000"/>
                <a:buFont typeface="Times New Roman" pitchFamily="18" charset="0"/>
                <a:buNone/>
                <a:defRPr/>
              </a:pPr>
              <a:endParaRPr lang="en-US" sz="1200">
                <a:solidFill>
                  <a:srgbClr val="000000"/>
                </a:solidFill>
                <a:cs typeface="MS Gothic" charset="0"/>
              </a:endParaRPr>
            </a:p>
          </p:txBody>
        </p:sp>
        <p:sp>
          <p:nvSpPr>
            <p:cNvPr id="61446" name="Rounded Rectangle 2"/>
            <p:cNvSpPr>
              <a:spLocks noChangeArrowheads="1"/>
            </p:cNvSpPr>
            <p:nvPr/>
          </p:nvSpPr>
          <p:spPr bwMode="auto">
            <a:xfrm>
              <a:off x="2590800" y="2152650"/>
              <a:ext cx="1166813" cy="2222500"/>
            </a:xfrm>
            <a:prstGeom prst="roundRect">
              <a:avLst>
                <a:gd name="adj" fmla="val 16667"/>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endParaRPr lang="en-US" altLang="fr-FR" sz="1000">
                <a:solidFill>
                  <a:schemeClr val="tx1"/>
                </a:solidFill>
                <a:ea typeface="MS PGothic" panose="020B0600070205080204" pitchFamily="34" charset="-128"/>
              </a:endParaRPr>
            </a:p>
            <a:p>
              <a:pPr algn="ctr" defTabSz="914400" eaLnBrk="1" hangingPunct="1"/>
              <a:r>
                <a:rPr lang="en-US" altLang="fr-FR" sz="1000">
                  <a:solidFill>
                    <a:schemeClr val="tx1"/>
                  </a:solidFill>
                  <a:ea typeface="MS PGothic" panose="020B0600070205080204" pitchFamily="34" charset="-128"/>
                </a:rPr>
                <a:t>360 View</a:t>
              </a:r>
            </a:p>
            <a:p>
              <a:pPr algn="ctr" defTabSz="914400" eaLnBrk="1" hangingPunct="1"/>
              <a:r>
                <a:rPr lang="en-US" altLang="fr-FR" sz="1000">
                  <a:solidFill>
                    <a:schemeClr val="tx1"/>
                  </a:solidFill>
                  <a:ea typeface="MS PGothic" panose="020B0600070205080204" pitchFamily="34" charset="-128"/>
                </a:rPr>
                <a:t>Of </a:t>
              </a:r>
            </a:p>
            <a:p>
              <a:pPr algn="ctr" defTabSz="914400" eaLnBrk="1" hangingPunct="1"/>
              <a:r>
                <a:rPr lang="en-US" altLang="fr-FR" sz="1000">
                  <a:solidFill>
                    <a:schemeClr val="tx1"/>
                  </a:solidFill>
                  <a:ea typeface="MS PGothic" panose="020B0600070205080204" pitchFamily="34" charset="-128"/>
                </a:rPr>
                <a:t>Customer</a:t>
              </a:r>
            </a:p>
          </p:txBody>
        </p:sp>
        <p:sp>
          <p:nvSpPr>
            <p:cNvPr id="61447" name="Flowchart: Alternate Process 78"/>
            <p:cNvSpPr>
              <a:spLocks noChangeArrowheads="1"/>
            </p:cNvSpPr>
            <p:nvPr/>
          </p:nvSpPr>
          <p:spPr bwMode="auto">
            <a:xfrm>
              <a:off x="436563" y="2154238"/>
              <a:ext cx="1295400" cy="2225675"/>
            </a:xfrm>
            <a:prstGeom prst="flowChartAlternateProcess">
              <a:avLst/>
            </a:prstGeom>
            <a:noFill/>
            <a:ln w="12700" cap="rnd">
              <a:solidFill>
                <a:srgbClr val="F04E37"/>
              </a:solidFill>
              <a:prstDash val="sysDot"/>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Customer</a:t>
              </a:r>
            </a:p>
            <a:p>
              <a:pPr algn="ctr" defTabSz="914400" eaLnBrk="1" hangingPunct="1"/>
              <a:r>
                <a:rPr lang="en-US" altLang="fr-FR" sz="1000">
                  <a:solidFill>
                    <a:schemeClr val="tx1"/>
                  </a:solidFill>
                  <a:ea typeface="MS PGothic" panose="020B0600070205080204" pitchFamily="34" charset="-128"/>
                </a:rPr>
                <a:t>Segmentation</a:t>
              </a:r>
            </a:p>
          </p:txBody>
        </p:sp>
        <p:sp>
          <p:nvSpPr>
            <p:cNvPr id="61448" name="TextBox 10"/>
            <p:cNvSpPr txBox="1">
              <a:spLocks noChangeArrowheads="1"/>
            </p:cNvSpPr>
            <p:nvPr/>
          </p:nvSpPr>
          <p:spPr bwMode="auto">
            <a:xfrm>
              <a:off x="1657350" y="3308350"/>
              <a:ext cx="1028700" cy="40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a:solidFill>
                    <a:schemeClr val="tx1"/>
                  </a:solidFill>
                  <a:ea typeface="MS PGothic" panose="020B0600070205080204" pitchFamily="34" charset="-128"/>
                </a:rPr>
                <a:t>Predictive Modeling</a:t>
              </a:r>
            </a:p>
          </p:txBody>
        </p:sp>
        <p:sp>
          <p:nvSpPr>
            <p:cNvPr id="61449" name="TextBox 10"/>
            <p:cNvSpPr txBox="1">
              <a:spLocks noChangeArrowheads="1"/>
            </p:cNvSpPr>
            <p:nvPr/>
          </p:nvSpPr>
          <p:spPr bwMode="auto">
            <a:xfrm>
              <a:off x="922338" y="1782763"/>
              <a:ext cx="2387600" cy="24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algn="ctr" defTabSz="914400" eaLnBrk="1" hangingPunct="1"/>
              <a:r>
                <a:rPr lang="en-US" altLang="fr-FR" sz="1000" b="1">
                  <a:solidFill>
                    <a:schemeClr val="tx1"/>
                  </a:solidFill>
                  <a:ea typeface="MS PGothic" panose="020B0600070205080204" pitchFamily="34" charset="-128"/>
                </a:rPr>
                <a:t>CUSTOMER</a:t>
              </a:r>
            </a:p>
          </p:txBody>
        </p:sp>
        <p:pic>
          <p:nvPicPr>
            <p:cNvPr id="61450" name="Picture 11" descr="gear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724150"/>
              <a:ext cx="620114" cy="52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451" name="Straight Arrow Connector 13"/>
            <p:cNvCxnSpPr>
              <a:cxnSpLocks noChangeShapeType="1"/>
            </p:cNvCxnSpPr>
            <p:nvPr/>
          </p:nvCxnSpPr>
          <p:spPr bwMode="auto">
            <a:xfrm>
              <a:off x="1733550" y="3784600"/>
              <a:ext cx="850900" cy="0"/>
            </a:xfrm>
            <a:prstGeom prst="straightConnector1">
              <a:avLst/>
            </a:prstGeom>
            <a:noFill/>
            <a:ln w="12700">
              <a:solidFill>
                <a:srgbClr val="F04E37"/>
              </a:solidFill>
              <a:round/>
              <a:headEnd/>
              <a:tailEnd type="triangle" w="lg" len="lg"/>
            </a:ln>
            <a:extLst>
              <a:ext uri="{909E8E84-426E-40DD-AFC4-6F175D3DCCD1}">
                <a14:hiddenFill xmlns:a14="http://schemas.microsoft.com/office/drawing/2010/main">
                  <a:noFill/>
                </a14:hiddenFill>
              </a:ext>
            </a:extLst>
          </p:spPr>
        </p:cxnSp>
        <p:cxnSp>
          <p:nvCxnSpPr>
            <p:cNvPr id="61452" name="Straight Arrow Connector 62"/>
            <p:cNvCxnSpPr>
              <a:cxnSpLocks noChangeShapeType="1"/>
            </p:cNvCxnSpPr>
            <p:nvPr/>
          </p:nvCxnSpPr>
          <p:spPr bwMode="auto">
            <a:xfrm flipH="1">
              <a:off x="1733550" y="3975100"/>
              <a:ext cx="850900" cy="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61453" name="Rectangle 28"/>
            <p:cNvSpPr>
              <a:spLocks noChangeArrowheads="1"/>
            </p:cNvSpPr>
            <p:nvPr/>
          </p:nvSpPr>
          <p:spPr bwMode="auto">
            <a:xfrm>
              <a:off x="317501" y="4732337"/>
              <a:ext cx="2205330" cy="138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Detect patterns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Find preferences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Identify drivers </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Predict demand </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Score results </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 Model scenarios</a:t>
              </a:r>
            </a:p>
          </p:txBody>
        </p:sp>
        <p:sp>
          <p:nvSpPr>
            <p:cNvPr id="61454" name="Rectangle 28"/>
            <p:cNvSpPr>
              <a:spLocks noChangeArrowheads="1"/>
            </p:cNvSpPr>
            <p:nvPr/>
          </p:nvSpPr>
          <p:spPr bwMode="auto">
            <a:xfrm>
              <a:off x="1997475" y="4732337"/>
              <a:ext cx="2432481" cy="954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Connect all touch points</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Create 360 view</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Analyze historic activity</a:t>
              </a:r>
            </a:p>
            <a:p>
              <a:pPr defTabSz="914400" eaLnBrk="1" hangingPunct="1">
                <a:buFont typeface="Arial" panose="020B0604020202020204" pitchFamily="34" charset="0"/>
                <a:buChar char="•"/>
              </a:pPr>
              <a:r>
                <a:rPr lang="en-US" altLang="fr-FR" sz="1400">
                  <a:solidFill>
                    <a:srgbClr val="F04E37"/>
                  </a:solidFill>
                  <a:ea typeface="MS PGothic" panose="020B0600070205080204" pitchFamily="34" charset="-128"/>
                </a:rPr>
                <a:t>Explore all data </a:t>
              </a:r>
            </a:p>
          </p:txBody>
        </p:sp>
      </p:grpSp>
      <p:sp>
        <p:nvSpPr>
          <p:cNvPr id="61444" name="Rectangle 15"/>
          <p:cNvSpPr>
            <a:spLocks noChangeArrowheads="1"/>
          </p:cNvSpPr>
          <p:nvPr/>
        </p:nvSpPr>
        <p:spPr bwMode="auto">
          <a:xfrm>
            <a:off x="238044" y="948889"/>
            <a:ext cx="85312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MS Gothic" panose="020B0609070205080204" pitchFamily="49" charset="-128"/>
              </a:defRPr>
            </a:lvl1pPr>
            <a:lvl2pPr>
              <a:defRPr>
                <a:solidFill>
                  <a:srgbClr val="000000"/>
                </a:solidFill>
                <a:latin typeface="Arial" panose="020B0604020202020204" pitchFamily="34" charset="0"/>
                <a:ea typeface="MS Gothic" panose="020B0609070205080204" pitchFamily="49" charset="-128"/>
              </a:defRPr>
            </a:lvl2pPr>
            <a:lvl3pPr>
              <a:defRPr>
                <a:solidFill>
                  <a:srgbClr val="000000"/>
                </a:solidFill>
                <a:latin typeface="Arial" panose="020B0604020202020204" pitchFamily="34" charset="0"/>
                <a:ea typeface="MS Gothic" panose="020B0609070205080204" pitchFamily="49" charset="-128"/>
              </a:defRPr>
            </a:lvl3pPr>
            <a:lvl4pPr>
              <a:defRPr>
                <a:solidFill>
                  <a:srgbClr val="000000"/>
                </a:solidFill>
                <a:latin typeface="Arial" panose="020B0604020202020204" pitchFamily="34" charset="0"/>
                <a:ea typeface="MS Gothic" panose="020B0609070205080204" pitchFamily="49" charset="-128"/>
              </a:defRPr>
            </a:lvl4pPr>
            <a:lvl5pPr>
              <a:defRPr>
                <a:solidFill>
                  <a:srgbClr val="000000"/>
                </a:solidFill>
                <a:latin typeface="Arial" panose="020B0604020202020204" pitchFamily="34" charset="0"/>
                <a:ea typeface="MS Gothic" panose="020B0609070205080204" pitchFamily="49" charset="-128"/>
              </a:defRPr>
            </a:lvl5pPr>
            <a:lvl6pPr marL="25146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6pPr>
            <a:lvl7pPr marL="29718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7pPr>
            <a:lvl8pPr marL="34290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8pPr>
            <a:lvl9pPr marL="3886200" indent="-228600" fontAlgn="base">
              <a:spcBef>
                <a:spcPct val="0"/>
              </a:spcBef>
              <a:spcAft>
                <a:spcPct val="0"/>
              </a:spcAft>
              <a:defRPr>
                <a:solidFill>
                  <a:srgbClr val="000000"/>
                </a:solidFill>
                <a:latin typeface="Arial" panose="020B0604020202020204" pitchFamily="34" charset="0"/>
                <a:ea typeface="MS Gothic" panose="020B0609070205080204" pitchFamily="49" charset="-128"/>
              </a:defRPr>
            </a:lvl9pPr>
          </a:lstStyle>
          <a:p>
            <a:pPr defTabSz="914400">
              <a:buFont typeface="Times New Roman" panose="02020603050405020304" pitchFamily="18" charset="0"/>
              <a:buNone/>
            </a:pPr>
            <a:r>
              <a:rPr lang="en-US" altLang="fr-FR" sz="2000">
                <a:solidFill>
                  <a:schemeClr val="tx1"/>
                </a:solidFill>
                <a:latin typeface="+mj-lt"/>
                <a:ea typeface="+mj-ea"/>
                <a:cs typeface="+mj-cs"/>
              </a:rPr>
              <a:t>Gain a deep understanding of customer segments, micro-segments, individuals</a:t>
            </a:r>
          </a:p>
        </p:txBody>
      </p:sp>
    </p:spTree>
    <p:extLst>
      <p:ext uri="{BB962C8B-B14F-4D97-AF65-F5344CB8AC3E}">
        <p14:creationId xmlns:p14="http://schemas.microsoft.com/office/powerpoint/2010/main" val="974358452"/>
      </p:ext>
    </p:extLst>
  </p:cSld>
  <p:clrMapOvr>
    <a:masterClrMapping/>
  </p:clrMapOvr>
</p:sld>
</file>

<file path=ppt/theme/theme1.xml><?xml version="1.0" encoding="utf-8"?>
<a:theme xmlns:a="http://schemas.openxmlformats.org/drawingml/2006/main" name="Big_Data_&amp;_Analytics_Brand_wht_template">
  <a:themeElements>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fontScheme name="Big_Data_&amp;_Analytics_Brand_wh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BM Cloud 2017">
  <a:themeElements>
    <a:clrScheme name="Custom 2">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AB8FF"/>
      </a:hlink>
      <a:folHlink>
        <a:srgbClr val="FF00FF"/>
      </a:folHlink>
    </a:clrScheme>
    <a:fontScheme name="IBM InterConnect 2017">
      <a:majorFont>
        <a:latin typeface="Helvetica"/>
        <a:ea typeface="Helvetica"/>
        <a:cs typeface="Helvetica"/>
      </a:majorFont>
      <a:minorFont>
        <a:latin typeface="Calibri"/>
        <a:ea typeface="Calibri"/>
        <a:cs typeface="Calibri"/>
      </a:minorFont>
    </a:fontScheme>
    <a:fmtScheme name="IBM InterConnect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BM Cloud PPT Template_August 2017 TEST" id="{1146AE28-24B2-4343-8906-A8CB076E5A74}" vid="{95D878A1-EE64-C44C-BD6F-23647F5675F5}"/>
    </a:ext>
  </a:extLst>
</a:theme>
</file>

<file path=ppt/theme/theme3.xml><?xml version="1.0" encoding="utf-8"?>
<a:theme xmlns:a="http://schemas.openxmlformats.org/drawingml/2006/main" name="Watson: Group 1, Blue 70">
  <a:themeElements>
    <a:clrScheme name="Group 1, Blue 70">
      <a:dk1>
        <a:srgbClr val="C0E6FF"/>
      </a:dk1>
      <a:lt1>
        <a:srgbClr val="A7FAE6"/>
      </a:lt1>
      <a:dk2>
        <a:srgbClr val="152935"/>
      </a:dk2>
      <a:lt2>
        <a:srgbClr val="264A60"/>
      </a:lt2>
      <a:accent1>
        <a:srgbClr val="5596E6"/>
      </a:accent1>
      <a:accent2>
        <a:srgbClr val="5AAAFA"/>
      </a:accent2>
      <a:accent3>
        <a:srgbClr val="7CC7FF"/>
      </a:accent3>
      <a:accent4>
        <a:srgbClr val="00B4A0"/>
      </a:accent4>
      <a:accent5>
        <a:srgbClr val="41D6C3"/>
      </a:accent5>
      <a:accent6>
        <a:srgbClr val="6EEDD8"/>
      </a:accent6>
      <a:hlink>
        <a:srgbClr val="AEAEAE"/>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BlueTeal_16x9_Arial_Mac-PC_010617" id="{736AB9C3-8B0F-C140-96E2-A4DE44FF1FF0}" vid="{FB85549E-812D-1F40-AB9C-9CCC29B3E6E8}"/>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2206</Words>
  <Application>Microsoft Macintosh PowerPoint</Application>
  <PresentationFormat>Affichage à l'écran (4:3)</PresentationFormat>
  <Paragraphs>427</Paragraphs>
  <Slides>18</Slides>
  <Notes>8</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18</vt:i4>
      </vt:variant>
    </vt:vector>
  </HeadingPairs>
  <TitlesOfParts>
    <vt:vector size="29" baseType="lpstr">
      <vt:lpstr>Arial</vt:lpstr>
      <vt:lpstr>Calibri</vt:lpstr>
      <vt:lpstr>Helvetica Light</vt:lpstr>
      <vt:lpstr>Helvetica Neue</vt:lpstr>
      <vt:lpstr>Symbol</vt:lpstr>
      <vt:lpstr>Times New Roman</vt:lpstr>
      <vt:lpstr>Verdana</vt:lpstr>
      <vt:lpstr>Wingdings</vt:lpstr>
      <vt:lpstr>Big_Data_&amp;_Analytics_Brand_wht_template</vt:lpstr>
      <vt:lpstr>IBM Cloud 2017</vt:lpstr>
      <vt:lpstr>Watson: Group 1, Blue 70</vt:lpstr>
      <vt:lpstr>Présentation PowerPoint</vt:lpstr>
      <vt:lpstr>Présentation PowerPoint</vt:lpstr>
      <vt:lpstr>Following the customer journey</vt:lpstr>
      <vt:lpstr>Présentation PowerPoint</vt:lpstr>
      <vt:lpstr>Customer Analytics – data types and sources</vt:lpstr>
      <vt:lpstr>Turning customer data into business insights</vt:lpstr>
      <vt:lpstr>Customer journey – coordinated experience</vt:lpstr>
      <vt:lpstr>Buyers are hungry for an integrated, personalized shopping experience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Advanced Analysis to increase marketing effectiveness</vt:lpstr>
      <vt:lpstr>Next Best Offer/Action (Prescriptive Analytics) Campaign Management strategy</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dc:title>
  <dc:subject/>
  <dc:creator/>
  <cp:lastModifiedBy/>
  <cp:revision>1</cp:revision>
  <cp:lastPrinted>2017-12-14T14:42:33Z</cp:lastPrinted>
  <dcterms:created xsi:type="dcterms:W3CDTF">2017-02-27T08:17:35Z</dcterms:created>
  <dcterms:modified xsi:type="dcterms:W3CDTF">2019-10-21T12:57:21Z</dcterms:modified>
</cp:coreProperties>
</file>