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6"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04/05/1446</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04/05/1446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04/05/1446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04/05/1446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04/05/1446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04/05/1446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04/05/1446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04/05/1446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04/05/1446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04/05/1446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04/05/1446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04/05/1446</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539552" y="404664"/>
            <a:ext cx="7851648" cy="1828800"/>
          </a:xfrm>
        </p:spPr>
        <p:txBody>
          <a:bodyPr>
            <a:normAutofit/>
          </a:bodyPr>
          <a:lstStyle/>
          <a:p>
            <a:pPr algn="ctr"/>
            <a:r>
              <a:rPr lang="ar-AE" sz="7200" dirty="0" smtClean="0">
                <a:solidFill>
                  <a:srgbClr val="FF0000"/>
                </a:solidFill>
              </a:rPr>
              <a:t>بسم الله الرحمن الرحيم</a:t>
            </a:r>
            <a:endParaRPr lang="en-US" sz="7200" dirty="0">
              <a:solidFill>
                <a:srgbClr val="FF0000"/>
              </a:solidFill>
            </a:endParaRPr>
          </a:p>
        </p:txBody>
      </p:sp>
      <p:sp>
        <p:nvSpPr>
          <p:cNvPr id="3" name="عنوان فرعي 2"/>
          <p:cNvSpPr>
            <a:spLocks noGrp="1"/>
          </p:cNvSpPr>
          <p:nvPr>
            <p:ph type="subTitle" idx="1"/>
          </p:nvPr>
        </p:nvSpPr>
        <p:spPr>
          <a:xfrm>
            <a:off x="539552" y="2852936"/>
            <a:ext cx="7854696" cy="3368816"/>
          </a:xfrm>
        </p:spPr>
        <p:txBody>
          <a:bodyPr>
            <a:noAutofit/>
          </a:bodyPr>
          <a:lstStyle/>
          <a:p>
            <a:r>
              <a:rPr lang="ar-AE" sz="23900" b="1" dirty="0" smtClean="0">
                <a:solidFill>
                  <a:schemeClr val="bg1"/>
                </a:solidFill>
              </a:rPr>
              <a:t>التسعير</a:t>
            </a:r>
            <a:endParaRPr lang="en-US" sz="23900" b="1" dirty="0">
              <a:solidFill>
                <a:schemeClr val="bg1"/>
              </a:solidFill>
            </a:endParaRPr>
          </a:p>
        </p:txBody>
      </p:sp>
    </p:spTree>
    <p:extLst>
      <p:ext uri="{BB962C8B-B14F-4D97-AF65-F5344CB8AC3E}">
        <p14:creationId xmlns:p14="http://schemas.microsoft.com/office/powerpoint/2010/main" val="3359432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76672"/>
            <a:ext cx="8229600" cy="6192688"/>
          </a:xfrm>
        </p:spPr>
        <p:txBody>
          <a:bodyPr>
            <a:noAutofit/>
          </a:bodyPr>
          <a:lstStyle/>
          <a:p>
            <a:pPr algn="just" rtl="1"/>
            <a:r>
              <a:rPr lang="ar-SA" sz="2800" b="1" dirty="0"/>
              <a:t>أولاً:</a:t>
            </a:r>
            <a:r>
              <a:rPr lang="ar-SA" sz="2800" dirty="0"/>
              <a:t> أن تعظيم الربح يفترض أن المنشأة تعرض دالة الطلب ودالة التكاليف لسلعتها، وفى واقع الأمر فإن تقدير هاتين الدالتين من الصعوبة بمكان .</a:t>
            </a:r>
            <a:endParaRPr lang="en-US" sz="2800" dirty="0"/>
          </a:p>
          <a:p>
            <a:pPr algn="just" rtl="1"/>
            <a:r>
              <a:rPr lang="ar-SA" sz="2800" b="1" dirty="0"/>
              <a:t>ثانياً:</a:t>
            </a:r>
            <a:r>
              <a:rPr lang="ar-SA" sz="2800" dirty="0"/>
              <a:t> تتكون المنشأة من عدد من المجموعات والأفراد ذوي المصلحة المباشرة أو غير المباشرة في المنشأة </a:t>
            </a:r>
            <a:r>
              <a:rPr lang="en-US" sz="2800" b="1" dirty="0"/>
              <a:t>(Stakeholders)</a:t>
            </a:r>
            <a:r>
              <a:rPr lang="ar-SA" sz="2800" dirty="0"/>
              <a:t>, وهذه المجموعات تضم ملاّك المنشأة والعاملين والمدير العام, ومؤسسات التمويل, والموردين, والوسطاء, والدولة, وجماعات حماية المستهلك, والسلام الأخضر، وقد تتعارض أهداف هذه الجماعات مع أهداف المنشأة في تعظيم الربح, إذ إن تعظيم الربح غالباً ما يكون على حساب كل هذه المجموعات أو بعضها, وعليه فإن ما تسعى المنشأة إلى الوصول إليه هو الربح المناسب الذي يعينها على الاستمرارية والوفاء بالتزاماتها ، ويقوى العلاقة بينها وبين محيطها الداخلي والخارجي ، وهناك جواب كثيرة لتعظيم الربح, يمكن الرجوع إليها في كتب الإدارة المالية .</a:t>
            </a:r>
            <a:endParaRPr lang="en-US" sz="2800" dirty="0"/>
          </a:p>
          <a:p>
            <a:pPr algn="just"/>
            <a:endParaRPr lang="en-US" sz="2800" dirty="0"/>
          </a:p>
        </p:txBody>
      </p:sp>
    </p:spTree>
    <p:extLst>
      <p:ext uri="{BB962C8B-B14F-4D97-AF65-F5344CB8AC3E}">
        <p14:creationId xmlns:p14="http://schemas.microsoft.com/office/powerpoint/2010/main" val="92102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08720"/>
            <a:ext cx="8229600" cy="5415880"/>
          </a:xfrm>
        </p:spPr>
        <p:txBody>
          <a:bodyPr>
            <a:normAutofit/>
          </a:bodyPr>
          <a:lstStyle/>
          <a:p>
            <a:pPr algn="just" rtl="1"/>
            <a:r>
              <a:rPr lang="ar-SA" sz="3200" b="1" dirty="0"/>
              <a:t>ثالثاً</a:t>
            </a:r>
            <a:r>
              <a:rPr lang="ar-SA" sz="3200" dirty="0"/>
              <a:t>: أن تركيز المنشأة على الربح في الأجل القصير يعنى أنها تضحى بالربح في الأجل الطويل ، من خلال تجاهلها لعناصر المزيج التسويقي الأخرى علاوة على تجاهلها لرد فعل المنافسين والقيود القانونية التي قد تطال الأسعار التي تفرضها ، وحتى في حالة انتقاء كل هذه العوامل, فإن المنشأة قد توصف بأنها لا أخلاقية وذلك لاستغلالها ظروفاً معينة, قد تكون فيها السلعة شحيحة, أو الإقبال عليها كبيراً ، ولاشك أن استغلال الإنسان لأخيه الإنسان يعد عملاً غير إنساني .</a:t>
            </a:r>
            <a:endParaRPr lang="en-US" sz="3200" dirty="0"/>
          </a:p>
          <a:p>
            <a:pPr algn="just" rtl="1"/>
            <a:endParaRPr lang="en-US" sz="3200" dirty="0"/>
          </a:p>
        </p:txBody>
      </p:sp>
    </p:spTree>
    <p:extLst>
      <p:ext uri="{BB962C8B-B14F-4D97-AF65-F5344CB8AC3E}">
        <p14:creationId xmlns:p14="http://schemas.microsoft.com/office/powerpoint/2010/main" val="132859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116632"/>
            <a:ext cx="8229600" cy="1143000"/>
          </a:xfrm>
        </p:spPr>
        <p:txBody>
          <a:bodyPr/>
          <a:lstStyle/>
          <a:p>
            <a:pPr algn="r"/>
            <a:r>
              <a:rPr lang="ar-SA" b="1" dirty="0"/>
              <a:t>تعظيم الحصة </a:t>
            </a:r>
            <a:r>
              <a:rPr lang="ar-SA" b="1" dirty="0" smtClean="0"/>
              <a:t>السوقية</a:t>
            </a:r>
            <a:r>
              <a:rPr lang="ar-AE" b="1" dirty="0" smtClean="0"/>
              <a:t>:</a:t>
            </a:r>
            <a:r>
              <a:rPr lang="ar-SA" dirty="0" smtClean="0"/>
              <a:t> </a:t>
            </a:r>
            <a:endParaRPr lang="en-US" dirty="0"/>
          </a:p>
        </p:txBody>
      </p:sp>
      <p:sp>
        <p:nvSpPr>
          <p:cNvPr id="3" name="عنصر نائب للمحتوى 2"/>
          <p:cNvSpPr>
            <a:spLocks noGrp="1"/>
          </p:cNvSpPr>
          <p:nvPr>
            <p:ph idx="1"/>
          </p:nvPr>
        </p:nvSpPr>
        <p:spPr>
          <a:xfrm>
            <a:off x="457200" y="1340768"/>
            <a:ext cx="8229600" cy="4983832"/>
          </a:xfrm>
        </p:spPr>
        <p:txBody>
          <a:bodyPr>
            <a:normAutofit/>
          </a:bodyPr>
          <a:lstStyle/>
          <a:p>
            <a:pPr algn="just" rtl="1"/>
            <a:r>
              <a:rPr lang="ar-SA" sz="3600" b="1" dirty="0"/>
              <a:t>تسعى بعض المنشآت إلى زيادة حصتها السوقية ظناً منها أن ذلك سيقودها إلى الريادة والسيطرة على السوق في الأجل الطويل ، بل ترى هذه المنشآت أن زيادة المبيعات سيفضى إلى تخفيض تكلفة الوحدة من السلعة, وبالتالي يؤدى إلى زيادة الأرباح في المدى الطويل ، ولتحقيق هذا الهدف فإن المنشأة تلجأ إلى وضع سعر منخفض على زعم أن الطلب سيكون مرناً, ومن ثم سيقود هذا السعر إلى اختراق السوق .</a:t>
            </a:r>
            <a:endParaRPr lang="en-US" sz="3600" b="1" dirty="0"/>
          </a:p>
          <a:p>
            <a:pPr marL="0" indent="0" algn="just" rtl="1">
              <a:buNone/>
            </a:pPr>
            <a:endParaRPr lang="en-US" sz="3600" b="1" dirty="0"/>
          </a:p>
        </p:txBody>
      </p:sp>
    </p:spTree>
    <p:extLst>
      <p:ext uri="{BB962C8B-B14F-4D97-AF65-F5344CB8AC3E}">
        <p14:creationId xmlns:p14="http://schemas.microsoft.com/office/powerpoint/2010/main" val="57904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sz="3200" b="1" dirty="0"/>
              <a:t>هناك بعض العوامل التي لابد من توافرها حتى يتحقق هذا الهدف وهي :</a:t>
            </a:r>
            <a:r>
              <a:rPr lang="en-US" sz="3200" b="1" dirty="0"/>
              <a:t/>
            </a:r>
            <a:br>
              <a:rPr lang="en-US" sz="3200" b="1" dirty="0"/>
            </a:br>
            <a:endParaRPr lang="en-US" sz="32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49694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5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Autofit/>
          </a:bodyPr>
          <a:lstStyle/>
          <a:p>
            <a:pPr algn="just" rtl="1"/>
            <a:r>
              <a:rPr lang="ar-SA" sz="4000" dirty="0"/>
              <a:t>إن هدف تعظيم الحصة السوقية قد يكون قصير الأجل في بعض الأحيان ، فقد لا تقوى المنشأة على الاستمرار في البيع بأسعار منخفضة إلى فترات طويلة ، وعليه فبعد أن يزيد الطلب على سلعتها, ربما تبدأ في زيادة السعر مرة أخرى ولو بطريقة تدريجية خاصة إذا كان هذا السعر لا يحقق لها هامش ربح مجز, أو لا يتناسب مع أسعار المنافسين .</a:t>
            </a:r>
            <a:endParaRPr lang="en-US" sz="4000" dirty="0"/>
          </a:p>
          <a:p>
            <a:pPr algn="just" rtl="1"/>
            <a:endParaRPr lang="en-US" sz="4000" dirty="0"/>
          </a:p>
        </p:txBody>
      </p:sp>
    </p:spTree>
    <p:extLst>
      <p:ext uri="{BB962C8B-B14F-4D97-AF65-F5344CB8AC3E}">
        <p14:creationId xmlns:p14="http://schemas.microsoft.com/office/powerpoint/2010/main" val="303464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كشط </a:t>
            </a:r>
            <a:r>
              <a:rPr lang="ar-SA" b="1" dirty="0" smtClean="0"/>
              <a:t>السوق</a:t>
            </a:r>
            <a:r>
              <a:rPr lang="ar-AE" b="1" dirty="0" smtClean="0"/>
              <a:t>:</a:t>
            </a:r>
            <a:r>
              <a:rPr lang="ar-SA" dirty="0" smtClean="0"/>
              <a:t> </a:t>
            </a:r>
            <a:endParaRPr lang="en-US" dirty="0"/>
          </a:p>
        </p:txBody>
      </p:sp>
      <p:sp>
        <p:nvSpPr>
          <p:cNvPr id="3" name="عنصر نائب للمحتوى 2"/>
          <p:cNvSpPr>
            <a:spLocks noGrp="1"/>
          </p:cNvSpPr>
          <p:nvPr>
            <p:ph idx="1"/>
          </p:nvPr>
        </p:nvSpPr>
        <p:spPr>
          <a:xfrm>
            <a:off x="457200" y="1935480"/>
            <a:ext cx="8229600" cy="4589864"/>
          </a:xfrm>
        </p:spPr>
        <p:txBody>
          <a:bodyPr>
            <a:noAutofit/>
          </a:bodyPr>
          <a:lstStyle/>
          <a:p>
            <a:pPr algn="just" rtl="1"/>
            <a:r>
              <a:rPr lang="ar-SA" sz="3200" dirty="0"/>
              <a:t>إن هدف كشط السوق غالباً ما يتزامن مع طرح سلعة جديدة لأول مرة في السوق, وخاصة بالنسبة للسلع التكنولوجية ، إذ تضع الشركة المنتجة أسعاراً عالية لتستفيد من كشطة السوق، وقد يكون السعر العالي مبرراً بمبادأة المنشأة بطرح المنتج والذي يكون قد كلف الشركة أموالاً ضخمة في مرحلة البحوث, والتطوير, وتوفير البنيات الأساسية لإنتاجه, فضلاً عن أن الشركة في مرحلة تقديم السلعة تكون محتكرة وبالتالي تحاول الاستفادة من هذه الميزة ، ومن بين الشركات التي تمارس عملية الكشط شركة سوني اليابانية .</a:t>
            </a:r>
            <a:endParaRPr lang="en-US" sz="3200" dirty="0"/>
          </a:p>
          <a:p>
            <a:pPr algn="just" rtl="1"/>
            <a:endParaRPr lang="en-US" sz="3200" dirty="0"/>
          </a:p>
        </p:txBody>
      </p:sp>
    </p:spTree>
    <p:extLst>
      <p:ext uri="{BB962C8B-B14F-4D97-AF65-F5344CB8AC3E}">
        <p14:creationId xmlns:p14="http://schemas.microsoft.com/office/powerpoint/2010/main" val="211429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rtl="1"/>
            <a:r>
              <a:rPr lang="ar-SA" sz="3600" b="1" dirty="0"/>
              <a:t>إن هدف كشط السوق يكون مناسباً في الحالات الآتية :</a:t>
            </a:r>
            <a:r>
              <a:rPr lang="en-US" sz="3600" dirty="0"/>
              <a:t/>
            </a:r>
            <a:br>
              <a:rPr lang="en-US" sz="3600" dirty="0"/>
            </a:br>
            <a:endParaRPr lang="en-US" sz="3600" dirty="0"/>
          </a:p>
        </p:txBody>
      </p:sp>
      <p:sp>
        <p:nvSpPr>
          <p:cNvPr id="3" name="عنصر نائب للمحتوى 2"/>
          <p:cNvSpPr>
            <a:spLocks noGrp="1"/>
          </p:cNvSpPr>
          <p:nvPr>
            <p:ph idx="1"/>
          </p:nvPr>
        </p:nvSpPr>
        <p:spPr>
          <a:xfrm>
            <a:off x="457200" y="1484784"/>
            <a:ext cx="8229600" cy="4839816"/>
          </a:xfrm>
        </p:spPr>
        <p:txBody>
          <a:bodyPr>
            <a:normAutofit/>
          </a:bodyPr>
          <a:lstStyle/>
          <a:p>
            <a:pPr algn="just" rtl="1"/>
            <a:r>
              <a:rPr lang="ar-SA" sz="3200" b="1" dirty="0" smtClean="0"/>
              <a:t>أولا: </a:t>
            </a:r>
            <a:r>
              <a:rPr lang="ar-SA" sz="3200" b="1" dirty="0"/>
              <a:t>وجود عدد مقدر من المستهلكين الذين يملكون قوة شرائية عالية ولديهم رغبة في شراء السلعة .</a:t>
            </a:r>
            <a:endParaRPr lang="en-US" sz="3200" b="1" dirty="0"/>
          </a:p>
          <a:p>
            <a:pPr algn="just" rtl="1"/>
            <a:r>
              <a:rPr lang="ar-SA" sz="3200" b="1" dirty="0"/>
              <a:t>ثانياً: أن لا تكون تكلفة الإنتاج للوحدة عالية جداً ، بحيث تلغى إمكانية زيادة الطلب على السلعة .</a:t>
            </a:r>
            <a:endParaRPr lang="en-US" sz="3200" b="1" dirty="0"/>
          </a:p>
          <a:p>
            <a:pPr algn="just" rtl="1"/>
            <a:r>
              <a:rPr lang="ar-SA" sz="3200" b="1" dirty="0" smtClean="0"/>
              <a:t>ثالثا: </a:t>
            </a:r>
            <a:r>
              <a:rPr lang="ar-SA" sz="3200" b="1" dirty="0"/>
              <a:t>أن لا تغرى الأسعار العالية منافسين جدد بالدخول في مجال الصناعة .</a:t>
            </a:r>
            <a:endParaRPr lang="en-US" sz="3200" b="1" dirty="0"/>
          </a:p>
          <a:p>
            <a:pPr algn="just" rtl="1"/>
            <a:r>
              <a:rPr lang="ar-SA" sz="3200" b="1" dirty="0"/>
              <a:t>رابعاً: أن تعكس الأسعار العالية صورة ذهنية لمنتج متميز.</a:t>
            </a:r>
            <a:endParaRPr lang="en-US" sz="3200" b="1" dirty="0"/>
          </a:p>
        </p:txBody>
      </p:sp>
    </p:spTree>
    <p:extLst>
      <p:ext uri="{BB962C8B-B14F-4D97-AF65-F5344CB8AC3E}">
        <p14:creationId xmlns:p14="http://schemas.microsoft.com/office/powerpoint/2010/main" val="27670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6021288"/>
          </a:xfrm>
        </p:spPr>
        <p:txBody>
          <a:bodyPr>
            <a:noAutofit/>
          </a:bodyPr>
          <a:lstStyle/>
          <a:p>
            <a:pPr algn="just" rtl="1"/>
            <a:r>
              <a:rPr lang="ar-SA" sz="3200" b="1" dirty="0"/>
              <a:t>تضع بعض الشركات هذا الهدف لتحافظ على مركزها في السوق في الأجل القصير والطويل, وتكون لها الريادة, والقيادة في طرح السلع الجديدة ، وطالما أن السلعة تطرح لأول مرة فإن المنشأة تتقاضى أعلى الأسعار في بداية طرح السلعة أو فيما يعرف بمرحلة التقديم في دورة حياة السلعة ، وهذا السعر يستهدف الفئات ذات الدخل المرتفع ، ولكن يتوقع أن ينخفض السعر بمرور الوقت مع دخول منافسين جدد، ويمكن أن تستفيد الشركة من الأرباح المحققة نتيجة كشط السوق في تطوير المنتج ، أو في الخروج مبكراً من السوق قبل وصول السلعة إلى مرحلة النضج بعد أن تكون المنشأة قد اخترعت منتجاً جديداً ، وهكذا يمكن للمنشأة </a:t>
            </a:r>
            <a:r>
              <a:rPr lang="ar-SA" sz="3200" b="1" dirty="0" err="1"/>
              <a:t>المبادئة</a:t>
            </a:r>
            <a:r>
              <a:rPr lang="ar-SA" sz="3200" b="1" dirty="0"/>
              <a:t> أن تتمتع دائماً بكشط السوق .</a:t>
            </a:r>
            <a:endParaRPr lang="en-US" sz="3200" b="1" dirty="0"/>
          </a:p>
          <a:p>
            <a:pPr algn="just" rtl="1"/>
            <a:endParaRPr lang="en-US" sz="3200" b="1" dirty="0"/>
          </a:p>
        </p:txBody>
      </p:sp>
    </p:spTree>
    <p:extLst>
      <p:ext uri="{BB962C8B-B14F-4D97-AF65-F5344CB8AC3E}">
        <p14:creationId xmlns:p14="http://schemas.microsoft.com/office/powerpoint/2010/main" val="4021486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SA" b="1" dirty="0"/>
              <a:t>القيادة في </a:t>
            </a:r>
            <a:r>
              <a:rPr lang="ar-SA" b="1" dirty="0" smtClean="0"/>
              <a:t>الجودة</a:t>
            </a:r>
            <a:r>
              <a:rPr lang="ar-AE" b="1" dirty="0" smtClean="0"/>
              <a:t>:</a:t>
            </a:r>
            <a:r>
              <a:rPr lang="ar-SA" dirty="0" smtClean="0"/>
              <a:t> </a:t>
            </a:r>
            <a:endParaRPr lang="en-US" dirty="0"/>
          </a:p>
        </p:txBody>
      </p:sp>
      <p:sp>
        <p:nvSpPr>
          <p:cNvPr id="3" name="عنصر نائب للمحتوى 2"/>
          <p:cNvSpPr>
            <a:spLocks noGrp="1"/>
          </p:cNvSpPr>
          <p:nvPr>
            <p:ph idx="1"/>
          </p:nvPr>
        </p:nvSpPr>
        <p:spPr/>
        <p:txBody>
          <a:bodyPr>
            <a:noAutofit/>
          </a:bodyPr>
          <a:lstStyle/>
          <a:p>
            <a:pPr algn="just" rtl="1"/>
            <a:r>
              <a:rPr lang="ar-SA" sz="3600" b="1" dirty="0"/>
              <a:t>إن الهدف الأساسي لبعض المنشآت هو الريادة في مجال الجودة ، وتسعى مثل هذه الشركات إلى تحسين سلعها باستمرار, والى صرف أموال طائلة في البحوث والتطوير حتى تحقق هذا الهدف ، وتعتقد هذه الشركات أن الزبون يقدر السلعة الجيدة ويدفع بسخاء في سبيل الحصول عليها ، ومثل هذه الشركات لا تلتفت كثيراً إلى السعر بل غالباً ما تضع أسعاراً عالية ، فللجودة ثمنها .</a:t>
            </a:r>
            <a:endParaRPr lang="en-US" sz="3600" b="1" dirty="0"/>
          </a:p>
          <a:p>
            <a:pPr marL="0" indent="0" algn="just" rtl="1">
              <a:buNone/>
            </a:pPr>
            <a:endParaRPr lang="en-US" sz="3600" b="1" dirty="0"/>
          </a:p>
        </p:txBody>
      </p:sp>
    </p:spTree>
    <p:extLst>
      <p:ext uri="{BB962C8B-B14F-4D97-AF65-F5344CB8AC3E}">
        <p14:creationId xmlns:p14="http://schemas.microsoft.com/office/powerpoint/2010/main" val="142390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SA" b="1" dirty="0"/>
              <a:t>هدف </a:t>
            </a:r>
            <a:r>
              <a:rPr lang="ar-SA" b="1" dirty="0" smtClean="0"/>
              <a:t>البقاء</a:t>
            </a:r>
            <a:r>
              <a:rPr lang="ar-AE" b="1" dirty="0" smtClean="0"/>
              <a:t>:</a:t>
            </a:r>
            <a:r>
              <a:rPr lang="ar-SA" b="1" dirty="0" smtClean="0"/>
              <a:t> </a:t>
            </a:r>
            <a:endParaRPr lang="en-US" dirty="0"/>
          </a:p>
        </p:txBody>
      </p:sp>
      <p:sp>
        <p:nvSpPr>
          <p:cNvPr id="3" name="عنصر نائب للمحتوى 2"/>
          <p:cNvSpPr>
            <a:spLocks noGrp="1"/>
          </p:cNvSpPr>
          <p:nvPr>
            <p:ph idx="1"/>
          </p:nvPr>
        </p:nvSpPr>
        <p:spPr/>
        <p:txBody>
          <a:bodyPr>
            <a:normAutofit/>
          </a:bodyPr>
          <a:lstStyle/>
          <a:p>
            <a:pPr algn="just" rtl="1"/>
            <a:r>
              <a:rPr lang="ar-SA" sz="4000" dirty="0"/>
              <a:t>إن أسوأ ما يمكن أن تفكر فيه المنشأة هو هدف البقاء ، فإنه يعنى بالضرورة أن حياة المنشأة واستمرارها مهددان ، وأن أقصى ما تطمح إليه هو أن تصارع للبقاء على قيد الحياة ، </a:t>
            </a:r>
            <a:r>
              <a:rPr lang="ar-SA" sz="4000" b="1" dirty="0"/>
              <a:t>وتضطر المنشأة إلى الركون لهذا الهدف</a:t>
            </a:r>
            <a:r>
              <a:rPr lang="ar-SA" sz="4000" dirty="0"/>
              <a:t> </a:t>
            </a:r>
            <a:r>
              <a:rPr lang="ar-SA" sz="4000" b="1" dirty="0"/>
              <a:t>عندما:</a:t>
            </a:r>
            <a:r>
              <a:rPr lang="ar-SA" sz="4000" dirty="0"/>
              <a:t> </a:t>
            </a:r>
            <a:endParaRPr lang="en-US" sz="4000" dirty="0"/>
          </a:p>
          <a:p>
            <a:pPr algn="just" rtl="1"/>
            <a:endParaRPr lang="en-US" sz="4000" dirty="0"/>
          </a:p>
        </p:txBody>
      </p:sp>
    </p:spTree>
    <p:extLst>
      <p:ext uri="{BB962C8B-B14F-4D97-AF65-F5344CB8AC3E}">
        <p14:creationId xmlns:p14="http://schemas.microsoft.com/office/powerpoint/2010/main" val="37387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904656"/>
          </a:xfrm>
        </p:spPr>
        <p:txBody>
          <a:bodyPr>
            <a:noAutofit/>
          </a:bodyPr>
          <a:lstStyle/>
          <a:p>
            <a:pPr algn="justLow" rtl="1"/>
            <a:r>
              <a:rPr lang="ar-SA" sz="2800" b="1" dirty="0"/>
              <a:t>إن السعر عنصر من عناصر المزيج التسويقي الهامة ، بل إنه أهم عنصر لأنه هو الذي يحقق الدخل, ويترجم مجهودات المنشأة إلى إيرادات, بينما تدخل العناصر الأخرى, وهي المنتج, والتوزيع, والترويج في إطار التكاليف ، وعلى الرغم من أهميته ، فإن قرار التسعير يعد من أصعب القرارات التي تتخذها المنشأة, سواء بالنسبة للسلع الجديدة التي تطرح لأول مرة, أو بالنسبة للسلع الحالية ، فالشركات تواجه مشاكل عديدة في تسعير سلعها في ظل المنافسة المحتدمة ، فعليها أن تقرر كيف تتعامل مع المنافسين الذين يتبعون سياسات تسعيرية, هجومية كتخفيض الأسعار من وقت لآخر, وكيف تسعر المنشأة سلعها حين مرورها على منافذ التوزيع المختلفة ، وكيف تسعر نفس المنتج في الأسواق الخارجية ؟ وكثير من الأسئلة الأخرى التي تواجه المنشأة في هذا المجال .</a:t>
            </a:r>
            <a:endParaRPr lang="en-US" sz="2800" b="1" dirty="0"/>
          </a:p>
          <a:p>
            <a:pPr algn="justLow" rtl="1"/>
            <a:endParaRPr lang="en-US" sz="2800" b="1" dirty="0"/>
          </a:p>
        </p:txBody>
      </p:sp>
    </p:spTree>
    <p:extLst>
      <p:ext uri="{BB962C8B-B14F-4D97-AF65-F5344CB8AC3E}">
        <p14:creationId xmlns:p14="http://schemas.microsoft.com/office/powerpoint/2010/main" val="26794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76672"/>
            <a:ext cx="9396536"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4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832648"/>
          </a:xfrm>
        </p:spPr>
        <p:txBody>
          <a:bodyPr>
            <a:noAutofit/>
          </a:bodyPr>
          <a:lstStyle/>
          <a:p>
            <a:pPr algn="just" rtl="1"/>
            <a:r>
              <a:rPr lang="ar-SA" sz="3600" dirty="0"/>
              <a:t>ولتحقيق هذا الهدف فإن المنشأة تسعى إلى وضع أدنى سعر فإذا غطى هذا السعر التكاليف المتغيرة وقليلاً من التكاليف الثابتة فقد تقنع المنشاة بذلك، فإذا حقق هذا السعر التعادل بين الإيرادات والتكاليف فقد يكون هذا غاية </a:t>
            </a:r>
            <a:r>
              <a:rPr lang="ar-SA" sz="3600" dirty="0" err="1"/>
              <a:t>المنى</a:t>
            </a:r>
            <a:r>
              <a:rPr lang="ar-SA" sz="3600" dirty="0"/>
              <a:t>، ولكن في بعض الأحيان قد تضطر المنشأة إلى تخفيض السعر إلى ما دون التكلفة مما يجعلها تتكبد خسائر ، ولكن ذلك قد يكون ضرورياً لجذب المستهلكين, إن السعر في هذه الحالة يعتبر عنصراً هاماً في إعادة المستهلكين الذين تحولوا عن السلعة وأولئك الذين يمكن أن يأتوا إذا وجدوا أن السعر </a:t>
            </a:r>
            <a:r>
              <a:rPr lang="ar-SA" sz="3600" dirty="0" smtClean="0"/>
              <a:t>قليل</a:t>
            </a:r>
            <a:r>
              <a:rPr lang="ar-AE" sz="3600" dirty="0" smtClean="0"/>
              <a:t>.</a:t>
            </a:r>
            <a:r>
              <a:rPr lang="ar-SA" sz="3600" dirty="0" smtClean="0"/>
              <a:t> </a:t>
            </a:r>
            <a:endParaRPr lang="en-US" sz="3600" dirty="0"/>
          </a:p>
        </p:txBody>
      </p:sp>
    </p:spTree>
    <p:extLst>
      <p:ext uri="{BB962C8B-B14F-4D97-AF65-F5344CB8AC3E}">
        <p14:creationId xmlns:p14="http://schemas.microsoft.com/office/powerpoint/2010/main" val="27189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343872"/>
          </a:xfrm>
        </p:spPr>
        <p:txBody>
          <a:bodyPr>
            <a:normAutofit/>
          </a:bodyPr>
          <a:lstStyle/>
          <a:p>
            <a:pPr marL="0" indent="0" algn="justLow" rtl="1">
              <a:buNone/>
            </a:pPr>
            <a:r>
              <a:rPr lang="ar-SA" sz="3600" dirty="0"/>
              <a:t>وهذا الهدف لاشك قصير الأجل, وهو مرهون بزيادة الطلب, إذ لا تستطيع المنشأة أن تستمر في تحمل الخسارة لفترة طويلة ، ولذلك فإنها تأمل في أن يحقق السعر المنخفض هدفاً في البقاء في الأمد القصر ، على أن تشرع في رفع السعر تدريجياً بعد فترة من الوقت, حتى تحقق التعادل, ومن ثم الأرباح ، ويعتمد نجاح تحقيق هذا الهدف على درجة مرونة الطلب السعرية للسلعة ، فإذا كانت مرونتها عالية فإن نسبة النجاح ستكون عالية .</a:t>
            </a:r>
            <a:endParaRPr lang="en-US" sz="3600" dirty="0"/>
          </a:p>
          <a:p>
            <a:pPr algn="justLow" rtl="1"/>
            <a:endParaRPr lang="en-US" sz="3600" dirty="0"/>
          </a:p>
        </p:txBody>
      </p:sp>
    </p:spTree>
    <p:extLst>
      <p:ext uri="{BB962C8B-B14F-4D97-AF65-F5344CB8AC3E}">
        <p14:creationId xmlns:p14="http://schemas.microsoft.com/office/powerpoint/2010/main" val="155088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976664"/>
          </a:xfrm>
        </p:spPr>
        <p:txBody>
          <a:bodyPr>
            <a:noAutofit/>
          </a:bodyPr>
          <a:lstStyle/>
          <a:p>
            <a:pPr algn="justLow" rtl="1"/>
            <a:r>
              <a:rPr lang="ar-SA" sz="3200" dirty="0"/>
              <a:t>إن هدف البقاء هو هدف قصير الأجل كما أسلفنا ، وهذا يعنى أن الشركة لا خيار أمامها في الأمد الطويل إلا أن تضيف قيمة جديدة إلى سلعتها ، أو أن تسقط هذه السلعة تماماً وتدخل في مجال جديد ، ويجدر القول هنا إن هدف البقاء قد يسود في مرحلة تدهور السلعة وهي المرحلة الأخيرة من دورة حياتها .</a:t>
            </a:r>
            <a:endParaRPr lang="en-US" sz="3200" dirty="0"/>
          </a:p>
          <a:p>
            <a:pPr algn="justLow" rtl="1"/>
            <a:r>
              <a:rPr lang="ar-SA" sz="3200" dirty="0"/>
              <a:t>إذا كانت أهداف التسعير التي ذكرت تقتصر على منشآت الأعمال التي تسعى إلى تحقيق الربح ، فإن المنظمات غير الربحية والمؤسسات العامة تتبنى أهدافاً تسعيرية أخرى ، فالجامعات تهدف من سياستها السعرية إلى مقابلة جزء من تكاليفها إذ إنها لا تستطيع فرض رسوم على الطلاب تغطى كل نفقاتها .</a:t>
            </a:r>
            <a:endParaRPr lang="en-US" sz="3200" dirty="0"/>
          </a:p>
        </p:txBody>
      </p:sp>
    </p:spTree>
    <p:extLst>
      <p:ext uri="{BB962C8B-B14F-4D97-AF65-F5344CB8AC3E}">
        <p14:creationId xmlns:p14="http://schemas.microsoft.com/office/powerpoint/2010/main" val="429091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sz="3200" dirty="0"/>
              <a:t>ولذلك فإنها تعتمد على المنح الخاصة والدعم الذي يأتيها من الجهات الخيرية ومن منشآت الأعمال ، وفى قليل من الدول تتحمل الدولة تكلفة التعليم العالي كاملة ولذلك قد لا تفرض الجامعة أي رسوم دراسية على طلابها ، وكذلك المستشفى غير الربحي قد يهدف إلى تغطية تكاليفه كاملة دون أن يستهدف ربحاً ، ولذلك فإن السعر الذي يضعه سيكون هو سعر التكلفة فقط ، وقد يهدف مسرح غير ربحي إلى وضع أسعار تمكنه من ملء كل المقاعد في المسرح ، وعلى كل فإن السعر أداة مهمة للمنشآت الربحية لأنه يحدد الربح المحقق, أما بالنسبة للمنشآت غير الربحية فقد تهدف فقط إلى تحقيق الاستخدام الأفضل للموارد لتقديم خدمة مناسبة للمستهلكين .</a:t>
            </a:r>
            <a:endParaRPr lang="en-US" sz="3200" dirty="0"/>
          </a:p>
          <a:p>
            <a:pPr algn="just" rtl="1"/>
            <a:endParaRPr lang="en-US" sz="3200" dirty="0"/>
          </a:p>
        </p:txBody>
      </p:sp>
    </p:spTree>
    <p:extLst>
      <p:ext uri="{BB962C8B-B14F-4D97-AF65-F5344CB8AC3E}">
        <p14:creationId xmlns:p14="http://schemas.microsoft.com/office/powerpoint/2010/main" val="384253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16632"/>
            <a:ext cx="8229600" cy="1143000"/>
          </a:xfrm>
        </p:spPr>
        <p:txBody>
          <a:bodyPr/>
          <a:lstStyle/>
          <a:p>
            <a:pPr algn="r"/>
            <a:r>
              <a:rPr lang="ar-SA" b="1" dirty="0"/>
              <a:t>طرق </a:t>
            </a:r>
            <a:r>
              <a:rPr lang="ar-SA" b="1" dirty="0" smtClean="0"/>
              <a:t>التسعير</a:t>
            </a:r>
            <a:r>
              <a:rPr lang="ar-AE" b="1" dirty="0" smtClean="0"/>
              <a:t>:</a:t>
            </a:r>
            <a:r>
              <a:rPr lang="ar-SA" b="1" dirty="0" smtClean="0"/>
              <a:t> </a:t>
            </a:r>
            <a:endParaRPr lang="en-US" dirty="0"/>
          </a:p>
        </p:txBody>
      </p:sp>
      <p:sp>
        <p:nvSpPr>
          <p:cNvPr id="3" name="عنصر نائب للمحتوى 2"/>
          <p:cNvSpPr>
            <a:spLocks noGrp="1"/>
          </p:cNvSpPr>
          <p:nvPr>
            <p:ph idx="1"/>
          </p:nvPr>
        </p:nvSpPr>
        <p:spPr>
          <a:xfrm>
            <a:off x="467544" y="1268760"/>
            <a:ext cx="8229600" cy="5373216"/>
          </a:xfrm>
        </p:spPr>
        <p:txBody>
          <a:bodyPr>
            <a:noAutofit/>
          </a:bodyPr>
          <a:lstStyle/>
          <a:p>
            <a:pPr marL="0" indent="0" algn="just" rtl="1">
              <a:buNone/>
            </a:pPr>
            <a:r>
              <a:rPr lang="ar-SA" sz="3600" dirty="0"/>
              <a:t>إن اختيار السعر المناسب لسلعة ما يتأثر بعدة عوامل, وتحكمه خطوات متعددة لابد للمنشأة من السير فيها حتى الوصول إلى اختيار السعر الأخير, </a:t>
            </a:r>
            <a:r>
              <a:rPr lang="ar-SA" sz="3600" b="1" dirty="0"/>
              <a:t>ومن بين أهم الأشياء التي ينبغي القيام بها قبل وضع السعر</a:t>
            </a:r>
            <a:r>
              <a:rPr lang="ar-SA" sz="3600" dirty="0"/>
              <a:t> </a:t>
            </a:r>
            <a:r>
              <a:rPr lang="ar-SA" sz="3600" b="1" dirty="0"/>
              <a:t>هي</a:t>
            </a:r>
            <a:r>
              <a:rPr lang="ar-SA" sz="3600" dirty="0"/>
              <a:t> ما يلي:</a:t>
            </a:r>
            <a:endParaRPr lang="en-US" sz="3600" dirty="0"/>
          </a:p>
          <a:p>
            <a:pPr lvl="0" algn="just" rtl="1"/>
            <a:r>
              <a:rPr lang="ar-SA" sz="3600" dirty="0"/>
              <a:t>تحديد الطلب.</a:t>
            </a:r>
            <a:endParaRPr lang="en-US" sz="3600" dirty="0"/>
          </a:p>
          <a:p>
            <a:pPr lvl="0" algn="just" rtl="1"/>
            <a:r>
              <a:rPr lang="ar-SA" sz="3600" dirty="0"/>
              <a:t>تقدير التكاليف.</a:t>
            </a:r>
            <a:endParaRPr lang="en-US" sz="3600" dirty="0"/>
          </a:p>
          <a:p>
            <a:pPr lvl="0" algn="just" rtl="1"/>
            <a:r>
              <a:rPr lang="ar-SA" sz="3600" dirty="0"/>
              <a:t>تحليل التكاليف والأسعار.</a:t>
            </a:r>
            <a:endParaRPr lang="en-US" sz="3600" dirty="0"/>
          </a:p>
          <a:p>
            <a:pPr lvl="0" algn="just" rtl="1"/>
            <a:r>
              <a:rPr lang="ar-SA" sz="3600" dirty="0"/>
              <a:t>عروض المنافسين.</a:t>
            </a:r>
            <a:endParaRPr lang="en-US" sz="3600" dirty="0"/>
          </a:p>
          <a:p>
            <a:pPr algn="just"/>
            <a:endParaRPr lang="en-US" sz="3600" dirty="0"/>
          </a:p>
        </p:txBody>
      </p:sp>
    </p:spTree>
    <p:extLst>
      <p:ext uri="{BB962C8B-B14F-4D97-AF65-F5344CB8AC3E}">
        <p14:creationId xmlns:p14="http://schemas.microsoft.com/office/powerpoint/2010/main" val="1755761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83568" y="332656"/>
            <a:ext cx="8229600" cy="1143000"/>
          </a:xfrm>
        </p:spPr>
        <p:txBody>
          <a:bodyPr>
            <a:noAutofit/>
          </a:bodyPr>
          <a:lstStyle/>
          <a:p>
            <a:pPr algn="r" rtl="1"/>
            <a:r>
              <a:rPr lang="ar-SA" sz="4800" b="1" dirty="0"/>
              <a:t>تحديد </a:t>
            </a:r>
            <a:r>
              <a:rPr lang="ar-SA" sz="4800" b="1" dirty="0" smtClean="0"/>
              <a:t>الطلب</a:t>
            </a:r>
            <a:r>
              <a:rPr lang="ar-AE" sz="4800" b="1" dirty="0" smtClean="0"/>
              <a:t>:</a:t>
            </a:r>
            <a:r>
              <a:rPr lang="ar-SA" sz="4800" b="1" dirty="0" smtClean="0"/>
              <a:t> </a:t>
            </a:r>
            <a:endParaRPr lang="en-US" sz="4800" b="1" dirty="0"/>
          </a:p>
        </p:txBody>
      </p:sp>
      <p:sp>
        <p:nvSpPr>
          <p:cNvPr id="3" name="عنصر نائب للمحتوى 2"/>
          <p:cNvSpPr>
            <a:spLocks noGrp="1"/>
          </p:cNvSpPr>
          <p:nvPr>
            <p:ph idx="1"/>
          </p:nvPr>
        </p:nvSpPr>
        <p:spPr>
          <a:xfrm>
            <a:off x="457200" y="1556792"/>
            <a:ext cx="8229600" cy="4767808"/>
          </a:xfrm>
        </p:spPr>
        <p:txBody>
          <a:bodyPr>
            <a:normAutofit/>
          </a:bodyPr>
          <a:lstStyle/>
          <a:p>
            <a:pPr algn="justLow" rtl="1"/>
            <a:r>
              <a:rPr lang="ar-SA" sz="2800" b="1" dirty="0"/>
              <a:t>يؤثر سعر السلعة في الطلب عليها ، فكل سعر تحدده المنشأة سيؤثر بصورة مختلفة على أهدافها التسويقية إذ قد يزيد الطلب أو يخفضه ، وفي ذلك للاقتصاديين رؤية تتمثل في الآتي: </a:t>
            </a:r>
            <a:endParaRPr lang="en-US" sz="2800" b="1" dirty="0"/>
          </a:p>
          <a:p>
            <a:pPr marL="0" lvl="0" indent="0" algn="justLow" rtl="1">
              <a:buNone/>
            </a:pPr>
            <a:r>
              <a:rPr lang="ar-AE" sz="2800" b="1" dirty="0" smtClean="0"/>
              <a:t>1/ </a:t>
            </a:r>
            <a:r>
              <a:rPr lang="ar-SA" sz="2800" b="1" dirty="0" smtClean="0"/>
              <a:t>أن </a:t>
            </a:r>
            <a:r>
              <a:rPr lang="ar-SA" sz="2800" b="1" dirty="0"/>
              <a:t>الأسعار تحدد بعوامل العرض والطلب ، حيث تكون العلاقة بين السعر والطلب عكسية؛ أي يؤدى ارتفاع السعر إلى انخفاض الكمية المطلوبة, والعكس صحيح.</a:t>
            </a:r>
            <a:endParaRPr lang="en-US" sz="2800" b="1" dirty="0"/>
          </a:p>
          <a:p>
            <a:pPr marL="0" indent="0" algn="justLow" rtl="1">
              <a:buNone/>
            </a:pPr>
            <a:r>
              <a:rPr lang="ar-AE" sz="2800" b="1" dirty="0" smtClean="0"/>
              <a:t>2/ </a:t>
            </a:r>
            <a:r>
              <a:rPr lang="ar-SA" sz="2800" b="1" dirty="0" smtClean="0"/>
              <a:t>أن </a:t>
            </a:r>
            <a:r>
              <a:rPr lang="ar-SA" sz="2800" b="1" dirty="0"/>
              <a:t>ارتفاع السعر يؤدي إلى زيادة العرض والعكس صحيح ، وطبقاً لهذا المفهوم الاقتصادي فإن سعر التوازن يتحقق في النقطة التي يتقاطع فيها منحنيا العرض والطلب</a:t>
            </a:r>
            <a:endParaRPr lang="en-US" sz="2800" b="1" dirty="0"/>
          </a:p>
        </p:txBody>
      </p:sp>
    </p:spTree>
    <p:extLst>
      <p:ext uri="{BB962C8B-B14F-4D97-AF65-F5344CB8AC3E}">
        <p14:creationId xmlns:p14="http://schemas.microsoft.com/office/powerpoint/2010/main" val="257120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1143000"/>
          </a:xfrm>
        </p:spPr>
        <p:txBody>
          <a:bodyPr/>
          <a:lstStyle/>
          <a:p>
            <a:pPr algn="r"/>
            <a:r>
              <a:rPr lang="ar-SA" b="1" dirty="0"/>
              <a:t>مرونة الطلب السعرية </a:t>
            </a:r>
            <a:r>
              <a:rPr lang="ar-AE" b="1" dirty="0" smtClean="0"/>
              <a:t>:</a:t>
            </a:r>
            <a:endParaRPr lang="en-US" dirty="0"/>
          </a:p>
        </p:txBody>
      </p:sp>
      <p:sp>
        <p:nvSpPr>
          <p:cNvPr id="3" name="عنصر نائب للمحتوى 2"/>
          <p:cNvSpPr>
            <a:spLocks noGrp="1"/>
          </p:cNvSpPr>
          <p:nvPr>
            <p:ph idx="1"/>
          </p:nvPr>
        </p:nvSpPr>
        <p:spPr>
          <a:xfrm>
            <a:off x="457200" y="1628800"/>
            <a:ext cx="8229600" cy="4695800"/>
          </a:xfrm>
        </p:spPr>
        <p:txBody>
          <a:bodyPr>
            <a:noAutofit/>
          </a:bodyPr>
          <a:lstStyle/>
          <a:p>
            <a:pPr algn="just" rtl="1"/>
            <a:r>
              <a:rPr lang="ar-SA" sz="2800" b="1" dirty="0"/>
              <a:t>إن العلاقة بين السعر والطلب علاقة عكسية كما أسلفنا ، إذ إن زيادة السعر يؤدى إلى انخفاض الطلب بينما تخفيض السعر يؤدى إلى زيادة الطلب</a:t>
            </a:r>
            <a:r>
              <a:rPr lang="ar-SA" sz="2800" dirty="0"/>
              <a:t> ، وهذا الافتراض ينطبق بصورة عامة على معظم السلع ، إلا أن السلع المرتبطة بالمكانة الاجتماعية ربما يؤدى زيادة سعرها إلى زيادة الطلب عليها ، أي أن العلاقة بين سعرها والطلب عليها يكون طردياً وبالتالي يظهر منحنى الطلب عليها منحدراً إلى أعلى بدلاً من إلى أسفل ، ومن أمثلة هذه السلع العطور المميزة والمجوهرات ، كما أن بعض المستهلكين يربطون بين جودة السلعة وارتفاع سعرها . وعليه فربما يقبلون على شراء السلع مرتفعة السعر وإن كانت هناك حدود إذا تجاوزها السعر قد ينخفض الطلب .</a:t>
            </a:r>
            <a:endParaRPr lang="en-US" sz="2800" dirty="0"/>
          </a:p>
          <a:p>
            <a:pPr algn="just" rtl="1"/>
            <a:endParaRPr lang="en-US" sz="2800" dirty="0"/>
          </a:p>
        </p:txBody>
      </p:sp>
    </p:spTree>
    <p:extLst>
      <p:ext uri="{BB962C8B-B14F-4D97-AF65-F5344CB8AC3E}">
        <p14:creationId xmlns:p14="http://schemas.microsoft.com/office/powerpoint/2010/main" val="351159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60648"/>
            <a:ext cx="8229600" cy="6063952"/>
          </a:xfrm>
        </p:spPr>
        <p:txBody>
          <a:bodyPr>
            <a:normAutofit fontScale="92500" lnSpcReduction="20000"/>
          </a:bodyPr>
          <a:lstStyle/>
          <a:p>
            <a:pPr algn="just" rtl="1"/>
            <a:r>
              <a:rPr lang="ar-SA" sz="3200" dirty="0"/>
              <a:t>يمكن</a:t>
            </a:r>
            <a:r>
              <a:rPr lang="ar-SA" sz="3200" b="1" dirty="0"/>
              <a:t> تعريف مرونة الطلب</a:t>
            </a:r>
            <a:r>
              <a:rPr lang="ar-SA" sz="3200" dirty="0"/>
              <a:t> السعرية للسلعة بأنها معدل التغير في الطلب أو الكمية المطلوبة نتيجة لمعدل التغير في السعر ، وتحسب كالآتي</a:t>
            </a:r>
            <a:r>
              <a:rPr lang="ar-SA" sz="3200" dirty="0" smtClean="0"/>
              <a:t>:</a:t>
            </a:r>
            <a:endParaRPr lang="ar-AE" sz="3200" dirty="0" smtClean="0"/>
          </a:p>
          <a:p>
            <a:pPr marL="0" indent="0" algn="just" rtl="1">
              <a:buNone/>
            </a:pPr>
            <a:endParaRPr lang="ar-AE" sz="3200" dirty="0" smtClean="0"/>
          </a:p>
          <a:p>
            <a:pPr algn="just" rtl="1"/>
            <a:r>
              <a:rPr lang="ar-SA" sz="3200" dirty="0"/>
              <a:t>مرونة الطلب السعرية   =   </a:t>
            </a:r>
            <a:r>
              <a:rPr lang="ar-SA" sz="3200" u="sng" dirty="0"/>
              <a:t>% التغير في الكمية</a:t>
            </a:r>
            <a:endParaRPr lang="en-US" sz="3200" dirty="0"/>
          </a:p>
          <a:p>
            <a:pPr marL="0" indent="0" algn="just" rtl="1">
              <a:buNone/>
            </a:pPr>
            <a:r>
              <a:rPr lang="ar-SA" sz="3200" dirty="0"/>
              <a:t>				  % التغير في السعر </a:t>
            </a:r>
            <a:endParaRPr lang="ar-AE" sz="3200" dirty="0" smtClean="0"/>
          </a:p>
          <a:p>
            <a:pPr algn="just" rtl="1"/>
            <a:r>
              <a:rPr lang="ar-SA" sz="3200" dirty="0"/>
              <a:t>فالمعادلة تعنى نسبة التغير في الطلب على نسبة التغير في السعر حيث يكون معدل التغير في السعر في مقام المعادلة بينما الطلب في بسطها ، فإذا افترضنا أن المنشأة رفعت سعر سلعتها من 5 </a:t>
            </a:r>
            <a:r>
              <a:rPr lang="ar-SA" sz="3200" dirty="0" err="1"/>
              <a:t>دينارات</a:t>
            </a:r>
            <a:r>
              <a:rPr lang="ar-SA" sz="3200" dirty="0"/>
              <a:t> إلى 8 </a:t>
            </a:r>
            <a:r>
              <a:rPr lang="ar-SA" sz="3200" dirty="0" err="1"/>
              <a:t>دينارات</a:t>
            </a:r>
            <a:r>
              <a:rPr lang="ar-SA" sz="3200" dirty="0"/>
              <a:t> وترتب على ذلك انخفاض الطلب على سلعتها من 100 وحدة إلى 50 وحدة فهذا يعنى أن الطلب على هذه السلعة غير مرن كما يظهر من الحساب التالي :</a:t>
            </a:r>
            <a:endParaRPr lang="en-US" sz="3200" dirty="0"/>
          </a:p>
          <a:p>
            <a:pPr algn="just" rtl="1"/>
            <a:r>
              <a:rPr lang="ar-SA" sz="3200" dirty="0"/>
              <a:t>مرونة الطلب السعر للسلعة   =    </a:t>
            </a:r>
            <a:r>
              <a:rPr lang="ar-SA" sz="3200" u="sng" dirty="0"/>
              <a:t>50%</a:t>
            </a:r>
            <a:r>
              <a:rPr lang="ar-SA" sz="3200" dirty="0"/>
              <a:t>     =  0.83 أو </a:t>
            </a:r>
            <a:endParaRPr lang="ar-AE" sz="3200" dirty="0"/>
          </a:p>
          <a:p>
            <a:pPr marL="0" indent="0" algn="just" rtl="1">
              <a:buNone/>
            </a:pPr>
            <a:r>
              <a:rPr lang="ar-SA" sz="3200" dirty="0" smtClean="0"/>
              <a:t>واحد </a:t>
            </a:r>
            <a:r>
              <a:rPr lang="ar-SA" sz="3200" dirty="0"/>
              <a:t>دينار </a:t>
            </a:r>
            <a:r>
              <a:rPr lang="ar-SA" sz="3200" dirty="0" smtClean="0"/>
              <a:t>تقريباً</a:t>
            </a:r>
            <a:r>
              <a:rPr lang="ar-SA" sz="3200" dirty="0"/>
              <a:t>			</a:t>
            </a:r>
            <a:r>
              <a:rPr lang="ar-SA" sz="3200" dirty="0" smtClean="0"/>
              <a:t> </a:t>
            </a:r>
            <a:r>
              <a:rPr lang="ar-SA" sz="3200" dirty="0"/>
              <a:t>60% </a:t>
            </a:r>
            <a:endParaRPr lang="en-US" sz="3200" dirty="0"/>
          </a:p>
          <a:p>
            <a:pPr marL="0" indent="0" algn="just" rtl="1">
              <a:buNone/>
            </a:pPr>
            <a:endParaRPr lang="en-US" sz="3200" dirty="0"/>
          </a:p>
          <a:p>
            <a:pPr algn="just" rtl="1"/>
            <a:endParaRPr lang="en-US" sz="3200" dirty="0"/>
          </a:p>
        </p:txBody>
      </p:sp>
    </p:spTree>
    <p:extLst>
      <p:ext uri="{BB962C8B-B14F-4D97-AF65-F5344CB8AC3E}">
        <p14:creationId xmlns:p14="http://schemas.microsoft.com/office/powerpoint/2010/main" val="230667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sz="3200" dirty="0"/>
              <a:t>أما إذا انخفض الطلب نتيجة لزيادة السعر من 5 </a:t>
            </a:r>
            <a:r>
              <a:rPr lang="ar-SA" sz="3200" dirty="0" err="1"/>
              <a:t>دينارات</a:t>
            </a:r>
            <a:r>
              <a:rPr lang="ar-SA" sz="3200" dirty="0"/>
              <a:t> إلى 8 </a:t>
            </a:r>
            <a:r>
              <a:rPr lang="ar-SA" sz="3200" dirty="0" err="1"/>
              <a:t>دينارات</a:t>
            </a:r>
            <a:r>
              <a:rPr lang="ar-SA" sz="3200" dirty="0"/>
              <a:t> من 100 إلى 30 فهذا يعنى أن مرونة الطلب السعرية ستكون 1،2- تقريباً على النحو الآتي:</a:t>
            </a:r>
            <a:endParaRPr lang="en-US" sz="3200" dirty="0"/>
          </a:p>
          <a:p>
            <a:pPr algn="just" rtl="1"/>
            <a:r>
              <a:rPr lang="ar-SA" sz="3200" dirty="0"/>
              <a:t>مرونة الطلب السعرية للسلعة  =  </a:t>
            </a:r>
            <a:r>
              <a:rPr lang="ar-SA" sz="3200" u="sng" dirty="0"/>
              <a:t>-70%</a:t>
            </a:r>
            <a:r>
              <a:rPr lang="ar-SA" sz="3200" dirty="0"/>
              <a:t>  =  -1.2 </a:t>
            </a:r>
            <a:endParaRPr lang="en-US" sz="3200" dirty="0"/>
          </a:p>
          <a:p>
            <a:pPr algn="just" rtl="1"/>
            <a:r>
              <a:rPr lang="ar-SA" sz="3200" dirty="0"/>
              <a:t>			</a:t>
            </a:r>
            <a:r>
              <a:rPr lang="ar-AE" sz="3200" dirty="0"/>
              <a:t> </a:t>
            </a:r>
            <a:r>
              <a:rPr lang="ar-AE" sz="3200" dirty="0" smtClean="0"/>
              <a:t>  </a:t>
            </a:r>
            <a:r>
              <a:rPr lang="ar-SA" sz="3200" dirty="0" smtClean="0"/>
              <a:t>     </a:t>
            </a:r>
            <a:r>
              <a:rPr lang="ar-AE" sz="3200" dirty="0" smtClean="0"/>
              <a:t>    </a:t>
            </a:r>
            <a:r>
              <a:rPr lang="ar-SA" sz="3200" dirty="0" smtClean="0"/>
              <a:t>    </a:t>
            </a:r>
            <a:r>
              <a:rPr lang="ar-SA" sz="3200" dirty="0"/>
              <a:t>60%</a:t>
            </a:r>
            <a:endParaRPr lang="en-US" sz="3200" dirty="0"/>
          </a:p>
          <a:p>
            <a:pPr algn="just" rtl="1"/>
            <a:r>
              <a:rPr lang="ar-SA" sz="3200" dirty="0"/>
              <a:t>ويمكن القول إن الطلب على هذه السلعة مرن ، وهذا يعنى عموماً أنه إذا كان معدل التغير في الطلب أقل من معدل التغير في السعر فإن السلعة تعد غير مرنة ، أما إذا كان معدل التغير في الطلب أكبر  من معدل التغير في السلعة, فإن السلعة مرنة </a:t>
            </a:r>
            <a:endParaRPr lang="en-US" sz="3200" dirty="0"/>
          </a:p>
        </p:txBody>
      </p:sp>
    </p:spTree>
    <p:extLst>
      <p:ext uri="{BB962C8B-B14F-4D97-AF65-F5344CB8AC3E}">
        <p14:creationId xmlns:p14="http://schemas.microsoft.com/office/powerpoint/2010/main" val="46751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60648"/>
            <a:ext cx="8229600" cy="6063952"/>
          </a:xfrm>
        </p:spPr>
        <p:txBody>
          <a:bodyPr>
            <a:noAutofit/>
          </a:bodyPr>
          <a:lstStyle/>
          <a:p>
            <a:pPr algn="justLow" rtl="1"/>
            <a:r>
              <a:rPr lang="ar-SA" sz="2800" b="1" dirty="0"/>
              <a:t>تتخذ الأسعار أشكالاً شتى ومسميات مختلفة غير أن الناس درجوا على فهم السعر على أنه ما يدفع في مقابل الحصول على سلعة أو خدمة</a:t>
            </a:r>
            <a:r>
              <a:rPr lang="ar-SA" sz="2800" dirty="0"/>
              <a:t> . وهذا صحيح بالطبع, ولكن لاختلاف السلع عن الخدمات فإن أسعار الخدمات تحمل مسميات مختلفة ، فشركات النقل أو المواصلات تسمى أسعارها تعريفة ، وإذا استأجر الشخص منزلاً فإنه يدفع أجره ، وطالب الجامعة يدفع رسوماً دراسية ، أما إذا ذهب الزبون إلى طبيب أو محام فإنه يدفع أتعاب ، ويتقاضى المصرف فائدة على القرض الذي يقدمه للزبون وتأخذ الأندية والاتحادات اشتراكات من أعضائها ، أما ما يأخذه الموظف نظير عمله في المنشأة أو المؤسسة فيسمى مرتباً, بينما يسمى ما يأخذه العامل أجراً, وبالنسبة للوكلاء ورجال البيع فإنهم يحصلون على عمولة ، وتأخذ الحكومة ضريبة على الدخل أو الأرباح ، هذه المسميات المختلفة للأسعار تعنى شيئاً واحداً كما أسلفنا فهي كلها تدفع في مقابل تقديم خدمة أو سلعة .</a:t>
            </a:r>
            <a:endParaRPr lang="en-US" sz="2800" dirty="0"/>
          </a:p>
          <a:p>
            <a:pPr algn="justLow" rtl="1"/>
            <a:endParaRPr lang="en-US" sz="2800" dirty="0"/>
          </a:p>
        </p:txBody>
      </p:sp>
    </p:spTree>
    <p:extLst>
      <p:ext uri="{BB962C8B-B14F-4D97-AF65-F5344CB8AC3E}">
        <p14:creationId xmlns:p14="http://schemas.microsoft.com/office/powerpoint/2010/main" val="217996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fontScale="92500"/>
          </a:bodyPr>
          <a:lstStyle/>
          <a:p>
            <a:pPr algn="r" rtl="1"/>
            <a:r>
              <a:rPr lang="ar-AE" b="1" dirty="0"/>
              <a:t>إن مرونة الطلب السعرية تعد مؤشراً جيداً لانتهاج سياسة سعرية تحقق أهداف المنشأة ، وعليه فإن المنشأة تهتم بمعرفة مرونة الطلب على سلعتها . </a:t>
            </a:r>
          </a:p>
          <a:p>
            <a:pPr algn="r" rtl="1"/>
            <a:r>
              <a:rPr lang="ar-AE" b="1" dirty="0"/>
              <a:t>وهناك عوامل متعددة تؤثر على مرونة الطلب السعرية, لابد للمنشأة من أن تأخذها في الحسبان, فالطلب غالباً ما يكون أقل مرونة في الحالات الآتية :</a:t>
            </a:r>
          </a:p>
          <a:p>
            <a:pPr marL="0" indent="0" algn="r" rtl="1">
              <a:buNone/>
            </a:pPr>
            <a:r>
              <a:rPr lang="ar-AE" b="1" dirty="0" smtClean="0"/>
              <a:t>1/ إذا </a:t>
            </a:r>
            <a:r>
              <a:rPr lang="ar-AE" b="1" dirty="0"/>
              <a:t>لم يكن هناك منافسون أو كان عددهم قليلاً ، وهذا في حالة الاحتكار, أو احتكار القلة, أو ربما المنافسة الاحتكارية .</a:t>
            </a:r>
          </a:p>
          <a:p>
            <a:pPr marL="0" indent="0" algn="r" rtl="1">
              <a:buNone/>
            </a:pPr>
            <a:r>
              <a:rPr lang="ar-AE" b="1" dirty="0" smtClean="0"/>
              <a:t>2/ عدم </a:t>
            </a:r>
            <a:r>
              <a:rPr lang="ar-AE" b="1" dirty="0"/>
              <a:t>توفر المعلومات عن أسعار السلعة, حيث لا يدرى المستهلكون أن سعر هذه السلعة مرتفع </a:t>
            </a:r>
            <a:r>
              <a:rPr lang="ar-AE" b="1" dirty="0" smtClean="0"/>
              <a:t>.</a:t>
            </a:r>
          </a:p>
          <a:p>
            <a:pPr marL="0" indent="0" algn="r" rtl="1">
              <a:buNone/>
            </a:pPr>
            <a:r>
              <a:rPr lang="ar-AE" b="1" dirty="0" smtClean="0"/>
              <a:t>3/ إذا </a:t>
            </a:r>
            <a:r>
              <a:rPr lang="ar-AE" b="1" dirty="0"/>
              <a:t>كان المستهلكون لا يغيرون عاداتهم الاستهلاكية بسهولة وبسرعة، فحتى إذا علموا أن سعر السلعة </a:t>
            </a:r>
            <a:r>
              <a:rPr lang="ar-AE" b="1" dirty="0" err="1"/>
              <a:t>عالياً,ً</a:t>
            </a:r>
            <a:r>
              <a:rPr lang="ar-AE" b="1" dirty="0"/>
              <a:t> فقد يمضى زمن طويل قبل أن يقتنعوا بتغيير السلعة الحالية, والتحول إلى سلعة بديلة .</a:t>
            </a:r>
          </a:p>
          <a:p>
            <a:pPr marL="0" indent="0" algn="r" rtl="1">
              <a:buNone/>
            </a:pPr>
            <a:r>
              <a:rPr lang="ar-AE" b="1" dirty="0" smtClean="0"/>
              <a:t>4/ إذا </a:t>
            </a:r>
            <a:r>
              <a:rPr lang="ar-AE" b="1" dirty="0"/>
              <a:t>كان المشترون أو المستهلكون يرون أن سعر السلعة المرتفع له ما يبرره خاصة إذا كان هؤلاء المستهلكون ذوى ولاء للسلعة </a:t>
            </a:r>
            <a:r>
              <a:rPr lang="ar-AE" b="1" dirty="0" smtClean="0"/>
              <a:t>.</a:t>
            </a:r>
          </a:p>
          <a:p>
            <a:pPr marL="0" indent="0" algn="r" rtl="1">
              <a:buNone/>
            </a:pPr>
            <a:endParaRPr lang="en-US" b="1" dirty="0"/>
          </a:p>
        </p:txBody>
      </p:sp>
    </p:spTree>
    <p:extLst>
      <p:ext uri="{BB962C8B-B14F-4D97-AF65-F5344CB8AC3E}">
        <p14:creationId xmlns:p14="http://schemas.microsoft.com/office/powerpoint/2010/main" val="179505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60648"/>
            <a:ext cx="8229600" cy="1440160"/>
          </a:xfrm>
        </p:spPr>
        <p:txBody>
          <a:bodyPr>
            <a:normAutofit fontScale="90000"/>
          </a:bodyPr>
          <a:lstStyle/>
          <a:p>
            <a:pPr algn="r"/>
            <a:r>
              <a:rPr lang="ar-SA" b="1" dirty="0"/>
              <a:t>تقدير </a:t>
            </a:r>
            <a:r>
              <a:rPr lang="ar-SA" b="1" dirty="0" smtClean="0"/>
              <a:t>منحنيات الطلب</a:t>
            </a:r>
            <a:r>
              <a:rPr lang="ar-AE" b="1" dirty="0" smtClean="0"/>
              <a:t>:</a:t>
            </a:r>
            <a:r>
              <a:rPr lang="en-US" dirty="0"/>
              <a:t/>
            </a:r>
            <a:br>
              <a:rPr lang="en-US" dirty="0"/>
            </a:br>
            <a:endParaRPr lang="en-US" dirty="0"/>
          </a:p>
        </p:txBody>
      </p:sp>
      <p:sp>
        <p:nvSpPr>
          <p:cNvPr id="3" name="عنصر نائب للمحتوى 2"/>
          <p:cNvSpPr>
            <a:spLocks noGrp="1"/>
          </p:cNvSpPr>
          <p:nvPr>
            <p:ph idx="1"/>
          </p:nvPr>
        </p:nvSpPr>
        <p:spPr>
          <a:xfrm>
            <a:off x="457200" y="1196752"/>
            <a:ext cx="8229600" cy="5127848"/>
          </a:xfrm>
        </p:spPr>
        <p:txBody>
          <a:bodyPr>
            <a:normAutofit/>
          </a:bodyPr>
          <a:lstStyle/>
          <a:p>
            <a:pPr algn="just" rtl="1"/>
            <a:r>
              <a:rPr lang="ar-SA" sz="3600" dirty="0"/>
              <a:t>إن منحنى الطلب لا يعدو أن يكون ممثلاً للعلاقة بين مستويات متعددة من الأسعار ومستويات متعددة من الطلب ، حيث إن لكل مستوى من السعر مستوى يقابله من الطلب على السلعة ، وطالما أن الأمر كذلك, فإن معظم المنشآت الكبيرة تجرى محاولات لوضع </a:t>
            </a:r>
            <a:r>
              <a:rPr lang="ar-SA" sz="3600" dirty="0" err="1"/>
              <a:t>منحيات</a:t>
            </a:r>
            <a:r>
              <a:rPr lang="ar-SA" sz="3600" dirty="0"/>
              <a:t> الطلب على سلعها, علماً بأن هذا الأمر من الصعوبة بمكان ، ولكن </a:t>
            </a:r>
            <a:r>
              <a:rPr lang="ar-SA" sz="3600" b="1" dirty="0"/>
              <a:t>هناك طرقاً وأساليب متعددة للقيام بهذا التقدير منحنى الطلب يمكن استعراض ثلاثاً منها</a:t>
            </a:r>
            <a:r>
              <a:rPr lang="ar-SA" sz="3600" dirty="0"/>
              <a:t>:</a:t>
            </a:r>
            <a:endParaRPr lang="en-US" sz="3600" dirty="0"/>
          </a:p>
          <a:p>
            <a:pPr algn="just" rtl="1"/>
            <a:endParaRPr lang="en-US" sz="3600" dirty="0"/>
          </a:p>
        </p:txBody>
      </p:sp>
    </p:spTree>
    <p:extLst>
      <p:ext uri="{BB962C8B-B14F-4D97-AF65-F5344CB8AC3E}">
        <p14:creationId xmlns:p14="http://schemas.microsoft.com/office/powerpoint/2010/main" val="293400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sz="3200" b="1" dirty="0"/>
              <a:t>أولاً:</a:t>
            </a:r>
            <a:r>
              <a:rPr lang="ar-SA" sz="3200" dirty="0"/>
              <a:t> </a:t>
            </a:r>
            <a:r>
              <a:rPr lang="ar-SA" sz="3200" b="1" dirty="0"/>
              <a:t>يمكن </a:t>
            </a:r>
            <a:r>
              <a:rPr lang="ar-SA" sz="3200" b="1" dirty="0" err="1"/>
              <a:t>إستخدام</a:t>
            </a:r>
            <a:r>
              <a:rPr lang="ar-SA" sz="3200" b="1" dirty="0"/>
              <a:t> البيانات التاريخية عن الأسعار والكميات المبيعة والعوامل الأخرى لإيجاد العلاقة بينها</a:t>
            </a:r>
            <a:r>
              <a:rPr lang="ar-SA" sz="3200" dirty="0"/>
              <a:t> ، ويمكن </a:t>
            </a:r>
            <a:r>
              <a:rPr lang="ar-SA" sz="3200" dirty="0" err="1"/>
              <a:t>إستخدام</a:t>
            </a:r>
            <a:r>
              <a:rPr lang="ar-SA" sz="3200" dirty="0"/>
              <a:t> بيانات السلاسل الزمنية أو البيانات المقطعية </a:t>
            </a:r>
            <a:r>
              <a:rPr lang="en-US" sz="3200" b="1" dirty="0"/>
              <a:t>Cross Sectional Data</a:t>
            </a:r>
            <a:r>
              <a:rPr lang="ar-SA" sz="3200" dirty="0"/>
              <a:t> ويتطلب هذا الأسلوب بناء نموذج يمثل العلاقة بين الطلب والعوامل المختلفة ، علماً بأن السعر ليس هو العامل الوحيد المؤثر على الطلب ، فالطلب يتأثر أيضاً بالدخل وأسعار السلع البديلة, وأسعار السلع المكملة, والترويج, والسكان, مما يعنى أن بناء النموذج يتطلب معرفة وإلماماً بكل تلك العوامل ، ولعل نماذج تحليل الانحدار المتعدد تفيد في هذا الأمر.</a:t>
            </a:r>
            <a:endParaRPr lang="en-US" sz="3200" dirty="0"/>
          </a:p>
          <a:p>
            <a:pPr algn="just" rtl="1"/>
            <a:endParaRPr lang="en-US" sz="3200" dirty="0"/>
          </a:p>
        </p:txBody>
      </p:sp>
    </p:spTree>
    <p:extLst>
      <p:ext uri="{BB962C8B-B14F-4D97-AF65-F5344CB8AC3E}">
        <p14:creationId xmlns:p14="http://schemas.microsoft.com/office/powerpoint/2010/main" val="2839165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sz="3200" b="1" dirty="0"/>
              <a:t>ثانياً: يمكن إجراء تجارب على الأسعار</a:t>
            </a:r>
            <a:r>
              <a:rPr lang="ar-SA" sz="3200" dirty="0"/>
              <a:t>، فالبحوث التجريبية قبل التجربة وبعدها لمجموعات تجريبية, ومجموعات قياسية, قد تعطى نتائج مرضية عن أثر السلع على الطلب ، فيمكن تغيير الأسعار لسلعة ما في متجر, ومراقبة أثر ذلك خلال فترة من الزمن ، كما يمكن وضع أسعار مختلفة في نفس المدينة أو الحي لمعرفة أثر ذلك على الطلب ، ومن الأساليب الجديدة استخدام الشبكة العنكبوتية, أو البريد الإلكتروني في عرض الأسعار وتغييرها في مستويات مختلفة لمعرفة مدى استجابة المتلقين لكل سعر, ومن ثم أثر ذلك على الطلب .</a:t>
            </a:r>
            <a:endParaRPr lang="en-US" sz="3200" dirty="0"/>
          </a:p>
          <a:p>
            <a:pPr algn="just" rtl="1"/>
            <a:r>
              <a:rPr lang="ar-SA" sz="3200" b="1" dirty="0"/>
              <a:t>ثالثاً:</a:t>
            </a:r>
            <a:r>
              <a:rPr lang="ar-SA" sz="3200" dirty="0"/>
              <a:t> يمكن سؤال المشترين عن كمية السلعة التي يمكن أن يشتروها بأسعار مختلفة تقترحها المنشأة .</a:t>
            </a:r>
            <a:endParaRPr lang="en-US" sz="3200" dirty="0"/>
          </a:p>
          <a:p>
            <a:pPr algn="just"/>
            <a:endParaRPr lang="en-US" sz="3200" dirty="0"/>
          </a:p>
        </p:txBody>
      </p:sp>
    </p:spTree>
    <p:extLst>
      <p:ext uri="{BB962C8B-B14F-4D97-AF65-F5344CB8AC3E}">
        <p14:creationId xmlns:p14="http://schemas.microsoft.com/office/powerpoint/2010/main" val="183491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 rtl="1"/>
            <a:r>
              <a:rPr lang="ar-SA" sz="3200" dirty="0"/>
              <a:t>أياً كان الأسلوب المتبع لابد من تضع المنشأة في الاعتبار أن هناك عوامل يجب تثبيتها إذا كانت تريد معرفة أثر السعر على الطلب ، فبجانب العوامل التي سبق ذكرها مثل الدخل أو أسعار السلع المنافسة ، فإن الطلب يتأثر أيضاً بعناصر المزيج التسويقي الأخرى ، وهذا يعنى أن على المنشأة أن تبعد تأثير المنتج والتوزيع والترويج على الطلب, وتبقى فقط على السعر ، وقد يكون ذلك ميسوراً نتيجة لسيطرة المنشأة على عناصر مزيجها التسويقي, ولكن من الصعوبة بمكان, بل قد يكون من المستحيل في بعض الأحيان التحكم في العوامل الأخرى المؤثرة على الطلب .</a:t>
            </a:r>
            <a:endParaRPr lang="en-US" sz="3200" dirty="0"/>
          </a:p>
          <a:p>
            <a:pPr algn="just" rtl="1"/>
            <a:endParaRPr lang="en-US" sz="3200" dirty="0"/>
          </a:p>
        </p:txBody>
      </p:sp>
    </p:spTree>
    <p:extLst>
      <p:ext uri="{BB962C8B-B14F-4D97-AF65-F5344CB8AC3E}">
        <p14:creationId xmlns:p14="http://schemas.microsoft.com/office/powerpoint/2010/main" val="3809329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تقدير </a:t>
            </a:r>
            <a:r>
              <a:rPr lang="ar-SA" b="1" dirty="0" smtClean="0"/>
              <a:t>التكاليف</a:t>
            </a:r>
            <a:r>
              <a:rPr lang="ar-AE" b="1" dirty="0" smtClean="0"/>
              <a:t>:</a:t>
            </a:r>
            <a:endParaRPr lang="en-US" dirty="0"/>
          </a:p>
        </p:txBody>
      </p:sp>
      <p:sp>
        <p:nvSpPr>
          <p:cNvPr id="3" name="عنصر نائب للمحتوى 2"/>
          <p:cNvSpPr>
            <a:spLocks noGrp="1"/>
          </p:cNvSpPr>
          <p:nvPr>
            <p:ph idx="1"/>
          </p:nvPr>
        </p:nvSpPr>
        <p:spPr/>
        <p:txBody>
          <a:bodyPr/>
          <a:lstStyle/>
          <a:p>
            <a:pPr algn="just" rtl="1"/>
            <a:r>
              <a:rPr lang="ar-SA" b="1" dirty="0"/>
              <a:t>إن تجديد سعر السلعة يعتمد على التكاليف التي تتحملها المنشأة لإنتاج السلعة وتسويقها ، فالتكاليف تحدد الأرضية للسعر, بينما الطلب يحدد سقفه ، فحينما تضع المنشأة سعراً للسلعة تحرص أولاً على تغطية تكاليف إنتاجها, وتوزيعها, وتسويقها مع تحقيق هامش ربح يعوضها عن مجهوداتها التي بذلتها, والمخاطر التي تحملتها .</a:t>
            </a:r>
            <a:endParaRPr lang="en-US" b="1" dirty="0"/>
          </a:p>
          <a:p>
            <a:pPr algn="just" rtl="1"/>
            <a:endParaRPr lang="en-US" b="1" dirty="0"/>
          </a:p>
        </p:txBody>
      </p:sp>
    </p:spTree>
    <p:extLst>
      <p:ext uri="{BB962C8B-B14F-4D97-AF65-F5344CB8AC3E}">
        <p14:creationId xmlns:p14="http://schemas.microsoft.com/office/powerpoint/2010/main" val="1984303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rtl="1"/>
            <a:r>
              <a:rPr lang="ar-SA" sz="4000" b="1" dirty="0"/>
              <a:t>أنواع التكاليف ومستوى </a:t>
            </a:r>
            <a:r>
              <a:rPr lang="ar-SA" sz="4000" b="1" dirty="0" smtClean="0"/>
              <a:t>الإنتاج</a:t>
            </a:r>
            <a:r>
              <a:rPr lang="ar-AE" sz="4000" b="1" dirty="0" smtClean="0"/>
              <a:t>:</a:t>
            </a:r>
            <a:r>
              <a:rPr lang="ar-SA" sz="4000" b="1" dirty="0" smtClean="0"/>
              <a:t> </a:t>
            </a:r>
            <a:r>
              <a:rPr lang="en-US" sz="4000" dirty="0"/>
              <a:t/>
            </a:r>
            <a:br>
              <a:rPr lang="en-US" sz="4000" dirty="0"/>
            </a:br>
            <a:endParaRPr lang="en-US" sz="4000" dirty="0"/>
          </a:p>
        </p:txBody>
      </p:sp>
      <p:sp>
        <p:nvSpPr>
          <p:cNvPr id="3" name="عنصر نائب للمحتوى 2"/>
          <p:cNvSpPr>
            <a:spLocks noGrp="1"/>
          </p:cNvSpPr>
          <p:nvPr>
            <p:ph idx="1"/>
          </p:nvPr>
        </p:nvSpPr>
        <p:spPr>
          <a:xfrm>
            <a:off x="457200" y="1484784"/>
            <a:ext cx="8229600" cy="4839816"/>
          </a:xfrm>
        </p:spPr>
        <p:txBody>
          <a:bodyPr>
            <a:normAutofit/>
          </a:bodyPr>
          <a:lstStyle/>
          <a:p>
            <a:pPr algn="just" rtl="1"/>
            <a:r>
              <a:rPr lang="ar-SA" sz="3200" dirty="0"/>
              <a:t>تقسم التكاليف عادة إلى قسمين: ثابتة, ومتغيرة.</a:t>
            </a:r>
            <a:endParaRPr lang="en-US" sz="3200" dirty="0"/>
          </a:p>
          <a:p>
            <a:pPr algn="just" rtl="1"/>
            <a:r>
              <a:rPr lang="ar-SA" sz="3200" dirty="0"/>
              <a:t> </a:t>
            </a:r>
            <a:r>
              <a:rPr lang="ar-SA" sz="3200" b="1" dirty="0"/>
              <a:t>فالتكاليف الثابتة</a:t>
            </a:r>
            <a:r>
              <a:rPr lang="ar-SA" sz="3200" dirty="0"/>
              <a:t> هي التي لا تتغير في مجملها مع تغير الإنتاج أو الدخل ، وتشمل تكاليف شراء الأصول الثابتة كالآلات, والمعدات, والإيجارات والتدفئة, والمرتبات وفوائد الديون على القروض ، فهذه التكاليف تظل ثابتة سواء أنتجت المنشأة أم لم تنتج ، غير أن هذه التكاليف تتغير مع زيادة عدد الوحدات المنتجة ، أي أن التكاليف الثابتة متغيرة للوحدة الواحدة </a:t>
            </a:r>
            <a:r>
              <a:rPr lang="ar-AE" sz="3200" dirty="0" smtClean="0"/>
              <a:t>.</a:t>
            </a:r>
            <a:endParaRPr lang="en-US" sz="3200" dirty="0"/>
          </a:p>
        </p:txBody>
      </p:sp>
    </p:spTree>
    <p:extLst>
      <p:ext uri="{BB962C8B-B14F-4D97-AF65-F5344CB8AC3E}">
        <p14:creationId xmlns:p14="http://schemas.microsoft.com/office/powerpoint/2010/main" val="2289952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32656"/>
            <a:ext cx="8229600" cy="5991944"/>
          </a:xfrm>
        </p:spPr>
        <p:txBody>
          <a:bodyPr>
            <a:normAutofit/>
          </a:bodyPr>
          <a:lstStyle/>
          <a:p>
            <a:pPr algn="just" rtl="1"/>
            <a:r>
              <a:rPr lang="ar-SA" dirty="0"/>
              <a:t>ومثال ذلك إذا افترضنا أن شركة الشروق قد اشترت آلتين بـ 100 مليون دينار وأن الطاقة الإنتاجية لهاتين الآلتين 50 وحدة في اليوم ، فإن مبلغ الـ 100 مليون دينار يعد تكاليف ثابتة ستتحملها المنشأة في كل الأحوال, فإذا أنتجت المنشأة 10 وحدات في اليوم فإن التكلفة الثابتة للوحدة ستكون 10 دينار ، فإذا زاد الإنتاج إلى 20 وحدة فإن التكلفة الثابتة للوحدة ستكون 5 </a:t>
            </a:r>
            <a:r>
              <a:rPr lang="ar-SA" dirty="0" err="1"/>
              <a:t>دينارات</a:t>
            </a:r>
            <a:r>
              <a:rPr lang="ar-SA" dirty="0"/>
              <a:t> ، أما إذا أنتجت الآلتان بطاقتهما القصوى ، أي 50 وحدة فإن تكلفة الوحدة ستكون دينارين فقط ، وهذا يعنى أن أي زيادة في عدد الوحدات المنتجة سيترتب عليه انخفاض في التكلفة الثابتة للوحدة, وتصل هذه التكلفة إلى أدنى مستوى لها إذا استغلت الطاقة القصوى أو الكاملة للآلتين .</a:t>
            </a:r>
            <a:endParaRPr lang="en-US" dirty="0"/>
          </a:p>
          <a:p>
            <a:pPr algn="just" rtl="1"/>
            <a:r>
              <a:rPr lang="ar-SA" dirty="0"/>
              <a:t>إن التكاليف الثابتة تظل ثابتة في مجملها في مستويات إنتاجية مختلفة ، فقد تصل المنشأة إلى مرحلة تبدأ فيها التكاليف الثابتة للوحدة في الزيادة بدل النقصان, مع زيادة عدد الوحدات المنتجة وقد يكون السبب في ذلك تدنى الكفاءة الإنتاجية للعاملين أو قلة, كفاءة الآلات والمعدات مع مرور الوقت.</a:t>
            </a:r>
            <a:endParaRPr lang="en-US" dirty="0"/>
          </a:p>
          <a:p>
            <a:pPr algn="just"/>
            <a:endParaRPr lang="en-US" dirty="0"/>
          </a:p>
        </p:txBody>
      </p:sp>
    </p:spTree>
    <p:extLst>
      <p:ext uri="{BB962C8B-B14F-4D97-AF65-F5344CB8AC3E}">
        <p14:creationId xmlns:p14="http://schemas.microsoft.com/office/powerpoint/2010/main" val="3538307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التكاليف المتغيرة </a:t>
            </a:r>
            <a:r>
              <a:rPr lang="ar-AE" b="1" dirty="0" smtClean="0"/>
              <a:t>:</a:t>
            </a:r>
            <a:endParaRPr lang="en-US" dirty="0"/>
          </a:p>
        </p:txBody>
      </p:sp>
      <p:sp>
        <p:nvSpPr>
          <p:cNvPr id="3" name="عنصر نائب للمحتوى 2"/>
          <p:cNvSpPr>
            <a:spLocks noGrp="1"/>
          </p:cNvSpPr>
          <p:nvPr>
            <p:ph idx="1"/>
          </p:nvPr>
        </p:nvSpPr>
        <p:spPr/>
        <p:txBody>
          <a:bodyPr>
            <a:normAutofit/>
          </a:bodyPr>
          <a:lstStyle/>
          <a:p>
            <a:pPr algn="just" rtl="1"/>
            <a:r>
              <a:rPr lang="ar-AE" sz="3200" dirty="0"/>
              <a:t>إن التكاليف المتغيرة هي تلك التي تتغير في مجملها مع عدد الوحدات المنتجة، بينما تكون ثابتة للوحدة ، فإذن هي متغيرة في مجملها مباشرة مع عدد الوحدات المنتجة أو المبيعة ، وتتمثل التكاليف المتغيرة في منشأة صناعية في:</a:t>
            </a:r>
          </a:p>
          <a:p>
            <a:pPr algn="just" rtl="1"/>
            <a:r>
              <a:rPr lang="ar-AE" sz="3200" dirty="0"/>
              <a:t>1.	أسعار المواد الخام.</a:t>
            </a:r>
          </a:p>
          <a:p>
            <a:pPr algn="just" rtl="1"/>
            <a:r>
              <a:rPr lang="ar-AE" sz="3200" dirty="0"/>
              <a:t>2.	العمل بالقطعة.</a:t>
            </a:r>
          </a:p>
          <a:p>
            <a:pPr algn="just" rtl="1"/>
            <a:r>
              <a:rPr lang="ar-AE" sz="3200" dirty="0"/>
              <a:t>3.	التغليف.</a:t>
            </a:r>
          </a:p>
          <a:p>
            <a:pPr algn="just" rtl="1"/>
            <a:r>
              <a:rPr lang="ar-AE" sz="3200" dirty="0"/>
              <a:t>4.	عمولات رجال البيع وما إلى ذلك.</a:t>
            </a:r>
          </a:p>
          <a:p>
            <a:pPr algn="just" rtl="1"/>
            <a:endParaRPr lang="en-US" sz="3200" dirty="0"/>
          </a:p>
        </p:txBody>
      </p:sp>
    </p:spTree>
    <p:extLst>
      <p:ext uri="{BB962C8B-B14F-4D97-AF65-F5344CB8AC3E}">
        <p14:creationId xmlns:p14="http://schemas.microsoft.com/office/powerpoint/2010/main" val="4099956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76672"/>
            <a:ext cx="8229600" cy="5847928"/>
          </a:xfrm>
        </p:spPr>
        <p:txBody>
          <a:bodyPr>
            <a:normAutofit/>
          </a:bodyPr>
          <a:lstStyle/>
          <a:p>
            <a:pPr algn="just" rtl="1"/>
            <a:r>
              <a:rPr lang="ar-SA" sz="2800" dirty="0"/>
              <a:t>أما التكاليف الإجمالية </a:t>
            </a:r>
            <a:r>
              <a:rPr lang="ar-SA" sz="2800" b="1" dirty="0"/>
              <a:t>فهي نتاج التكاليف الثابتة, مضافاً إليها التكاليف المتغيرة لأي مستوى من الإنتاج .</a:t>
            </a:r>
            <a:endParaRPr lang="en-US" sz="2800" dirty="0"/>
          </a:p>
          <a:p>
            <a:pPr algn="just" rtl="1"/>
            <a:r>
              <a:rPr lang="ar-SA" sz="2800" dirty="0"/>
              <a:t>	هناك بعض التكاليف التي يصعب معرفة كيفية تحميلها للمنتج, وهي التكاليف غير المباشرة, كتكاليف الإضاءة والتهوية مثلاً ، كما أن هناك تكاليف يصعب تقديرها مثل تكاليف المعاملة (</a:t>
            </a:r>
            <a:r>
              <a:rPr lang="en-US" sz="2800" b="1" dirty="0"/>
              <a:t>Transaction Cost</a:t>
            </a:r>
            <a:r>
              <a:rPr lang="ar-SA" sz="2800" dirty="0"/>
              <a:t>), وهي تكاليف </a:t>
            </a:r>
            <a:r>
              <a:rPr lang="ar-SA" sz="2800" dirty="0" err="1"/>
              <a:t>العقودات</a:t>
            </a:r>
            <a:r>
              <a:rPr lang="ar-SA" sz="2800" dirty="0"/>
              <a:t> في حالات السلع والتي يتطلب بيعها توقيع عقد بين البائع والمشترى ، وتكاليف المساومة في بعض السلع التي تحدد أسعارها عن طريق التفاوض بين البائعين والمشترين ، ويسود هذا الأسلوب في المبادلة في الدول النامية ، وقد تكون التكلفة هنا هي تكلفة الفرصة البديلة، فقد يكون الوقت الضائع في المساومة طويلاً يترتب عليه فقدان أحد المساومين وغالباً ما يكون البائع عدداً من المشترين الذين كانوا ينتظرون فرصتهم لشراء السلعة ولكن لتطاول زمن المساومة يتحولون إلى بائعين آخرين .</a:t>
            </a:r>
            <a:endParaRPr lang="en-US" sz="2800" dirty="0"/>
          </a:p>
          <a:p>
            <a:pPr algn="just"/>
            <a:endParaRPr lang="en-US" sz="2800" dirty="0"/>
          </a:p>
        </p:txBody>
      </p:sp>
    </p:spTree>
    <p:extLst>
      <p:ext uri="{BB962C8B-B14F-4D97-AF65-F5344CB8AC3E}">
        <p14:creationId xmlns:p14="http://schemas.microsoft.com/office/powerpoint/2010/main" val="228478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976664"/>
          </a:xfrm>
        </p:spPr>
        <p:txBody>
          <a:bodyPr>
            <a:noAutofit/>
          </a:bodyPr>
          <a:lstStyle/>
          <a:p>
            <a:pPr algn="just" rtl="1"/>
            <a:r>
              <a:rPr lang="ar-SA" sz="3200" b="1" dirty="0"/>
              <a:t>إن قرارات التسعير مهمة لمنشآت الأعمال التي تسعى لتحقيق الربح والمنظمات غير الربحية على حد سواء ، ولعل الحكومات تسعى إلى زيادة دخلها بفرض مزيد من الرسوم الضريبية على السلع والخدمات التي تقدمها المنشآت مما يساهم في رفع أسعارها وبالتالي يؤثر على </a:t>
            </a:r>
            <a:r>
              <a:rPr lang="ar-SA" sz="3200" b="1" dirty="0" err="1"/>
              <a:t>الإستراتيجيات</a:t>
            </a:r>
            <a:r>
              <a:rPr lang="ar-SA" sz="3200" b="1" dirty="0"/>
              <a:t> التسعيرية لتلك المنشآت ، ومن جانب آخر فإن الحكومات أصبحت تفرض رسوماً على الخدمات التي تقدمها، فخدمات العلاج والتعليم والأمن تشهد زيادة في الرسوم من عام لآخر ، ولم يعد العلاج المجاني أو التعليم المجاني متاحاً ، ولكن حل محله العلاج الاقتصادي أو المدعوم ، حيث يدفع المواطن جزءاً من التكاليف وتتحمل الحكومة الجزء الباقي .</a:t>
            </a:r>
            <a:endParaRPr lang="en-US" sz="3200" b="1" dirty="0"/>
          </a:p>
          <a:p>
            <a:pPr algn="just" rtl="1"/>
            <a:endParaRPr lang="en-US" sz="3200" b="1" dirty="0"/>
          </a:p>
        </p:txBody>
      </p:sp>
    </p:spTree>
    <p:extLst>
      <p:ext uri="{BB962C8B-B14F-4D97-AF65-F5344CB8AC3E}">
        <p14:creationId xmlns:p14="http://schemas.microsoft.com/office/powerpoint/2010/main" val="2722874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539552" y="1124744"/>
            <a:ext cx="8229600" cy="5040560"/>
          </a:xfrm>
        </p:spPr>
        <p:txBody>
          <a:bodyPr>
            <a:normAutofit/>
          </a:bodyPr>
          <a:lstStyle/>
          <a:p>
            <a:pPr algn="just" rtl="1"/>
            <a:r>
              <a:rPr lang="ar-SA" sz="3600" dirty="0"/>
              <a:t>تسعى المنشآت في الوقت الحالي إلى تطويع عروضها لتتناسب مع مختلف العملاء, وعليه فإن المنتج سيعرض شروط بيع مختلفة لكل تاجر تجزئة ، فقد يريد تاجر التجزئة وصول البضاعة إلى متجره يومياً حتى يحافظ على مستوى المخزون, بينما قد يقبل تاجر آخر استلام البضاعة مرة كل أسبوع, على أمل أن يدفع أسعاراً أقل، ولاشك أن تكاليف المنتج ستختلف في كل حالة, وعليه فقد يحتاج المنتج إلى حساب تكاليف كل تاجر, ومن ثم تحديد الربح في كل حالة .</a:t>
            </a:r>
            <a:endParaRPr lang="en-US" sz="3600" dirty="0"/>
          </a:p>
          <a:p>
            <a:pPr algn="just" rtl="1"/>
            <a:endParaRPr lang="en-US" sz="3600" dirty="0"/>
          </a:p>
        </p:txBody>
      </p:sp>
    </p:spTree>
    <p:extLst>
      <p:ext uri="{BB962C8B-B14F-4D97-AF65-F5344CB8AC3E}">
        <p14:creationId xmlns:p14="http://schemas.microsoft.com/office/powerpoint/2010/main" val="1886579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39552" y="35471"/>
            <a:ext cx="8229600" cy="1143000"/>
          </a:xfrm>
        </p:spPr>
        <p:txBody>
          <a:bodyPr/>
          <a:lstStyle/>
          <a:p>
            <a:pPr algn="r"/>
            <a:r>
              <a:rPr lang="ar-SA" b="1" dirty="0"/>
              <a:t>التكاليف </a:t>
            </a:r>
            <a:r>
              <a:rPr lang="ar-SA" b="1" dirty="0" smtClean="0"/>
              <a:t>المستهدفة</a:t>
            </a:r>
            <a:r>
              <a:rPr lang="ar-AE" b="1" dirty="0" smtClean="0"/>
              <a:t>:</a:t>
            </a:r>
            <a:endParaRPr lang="en-US" dirty="0"/>
          </a:p>
        </p:txBody>
      </p:sp>
      <p:sp>
        <p:nvSpPr>
          <p:cNvPr id="3" name="عنصر نائب للمحتوى 2"/>
          <p:cNvSpPr>
            <a:spLocks noGrp="1"/>
          </p:cNvSpPr>
          <p:nvPr>
            <p:ph idx="1"/>
          </p:nvPr>
        </p:nvSpPr>
        <p:spPr>
          <a:xfrm>
            <a:off x="457200" y="1196752"/>
            <a:ext cx="8229600" cy="5127848"/>
          </a:xfrm>
        </p:spPr>
        <p:txBody>
          <a:bodyPr>
            <a:normAutofit fontScale="92500" lnSpcReduction="10000"/>
          </a:bodyPr>
          <a:lstStyle/>
          <a:p>
            <a:pPr algn="just" rtl="1"/>
            <a:r>
              <a:rPr lang="ar-AE" dirty="0"/>
              <a:t>أن التكاليف تتغير مع تغير مستوى الإنتاج والخبرة التي تكتسبها المنشأة في الإنتاج، وتتغير التكاليف أيضاً نتيجة للجهود المركزة التي يبذلها المصممون والمهندسون ووكلاء الشراء لتخفيضها, ويستخدم اليابانيون ما يعرف بالتكاليف المستهدفة في خطوات كما يلي:</a:t>
            </a:r>
          </a:p>
          <a:p>
            <a:pPr algn="just" rtl="1"/>
            <a:r>
              <a:rPr lang="ar-AE" dirty="0"/>
              <a:t>1.	فهم يجرون بحثاً تسويقياً لإنتاج سلعة جديدة تؤدى وظائف مرغوبة.</a:t>
            </a:r>
          </a:p>
          <a:p>
            <a:pPr algn="just" rtl="1"/>
            <a:r>
              <a:rPr lang="ar-AE" dirty="0"/>
              <a:t>2.	ثم يحددون السعر الذي يمكن أن تباع به, واضعين في الحسبان مدى استجابة السلعة لرغبات المشترين, ومدى منافستها لأسعار المنافسين.</a:t>
            </a:r>
          </a:p>
          <a:p>
            <a:pPr algn="just" rtl="1"/>
            <a:r>
              <a:rPr lang="ar-AE" dirty="0"/>
              <a:t>3.	بعد ذلك يخصمون هامش الربح المستهدف من هذا السعر والباقي هو عبارة عن التكاليف المستهدفة لإنتاج السلعة ، والتي ينبغي أن </a:t>
            </a:r>
            <a:r>
              <a:rPr lang="ar-AE" dirty="0" err="1"/>
              <a:t>يلتزموا</a:t>
            </a:r>
            <a:r>
              <a:rPr lang="ar-AE" dirty="0"/>
              <a:t> بها.</a:t>
            </a:r>
          </a:p>
          <a:p>
            <a:pPr algn="just" rtl="1"/>
            <a:r>
              <a:rPr lang="ar-AE" dirty="0"/>
              <a:t>4.	ثم يشرعون بعد ذلك في مراجعة تكلفة كل عنصر في عملية إنتاج السلعة, مثل التصميم الهندسي ، والتصنيع والمبيعات.</a:t>
            </a:r>
          </a:p>
          <a:p>
            <a:pPr algn="just" rtl="1"/>
            <a:r>
              <a:rPr lang="ar-AE" dirty="0"/>
              <a:t>5.	ثم ينظرون في إمكانية إعادة هندسة مكونات السلعة لتخفيض أسعار المواد، والهدف هو أن تكون التكاليف النهائية المستهدفة في المدى الذي حدد لها ، فإذا ما أخفقوا في ذلك فقد يتخذون قراراً بعدم تطوير المنتج لئلا يخسروا .</a:t>
            </a:r>
          </a:p>
          <a:p>
            <a:pPr algn="just" rtl="1"/>
            <a:endParaRPr lang="en-US" dirty="0"/>
          </a:p>
        </p:txBody>
      </p:sp>
    </p:spTree>
    <p:extLst>
      <p:ext uri="{BB962C8B-B14F-4D97-AF65-F5344CB8AC3E}">
        <p14:creationId xmlns:p14="http://schemas.microsoft.com/office/powerpoint/2010/main" val="170867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 rtl="1"/>
            <a:r>
              <a:rPr lang="ar-SA" sz="3600" dirty="0"/>
              <a:t>ظلت الأسعار لعقود بل لقرون من الزمان تحدد عن طريق المساومة بين البائعين والمشترين ، حيث يعرض البائعون أسعاراً أعلى مما يتوقعون الحصول عليه بينما يعرض المشترون سعراً أقل مما يستطيعون دفعه ، وعن طريق الأخذ والرد يصل الطرفان إلى السعر الذي يرضى الطرفين ، ولكن هذا الأسلوب قد انحسر إلى حد كبير وخاصة في الدول المتقدمة ، حيث حل محل هذه الطريقة في تحديد الأسعار طرق حديثة سنتعرض لها حين تناول طرق التسعير .</a:t>
            </a:r>
            <a:endParaRPr lang="en-US" sz="3600" dirty="0"/>
          </a:p>
          <a:p>
            <a:pPr algn="just" rtl="1"/>
            <a:endParaRPr lang="en-US" sz="3600" dirty="0"/>
          </a:p>
        </p:txBody>
      </p:sp>
    </p:spTree>
    <p:extLst>
      <p:ext uri="{BB962C8B-B14F-4D97-AF65-F5344CB8AC3E}">
        <p14:creationId xmlns:p14="http://schemas.microsoft.com/office/powerpoint/2010/main" val="100221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124744"/>
            <a:ext cx="8229600" cy="5544616"/>
          </a:xfrm>
        </p:spPr>
        <p:txBody>
          <a:bodyPr>
            <a:noAutofit/>
          </a:bodyPr>
          <a:lstStyle/>
          <a:p>
            <a:pPr algn="just" rtl="1"/>
            <a:r>
              <a:rPr lang="ar-SA" sz="3200" b="1" dirty="0"/>
              <a:t>إن كثيراً من الشركات تعجز في التعامل مع التسعير بصورة فعالة وبالتالي ترتكب أخطاء كثيرة وقد تكون قاتلة في بعض الأحيان</a:t>
            </a:r>
            <a:r>
              <a:rPr lang="ar-SA" sz="3200" dirty="0"/>
              <a:t> ، فقد تركز المنشأة على التكاليف بصورة كبيرة فهي:</a:t>
            </a:r>
            <a:endParaRPr lang="en-US" sz="3200" dirty="0"/>
          </a:p>
          <a:p>
            <a:pPr algn="just" rtl="1"/>
            <a:r>
              <a:rPr lang="ar-SA" sz="3200" b="1" dirty="0"/>
              <a:t>أولاً:</a:t>
            </a:r>
            <a:r>
              <a:rPr lang="ar-SA" sz="3200" dirty="0"/>
              <a:t> تراجع أسعارها لتتماشى مع التغييرات التي تحدث في الأسواق من وقت لآخر.</a:t>
            </a:r>
            <a:endParaRPr lang="en-US" sz="3200" dirty="0"/>
          </a:p>
          <a:p>
            <a:pPr algn="just" rtl="1"/>
            <a:r>
              <a:rPr lang="ar-SA" sz="3200" b="1" dirty="0"/>
              <a:t>ثانياً:</a:t>
            </a:r>
            <a:r>
              <a:rPr lang="ar-SA" sz="3200" dirty="0"/>
              <a:t> تضع السعر بمعزل عن عناصر المزيج التسويقي الأخرى.</a:t>
            </a:r>
            <a:endParaRPr lang="en-US" sz="3200" dirty="0"/>
          </a:p>
          <a:p>
            <a:pPr algn="just" rtl="1"/>
            <a:r>
              <a:rPr lang="ar-SA" sz="3200" b="1" dirty="0"/>
              <a:t>ثالثاً:</a:t>
            </a:r>
            <a:r>
              <a:rPr lang="ar-SA" sz="3200" dirty="0"/>
              <a:t> لا تراعى في تسعيرها الاختلافات في المزيج السلعي, أو القطاعات السوقية, أو قنوات التوزيع, أو المناسبات التي يزيد فيها الطلب على السلعة .</a:t>
            </a:r>
            <a:endParaRPr lang="en-US" sz="3200" dirty="0"/>
          </a:p>
          <a:p>
            <a:pPr algn="just"/>
            <a:endParaRPr lang="en-US" sz="3200" dirty="0"/>
          </a:p>
        </p:txBody>
      </p:sp>
    </p:spTree>
    <p:extLst>
      <p:ext uri="{BB962C8B-B14F-4D97-AF65-F5344CB8AC3E}">
        <p14:creationId xmlns:p14="http://schemas.microsoft.com/office/powerpoint/2010/main" val="34124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a:bodyPr>
          <a:lstStyle/>
          <a:p>
            <a:pPr algn="just" rtl="1"/>
            <a:r>
              <a:rPr lang="ar-SA" sz="2800" b="1" dirty="0"/>
              <a:t>ينبغي على المنشأة أن تضع سعراً لأول مرة عندما</a:t>
            </a:r>
            <a:r>
              <a:rPr lang="ar-SA" sz="2800" dirty="0"/>
              <a:t>:</a:t>
            </a:r>
            <a:endParaRPr lang="en-US" sz="2800" dirty="0"/>
          </a:p>
          <a:p>
            <a:pPr marL="0" lvl="0" indent="0" algn="just" rtl="1">
              <a:buNone/>
            </a:pPr>
            <a:r>
              <a:rPr lang="ar-AE" sz="2800" dirty="0" smtClean="0"/>
              <a:t>1/ </a:t>
            </a:r>
            <a:r>
              <a:rPr lang="ar-SA" sz="2800" dirty="0" smtClean="0"/>
              <a:t>تطرح </a:t>
            </a:r>
            <a:r>
              <a:rPr lang="ar-SA" sz="2800" dirty="0"/>
              <a:t>منتجاً جديداً في السوق .</a:t>
            </a:r>
            <a:endParaRPr lang="en-US" sz="2800" dirty="0"/>
          </a:p>
          <a:p>
            <a:pPr marL="0" lvl="0" indent="0" algn="just" rtl="1">
              <a:buNone/>
            </a:pPr>
            <a:r>
              <a:rPr lang="ar-AE" sz="2800" dirty="0" smtClean="0"/>
              <a:t>2/ </a:t>
            </a:r>
            <a:r>
              <a:rPr lang="ar-SA" sz="2800" dirty="0" smtClean="0"/>
              <a:t>تطرح </a:t>
            </a:r>
            <a:r>
              <a:rPr lang="ar-SA" sz="2800" dirty="0"/>
              <a:t>منتجها الحالي في قناة توزيع جديدة أو في بقعة جغرافية </a:t>
            </a:r>
            <a:r>
              <a:rPr lang="ar-SA" sz="2800" dirty="0" smtClean="0"/>
              <a:t>جديدة </a:t>
            </a:r>
            <a:endParaRPr lang="en-US" sz="2800" dirty="0"/>
          </a:p>
          <a:p>
            <a:pPr marL="0" lvl="0" indent="0" algn="just" rtl="1">
              <a:buNone/>
            </a:pPr>
            <a:r>
              <a:rPr lang="ar-AE" sz="2800" dirty="0" smtClean="0"/>
              <a:t>3/ </a:t>
            </a:r>
            <a:r>
              <a:rPr lang="ar-SA" sz="2800" dirty="0" smtClean="0"/>
              <a:t>تدخل </a:t>
            </a:r>
            <a:r>
              <a:rPr lang="ar-SA" sz="2800" dirty="0"/>
              <a:t>في مناقصة, أو عطاء لتنفيذ عمل أو لتوريد سلعة.</a:t>
            </a:r>
            <a:endParaRPr lang="en-US" sz="2800" dirty="0"/>
          </a:p>
          <a:p>
            <a:pPr marL="0" indent="0" algn="just" rtl="1">
              <a:buNone/>
            </a:pPr>
            <a:r>
              <a:rPr lang="ar-SA" sz="2800" dirty="0" smtClean="0"/>
              <a:t>وفى </a:t>
            </a:r>
            <a:r>
              <a:rPr lang="ar-SA" sz="2800" dirty="0"/>
              <a:t>كل الأحوال لابد للمنشأة من أن تحدد سعرها على أساس المنفعة التي يحصل عليها الزبون ويدركها ، فإذا كان السعر أعلى من المنفعة المرتجاة فإن الطلب على السلعة سيقل وبالتالي تقل المبيعات وتقل نتيجة لذلك الأرباح المحققة ، أما إذا كان السعر أقل من المنفعة المرتجاة من الزبون فإن المنشأة تكون قد ضيعت أرباحاً كان يمكن أن تحققها لو أنها وفقت في وضع السعر المناسب.</a:t>
            </a:r>
            <a:endParaRPr lang="en-US" sz="2800" dirty="0"/>
          </a:p>
          <a:p>
            <a:pPr algn="just"/>
            <a:endParaRPr lang="en-US" sz="2800" dirty="0"/>
          </a:p>
        </p:txBody>
      </p:sp>
    </p:spTree>
    <p:extLst>
      <p:ext uri="{BB962C8B-B14F-4D97-AF65-F5344CB8AC3E}">
        <p14:creationId xmlns:p14="http://schemas.microsoft.com/office/powerpoint/2010/main" val="295196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55576" y="0"/>
            <a:ext cx="8229600" cy="1143000"/>
          </a:xfrm>
        </p:spPr>
        <p:txBody>
          <a:bodyPr/>
          <a:lstStyle/>
          <a:p>
            <a:pPr algn="r" rtl="1"/>
            <a:r>
              <a:rPr lang="ar-SA" b="1" dirty="0"/>
              <a:t>أهداف </a:t>
            </a:r>
            <a:r>
              <a:rPr lang="ar-SA" b="1" dirty="0" smtClean="0"/>
              <a:t>التسعير</a:t>
            </a:r>
            <a:r>
              <a:rPr lang="ar-AE" b="1" dirty="0" smtClean="0"/>
              <a:t>:</a:t>
            </a:r>
            <a:endParaRPr lang="en-US" b="1"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980728"/>
            <a:ext cx="9144000"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2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0"/>
            <a:ext cx="8229600" cy="1143000"/>
          </a:xfrm>
        </p:spPr>
        <p:txBody>
          <a:bodyPr/>
          <a:lstStyle/>
          <a:p>
            <a:pPr algn="r" rtl="1"/>
            <a:r>
              <a:rPr lang="ar-SA" b="1" dirty="0"/>
              <a:t>تعظيم الربح </a:t>
            </a:r>
            <a:r>
              <a:rPr lang="ar-SA" b="1" dirty="0" smtClean="0"/>
              <a:t>الآني</a:t>
            </a:r>
            <a:r>
              <a:rPr lang="ar-AE" b="1" dirty="0" smtClean="0"/>
              <a:t>:</a:t>
            </a:r>
            <a:r>
              <a:rPr lang="ar-SA" b="1" dirty="0" smtClean="0"/>
              <a:t> </a:t>
            </a:r>
            <a:endParaRPr lang="en-US" dirty="0"/>
          </a:p>
        </p:txBody>
      </p:sp>
      <p:sp>
        <p:nvSpPr>
          <p:cNvPr id="3" name="عنصر نائب للمحتوى 2"/>
          <p:cNvSpPr>
            <a:spLocks noGrp="1"/>
          </p:cNvSpPr>
          <p:nvPr>
            <p:ph idx="1"/>
          </p:nvPr>
        </p:nvSpPr>
        <p:spPr>
          <a:xfrm>
            <a:off x="467544" y="1268760"/>
            <a:ext cx="8229600" cy="5184576"/>
          </a:xfrm>
        </p:spPr>
        <p:txBody>
          <a:bodyPr>
            <a:noAutofit/>
          </a:bodyPr>
          <a:lstStyle/>
          <a:p>
            <a:pPr algn="just" rtl="1"/>
            <a:r>
              <a:rPr lang="ar-SA" sz="3200" dirty="0"/>
              <a:t>هذا الهدف يقوم على تقدير الطلب والتكاليف المرتبطة بأسعار متعددة بديلة, ومن ثم اختيار السعر الذي يحقق أعلى الأرباح في الوقت الحالي ، والتدفقات النقدية, أو أعلى العائدات على الاستثمار .</a:t>
            </a:r>
            <a:endParaRPr lang="en-US" sz="3200" dirty="0"/>
          </a:p>
          <a:p>
            <a:pPr algn="just" rtl="1"/>
            <a:r>
              <a:rPr lang="ar-SA" sz="3200" dirty="0"/>
              <a:t>	إن هدف تعظيم الربح هو الهدف الأساسي لمنشآت الأعمال كما يرى الاقتصاديون, وعليه فلا غرو أن تسعى المنشأة إلى تحقيق هذا الهدف في الأجل القصير أو الطويل ، غير أن هناك الكثير من المآخذ على هذا الهدف ، إذ يقول البعض إن له صفتين هما: أنه غير واقعي, وأنه غير أخلاقي ، فأما عدم واقعيته فتتمثل في الآتي :</a:t>
            </a:r>
            <a:endParaRPr lang="en-US" sz="3200" dirty="0"/>
          </a:p>
          <a:p>
            <a:pPr algn="just" rtl="1"/>
            <a:endParaRPr lang="en-US" sz="3200" dirty="0"/>
          </a:p>
        </p:txBody>
      </p:sp>
    </p:spTree>
    <p:extLst>
      <p:ext uri="{BB962C8B-B14F-4D97-AF65-F5344CB8AC3E}">
        <p14:creationId xmlns:p14="http://schemas.microsoft.com/office/powerpoint/2010/main" val="179829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3199</Words>
  <Application>Microsoft Office PowerPoint</Application>
  <PresentationFormat>عرض على الشاشة (3:4)‏</PresentationFormat>
  <Paragraphs>101</Paragraphs>
  <Slides>41</Slides>
  <Notes>0</Notes>
  <HiddenSlides>0</HiddenSlides>
  <MMClips>0</MMClips>
  <ScaleCrop>false</ScaleCrop>
  <HeadingPairs>
    <vt:vector size="4" baseType="variant">
      <vt:variant>
        <vt:lpstr>نسق</vt:lpstr>
      </vt:variant>
      <vt:variant>
        <vt:i4>1</vt:i4>
      </vt:variant>
      <vt:variant>
        <vt:lpstr>عناوين الشرائح</vt:lpstr>
      </vt:variant>
      <vt:variant>
        <vt:i4>41</vt:i4>
      </vt:variant>
    </vt:vector>
  </HeadingPairs>
  <TitlesOfParts>
    <vt:vector size="42" baseType="lpstr">
      <vt:lpstr>تدفق</vt:lpstr>
      <vt:lpstr>بسم الله الرحمن الرحيم</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أهداف التسعير:</vt:lpstr>
      <vt:lpstr>تعظيم الربح الآني: </vt:lpstr>
      <vt:lpstr>عرض تقديمي في PowerPoint</vt:lpstr>
      <vt:lpstr>عرض تقديمي في PowerPoint</vt:lpstr>
      <vt:lpstr>تعظيم الحصة السوقية: </vt:lpstr>
      <vt:lpstr>هناك بعض العوامل التي لابد من توافرها حتى يتحقق هذا الهدف وهي : </vt:lpstr>
      <vt:lpstr>عرض تقديمي في PowerPoint</vt:lpstr>
      <vt:lpstr>كشط السوق: </vt:lpstr>
      <vt:lpstr>إن هدف كشط السوق يكون مناسباً في الحالات الآتية : </vt:lpstr>
      <vt:lpstr>عرض تقديمي في PowerPoint</vt:lpstr>
      <vt:lpstr>القيادة في الجودة: </vt:lpstr>
      <vt:lpstr>هدف البقاء: </vt:lpstr>
      <vt:lpstr>عرض تقديمي في PowerPoint</vt:lpstr>
      <vt:lpstr>عرض تقديمي في PowerPoint</vt:lpstr>
      <vt:lpstr>عرض تقديمي في PowerPoint</vt:lpstr>
      <vt:lpstr>عرض تقديمي في PowerPoint</vt:lpstr>
      <vt:lpstr>عرض تقديمي في PowerPoint</vt:lpstr>
      <vt:lpstr>طرق التسعير: </vt:lpstr>
      <vt:lpstr>تحديد الطلب: </vt:lpstr>
      <vt:lpstr>مرونة الطلب السعرية :</vt:lpstr>
      <vt:lpstr>عرض تقديمي في PowerPoint</vt:lpstr>
      <vt:lpstr>عرض تقديمي في PowerPoint</vt:lpstr>
      <vt:lpstr>عرض تقديمي في PowerPoint</vt:lpstr>
      <vt:lpstr>تقدير منحنيات الطلب: </vt:lpstr>
      <vt:lpstr>عرض تقديمي في PowerPoint</vt:lpstr>
      <vt:lpstr>عرض تقديمي في PowerPoint</vt:lpstr>
      <vt:lpstr>عرض تقديمي في PowerPoint</vt:lpstr>
      <vt:lpstr>تقدير التكاليف:</vt:lpstr>
      <vt:lpstr>أنواع التكاليف ومستوى الإنتاج:  </vt:lpstr>
      <vt:lpstr>عرض تقديمي في PowerPoint</vt:lpstr>
      <vt:lpstr>التكاليف المتغيرة :</vt:lpstr>
      <vt:lpstr>عرض تقديمي في PowerPoint</vt:lpstr>
      <vt:lpstr>عرض تقديمي في PowerPoint</vt:lpstr>
      <vt:lpstr>التكاليف المستهدفة: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DR Abass</dc:creator>
  <cp:lastModifiedBy>ahmed</cp:lastModifiedBy>
  <cp:revision>16</cp:revision>
  <dcterms:created xsi:type="dcterms:W3CDTF">2024-11-05T03:51:05Z</dcterms:created>
  <dcterms:modified xsi:type="dcterms:W3CDTF">2024-11-05T06:57:20Z</dcterms:modified>
</cp:coreProperties>
</file>