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8" r:id="rId8"/>
    <p:sldId id="295" r:id="rId9"/>
    <p:sldId id="296" r:id="rId10"/>
    <p:sldId id="299" r:id="rId11"/>
    <p:sldId id="297" r:id="rId12"/>
    <p:sldId id="300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60" d="100"/>
          <a:sy n="60" d="100"/>
        </p:scale>
        <p:origin x="16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7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A223F500-51DE-4851-A20F-F40B965F7FD9}"/>
              </a:ext>
            </a:extLst>
          </p:cNvPr>
          <p:cNvSpPr txBox="1">
            <a:spLocks/>
          </p:cNvSpPr>
          <p:nvPr/>
        </p:nvSpPr>
        <p:spPr>
          <a:xfrm>
            <a:off x="1905000" y="3810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المحاضرة السابعة</a:t>
            </a: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6BAD82-AB45-4FBE-913C-0D22C3546E0C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أ.لينا الأمين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EC47B-AD87-46C2-B141-8E2952776AE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6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اساسيات لغة الجافا</a:t>
            </a:r>
            <a:endParaRPr lang="en-GB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A12E2D-F7E7-40EA-82A2-182BB3BE11C0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اشكال عملية استدعاء الطرق </a:t>
            </a:r>
            <a:r>
              <a:rPr lang="en-US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568-5282-4BCE-851F-03B9E7664BBD}"/>
              </a:ext>
            </a:extLst>
          </p:cNvPr>
          <p:cNvSpPr txBox="1">
            <a:spLocks/>
          </p:cNvSpPr>
          <p:nvPr/>
        </p:nvSpPr>
        <p:spPr>
          <a:xfrm>
            <a:off x="152400" y="787878"/>
            <a:ext cx="8763000" cy="47747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تأتي عملية استدعاء الطرق على شكلين:</a:t>
            </a:r>
          </a:p>
          <a:p>
            <a:pPr marL="457200" indent="-457200" algn="r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الطرق التي لا ترجع قيمة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يجب أن لايتم اسنادها إلى متغير أو استخدامها في تعبير.</a:t>
            </a:r>
          </a:p>
          <a:p>
            <a:pPr marL="457200" indent="-457200" algn="r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الطرق التي ترجع قيمة يجب ان تستخدم في احدى الحالات: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يتم اسنادها لمتغير.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استخدامها في تعبير.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استخدامها في عملية استدعاء اخرى،مثل ارسالها للطباعة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95DF463-F0B9-4778-A015-965B0C422EF0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DA3EA-A51A-402D-818B-95BC5E7D72EA}"/>
              </a:ext>
            </a:extLst>
          </p:cNvPr>
          <p:cNvSpPr txBox="1">
            <a:spLocks/>
          </p:cNvSpPr>
          <p:nvPr/>
        </p:nvSpPr>
        <p:spPr>
          <a:xfrm>
            <a:off x="357352" y="223316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599F2C-DD55-49B2-9E5F-2A1C37F9F19A}"/>
              </a:ext>
            </a:extLst>
          </p:cNvPr>
          <p:cNvSpPr txBox="1">
            <a:spLocks/>
          </p:cNvSpPr>
          <p:nvPr/>
        </p:nvSpPr>
        <p:spPr>
          <a:xfrm>
            <a:off x="158969" y="950164"/>
            <a:ext cx="8763000" cy="575543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MethodCall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 static void main(String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[]){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 x = 5, y = 6, z = 0, s = 0;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sum1(10, 5);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sum1(x, y);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 =sum2(5, 6);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("sum = " + sum2(5, 6));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12 + 3 * sum2(x, 10);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sum1(sum2(3, 4), 5); </a:t>
            </a: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B62D64-A5FC-4A1B-AE78-04C116E4FD17}"/>
              </a:ext>
            </a:extLst>
          </p:cNvPr>
          <p:cNvSpPr/>
          <p:nvPr/>
        </p:nvSpPr>
        <p:spPr>
          <a:xfrm>
            <a:off x="1219200" y="228600"/>
            <a:ext cx="739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// defining the method sum1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static void sum1(int num1,int num2){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 sum=0;     //local variable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sum= num1+num2 ;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("sum = "+ sum);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// end of sum1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7B7C4-71BC-40B5-BD12-92DA1B1B983D}"/>
              </a:ext>
            </a:extLst>
          </p:cNvPr>
          <p:cNvSpPr/>
          <p:nvPr/>
        </p:nvSpPr>
        <p:spPr>
          <a:xfrm>
            <a:off x="1219200" y="34290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static int sum2(int num1,int num2){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 sum=0;    // local variable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sum= num1+num2 ;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return sum ;  // returned value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// end of sum2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MethodCall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3862F78-43D6-4FF8-BD95-D32B0D4B2D2C}"/>
              </a:ext>
            </a:extLst>
          </p:cNvPr>
          <p:cNvSpPr txBox="1">
            <a:spLocks/>
          </p:cNvSpPr>
          <p:nvPr/>
        </p:nvSpPr>
        <p:spPr>
          <a:xfrm>
            <a:off x="190500" y="381000"/>
            <a:ext cx="87630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تم استدعاء الطريقة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دون اسنادها إلى متغير لانها من النوع 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/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تم استدعاء الطريقة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واسنادها إلى متغير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لتخزن فيه القيمة المرجعة منها.</a:t>
            </a:r>
          </a:p>
          <a:p>
            <a:pPr algn="r" rtl="1"/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وايضا تم استدعاء الطريقة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وارسالها غلى دالة الطباعة.</a:t>
            </a:r>
          </a:p>
          <a:p>
            <a:pPr algn="r" rtl="1"/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ثم تم استدعائها داخل تعبير رياضي.</a:t>
            </a:r>
          </a:p>
          <a:p>
            <a:pPr algn="r" rtl="1"/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ثم تم استدعائها من خلال الطريقة الأولى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sum1</a:t>
            </a:r>
            <a:r>
              <a:rPr lang="ar-SA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3A4D0792-9FA0-466E-9779-3BE92D195140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ماذا يحدث عند استدعاء الطرق </a:t>
            </a:r>
            <a:r>
              <a:rPr lang="en-US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4AF7241-C796-45C0-B071-4DD74986AC6D}"/>
              </a:ext>
            </a:extLst>
          </p:cNvPr>
          <p:cNvSpPr txBox="1">
            <a:spLocks/>
          </p:cNvSpPr>
          <p:nvPr/>
        </p:nvSpPr>
        <p:spPr>
          <a:xfrm>
            <a:off x="152400" y="787878"/>
            <a:ext cx="8763000" cy="47747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تنسخ المعاملات الفعلية إلى المعاملات الشكلية، وتعمل المعاملات الشكلية عمل المتغيرات المحلية في جسم الطريقة.</a:t>
            </a:r>
          </a:p>
          <a:p>
            <a:pPr marL="457200" indent="-457200" algn="r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الطرق التي ترجع قيمة يجب ان تستخدم في احدى الحالات:</a:t>
            </a:r>
          </a:p>
          <a:p>
            <a:pPr marL="457200" indent="-457200" algn="r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ينتقل تنفيذ البرنامج إلى بداية الاستدعاء.</a:t>
            </a:r>
          </a:p>
          <a:p>
            <a:pPr marL="457200" indent="-457200" algn="r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عند الانتهاء من تنفيذ الطريقة يستمر تنفيذ البرنامج من الجملة التالية لجملة الاستدعاء.</a:t>
            </a:r>
          </a:p>
        </p:txBody>
      </p:sp>
    </p:spTree>
    <p:extLst>
      <p:ext uri="{BB962C8B-B14F-4D97-AF65-F5344CB8AC3E}">
        <p14:creationId xmlns:p14="http://schemas.microsoft.com/office/powerpoint/2010/main" val="2085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98B54C-2F90-4CC3-8B42-489E28D9EAE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تدريب:</a:t>
            </a:r>
            <a:endParaRPr lang="en-GB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DFF51D-CBE7-4126-B357-C08C7E5D42C8}"/>
              </a:ext>
            </a:extLst>
          </p:cNvPr>
          <p:cNvSpPr txBox="1">
            <a:spLocks/>
          </p:cNvSpPr>
          <p:nvPr/>
        </p:nvSpPr>
        <p:spPr>
          <a:xfrm>
            <a:off x="152400" y="787878"/>
            <a:ext cx="8763000" cy="19553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اكتب برنامج يستخدم طريقة لايجاد مساحة الدائرة </a:t>
            </a:r>
          </a:p>
          <a:p>
            <a:pPr algn="ct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= r2 X </a:t>
            </a:r>
            <a:r>
              <a:rPr lang="el-GR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هو نصف القطر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A87B219-633F-4BBF-897E-09783CA6C723}"/>
              </a:ext>
            </a:extLst>
          </p:cNvPr>
          <p:cNvSpPr txBox="1">
            <a:spLocks/>
          </p:cNvSpPr>
          <p:nvPr/>
        </p:nvSpPr>
        <p:spPr>
          <a:xfrm>
            <a:off x="152400" y="2971800"/>
            <a:ext cx="8763000" cy="19553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اكتب طريقة لايجاد حاصل ضرب الأعداد الصحيحة 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j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حيث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من خلال عملية الجمع، مثلا:</a:t>
            </a:r>
          </a:p>
          <a:p>
            <a:pPr algn="r" rtl="1"/>
            <a:r>
              <a:rPr lang="ar-SA"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3*4=3+3+3+3=12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9D18928-2794-4498-90B4-B9DFB0B586D8}"/>
              </a:ext>
            </a:extLst>
          </p:cNvPr>
          <p:cNvSpPr txBox="1">
            <a:spLocks/>
          </p:cNvSpPr>
          <p:nvPr/>
        </p:nvSpPr>
        <p:spPr>
          <a:xfrm>
            <a:off x="141890" y="253761"/>
            <a:ext cx="8763000" cy="63547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فوائد الطرق:</a:t>
            </a:r>
            <a:endParaRPr lang="en-GB" sz="36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0E65-702C-45D6-9752-0D9EF749E400}"/>
              </a:ext>
            </a:extLst>
          </p:cNvPr>
          <p:cNvSpPr txBox="1">
            <a:spLocks/>
          </p:cNvSpPr>
          <p:nvPr/>
        </p:nvSpPr>
        <p:spPr>
          <a:xfrm>
            <a:off x="190500" y="1066800"/>
            <a:ext cx="8763000" cy="30738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ثبت علميا أن أفضل طريقة لحل المسائل هي تقسيمها إلى وحدات صغيرة، وتوفر لنا الطرق في جافا امكانية تنفيذ هذا.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تسهل كتابة البرنامج وتتبعه وامكانية فهمه وصيانته بسهولة.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تفادي تكرار كتابة الجمل في البرنامج(فما علينا سوى كتابة الجمل المراد تكرارها داخل الطريقة ومن ثم نقوم باستدعاء هذه الطريقة من خلال اسمها كلما احتجنا لها خلال البرنامج).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93C0C-0CEF-4FB6-87D2-F299FA2BDE35}"/>
              </a:ext>
            </a:extLst>
          </p:cNvPr>
          <p:cNvSpPr txBox="1">
            <a:spLocks/>
          </p:cNvSpPr>
          <p:nvPr/>
        </p:nvSpPr>
        <p:spPr>
          <a:xfrm>
            <a:off x="141890" y="4800600"/>
            <a:ext cx="87630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الطريقة هي مجموعة من الجمل(وتعرف 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بجسم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الطريقة)حيث يكون لها اسم معين، وتعرف داخل صنف، والصيغة العامة لها كالتالي: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45D7A9-171B-4B4A-94B9-7ACBE4979207}"/>
              </a:ext>
            </a:extLst>
          </p:cNvPr>
          <p:cNvSpPr txBox="1">
            <a:spLocks/>
          </p:cNvSpPr>
          <p:nvPr/>
        </p:nvSpPr>
        <p:spPr>
          <a:xfrm>
            <a:off x="152400" y="4000500"/>
            <a:ext cx="8763000" cy="63547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الصيغة العامة لتعريف الطرق واستدعائها:</a:t>
            </a:r>
            <a:endParaRPr lang="en-GB" sz="36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0A39E4-7CC4-4338-BFE0-B6D0C2A32065}"/>
              </a:ext>
            </a:extLst>
          </p:cNvPr>
          <p:cNvSpPr/>
          <p:nvPr/>
        </p:nvSpPr>
        <p:spPr>
          <a:xfrm rot="16200000">
            <a:off x="-42041" y="2793124"/>
            <a:ext cx="2743199" cy="2370083"/>
          </a:xfrm>
          <a:prstGeom prst="wedgeRoundRectCallout">
            <a:avLst>
              <a:gd name="adj1" fmla="val -22557"/>
              <a:gd name="adj2" fmla="val 9110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0E65-702C-45D6-9752-0D9EF749E400}"/>
              </a:ext>
            </a:extLst>
          </p:cNvPr>
          <p:cNvSpPr txBox="1">
            <a:spLocks/>
          </p:cNvSpPr>
          <p:nvPr/>
        </p:nvSpPr>
        <p:spPr>
          <a:xfrm>
            <a:off x="144517" y="304800"/>
            <a:ext cx="8763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اسم الطريقة، نوع المعاملات وترتيبها بالإضافة إلى نوع البيانات المرجعة منها كالتالي: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93C0C-0CEF-4FB6-87D2-F299FA2BDE35}"/>
              </a:ext>
            </a:extLst>
          </p:cNvPr>
          <p:cNvSpPr txBox="1">
            <a:spLocks/>
          </p:cNvSpPr>
          <p:nvPr/>
        </p:nvSpPr>
        <p:spPr>
          <a:xfrm>
            <a:off x="220716" y="1371601"/>
            <a:ext cx="8763000" cy="4571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Access_Specifier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][static][</a:t>
            </a:r>
            <a:r>
              <a:rPr lang="en-US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Returen_Type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Method_Name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([parameters]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statement_1;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statement_2; 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statement_3; 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  <a:r>
              <a:rPr lang="ar-SA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statement_n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ar-SA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جسم الطريقة              </a:t>
            </a:r>
            <a:endParaRPr lang="en-US" sz="2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retuen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C93CB522-BB68-41E1-A81E-A3312C02EF46}"/>
              </a:ext>
            </a:extLst>
          </p:cNvPr>
          <p:cNvSpPr txBox="1">
            <a:spLocks/>
          </p:cNvSpPr>
          <p:nvPr/>
        </p:nvSpPr>
        <p:spPr>
          <a:xfrm>
            <a:off x="190500" y="355122"/>
            <a:ext cx="8763000" cy="62742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الشكل العام السابق الأقواس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تدل على أن مابداخلها اختياري أي يمكن حذفه من الصيغة العامة.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b="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Access_Specifier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 محدد وصول، ويأخذ احد قيمتين:</a:t>
            </a:r>
          </a:p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:(private)-</a:t>
            </a:r>
            <a:r>
              <a:rPr lang="ar-SA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أي بمعنى خاص، أي تكون الطريقة مرئية فقط في الصنف الذي عرفت فيه.</a:t>
            </a:r>
          </a:p>
          <a:p>
            <a:pPr algn="just" rtl="1"/>
            <a:r>
              <a:rPr lang="en-US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:(</a:t>
            </a:r>
            <a:r>
              <a:rPr lang="en-US" sz="3200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puplic</a:t>
            </a:r>
            <a:r>
              <a:rPr lang="en-US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ar-SA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أي بمعنى عام، وتكون الطريقة مرئية في أي مكان في البرنامج.</a:t>
            </a:r>
          </a:p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إذا لم يتم كتابة محدد الوصول فهذا يدل على أن الطريقة مرئية في الحزمة التي يتبع لها الصنف الذي تم تعريف الطريقة فيه.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(static)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بمعنى ثابت، وتستخدم لتعريف الطرق ليتم استخدامها في الصنف الذي عرفت فيه فقط، ولايمكن استعمالها في صنف أخر.</a:t>
            </a:r>
          </a:p>
        </p:txBody>
      </p:sp>
    </p:spTree>
    <p:extLst>
      <p:ext uri="{BB962C8B-B14F-4D97-AF65-F5344CB8AC3E}">
        <p14:creationId xmlns:p14="http://schemas.microsoft.com/office/powerpoint/2010/main" val="15082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443460-7065-44C0-931E-2074B6E74BA2}"/>
              </a:ext>
            </a:extLst>
          </p:cNvPr>
          <p:cNvSpPr txBox="1">
            <a:spLocks/>
          </p:cNvSpPr>
          <p:nvPr/>
        </p:nvSpPr>
        <p:spPr>
          <a:xfrm>
            <a:off x="190500" y="380999"/>
            <a:ext cx="8763000" cy="220454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Return_Type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وهذا يحدد نوع البيانات التي ترجعها الطريقة عند استخدامها.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ويمكن للبيانات المرجعة أن تكون أي نوع من انواع البيانات(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,char,…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ويمكن للطريقة أن لا ترجع قيمة وفي هذه الحالة يكون </a:t>
            </a:r>
            <a:r>
              <a:rPr lang="en-US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3CB6DC2-8E6C-4312-B34D-492D94B8FB66}"/>
              </a:ext>
            </a:extLst>
          </p:cNvPr>
          <p:cNvSpPr txBox="1">
            <a:spLocks/>
          </p:cNvSpPr>
          <p:nvPr/>
        </p:nvSpPr>
        <p:spPr>
          <a:xfrm>
            <a:off x="206266" y="2819399"/>
            <a:ext cx="8763000" cy="36576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Method_Name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وهو اسم الطريقة.</a:t>
            </a:r>
          </a:p>
          <a:p>
            <a:pPr algn="r" rtl="1"/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(parameter)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وهي المعاملات، وعند تعريف الطريقة تسمى بالمتغيرات الشكلية، ويمكن أن تستخدم هذه المتغيرات في جسم الطريقة بالإضافة للمتغيرات المحلية التي تعرف داخل جسم الطريقة.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عند استدعاء الطريقة تسمى بالمتغيرات الفعلية.</a:t>
            </a:r>
          </a:p>
        </p:txBody>
      </p:sp>
    </p:spTree>
    <p:extLst>
      <p:ext uri="{BB962C8B-B14F-4D97-AF65-F5344CB8AC3E}">
        <p14:creationId xmlns:p14="http://schemas.microsoft.com/office/powerpoint/2010/main" val="5240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32B8EBCF-2B7E-4907-9515-AA80C311A80C}"/>
              </a:ext>
            </a:extLst>
          </p:cNvPr>
          <p:cNvSpPr txBox="1">
            <a:spLocks/>
          </p:cNvSpPr>
          <p:nvPr/>
        </p:nvSpPr>
        <p:spPr>
          <a:xfrm>
            <a:off x="190500" y="197070"/>
            <a:ext cx="87630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Method_Body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SA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وهو جسم الطريقة، ويمكن أن يحتوي على المتغيرات المحلية والجمل المراد تنفيذها عند استدعء الطريقة.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إذا كان نوع البيانات المرجعة من هذه الطريقة غير النوع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فيجب أن يحتوي جسم الطريقة على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التي توقف عمل الطريقة وترجع القيمة منها إلى مكان الاستدعاء.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7E6D58-CAEC-47DA-9A57-94B12BB191E2}"/>
              </a:ext>
            </a:extLst>
          </p:cNvPr>
          <p:cNvSpPr/>
          <p:nvPr/>
        </p:nvSpPr>
        <p:spPr>
          <a:xfrm>
            <a:off x="190500" y="2980501"/>
            <a:ext cx="89535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Access_Specifier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][static][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Returen_Type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([parameters]</a:t>
            </a:r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static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void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sum1(int num1, int num2)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 sum;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sum = num1 + num2;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(sum);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2740C-6ABC-4736-9F47-FD76E19D7EA0}"/>
              </a:ext>
            </a:extLst>
          </p:cNvPr>
          <p:cNvCxnSpPr/>
          <p:nvPr/>
        </p:nvCxnSpPr>
        <p:spPr>
          <a:xfrm>
            <a:off x="762000" y="3352800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27B1E-6D88-4329-8568-D163CFEA22BE}"/>
              </a:ext>
            </a:extLst>
          </p:cNvPr>
          <p:cNvCxnSpPr/>
          <p:nvPr/>
        </p:nvCxnSpPr>
        <p:spPr>
          <a:xfrm>
            <a:off x="2590800" y="3366448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CA61B-4B43-4BF0-BA7D-A18DFECA3B0F}"/>
              </a:ext>
            </a:extLst>
          </p:cNvPr>
          <p:cNvCxnSpPr/>
          <p:nvPr/>
        </p:nvCxnSpPr>
        <p:spPr>
          <a:xfrm>
            <a:off x="3352800" y="3366448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F306B-C977-494A-A84E-363C8A01D89A}"/>
              </a:ext>
            </a:extLst>
          </p:cNvPr>
          <p:cNvCxnSpPr>
            <a:cxnSpLocks/>
          </p:cNvCxnSpPr>
          <p:nvPr/>
        </p:nvCxnSpPr>
        <p:spPr>
          <a:xfrm flipH="1">
            <a:off x="4667250" y="3366448"/>
            <a:ext cx="59055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070B5-D413-4452-AD39-4BE609843F78}"/>
              </a:ext>
            </a:extLst>
          </p:cNvPr>
          <p:cNvCxnSpPr>
            <a:cxnSpLocks/>
          </p:cNvCxnSpPr>
          <p:nvPr/>
        </p:nvCxnSpPr>
        <p:spPr>
          <a:xfrm flipH="1">
            <a:off x="6705600" y="3325504"/>
            <a:ext cx="533400" cy="484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F88A42-5E51-429E-918A-EC3DD5445DE6}"/>
              </a:ext>
            </a:extLst>
          </p:cNvPr>
          <p:cNvSpPr txBox="1">
            <a:spLocks/>
          </p:cNvSpPr>
          <p:nvPr/>
        </p:nvSpPr>
        <p:spPr>
          <a:xfrm>
            <a:off x="381000" y="533400"/>
            <a:ext cx="83820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ملاحظة: </a:t>
            </a:r>
            <a:r>
              <a:rPr lang="ar-SA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لغة جافا لا يجوزكتابة طريقة داخل طريقة أخرى.</a:t>
            </a:r>
            <a:endParaRPr lang="en-GB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34C9-F241-45B9-B79E-D8F9532720A3}"/>
              </a:ext>
            </a:extLst>
          </p:cNvPr>
          <p:cNvSpPr txBox="1">
            <a:spLocks/>
          </p:cNvSpPr>
          <p:nvPr/>
        </p:nvSpPr>
        <p:spPr>
          <a:xfrm>
            <a:off x="412845" y="1066800"/>
            <a:ext cx="83820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مثال:</a:t>
            </a:r>
            <a:endParaRPr lang="en-GB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0BBE63-1DA9-471E-A21C-77A9DC81415B}"/>
              </a:ext>
            </a:extLst>
          </p:cNvPr>
          <p:cNvSpPr txBox="1">
            <a:spLocks/>
          </p:cNvSpPr>
          <p:nvPr/>
        </p:nvSpPr>
        <p:spPr>
          <a:xfrm>
            <a:off x="533400" y="1293124"/>
            <a:ext cx="8382000" cy="533627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{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method1(){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//body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method2(int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double j){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//body}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method3(){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//body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 //integer expression </a:t>
            </a:r>
            <a:endParaRPr lang="ar-S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69AA65B-C764-47CC-96A2-09E55760F1C7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المثال السابق تم تعريف الطريقة الأولى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method1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لاتأخذ معاملات ولا ترجع قيمة.</a:t>
            </a:r>
          </a:p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وتم تعريف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method2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لاترجع قيمة ولكن تأخذ معاملات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double j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وتم تعريف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method3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والتي ترجع قيمة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ولكن لا تأخذ معاملات.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6CE10E-4B00-4917-9E3E-B526E45B1F9A}"/>
              </a:ext>
            </a:extLst>
          </p:cNvPr>
          <p:cNvSpPr txBox="1">
            <a:spLocks/>
          </p:cNvSpPr>
          <p:nvPr/>
        </p:nvSpPr>
        <p:spPr>
          <a:xfrm>
            <a:off x="304800" y="3481137"/>
            <a:ext cx="87630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تتم عملية استدعاء الطرق عن طريق كتابة اسم الطريقة وارسال قيم المعاملات إن وجدت، ويتم ذلك في المكان المراد تنفيذ عمل الطريقة فيه.</a:t>
            </a:r>
          </a:p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ويجب ان يكون الاستدعاء داخل طريقة اخرى، والشكل العام للاستدعاء كالتالي:</a:t>
            </a:r>
          </a:p>
        </p:txBody>
      </p:sp>
    </p:spTree>
    <p:extLst>
      <p:ext uri="{BB962C8B-B14F-4D97-AF65-F5344CB8AC3E}">
        <p14:creationId xmlns:p14="http://schemas.microsoft.com/office/powerpoint/2010/main" val="17259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19B4D-EB94-48FC-9C8E-F4C853AF8EDF}"/>
              </a:ext>
            </a:extLst>
          </p:cNvPr>
          <p:cNvSpPr/>
          <p:nvPr/>
        </p:nvSpPr>
        <p:spPr>
          <a:xfrm>
            <a:off x="1676400" y="228600"/>
            <a:ext cx="6101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Method_Name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Parameters_List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);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16BFC30-D603-4AD3-B1DD-C4A1EA659D15}"/>
              </a:ext>
            </a:extLst>
          </p:cNvPr>
          <p:cNvSpPr txBox="1">
            <a:spLocks/>
          </p:cNvSpPr>
          <p:nvPr/>
        </p:nvSpPr>
        <p:spPr>
          <a:xfrm>
            <a:off x="228600" y="1066800"/>
            <a:ext cx="8879975" cy="3886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Method_Name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اسم الطريقة، وعند استدعاء طريقة موجودة في صنف اخر لابد من كتابة اسم الصنف ثم نقطة ثم اسم الطريقة.</a:t>
            </a:r>
          </a:p>
          <a:p>
            <a:pPr algn="just" rtl="1"/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Parameters_List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قائمة المعاملات الفعلية، ويكن أن تكون بالأشكال التالية:</a:t>
            </a:r>
          </a:p>
          <a:p>
            <a:pPr marL="457200" indent="-457200" algn="just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قيم ثابتة مثل: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sum1(5, 6)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متغيرات مثل: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sum1(x, y)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 rtl="1">
              <a:buFontTx/>
              <a:buChar char="-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استدعاء لطريقة من طريقة اخرى مثل:</a:t>
            </a:r>
            <a:r>
              <a:rPr lang="pl-PL" sz="3200" dirty="0"/>
              <a:t> </a:t>
            </a:r>
            <a:r>
              <a:rPr lang="pl-PL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sum1(sum2(z, 4), y)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6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9750</TotalTime>
  <Words>863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lastModifiedBy>hamim</cp:lastModifiedBy>
  <cp:revision>231</cp:revision>
  <dcterms:created xsi:type="dcterms:W3CDTF">2006-08-16T00:00:00Z</dcterms:created>
  <dcterms:modified xsi:type="dcterms:W3CDTF">2024-11-04T06:36:50Z</dcterms:modified>
</cp:coreProperties>
</file>