
<file path=[Content_Types].xml><?xml version="1.0" encoding="utf-8"?>
<Types xmlns="http://schemas.openxmlformats.org/package/2006/content-types">
  <Default Extension="bin" ContentType="audio/unknown"/>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58" r:id="rId4"/>
    <p:sldId id="274" r:id="rId5"/>
    <p:sldId id="260" r:id="rId6"/>
    <p:sldId id="259" r:id="rId7"/>
    <p:sldId id="261" r:id="rId8"/>
    <p:sldId id="275" r:id="rId9"/>
    <p:sldId id="262" r:id="rId10"/>
    <p:sldId id="263" r:id="rId11"/>
    <p:sldId id="264" r:id="rId12"/>
    <p:sldId id="269" r:id="rId13"/>
    <p:sldId id="270" r:id="rId14"/>
    <p:sldId id="271" r:id="rId15"/>
    <p:sldId id="272" r:id="rId16"/>
    <p:sldId id="273" r:id="rId17"/>
    <p:sldId id="276" r:id="rId18"/>
    <p:sldId id="277" r:id="rId19"/>
    <p:sldId id="278"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0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F0A990-EBB9-4FCE-BFE5-DE9DDAC34FCD}" type="datetimeFigureOut">
              <a:rPr lang="en-GB" smtClean="0"/>
              <a:t>23/09/2024</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2AB7DCA1-0743-4784-AE22-1657A986E75B}" type="slidenum">
              <a:rPr lang="en-GB" smtClean="0"/>
              <a:t>‹#›</a:t>
            </a:fld>
            <a:endParaRPr lang="en-GB"/>
          </a:p>
        </p:txBody>
      </p:sp>
    </p:spTree>
    <p:extLst>
      <p:ext uri="{BB962C8B-B14F-4D97-AF65-F5344CB8AC3E}">
        <p14:creationId xmlns:p14="http://schemas.microsoft.com/office/powerpoint/2010/main" val="1934811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F0A990-EBB9-4FCE-BFE5-DE9DDAC34FCD}" type="datetimeFigureOut">
              <a:rPr lang="en-GB" smtClean="0"/>
              <a:t>23/09/2024</a:t>
            </a:fld>
            <a:endParaRPr lang="en-GB"/>
          </a:p>
        </p:txBody>
      </p:sp>
      <p:sp>
        <p:nvSpPr>
          <p:cNvPr id="5" name="Footer Placeholder 4"/>
          <p:cNvSpPr>
            <a:spLocks noGrp="1"/>
          </p:cNvSpPr>
          <p:nvPr>
            <p:ph type="ftr" sz="quarter" idx="11"/>
          </p:nvPr>
        </p:nvSpPr>
        <p:spPr/>
        <p:txBody>
          <a:bodyPr/>
          <a:lstStyle/>
          <a:p>
            <a:endParaRPr lang="en-GB"/>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AB7DCA1-0743-4784-AE22-1657A986E75B}" type="slidenum">
              <a:rPr lang="en-GB" smtClean="0"/>
              <a:t>‹#›</a:t>
            </a:fld>
            <a:endParaRPr lang="en-GB"/>
          </a:p>
        </p:txBody>
      </p:sp>
    </p:spTree>
    <p:extLst>
      <p:ext uri="{BB962C8B-B14F-4D97-AF65-F5344CB8AC3E}">
        <p14:creationId xmlns:p14="http://schemas.microsoft.com/office/powerpoint/2010/main" val="1798613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F0A990-EBB9-4FCE-BFE5-DE9DDAC34FCD}" type="datetimeFigureOut">
              <a:rPr lang="en-GB" smtClean="0"/>
              <a:t>23/09/2024</a:t>
            </a:fld>
            <a:endParaRPr lang="en-GB"/>
          </a:p>
        </p:txBody>
      </p:sp>
      <p:sp>
        <p:nvSpPr>
          <p:cNvPr id="5" name="Footer Placeholder 4"/>
          <p:cNvSpPr>
            <a:spLocks noGrp="1"/>
          </p:cNvSpPr>
          <p:nvPr>
            <p:ph type="ftr" sz="quarter" idx="11"/>
          </p:nvPr>
        </p:nvSpPr>
        <p:spPr/>
        <p:txBody>
          <a:bodyPr/>
          <a:lstStyle/>
          <a:p>
            <a:endParaRPr lang="en-GB"/>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AB7DCA1-0743-4784-AE22-1657A986E75B}" type="slidenum">
              <a:rPr lang="en-GB" smtClean="0"/>
              <a:t>‹#›</a:t>
            </a:fld>
            <a:endParaRPr lang="en-GB"/>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8083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26F0A990-EBB9-4FCE-BFE5-DE9DDAC34FCD}" type="datetimeFigureOut">
              <a:rPr lang="en-GB" smtClean="0"/>
              <a:t>23/09/2024</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AB7DCA1-0743-4784-AE22-1657A986E75B}" type="slidenum">
              <a:rPr lang="en-GB" smtClean="0"/>
              <a:t>‹#›</a:t>
            </a:fld>
            <a:endParaRPr lang="en-GB"/>
          </a:p>
        </p:txBody>
      </p:sp>
    </p:spTree>
    <p:extLst>
      <p:ext uri="{BB962C8B-B14F-4D97-AF65-F5344CB8AC3E}">
        <p14:creationId xmlns:p14="http://schemas.microsoft.com/office/powerpoint/2010/main" val="1227788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26F0A990-EBB9-4FCE-BFE5-DE9DDAC34FCD}" type="datetimeFigureOut">
              <a:rPr lang="en-GB" smtClean="0"/>
              <a:t>23/09/2024</a:t>
            </a:fld>
            <a:endParaRPr lang="en-GB"/>
          </a:p>
        </p:txBody>
      </p:sp>
      <p:sp>
        <p:nvSpPr>
          <p:cNvPr id="6" name="Footer Placeholder 5"/>
          <p:cNvSpPr>
            <a:spLocks noGrp="1"/>
          </p:cNvSpPr>
          <p:nvPr>
            <p:ph type="ftr" sz="quarter" idx="11"/>
          </p:nvPr>
        </p:nvSpPr>
        <p:spPr/>
        <p:txBody>
          <a:bodyPr/>
          <a:lstStyle/>
          <a:p>
            <a:endParaRPr lang="en-GB"/>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AB7DCA1-0743-4784-AE22-1657A986E75B}" type="slidenum">
              <a:rPr lang="en-GB" smtClean="0"/>
              <a:t>‹#›</a:t>
            </a:fld>
            <a:endParaRPr lang="en-GB"/>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87198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26F0A990-EBB9-4FCE-BFE5-DE9DDAC34FCD}" type="datetimeFigureOut">
              <a:rPr lang="en-GB" smtClean="0"/>
              <a:t>23/09/2024</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AB7DCA1-0743-4784-AE22-1657A986E75B}" type="slidenum">
              <a:rPr lang="en-GB" smtClean="0"/>
              <a:t>‹#›</a:t>
            </a:fld>
            <a:endParaRPr lang="en-GB"/>
          </a:p>
        </p:txBody>
      </p:sp>
    </p:spTree>
    <p:extLst>
      <p:ext uri="{BB962C8B-B14F-4D97-AF65-F5344CB8AC3E}">
        <p14:creationId xmlns:p14="http://schemas.microsoft.com/office/powerpoint/2010/main" val="1991575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0A990-EBB9-4FCE-BFE5-DE9DDAC34FCD}" type="datetimeFigureOut">
              <a:rPr lang="en-GB" smtClean="0"/>
              <a:t>23/09/2024</a:t>
            </a:fld>
            <a:endParaRPr lang="en-GB"/>
          </a:p>
        </p:txBody>
      </p:sp>
      <p:sp>
        <p:nvSpPr>
          <p:cNvPr id="5" name="Footer Placeholder 4"/>
          <p:cNvSpPr>
            <a:spLocks noGrp="1"/>
          </p:cNvSpPr>
          <p:nvPr>
            <p:ph type="ftr" sz="quarter" idx="11"/>
          </p:nvPr>
        </p:nvSpPr>
        <p:spPr/>
        <p:txBody>
          <a:bodyPr/>
          <a:lstStyle/>
          <a:p>
            <a:endParaRPr lang="en-GB"/>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B7DCA1-0743-4784-AE22-1657A986E75B}" type="slidenum">
              <a:rPr lang="en-GB" smtClean="0"/>
              <a:t>‹#›</a:t>
            </a:fld>
            <a:endParaRPr lang="en-GB"/>
          </a:p>
        </p:txBody>
      </p:sp>
    </p:spTree>
    <p:extLst>
      <p:ext uri="{BB962C8B-B14F-4D97-AF65-F5344CB8AC3E}">
        <p14:creationId xmlns:p14="http://schemas.microsoft.com/office/powerpoint/2010/main" val="3134797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0A990-EBB9-4FCE-BFE5-DE9DDAC34FCD}" type="datetimeFigureOut">
              <a:rPr lang="en-GB" smtClean="0"/>
              <a:t>23/09/2024</a:t>
            </a:fld>
            <a:endParaRPr lang="en-GB"/>
          </a:p>
        </p:txBody>
      </p:sp>
      <p:sp>
        <p:nvSpPr>
          <p:cNvPr id="5" name="Footer Placeholder 4"/>
          <p:cNvSpPr>
            <a:spLocks noGrp="1"/>
          </p:cNvSpPr>
          <p:nvPr>
            <p:ph type="ftr" sz="quarter" idx="11"/>
          </p:nvPr>
        </p:nvSpPr>
        <p:spPr/>
        <p:txBody>
          <a:bodyPr/>
          <a:lstStyle/>
          <a:p>
            <a:endParaRPr lang="en-GB"/>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B7DCA1-0743-4784-AE22-1657A986E75B}" type="slidenum">
              <a:rPr lang="en-GB" smtClean="0"/>
              <a:t>‹#›</a:t>
            </a:fld>
            <a:endParaRPr lang="en-GB"/>
          </a:p>
        </p:txBody>
      </p:sp>
    </p:spTree>
    <p:extLst>
      <p:ext uri="{BB962C8B-B14F-4D97-AF65-F5344CB8AC3E}">
        <p14:creationId xmlns:p14="http://schemas.microsoft.com/office/powerpoint/2010/main" val="1964866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0A990-EBB9-4FCE-BFE5-DE9DDAC34FCD}" type="datetimeFigureOut">
              <a:rPr lang="en-GB" smtClean="0"/>
              <a:t>23/09/2024</a:t>
            </a:fld>
            <a:endParaRPr lang="en-GB"/>
          </a:p>
        </p:txBody>
      </p:sp>
      <p:sp>
        <p:nvSpPr>
          <p:cNvPr id="5" name="Footer Placeholder 4"/>
          <p:cNvSpPr>
            <a:spLocks noGrp="1"/>
          </p:cNvSpPr>
          <p:nvPr>
            <p:ph type="ftr" sz="quarter" idx="11"/>
          </p:nvPr>
        </p:nvSpPr>
        <p:spPr/>
        <p:txBody>
          <a:bodyPr/>
          <a:lstStyle/>
          <a:p>
            <a:endParaRPr lang="en-GB"/>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B7DCA1-0743-4784-AE22-1657A986E75B}" type="slidenum">
              <a:rPr lang="en-GB" smtClean="0"/>
              <a:t>‹#›</a:t>
            </a:fld>
            <a:endParaRPr lang="en-GB"/>
          </a:p>
        </p:txBody>
      </p:sp>
    </p:spTree>
    <p:extLst>
      <p:ext uri="{BB962C8B-B14F-4D97-AF65-F5344CB8AC3E}">
        <p14:creationId xmlns:p14="http://schemas.microsoft.com/office/powerpoint/2010/main" val="1269963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F0A990-EBB9-4FCE-BFE5-DE9DDAC34FCD}" type="datetimeFigureOut">
              <a:rPr lang="en-GB" smtClean="0"/>
              <a:t>23/09/2024</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AB7DCA1-0743-4784-AE22-1657A986E75B}" type="slidenum">
              <a:rPr lang="en-GB" smtClean="0"/>
              <a:t>‹#›</a:t>
            </a:fld>
            <a:endParaRPr lang="en-GB"/>
          </a:p>
        </p:txBody>
      </p:sp>
    </p:spTree>
    <p:extLst>
      <p:ext uri="{BB962C8B-B14F-4D97-AF65-F5344CB8AC3E}">
        <p14:creationId xmlns:p14="http://schemas.microsoft.com/office/powerpoint/2010/main" val="2805812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F0A990-EBB9-4FCE-BFE5-DE9DDAC34FCD}" type="datetimeFigureOut">
              <a:rPr lang="en-GB" smtClean="0"/>
              <a:t>23/09/2024</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2AB7DCA1-0743-4784-AE22-1657A986E75B}" type="slidenum">
              <a:rPr lang="en-GB" smtClean="0"/>
              <a:t>‹#›</a:t>
            </a:fld>
            <a:endParaRPr lang="en-GB"/>
          </a:p>
        </p:txBody>
      </p:sp>
    </p:spTree>
    <p:extLst>
      <p:ext uri="{BB962C8B-B14F-4D97-AF65-F5344CB8AC3E}">
        <p14:creationId xmlns:p14="http://schemas.microsoft.com/office/powerpoint/2010/main" val="482476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F0A990-EBB9-4FCE-BFE5-DE9DDAC34FCD}" type="datetimeFigureOut">
              <a:rPr lang="en-GB" smtClean="0"/>
              <a:t>23/09/2024</a:t>
            </a:fld>
            <a:endParaRPr lang="en-GB"/>
          </a:p>
        </p:txBody>
      </p:sp>
      <p:sp>
        <p:nvSpPr>
          <p:cNvPr id="8" name="Footer Placeholder 7"/>
          <p:cNvSpPr>
            <a:spLocks noGrp="1"/>
          </p:cNvSpPr>
          <p:nvPr>
            <p:ph type="ftr" sz="quarter" idx="11"/>
          </p:nvPr>
        </p:nvSpPr>
        <p:spPr/>
        <p:txBody>
          <a:bodyPr/>
          <a:lstStyle/>
          <a:p>
            <a:endParaRPr lang="en-GB"/>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2AB7DCA1-0743-4784-AE22-1657A986E75B}" type="slidenum">
              <a:rPr lang="en-GB" smtClean="0"/>
              <a:t>‹#›</a:t>
            </a:fld>
            <a:endParaRPr lang="en-GB"/>
          </a:p>
        </p:txBody>
      </p:sp>
    </p:spTree>
    <p:extLst>
      <p:ext uri="{BB962C8B-B14F-4D97-AF65-F5344CB8AC3E}">
        <p14:creationId xmlns:p14="http://schemas.microsoft.com/office/powerpoint/2010/main" val="675200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F0A990-EBB9-4FCE-BFE5-DE9DDAC34FCD}" type="datetimeFigureOut">
              <a:rPr lang="en-GB" smtClean="0"/>
              <a:t>23/09/2024</a:t>
            </a:fld>
            <a:endParaRPr lang="en-GB"/>
          </a:p>
        </p:txBody>
      </p:sp>
      <p:sp>
        <p:nvSpPr>
          <p:cNvPr id="4" name="Footer Placeholder 3"/>
          <p:cNvSpPr>
            <a:spLocks noGrp="1"/>
          </p:cNvSpPr>
          <p:nvPr>
            <p:ph type="ftr" sz="quarter" idx="11"/>
          </p:nvPr>
        </p:nvSpPr>
        <p:spPr/>
        <p:txBody>
          <a:bodyPr/>
          <a:lstStyle/>
          <a:p>
            <a:endParaRPr lang="en-GB"/>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AB7DCA1-0743-4784-AE22-1657A986E75B}" type="slidenum">
              <a:rPr lang="en-GB" smtClean="0"/>
              <a:t>‹#›</a:t>
            </a:fld>
            <a:endParaRPr lang="en-GB"/>
          </a:p>
        </p:txBody>
      </p:sp>
    </p:spTree>
    <p:extLst>
      <p:ext uri="{BB962C8B-B14F-4D97-AF65-F5344CB8AC3E}">
        <p14:creationId xmlns:p14="http://schemas.microsoft.com/office/powerpoint/2010/main" val="12464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0A990-EBB9-4FCE-BFE5-DE9DDAC34FCD}" type="datetimeFigureOut">
              <a:rPr lang="en-GB" smtClean="0"/>
              <a:t>23/09/2024</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AB7DCA1-0743-4784-AE22-1657A986E75B}" type="slidenum">
              <a:rPr lang="en-GB" smtClean="0"/>
              <a:t>‹#›</a:t>
            </a:fld>
            <a:endParaRPr lang="en-GB"/>
          </a:p>
        </p:txBody>
      </p:sp>
    </p:spTree>
    <p:extLst>
      <p:ext uri="{BB962C8B-B14F-4D97-AF65-F5344CB8AC3E}">
        <p14:creationId xmlns:p14="http://schemas.microsoft.com/office/powerpoint/2010/main" val="173958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6F0A990-EBB9-4FCE-BFE5-DE9DDAC34FCD}" type="datetimeFigureOut">
              <a:rPr lang="en-GB" smtClean="0"/>
              <a:t>23/09/2024</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AB7DCA1-0743-4784-AE22-1657A986E75B}" type="slidenum">
              <a:rPr lang="en-GB" smtClean="0"/>
              <a:t>‹#›</a:t>
            </a:fld>
            <a:endParaRPr lang="en-GB"/>
          </a:p>
        </p:txBody>
      </p:sp>
    </p:spTree>
    <p:extLst>
      <p:ext uri="{BB962C8B-B14F-4D97-AF65-F5344CB8AC3E}">
        <p14:creationId xmlns:p14="http://schemas.microsoft.com/office/powerpoint/2010/main" val="2503118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6F0A990-EBB9-4FCE-BFE5-DE9DDAC34FCD}" type="datetimeFigureOut">
              <a:rPr lang="en-GB" smtClean="0"/>
              <a:t>23/09/2024</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AB7DCA1-0743-4784-AE22-1657A986E75B}" type="slidenum">
              <a:rPr lang="en-GB" smtClean="0"/>
              <a:t>‹#›</a:t>
            </a:fld>
            <a:endParaRPr lang="en-GB"/>
          </a:p>
        </p:txBody>
      </p:sp>
    </p:spTree>
    <p:extLst>
      <p:ext uri="{BB962C8B-B14F-4D97-AF65-F5344CB8AC3E}">
        <p14:creationId xmlns:p14="http://schemas.microsoft.com/office/powerpoint/2010/main" val="2982332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26F0A990-EBB9-4FCE-BFE5-DE9DDAC34FCD}" type="datetimeFigureOut">
              <a:rPr lang="en-GB" smtClean="0"/>
              <a:t>23/09/2024</a:t>
            </a:fld>
            <a:endParaRPr lang="en-GB"/>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2AB7DCA1-0743-4784-AE22-1657A986E75B}" type="slidenum">
              <a:rPr lang="en-GB" smtClean="0"/>
              <a:t>‹#›</a:t>
            </a:fld>
            <a:endParaRPr lang="en-GB"/>
          </a:p>
        </p:txBody>
      </p:sp>
    </p:spTree>
    <p:extLst>
      <p:ext uri="{BB962C8B-B14F-4D97-AF65-F5344CB8AC3E}">
        <p14:creationId xmlns:p14="http://schemas.microsoft.com/office/powerpoint/2010/main" val="599503176"/>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c4arab.com/qamoos/mean.php?word=UNIX" TargetMode="External"/><Relationship Id="rId2" Type="http://schemas.openxmlformats.org/officeDocument/2006/relationships/hyperlink" Target="http://www.c4arab.com/qamoos/mean.php?word=software"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5536" y="260648"/>
            <a:ext cx="8352928" cy="6336704"/>
          </a:xfrm>
        </p:spPr>
        <p:txBody>
          <a:bodyPr>
            <a:noAutofit/>
          </a:bodyPr>
          <a:lstStyle/>
          <a:p>
            <a:pPr algn="r" rtl="1"/>
            <a:endParaRPr lang="ar-SA" sz="3200" dirty="0">
              <a:latin typeface="Arial" panose="020B0604020202020204" pitchFamily="34" charset="0"/>
              <a:cs typeface="Arial" panose="020B0604020202020204" pitchFamily="34" charset="0"/>
            </a:endParaRPr>
          </a:p>
          <a:p>
            <a:pPr algn="r" rtl="1"/>
            <a:endParaRPr lang="ar-SA" sz="3200" dirty="0">
              <a:latin typeface="Arial" panose="020B0604020202020204" pitchFamily="34" charset="0"/>
              <a:cs typeface="Arial" panose="020B0604020202020204" pitchFamily="34" charset="0"/>
            </a:endParaRPr>
          </a:p>
          <a:p>
            <a:pPr algn="ctr" rtl="1"/>
            <a:r>
              <a:rPr lang="ar-SA" sz="4400" dirty="0">
                <a:solidFill>
                  <a:schemeClr val="tx1"/>
                </a:solidFill>
                <a:latin typeface="Arial" panose="020B0604020202020204" pitchFamily="34" charset="0"/>
                <a:cs typeface="Arial" panose="020B0604020202020204" pitchFamily="34" charset="0"/>
              </a:rPr>
              <a:t>أساسيات في لغة الجافا</a:t>
            </a:r>
            <a:endParaRPr lang="en-US" sz="4400" dirty="0">
              <a:solidFill>
                <a:schemeClr val="tx1"/>
              </a:solidFill>
              <a:latin typeface="Arial" panose="020B0604020202020204" pitchFamily="34" charset="0"/>
              <a:cs typeface="Arial" panose="020B0604020202020204" pitchFamily="34" charset="0"/>
            </a:endParaRPr>
          </a:p>
          <a:p>
            <a:pPr algn="ctr" rtl="1"/>
            <a:r>
              <a:rPr lang="en-US" sz="4400" dirty="0">
                <a:solidFill>
                  <a:schemeClr val="tx1"/>
                </a:solidFill>
                <a:latin typeface="Arial" panose="020B0604020202020204" pitchFamily="34" charset="0"/>
                <a:cs typeface="Arial" panose="020B0604020202020204" pitchFamily="34" charset="0"/>
              </a:rPr>
              <a:t> </a:t>
            </a:r>
            <a:r>
              <a:rPr lang="ar-SA" sz="4400" dirty="0">
                <a:solidFill>
                  <a:schemeClr val="tx1"/>
                </a:solidFill>
                <a:latin typeface="Arial" panose="020B0604020202020204" pitchFamily="34" charset="0"/>
                <a:cs typeface="Arial" panose="020B0604020202020204" pitchFamily="34" charset="0"/>
              </a:rPr>
              <a:t>المحاضرة 1</a:t>
            </a:r>
          </a:p>
          <a:p>
            <a:pPr algn="ctr" rtl="1"/>
            <a:endParaRPr lang="ar-SA" sz="4400" dirty="0">
              <a:solidFill>
                <a:schemeClr val="tx1"/>
              </a:solidFill>
              <a:latin typeface="Arial" panose="020B0604020202020204" pitchFamily="34" charset="0"/>
              <a:cs typeface="Arial" panose="020B0604020202020204" pitchFamily="34" charset="0"/>
            </a:endParaRPr>
          </a:p>
          <a:p>
            <a:pPr algn="ctr" rtl="1"/>
            <a:endParaRPr lang="ar-SA" sz="4400" dirty="0">
              <a:solidFill>
                <a:schemeClr val="tx1"/>
              </a:solidFill>
              <a:latin typeface="Arial" panose="020B0604020202020204" pitchFamily="34" charset="0"/>
              <a:cs typeface="Arial" panose="020B0604020202020204" pitchFamily="34" charset="0"/>
            </a:endParaRPr>
          </a:p>
          <a:p>
            <a:pPr algn="ctr" rtl="1"/>
            <a:endParaRPr lang="ar-SA" sz="4400" dirty="0">
              <a:solidFill>
                <a:schemeClr val="tx1"/>
              </a:solidFill>
              <a:latin typeface="Arial" panose="020B0604020202020204" pitchFamily="34" charset="0"/>
              <a:cs typeface="Arial" panose="020B0604020202020204" pitchFamily="34" charset="0"/>
            </a:endParaRPr>
          </a:p>
          <a:p>
            <a:pPr rtl="1"/>
            <a:r>
              <a:rPr lang="ar-SA" sz="3600" dirty="0">
                <a:solidFill>
                  <a:schemeClr val="tx1"/>
                </a:solidFill>
                <a:latin typeface="Arial" panose="020B0604020202020204" pitchFamily="34" charset="0"/>
                <a:cs typeface="Arial" panose="020B0604020202020204" pitchFamily="34" charset="0"/>
              </a:rPr>
              <a:t>أ.لينا الأمين</a:t>
            </a:r>
            <a:endParaRPr lang="en-GB" sz="3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101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00"/>
                                        <p:tgtEl>
                                          <p:spTgt spid="3">
                                            <p:txEl>
                                              <p:pRg st="7" end="7"/>
                                            </p:txEl>
                                          </p:spTgt>
                                        </p:tgtEl>
                                      </p:cBhvr>
                                    </p:animEffect>
                                    <p:anim calcmode="lin" valueType="num">
                                      <p:cBhvr>
                                        <p:cTn id="2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260648"/>
            <a:ext cx="8640960" cy="6264696"/>
          </a:xfrm>
        </p:spPr>
        <p:txBody>
          <a:bodyPr>
            <a:normAutofit fontScale="92500" lnSpcReduction="20000"/>
          </a:bodyPr>
          <a:lstStyle/>
          <a:p>
            <a:pPr algn="r" rtl="1"/>
            <a:r>
              <a:rPr lang="ar-SA" sz="3500" b="1" dirty="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طريقة تحميل اللغة:</a:t>
            </a:r>
            <a:endParaRPr lang="en-GB" sz="3500" b="1" dirty="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r" rtl="1"/>
            <a:r>
              <a:rPr lang="ar-SA" sz="3200" dirty="0">
                <a:solidFill>
                  <a:schemeClr val="tx1"/>
                </a:solidFill>
                <a:latin typeface="Arial" panose="020B0604020202020204" pitchFamily="34" charset="0"/>
                <a:cs typeface="Arial" panose="020B0604020202020204" pitchFamily="34" charset="0"/>
              </a:rPr>
              <a:t>لكي نكتب برنامج بلغة الجافا يجب أولا إعداد الحاسب وتجهيزه بنوع من البرمجيات الخاصة ببرمجة الجافا:</a:t>
            </a:r>
            <a:endParaRPr lang="en-GB" sz="3200" dirty="0">
              <a:solidFill>
                <a:schemeClr val="tx1"/>
              </a:solidFill>
              <a:latin typeface="Arial" panose="020B0604020202020204" pitchFamily="34" charset="0"/>
              <a:cs typeface="Arial" panose="020B0604020202020204" pitchFamily="34" charset="0"/>
            </a:endParaRPr>
          </a:p>
          <a:p>
            <a:pPr algn="r" rtl="1"/>
            <a:r>
              <a:rPr lang="ar-SA" sz="3200" dirty="0">
                <a:solidFill>
                  <a:srgbClr val="FF0000"/>
                </a:solidFill>
                <a:latin typeface="Arial" panose="020B0604020202020204" pitchFamily="34" charset="0"/>
                <a:cs typeface="Arial" panose="020B0604020202020204" pitchFamily="34" charset="0"/>
              </a:rPr>
              <a:t>أولا : </a:t>
            </a:r>
            <a:r>
              <a:rPr lang="ar-SA" sz="3200" dirty="0">
                <a:solidFill>
                  <a:schemeClr val="tx1"/>
                </a:solidFill>
                <a:latin typeface="Arial" panose="020B0604020202020204" pitchFamily="34" charset="0"/>
                <a:cs typeface="Arial" panose="020B0604020202020204" pitchFamily="34" charset="0"/>
              </a:rPr>
              <a:t>تحميل </a:t>
            </a:r>
            <a:r>
              <a:rPr lang="en-US" sz="3200" dirty="0">
                <a:solidFill>
                  <a:schemeClr val="tx1"/>
                </a:solidFill>
                <a:latin typeface="Arial" panose="020B0604020202020204" pitchFamily="34" charset="0"/>
                <a:cs typeface="Arial" panose="020B0604020202020204" pitchFamily="34" charset="0"/>
              </a:rPr>
              <a:t>JVM</a:t>
            </a:r>
            <a:r>
              <a:rPr lang="ar-SA" sz="3200" dirty="0">
                <a:solidFill>
                  <a:schemeClr val="tx1"/>
                </a:solidFill>
                <a:latin typeface="Arial" panose="020B0604020202020204" pitchFamily="34" charset="0"/>
                <a:cs typeface="Arial" panose="020B0604020202020204" pitchFamily="34" charset="0"/>
              </a:rPr>
              <a:t>.</a:t>
            </a:r>
            <a:endParaRPr lang="en-GB" sz="3200" dirty="0">
              <a:solidFill>
                <a:schemeClr val="tx1"/>
              </a:solidFill>
              <a:latin typeface="Arial" panose="020B0604020202020204" pitchFamily="34" charset="0"/>
              <a:cs typeface="Arial" panose="020B0604020202020204" pitchFamily="34" charset="0"/>
            </a:endParaRPr>
          </a:p>
          <a:p>
            <a:pPr algn="r" rtl="1"/>
            <a:r>
              <a:rPr lang="ar-SA" sz="3200" dirty="0">
                <a:solidFill>
                  <a:srgbClr val="FF0000"/>
                </a:solidFill>
                <a:latin typeface="Arial" panose="020B0604020202020204" pitchFamily="34" charset="0"/>
                <a:cs typeface="Arial" panose="020B0604020202020204" pitchFamily="34" charset="0"/>
              </a:rPr>
              <a:t>ثانياً: </a:t>
            </a:r>
            <a:r>
              <a:rPr lang="ar-SA" sz="3200" dirty="0">
                <a:solidFill>
                  <a:schemeClr val="tx1"/>
                </a:solidFill>
                <a:latin typeface="Arial" panose="020B0604020202020204" pitchFamily="34" charset="0"/>
                <a:cs typeface="Arial" panose="020B0604020202020204" pitchFamily="34" charset="0"/>
              </a:rPr>
              <a:t>تحميل </a:t>
            </a:r>
            <a:r>
              <a:rPr lang="en-US" sz="3200" dirty="0">
                <a:solidFill>
                  <a:schemeClr val="tx1"/>
                </a:solidFill>
                <a:latin typeface="Arial" panose="020B0604020202020204" pitchFamily="34" charset="0"/>
                <a:cs typeface="Arial" panose="020B0604020202020204" pitchFamily="34" charset="0"/>
              </a:rPr>
              <a:t>JDK</a:t>
            </a:r>
            <a:r>
              <a:rPr lang="ar-SA" sz="3200" dirty="0">
                <a:solidFill>
                  <a:schemeClr val="tx1"/>
                </a:solidFill>
                <a:latin typeface="Arial" panose="020B0604020202020204" pitchFamily="34" charset="0"/>
                <a:cs typeface="Arial" panose="020B0604020202020204" pitchFamily="34" charset="0"/>
              </a:rPr>
              <a:t>.</a:t>
            </a:r>
            <a:endParaRPr lang="en-GB" sz="3200" dirty="0">
              <a:solidFill>
                <a:schemeClr val="tx1"/>
              </a:solidFill>
              <a:latin typeface="Arial" panose="020B0604020202020204" pitchFamily="34" charset="0"/>
              <a:cs typeface="Arial" panose="020B0604020202020204" pitchFamily="34" charset="0"/>
            </a:endParaRPr>
          </a:p>
          <a:p>
            <a:pPr algn="r" rtl="1"/>
            <a:r>
              <a:rPr lang="ar-SA" sz="3200" dirty="0">
                <a:solidFill>
                  <a:srgbClr val="FF0000"/>
                </a:solidFill>
                <a:latin typeface="Arial" panose="020B0604020202020204" pitchFamily="34" charset="0"/>
                <a:cs typeface="Arial" panose="020B0604020202020204" pitchFamily="34" charset="0"/>
              </a:rPr>
              <a:t>ثالثاً: </a:t>
            </a:r>
            <a:r>
              <a:rPr lang="ar-SA" sz="3200" dirty="0">
                <a:solidFill>
                  <a:schemeClr val="tx1"/>
                </a:solidFill>
                <a:latin typeface="Arial" panose="020B0604020202020204" pitchFamily="34" charset="0"/>
                <a:cs typeface="Arial" panose="020B0604020202020204" pitchFamily="34" charset="0"/>
              </a:rPr>
              <a:t>تحميل </a:t>
            </a:r>
            <a:r>
              <a:rPr lang="en-US" sz="3200" dirty="0">
                <a:solidFill>
                  <a:schemeClr val="tx1"/>
                </a:solidFill>
                <a:latin typeface="Arial" panose="020B0604020202020204" pitchFamily="34" charset="0"/>
                <a:cs typeface="Arial" panose="020B0604020202020204" pitchFamily="34" charset="0"/>
              </a:rPr>
              <a:t>J2SE</a:t>
            </a:r>
            <a:r>
              <a:rPr lang="ar-SA" sz="3200" dirty="0">
                <a:latin typeface="Arial" panose="020B0604020202020204" pitchFamily="34" charset="0"/>
                <a:cs typeface="Arial" panose="020B0604020202020204" pitchFamily="34" charset="0"/>
              </a:rPr>
              <a:t>.</a:t>
            </a:r>
            <a:endParaRPr lang="en-GB" sz="3200" dirty="0">
              <a:latin typeface="Arial" panose="020B0604020202020204" pitchFamily="34" charset="0"/>
              <a:cs typeface="Arial" panose="020B0604020202020204" pitchFamily="34" charset="0"/>
            </a:endParaRPr>
          </a:p>
          <a:p>
            <a:pPr algn="r" rtl="1"/>
            <a:r>
              <a:rPr lang="ar-SA" sz="3200" b="1" dirty="0">
                <a:solidFill>
                  <a:schemeClr val="accent2">
                    <a:lumMod val="75000"/>
                  </a:schemeClr>
                </a:solidFill>
                <a:latin typeface="Arial" panose="020B0604020202020204" pitchFamily="34" charset="0"/>
                <a:cs typeface="Arial" panose="020B0604020202020204" pitchFamily="34" charset="0"/>
              </a:rPr>
              <a:t>ماهو أل</a:t>
            </a:r>
            <a:r>
              <a:rPr lang="en-US" sz="3200" b="1" dirty="0">
                <a:solidFill>
                  <a:schemeClr val="accent2">
                    <a:lumMod val="75000"/>
                  </a:schemeClr>
                </a:solidFill>
                <a:latin typeface="Arial" panose="020B0604020202020204" pitchFamily="34" charset="0"/>
                <a:cs typeface="Arial" panose="020B0604020202020204" pitchFamily="34" charset="0"/>
              </a:rPr>
              <a:t>JDK</a:t>
            </a:r>
            <a:r>
              <a:rPr lang="ar-SA" sz="3200" b="1" dirty="0">
                <a:solidFill>
                  <a:schemeClr val="accent2">
                    <a:lumMod val="75000"/>
                  </a:schemeClr>
                </a:solidFill>
                <a:latin typeface="Arial" panose="020B0604020202020204" pitchFamily="34" charset="0"/>
                <a:cs typeface="Arial" panose="020B0604020202020204" pitchFamily="34" charset="0"/>
              </a:rPr>
              <a:t>؟</a:t>
            </a:r>
            <a:endParaRPr lang="en-GB" sz="3200" b="1" dirty="0">
              <a:solidFill>
                <a:schemeClr val="accent2">
                  <a:lumMod val="75000"/>
                </a:schemeClr>
              </a:solidFill>
              <a:latin typeface="Arial" panose="020B0604020202020204" pitchFamily="34" charset="0"/>
              <a:cs typeface="Arial" panose="020B0604020202020204" pitchFamily="34" charset="0"/>
            </a:endParaRPr>
          </a:p>
          <a:p>
            <a:pPr algn="just" rtl="1"/>
            <a:r>
              <a:rPr lang="en-US" sz="3200" dirty="0">
                <a:solidFill>
                  <a:srgbClr val="FF0000"/>
                </a:solidFill>
                <a:latin typeface="Arial" panose="020B0604020202020204" pitchFamily="34" charset="0"/>
                <a:cs typeface="Arial" panose="020B0604020202020204" pitchFamily="34" charset="0"/>
              </a:rPr>
              <a:t>Java Developers Kit </a:t>
            </a:r>
            <a:r>
              <a:rPr lang="en-US" sz="3200" dirty="0">
                <a:solidFill>
                  <a:schemeClr val="tx1"/>
                </a:solidFill>
                <a:latin typeface="Arial" panose="020B0604020202020204" pitchFamily="34" charset="0"/>
                <a:cs typeface="Arial" panose="020B0604020202020204" pitchFamily="34" charset="0"/>
              </a:rPr>
              <a:t>( JDK) </a:t>
            </a:r>
            <a:r>
              <a:rPr lang="ar-SA" sz="3200" dirty="0">
                <a:solidFill>
                  <a:schemeClr val="tx1"/>
                </a:solidFill>
                <a:latin typeface="Arial" panose="020B0604020202020204" pitchFamily="34" charset="0"/>
                <a:cs typeface="Arial" panose="020B0604020202020204" pitchFamily="34" charset="0"/>
              </a:rPr>
              <a:t> عدة </a:t>
            </a:r>
            <a:r>
              <a:rPr lang="ar-SA" sz="3200" dirty="0">
                <a:solidFill>
                  <a:srgbClr val="FF0000"/>
                </a:solidFill>
                <a:latin typeface="Arial" panose="020B0604020202020204" pitchFamily="34" charset="0"/>
                <a:cs typeface="Arial" panose="020B0604020202020204" pitchFamily="34" charset="0"/>
              </a:rPr>
              <a:t>تطوير</a:t>
            </a:r>
            <a:r>
              <a:rPr lang="ar-SA" sz="3200" dirty="0">
                <a:solidFill>
                  <a:schemeClr val="tx1"/>
                </a:solidFill>
                <a:latin typeface="Arial" panose="020B0604020202020204" pitchFamily="34" charset="0"/>
                <a:cs typeface="Arial" panose="020B0604020202020204" pitchFamily="34" charset="0"/>
              </a:rPr>
              <a:t> الجافا</a:t>
            </a:r>
            <a:r>
              <a:rPr lang="en-US" sz="3200" dirty="0">
                <a:solidFill>
                  <a:schemeClr val="tx1"/>
                </a:solidFill>
                <a:latin typeface="Arial" panose="020B0604020202020204" pitchFamily="34" charset="0"/>
                <a:cs typeface="Arial" panose="020B0604020202020204" pitchFamily="34" charset="0"/>
              </a:rPr>
              <a:t> </a:t>
            </a:r>
            <a:r>
              <a:rPr lang="ar-SA" sz="3200" dirty="0">
                <a:solidFill>
                  <a:schemeClr val="tx1"/>
                </a:solidFill>
                <a:latin typeface="Arial" panose="020B0604020202020204" pitchFamily="34" charset="0"/>
                <a:cs typeface="Arial" panose="020B0604020202020204" pitchFamily="34" charset="0"/>
              </a:rPr>
              <a:t>وتتضمن:</a:t>
            </a:r>
          </a:p>
          <a:p>
            <a:pPr marL="457200" indent="-457200" algn="just" rtl="1">
              <a:buFont typeface="Arial" panose="020B0604020202020204" pitchFamily="34" charset="0"/>
              <a:buChar char="•"/>
            </a:pPr>
            <a:r>
              <a:rPr lang="en-US" sz="3200" dirty="0">
                <a:solidFill>
                  <a:schemeClr val="tx1"/>
                </a:solidFill>
                <a:latin typeface="Arial" panose="020B0604020202020204" pitchFamily="34" charset="0"/>
                <a:cs typeface="Arial" panose="020B0604020202020204" pitchFamily="34" charset="0"/>
              </a:rPr>
              <a:t>Javac.exe</a:t>
            </a:r>
            <a:r>
              <a:rPr lang="ar-SA" sz="3200" dirty="0">
                <a:solidFill>
                  <a:schemeClr val="tx1"/>
                </a:solidFill>
                <a:latin typeface="Arial" panose="020B0604020202020204" pitchFamily="34" charset="0"/>
                <a:cs typeface="Arial" panose="020B0604020202020204" pitchFamily="34" charset="0"/>
              </a:rPr>
              <a:t> وهو المترجم الذي يقوم بتحويل البرنامج المصدرإلى الترميز الوسيط(</a:t>
            </a:r>
            <a:r>
              <a:rPr lang="en-US" sz="3200" dirty="0">
                <a:solidFill>
                  <a:schemeClr val="tx1"/>
                </a:solidFill>
                <a:latin typeface="Arial" panose="020B0604020202020204" pitchFamily="34" charset="0"/>
                <a:cs typeface="Arial" panose="020B0604020202020204" pitchFamily="34" charset="0"/>
              </a:rPr>
              <a:t>byte code</a:t>
            </a:r>
            <a:r>
              <a:rPr lang="ar-SA" sz="3200" dirty="0">
                <a:solidFill>
                  <a:schemeClr val="tx1"/>
                </a:solidFill>
                <a:latin typeface="Arial" panose="020B0604020202020204" pitchFamily="34" charset="0"/>
                <a:cs typeface="Arial" panose="020B0604020202020204" pitchFamily="34" charset="0"/>
              </a:rPr>
              <a:t>) الذي يستطيع المفسر تنفيذه.</a:t>
            </a:r>
          </a:p>
          <a:p>
            <a:pPr marL="457200" indent="-457200" algn="just" rtl="1">
              <a:buFont typeface="Arial" panose="020B0604020202020204" pitchFamily="34" charset="0"/>
              <a:buChar char="•"/>
            </a:pPr>
            <a:r>
              <a:rPr lang="en-US" sz="3200" dirty="0">
                <a:solidFill>
                  <a:schemeClr val="tx1"/>
                </a:solidFill>
                <a:latin typeface="Arial" panose="020B0604020202020204" pitchFamily="34" charset="0"/>
                <a:cs typeface="Arial" panose="020B0604020202020204" pitchFamily="34" charset="0"/>
              </a:rPr>
              <a:t>Java.exe</a:t>
            </a:r>
            <a:r>
              <a:rPr lang="ar-SA" sz="3200" dirty="0">
                <a:solidFill>
                  <a:schemeClr val="tx1"/>
                </a:solidFill>
                <a:latin typeface="Arial" panose="020B0604020202020204" pitchFamily="34" charset="0"/>
                <a:cs typeface="Arial" panose="020B0604020202020204" pitchFamily="34" charset="0"/>
              </a:rPr>
              <a:t> وهو مشغل التطبيقات، أي البرنامج الذ يسمح بتنفيذ الترميز الوسيط المكون للتطبيق</a:t>
            </a:r>
          </a:p>
          <a:p>
            <a:pPr algn="just" rtl="1"/>
            <a:endParaRPr lang="en-GB" sz="3200" dirty="0">
              <a:solidFill>
                <a:schemeClr val="tx1"/>
              </a:solidFill>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287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1000"/>
                                        <p:tgtEl>
                                          <p:spTgt spid="3">
                                            <p:txEl>
                                              <p:pRg st="8" end="8"/>
                                            </p:txEl>
                                          </p:spTgt>
                                        </p:tgtEl>
                                      </p:cBhvr>
                                    </p:animEffect>
                                    <p:anim calcmode="lin" valueType="num">
                                      <p:cBhvr>
                                        <p:cTn id="5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404664"/>
            <a:ext cx="8424936" cy="6120680"/>
          </a:xfrm>
        </p:spPr>
        <p:txBody>
          <a:bodyPr>
            <a:normAutofit/>
          </a:bodyPr>
          <a:lstStyle/>
          <a:p>
            <a:pPr marL="457200" indent="-457200" algn="r" rtl="1">
              <a:buFont typeface="Arial" panose="020B0604020202020204" pitchFamily="34" charset="0"/>
              <a:buChar char="•"/>
            </a:pPr>
            <a:r>
              <a:rPr lang="en-US" sz="3200" dirty="0">
                <a:solidFill>
                  <a:schemeClr val="tx1"/>
                </a:solidFill>
                <a:latin typeface="Arial" panose="020B0604020202020204" pitchFamily="34" charset="0"/>
                <a:cs typeface="Arial" panose="020B0604020202020204" pitchFamily="34" charset="0"/>
              </a:rPr>
              <a:t>Applet viewer</a:t>
            </a:r>
            <a:r>
              <a:rPr lang="ar-SA" sz="3200" dirty="0">
                <a:solidFill>
                  <a:schemeClr val="tx1"/>
                </a:solidFill>
                <a:latin typeface="Arial" panose="020B0604020202020204" pitchFamily="34" charset="0"/>
                <a:cs typeface="Arial" panose="020B0604020202020204" pitchFamily="34" charset="0"/>
              </a:rPr>
              <a:t>: الذي يسمح بتنفيذ البرمجيات.</a:t>
            </a:r>
          </a:p>
          <a:p>
            <a:pPr marL="457200" indent="-457200" algn="r" rtl="1">
              <a:buFont typeface="Arial" panose="020B0604020202020204" pitchFamily="34" charset="0"/>
              <a:buChar char="•"/>
            </a:pPr>
            <a:r>
              <a:rPr lang="en-US" sz="3200" dirty="0">
                <a:solidFill>
                  <a:schemeClr val="tx1"/>
                </a:solidFill>
                <a:latin typeface="Arial" panose="020B0604020202020204" pitchFamily="34" charset="0"/>
                <a:cs typeface="Arial" panose="020B0604020202020204" pitchFamily="34" charset="0"/>
              </a:rPr>
              <a:t>Javadoc.exe</a:t>
            </a:r>
            <a:r>
              <a:rPr lang="ar-SA" sz="3200" dirty="0">
                <a:solidFill>
                  <a:schemeClr val="tx1"/>
                </a:solidFill>
                <a:latin typeface="Arial" panose="020B0604020202020204" pitchFamily="34" charset="0"/>
                <a:cs typeface="Arial" panose="020B0604020202020204" pitchFamily="34" charset="0"/>
              </a:rPr>
              <a:t>: الذي يولد توثيقا (</a:t>
            </a:r>
            <a:r>
              <a:rPr lang="en-US" sz="3200" dirty="0">
                <a:solidFill>
                  <a:schemeClr val="tx1"/>
                </a:solidFill>
                <a:latin typeface="Arial" panose="020B0604020202020204" pitchFamily="34" charset="0"/>
                <a:cs typeface="Arial" panose="020B0604020202020204" pitchFamily="34" charset="0"/>
              </a:rPr>
              <a:t>Documentation</a:t>
            </a:r>
            <a:r>
              <a:rPr lang="ar-SA" sz="3200" dirty="0">
                <a:solidFill>
                  <a:schemeClr val="tx1"/>
                </a:solidFill>
                <a:latin typeface="Arial" panose="020B0604020202020204" pitchFamily="34" charset="0"/>
                <a:cs typeface="Arial" panose="020B0604020202020204" pitchFamily="34" charset="0"/>
              </a:rPr>
              <a:t>)آليا لبرامج المستخدم بصيغة ملفات </a:t>
            </a:r>
            <a:r>
              <a:rPr lang="en-US" sz="3200" dirty="0">
                <a:solidFill>
                  <a:schemeClr val="tx1"/>
                </a:solidFill>
                <a:latin typeface="Arial" panose="020B0604020202020204" pitchFamily="34" charset="0"/>
                <a:cs typeface="Arial" panose="020B0604020202020204" pitchFamily="34" charset="0"/>
              </a:rPr>
              <a:t>HTML</a:t>
            </a:r>
            <a:r>
              <a:rPr lang="ar-SA" sz="3200" dirty="0">
                <a:solidFill>
                  <a:schemeClr val="tx1"/>
                </a:solidFill>
                <a:latin typeface="Arial" panose="020B0604020202020204" pitchFamily="34" charset="0"/>
                <a:cs typeface="Arial" panose="020B0604020202020204" pitchFamily="34" charset="0"/>
              </a:rPr>
              <a:t>.</a:t>
            </a:r>
          </a:p>
          <a:p>
            <a:pPr algn="r" rtl="1"/>
            <a:r>
              <a:rPr lang="ar-SA" sz="3200" dirty="0">
                <a:solidFill>
                  <a:schemeClr val="accent1"/>
                </a:solidFill>
                <a:latin typeface="Arial" panose="020B0604020202020204" pitchFamily="34" charset="0"/>
                <a:cs typeface="Arial" panose="020B0604020202020204" pitchFamily="34" charset="0"/>
              </a:rPr>
              <a:t>رابعاً: </a:t>
            </a:r>
            <a:r>
              <a:rPr lang="en-US" sz="3200" dirty="0">
                <a:solidFill>
                  <a:schemeClr val="tx1"/>
                </a:solidFill>
                <a:latin typeface="Arial" panose="020B0604020202020204" pitchFamily="34" charset="0"/>
                <a:cs typeface="Arial" panose="020B0604020202020204" pitchFamily="34" charset="0"/>
              </a:rPr>
              <a:t>Java Editor </a:t>
            </a:r>
            <a:r>
              <a:rPr lang="en-US" sz="3200" dirty="0" err="1">
                <a:solidFill>
                  <a:schemeClr val="tx1"/>
                </a:solidFill>
                <a:latin typeface="Arial" panose="020B0604020202020204" pitchFamily="34" charset="0"/>
                <a:cs typeface="Arial" panose="020B0604020202020204" pitchFamily="34" charset="0"/>
              </a:rPr>
              <a:t>JCreator</a:t>
            </a:r>
            <a:r>
              <a:rPr lang="en-US" sz="3200" dirty="0">
                <a:solidFill>
                  <a:schemeClr val="tx1"/>
                </a:solidFill>
                <a:latin typeface="Arial" panose="020B0604020202020204" pitchFamily="34" charset="0"/>
                <a:cs typeface="Arial" panose="020B0604020202020204" pitchFamily="34" charset="0"/>
              </a:rPr>
              <a:t>)</a:t>
            </a:r>
            <a:r>
              <a:rPr lang="ar-SA" sz="3200" dirty="0">
                <a:solidFill>
                  <a:schemeClr val="tx1"/>
                </a:solidFill>
                <a:latin typeface="Arial" panose="020B0604020202020204" pitchFamily="34" charset="0"/>
                <a:cs typeface="Arial" panose="020B0604020202020204" pitchFamily="34" charset="0"/>
              </a:rPr>
              <a:t>).:</a:t>
            </a:r>
            <a:r>
              <a:rPr lang="en-US" sz="3200" dirty="0">
                <a:solidFill>
                  <a:schemeClr val="tx1"/>
                </a:solidFill>
                <a:latin typeface="Arial" panose="020B0604020202020204" pitchFamily="34" charset="0"/>
                <a:cs typeface="Arial" panose="020B0604020202020204" pitchFamily="34" charset="0"/>
              </a:rPr>
              <a:t> </a:t>
            </a:r>
            <a:r>
              <a:rPr lang="ar-SA" sz="3200" dirty="0">
                <a:solidFill>
                  <a:schemeClr val="tx1"/>
                </a:solidFill>
                <a:latin typeface="Arial" panose="020B0604020202020204" pitchFamily="34" charset="0"/>
                <a:cs typeface="Arial" panose="020B0604020202020204" pitchFamily="34" charset="0"/>
              </a:rPr>
              <a:t>  </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JCreator</a:t>
            </a:r>
            <a:r>
              <a:rPr lang="ar-SA" sz="3200" dirty="0">
                <a:solidFill>
                  <a:schemeClr val="tx1"/>
                </a:solidFill>
                <a:latin typeface="Arial" panose="020B0604020202020204" pitchFamily="34" charset="0"/>
                <a:cs typeface="Arial" panose="020B0604020202020204" pitchFamily="34" charset="0"/>
              </a:rPr>
              <a:t> إحدى البرامج المعدّة لتسهيل كتابة برامج لغة الجافا فهي بيئة تطوير متكاملة و خفيفة لمبرمجي جافا. مميزات البرنامج تحتوي على ادارة المشاريع و القوالب و ابراز المصدر و غيرها الكثير.</a:t>
            </a:r>
          </a:p>
        </p:txBody>
      </p:sp>
    </p:spTree>
    <p:extLst>
      <p:ext uri="{BB962C8B-B14F-4D97-AF65-F5344CB8AC3E}">
        <p14:creationId xmlns:p14="http://schemas.microsoft.com/office/powerpoint/2010/main" val="17215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260648"/>
            <a:ext cx="8424936" cy="6192688"/>
          </a:xfrm>
        </p:spPr>
        <p:txBody>
          <a:bodyPr>
            <a:normAutofit/>
          </a:bodyPr>
          <a:lstStyle/>
          <a:p>
            <a:pPr algn="r" rtl="1"/>
            <a:r>
              <a:rPr lang="ar-SA" sz="3200" dirty="0">
                <a:solidFill>
                  <a:schemeClr val="accent2">
                    <a:lumMod val="75000"/>
                  </a:schemeClr>
                </a:solidFill>
                <a:latin typeface="Arial" panose="020B0604020202020204" pitchFamily="34" charset="0"/>
                <a:cs typeface="Arial" panose="020B0604020202020204" pitchFamily="34" charset="0"/>
              </a:rPr>
              <a:t>الأحرف والمتغيرات :</a:t>
            </a:r>
            <a:endParaRPr lang="en-GB" sz="3200" dirty="0">
              <a:solidFill>
                <a:schemeClr val="accent2">
                  <a:lumMod val="75000"/>
                </a:schemeClr>
              </a:solidFill>
              <a:latin typeface="Arial" panose="020B0604020202020204" pitchFamily="34" charset="0"/>
              <a:cs typeface="Arial" panose="020B0604020202020204" pitchFamily="34" charset="0"/>
            </a:endParaRPr>
          </a:p>
          <a:p>
            <a:pPr algn="r" rtl="1"/>
            <a:r>
              <a:rPr lang="ar-SA" sz="3200" dirty="0">
                <a:solidFill>
                  <a:schemeClr val="tx1"/>
                </a:solidFill>
                <a:latin typeface="Arial" panose="020B0604020202020204" pitchFamily="34" charset="0"/>
                <a:cs typeface="Arial" panose="020B0604020202020204" pitchFamily="34" charset="0"/>
              </a:rPr>
              <a:t>1- الرموز الخاصة بلغة الجافا :</a:t>
            </a:r>
            <a:endParaRPr lang="en-GB" sz="3200" dirty="0">
              <a:solidFill>
                <a:schemeClr val="tx1"/>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68736290"/>
              </p:ext>
            </p:extLst>
          </p:nvPr>
        </p:nvGraphicFramePr>
        <p:xfrm>
          <a:off x="2555776" y="1628800"/>
          <a:ext cx="4739357" cy="4618296"/>
        </p:xfrm>
        <a:graphic>
          <a:graphicData uri="http://schemas.openxmlformats.org/drawingml/2006/table">
            <a:tbl>
              <a:tblPr firstRow="1" firstCol="1" bandRow="1">
                <a:tableStyleId>{ED083AE6-46FA-4A59-8FB0-9F97EB10719F}</a:tableStyleId>
              </a:tblPr>
              <a:tblGrid>
                <a:gridCol w="2353558">
                  <a:extLst>
                    <a:ext uri="{9D8B030D-6E8A-4147-A177-3AD203B41FA5}">
                      <a16:colId xmlns:a16="http://schemas.microsoft.com/office/drawing/2014/main" val="20000"/>
                    </a:ext>
                  </a:extLst>
                </a:gridCol>
                <a:gridCol w="2385799">
                  <a:extLst>
                    <a:ext uri="{9D8B030D-6E8A-4147-A177-3AD203B41FA5}">
                      <a16:colId xmlns:a16="http://schemas.microsoft.com/office/drawing/2014/main" val="20001"/>
                    </a:ext>
                  </a:extLst>
                </a:gridCol>
              </a:tblGrid>
              <a:tr h="432048">
                <a:tc>
                  <a:txBody>
                    <a:bodyPr/>
                    <a:lstStyle/>
                    <a:p>
                      <a:pPr algn="ctr">
                        <a:lnSpc>
                          <a:spcPct val="115000"/>
                        </a:lnSpc>
                        <a:spcAft>
                          <a:spcPts val="0"/>
                        </a:spcAft>
                      </a:pPr>
                      <a:r>
                        <a:rPr lang="ar-SA" sz="3200" dirty="0">
                          <a:effectLst/>
                          <a:latin typeface="Arial" panose="020B0604020202020204" pitchFamily="34" charset="0"/>
                          <a:cs typeface="Arial" panose="020B0604020202020204" pitchFamily="34" charset="0"/>
                        </a:rPr>
                        <a:t>العملية</a:t>
                      </a:r>
                      <a:endParaRPr lang="en-GB" sz="2400" b="1"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algn="ctr">
                        <a:lnSpc>
                          <a:spcPct val="115000"/>
                        </a:lnSpc>
                        <a:spcAft>
                          <a:spcPts val="0"/>
                        </a:spcAft>
                      </a:pPr>
                      <a:r>
                        <a:rPr lang="ar-SA" sz="3200" dirty="0">
                          <a:effectLst/>
                          <a:latin typeface="Arial" panose="020B0604020202020204" pitchFamily="34" charset="0"/>
                          <a:cs typeface="Arial" panose="020B0604020202020204" pitchFamily="34" charset="0"/>
                        </a:rPr>
                        <a:t>الرمز</a:t>
                      </a:r>
                      <a:endParaRPr lang="en-GB" sz="2400" b="1" dirty="0">
                        <a:effectLst/>
                        <a:latin typeface="Arial" panose="020B0604020202020204" pitchFamily="34" charset="0"/>
                        <a:ea typeface="Calibri"/>
                        <a:cs typeface="Arial" panose="020B0604020202020204" pitchFamily="34" charset="0"/>
                      </a:endParaRPr>
                    </a:p>
                  </a:txBody>
                  <a:tcPr marL="68580" marR="68580" marT="0" marB="0"/>
                </a:tc>
                <a:extLst>
                  <a:ext uri="{0D108BD9-81ED-4DB2-BD59-A6C34878D82A}">
                    <a16:rowId xmlns:a16="http://schemas.microsoft.com/office/drawing/2014/main" val="10000"/>
                  </a:ext>
                </a:extLst>
              </a:tr>
              <a:tr h="432048">
                <a:tc>
                  <a:txBody>
                    <a:bodyPr/>
                    <a:lstStyle/>
                    <a:p>
                      <a:pPr algn="ctr">
                        <a:lnSpc>
                          <a:spcPct val="115000"/>
                        </a:lnSpc>
                        <a:spcAft>
                          <a:spcPts val="0"/>
                        </a:spcAft>
                      </a:pPr>
                      <a:r>
                        <a:rPr lang="ar-SA" sz="3200">
                          <a:effectLst/>
                          <a:latin typeface="Arial" panose="020B0604020202020204" pitchFamily="34" charset="0"/>
                          <a:cs typeface="Arial" panose="020B0604020202020204" pitchFamily="34" charset="0"/>
                        </a:rPr>
                        <a:t>الجمع</a:t>
                      </a:r>
                      <a:endParaRPr lang="en-GB" sz="2400" b="1">
                        <a:effectLst/>
                        <a:latin typeface="Arial" panose="020B0604020202020204" pitchFamily="34" charset="0"/>
                        <a:ea typeface="Calibri"/>
                        <a:cs typeface="Arial" panose="020B0604020202020204" pitchFamily="34" charset="0"/>
                      </a:endParaRPr>
                    </a:p>
                  </a:txBody>
                  <a:tcPr marL="68580" marR="68580" marT="0" marB="0"/>
                </a:tc>
                <a:tc>
                  <a:txBody>
                    <a:bodyPr/>
                    <a:lstStyle/>
                    <a:p>
                      <a:pPr algn="ctr" rtl="1">
                        <a:lnSpc>
                          <a:spcPct val="115000"/>
                        </a:lnSpc>
                        <a:spcAft>
                          <a:spcPts val="0"/>
                        </a:spcAft>
                      </a:pPr>
                      <a:r>
                        <a:rPr lang="ar-SA" sz="3200" dirty="0">
                          <a:effectLst/>
                          <a:latin typeface="Arial" panose="020B0604020202020204" pitchFamily="34" charset="0"/>
                          <a:cs typeface="Arial" panose="020B0604020202020204" pitchFamily="34" charset="0"/>
                        </a:rPr>
                        <a:t>+</a:t>
                      </a:r>
                      <a:endParaRPr lang="en-GB" sz="2400" b="1" dirty="0">
                        <a:effectLst/>
                        <a:latin typeface="Arial" panose="020B0604020202020204" pitchFamily="34" charset="0"/>
                        <a:ea typeface="Calibri"/>
                        <a:cs typeface="Arial" panose="020B0604020202020204" pitchFamily="34" charset="0"/>
                      </a:endParaRPr>
                    </a:p>
                  </a:txBody>
                  <a:tcPr marL="68580" marR="68580" marT="0" marB="0"/>
                </a:tc>
                <a:extLst>
                  <a:ext uri="{0D108BD9-81ED-4DB2-BD59-A6C34878D82A}">
                    <a16:rowId xmlns:a16="http://schemas.microsoft.com/office/drawing/2014/main" val="10001"/>
                  </a:ext>
                </a:extLst>
              </a:tr>
              <a:tr h="432048">
                <a:tc>
                  <a:txBody>
                    <a:bodyPr/>
                    <a:lstStyle/>
                    <a:p>
                      <a:pPr algn="ctr">
                        <a:lnSpc>
                          <a:spcPct val="115000"/>
                        </a:lnSpc>
                        <a:spcAft>
                          <a:spcPts val="0"/>
                        </a:spcAft>
                      </a:pPr>
                      <a:r>
                        <a:rPr lang="ar-SA" sz="3200">
                          <a:effectLst/>
                          <a:latin typeface="Arial" panose="020B0604020202020204" pitchFamily="34" charset="0"/>
                          <a:cs typeface="Arial" panose="020B0604020202020204" pitchFamily="34" charset="0"/>
                        </a:rPr>
                        <a:t>الطرح</a:t>
                      </a:r>
                      <a:endParaRPr lang="en-GB" sz="2400" b="1">
                        <a:effectLst/>
                        <a:latin typeface="Arial" panose="020B0604020202020204" pitchFamily="34" charset="0"/>
                        <a:ea typeface="Calibri"/>
                        <a:cs typeface="Arial" panose="020B0604020202020204" pitchFamily="34" charset="0"/>
                      </a:endParaRPr>
                    </a:p>
                  </a:txBody>
                  <a:tcPr marL="68580" marR="68580" marT="0" marB="0"/>
                </a:tc>
                <a:tc>
                  <a:txBody>
                    <a:bodyPr/>
                    <a:lstStyle/>
                    <a:p>
                      <a:pPr algn="ctr" rtl="1">
                        <a:lnSpc>
                          <a:spcPct val="115000"/>
                        </a:lnSpc>
                        <a:spcAft>
                          <a:spcPts val="0"/>
                        </a:spcAft>
                      </a:pPr>
                      <a:r>
                        <a:rPr lang="ar-SA" sz="3200" dirty="0">
                          <a:effectLst/>
                          <a:latin typeface="Arial" panose="020B0604020202020204" pitchFamily="34" charset="0"/>
                          <a:cs typeface="Arial" panose="020B0604020202020204" pitchFamily="34" charset="0"/>
                        </a:rPr>
                        <a:t>-</a:t>
                      </a:r>
                      <a:endParaRPr lang="en-GB" sz="2400" b="1" dirty="0">
                        <a:effectLst/>
                        <a:latin typeface="Arial" panose="020B0604020202020204" pitchFamily="34" charset="0"/>
                        <a:ea typeface="Calibri"/>
                        <a:cs typeface="Arial" panose="020B0604020202020204" pitchFamily="34" charset="0"/>
                      </a:endParaRPr>
                    </a:p>
                  </a:txBody>
                  <a:tcPr marL="68580" marR="68580" marT="0" marB="0"/>
                </a:tc>
                <a:extLst>
                  <a:ext uri="{0D108BD9-81ED-4DB2-BD59-A6C34878D82A}">
                    <a16:rowId xmlns:a16="http://schemas.microsoft.com/office/drawing/2014/main" val="10002"/>
                  </a:ext>
                </a:extLst>
              </a:tr>
              <a:tr h="432048">
                <a:tc>
                  <a:txBody>
                    <a:bodyPr/>
                    <a:lstStyle/>
                    <a:p>
                      <a:pPr algn="ctr">
                        <a:lnSpc>
                          <a:spcPct val="115000"/>
                        </a:lnSpc>
                        <a:spcAft>
                          <a:spcPts val="0"/>
                        </a:spcAft>
                      </a:pPr>
                      <a:r>
                        <a:rPr lang="ar-SA" sz="3200">
                          <a:effectLst/>
                          <a:latin typeface="Arial" panose="020B0604020202020204" pitchFamily="34" charset="0"/>
                          <a:cs typeface="Arial" panose="020B0604020202020204" pitchFamily="34" charset="0"/>
                        </a:rPr>
                        <a:t>الضرب</a:t>
                      </a:r>
                      <a:endParaRPr lang="en-GB" sz="2400" b="1">
                        <a:effectLst/>
                        <a:latin typeface="Arial" panose="020B0604020202020204" pitchFamily="34" charset="0"/>
                        <a:ea typeface="Calibri"/>
                        <a:cs typeface="Arial" panose="020B0604020202020204" pitchFamily="34" charset="0"/>
                      </a:endParaRPr>
                    </a:p>
                  </a:txBody>
                  <a:tcPr marL="68580" marR="68580" marT="0" marB="0"/>
                </a:tc>
                <a:tc>
                  <a:txBody>
                    <a:bodyPr/>
                    <a:lstStyle/>
                    <a:p>
                      <a:pPr algn="ctr" rtl="1">
                        <a:lnSpc>
                          <a:spcPct val="115000"/>
                        </a:lnSpc>
                        <a:spcAft>
                          <a:spcPts val="0"/>
                        </a:spcAft>
                      </a:pPr>
                      <a:r>
                        <a:rPr lang="ar-SA" sz="3200" dirty="0">
                          <a:effectLst/>
                          <a:latin typeface="Arial" panose="020B0604020202020204" pitchFamily="34" charset="0"/>
                          <a:cs typeface="Arial" panose="020B0604020202020204" pitchFamily="34" charset="0"/>
                        </a:rPr>
                        <a:t>*</a:t>
                      </a:r>
                      <a:endParaRPr lang="en-GB" sz="2400" b="1" dirty="0">
                        <a:effectLst/>
                        <a:latin typeface="Arial" panose="020B0604020202020204" pitchFamily="34" charset="0"/>
                        <a:ea typeface="Calibri"/>
                        <a:cs typeface="Arial" panose="020B0604020202020204" pitchFamily="34" charset="0"/>
                      </a:endParaRPr>
                    </a:p>
                  </a:txBody>
                  <a:tcPr marL="68580" marR="68580" marT="0" marB="0"/>
                </a:tc>
                <a:extLst>
                  <a:ext uri="{0D108BD9-81ED-4DB2-BD59-A6C34878D82A}">
                    <a16:rowId xmlns:a16="http://schemas.microsoft.com/office/drawing/2014/main" val="10003"/>
                  </a:ext>
                </a:extLst>
              </a:tr>
              <a:tr h="432048">
                <a:tc>
                  <a:txBody>
                    <a:bodyPr/>
                    <a:lstStyle/>
                    <a:p>
                      <a:pPr algn="ctr">
                        <a:lnSpc>
                          <a:spcPct val="115000"/>
                        </a:lnSpc>
                        <a:spcAft>
                          <a:spcPts val="0"/>
                        </a:spcAft>
                      </a:pPr>
                      <a:r>
                        <a:rPr lang="ar-SA" sz="3200">
                          <a:effectLst/>
                          <a:latin typeface="Arial" panose="020B0604020202020204" pitchFamily="34" charset="0"/>
                          <a:cs typeface="Arial" panose="020B0604020202020204" pitchFamily="34" charset="0"/>
                        </a:rPr>
                        <a:t>القسمة</a:t>
                      </a:r>
                      <a:endParaRPr lang="en-GB" sz="2400" b="1">
                        <a:effectLst/>
                        <a:latin typeface="Arial" panose="020B0604020202020204" pitchFamily="34" charset="0"/>
                        <a:ea typeface="Calibri"/>
                        <a:cs typeface="Arial" panose="020B0604020202020204" pitchFamily="34" charset="0"/>
                      </a:endParaRPr>
                    </a:p>
                  </a:txBody>
                  <a:tcPr marL="68580" marR="68580" marT="0" marB="0"/>
                </a:tc>
                <a:tc>
                  <a:txBody>
                    <a:bodyPr/>
                    <a:lstStyle/>
                    <a:p>
                      <a:pPr algn="ctr" rtl="1">
                        <a:lnSpc>
                          <a:spcPct val="115000"/>
                        </a:lnSpc>
                        <a:spcAft>
                          <a:spcPts val="0"/>
                        </a:spcAft>
                      </a:pPr>
                      <a:r>
                        <a:rPr lang="ar-SA" sz="3200" dirty="0">
                          <a:effectLst/>
                          <a:latin typeface="Arial" panose="020B0604020202020204" pitchFamily="34" charset="0"/>
                          <a:cs typeface="Arial" panose="020B0604020202020204" pitchFamily="34" charset="0"/>
                        </a:rPr>
                        <a:t>/</a:t>
                      </a:r>
                      <a:endParaRPr lang="en-GB" sz="2400" b="1" dirty="0">
                        <a:effectLst/>
                        <a:latin typeface="Arial" panose="020B0604020202020204" pitchFamily="34" charset="0"/>
                        <a:ea typeface="Calibri"/>
                        <a:cs typeface="Arial" panose="020B0604020202020204" pitchFamily="34" charset="0"/>
                      </a:endParaRPr>
                    </a:p>
                  </a:txBody>
                  <a:tcPr marL="68580" marR="68580" marT="0" marB="0"/>
                </a:tc>
                <a:extLst>
                  <a:ext uri="{0D108BD9-81ED-4DB2-BD59-A6C34878D82A}">
                    <a16:rowId xmlns:a16="http://schemas.microsoft.com/office/drawing/2014/main" val="10004"/>
                  </a:ext>
                </a:extLst>
              </a:tr>
              <a:tr h="432048">
                <a:tc>
                  <a:txBody>
                    <a:bodyPr/>
                    <a:lstStyle/>
                    <a:p>
                      <a:pPr algn="ctr">
                        <a:lnSpc>
                          <a:spcPct val="115000"/>
                        </a:lnSpc>
                        <a:spcAft>
                          <a:spcPts val="0"/>
                        </a:spcAft>
                      </a:pPr>
                      <a:r>
                        <a:rPr lang="ar-SA" sz="3200">
                          <a:effectLst/>
                          <a:latin typeface="Arial" panose="020B0604020202020204" pitchFamily="34" charset="0"/>
                          <a:cs typeface="Arial" panose="020B0604020202020204" pitchFamily="34" charset="0"/>
                        </a:rPr>
                        <a:t>أو</a:t>
                      </a:r>
                      <a:endParaRPr lang="en-GB" sz="2400" b="1">
                        <a:effectLst/>
                        <a:latin typeface="Arial" panose="020B0604020202020204" pitchFamily="34" charset="0"/>
                        <a:ea typeface="Calibri"/>
                        <a:cs typeface="Arial" panose="020B0604020202020204" pitchFamily="34" charset="0"/>
                      </a:endParaRPr>
                    </a:p>
                  </a:txBody>
                  <a:tcPr marL="68580" marR="68580" marT="0" marB="0"/>
                </a:tc>
                <a:tc>
                  <a:txBody>
                    <a:bodyPr/>
                    <a:lstStyle/>
                    <a:p>
                      <a:pPr algn="ctr" rtl="1">
                        <a:lnSpc>
                          <a:spcPct val="115000"/>
                        </a:lnSpc>
                        <a:spcAft>
                          <a:spcPts val="0"/>
                        </a:spcAft>
                      </a:pPr>
                      <a:r>
                        <a:rPr lang="ar-SA" sz="3200" dirty="0">
                          <a:effectLst/>
                          <a:latin typeface="Arial" panose="020B0604020202020204" pitchFamily="34" charset="0"/>
                          <a:cs typeface="Arial" panose="020B0604020202020204" pitchFamily="34" charset="0"/>
                        </a:rPr>
                        <a:t>||</a:t>
                      </a:r>
                      <a:endParaRPr lang="en-GB" sz="2400" b="1" dirty="0">
                        <a:effectLst/>
                        <a:latin typeface="Arial" panose="020B0604020202020204" pitchFamily="34" charset="0"/>
                        <a:ea typeface="Calibri"/>
                        <a:cs typeface="Arial" panose="020B0604020202020204" pitchFamily="34" charset="0"/>
                      </a:endParaRPr>
                    </a:p>
                  </a:txBody>
                  <a:tcPr marL="68580" marR="68580" marT="0" marB="0"/>
                </a:tc>
                <a:extLst>
                  <a:ext uri="{0D108BD9-81ED-4DB2-BD59-A6C34878D82A}">
                    <a16:rowId xmlns:a16="http://schemas.microsoft.com/office/drawing/2014/main" val="10005"/>
                  </a:ext>
                </a:extLst>
              </a:tr>
              <a:tr h="432048">
                <a:tc>
                  <a:txBody>
                    <a:bodyPr/>
                    <a:lstStyle/>
                    <a:p>
                      <a:pPr algn="ctr">
                        <a:lnSpc>
                          <a:spcPct val="115000"/>
                        </a:lnSpc>
                        <a:spcAft>
                          <a:spcPts val="0"/>
                        </a:spcAft>
                      </a:pPr>
                      <a:r>
                        <a:rPr lang="ar-SA" sz="3200">
                          <a:effectLst/>
                          <a:latin typeface="Arial" panose="020B0604020202020204" pitchFamily="34" charset="0"/>
                          <a:cs typeface="Arial" panose="020B0604020202020204" pitchFamily="34" charset="0"/>
                        </a:rPr>
                        <a:t>و</a:t>
                      </a:r>
                      <a:endParaRPr lang="en-GB" sz="2400" b="1">
                        <a:effectLst/>
                        <a:latin typeface="Arial" panose="020B0604020202020204" pitchFamily="34" charset="0"/>
                        <a:ea typeface="Calibri"/>
                        <a:cs typeface="Arial" panose="020B0604020202020204" pitchFamily="34" charset="0"/>
                      </a:endParaRPr>
                    </a:p>
                  </a:txBody>
                  <a:tcPr marL="68580" marR="68580" marT="0" marB="0"/>
                </a:tc>
                <a:tc>
                  <a:txBody>
                    <a:bodyPr/>
                    <a:lstStyle/>
                    <a:p>
                      <a:pPr algn="ctr" rtl="1">
                        <a:lnSpc>
                          <a:spcPct val="115000"/>
                        </a:lnSpc>
                        <a:spcAft>
                          <a:spcPts val="0"/>
                        </a:spcAft>
                      </a:pPr>
                      <a:r>
                        <a:rPr lang="ar-SA" sz="3200" dirty="0">
                          <a:effectLst/>
                          <a:latin typeface="Arial" panose="020B0604020202020204" pitchFamily="34" charset="0"/>
                          <a:cs typeface="Arial" panose="020B0604020202020204" pitchFamily="34" charset="0"/>
                        </a:rPr>
                        <a:t>&amp;</a:t>
                      </a:r>
                      <a:endParaRPr lang="en-GB" sz="2400" b="1" dirty="0">
                        <a:effectLst/>
                        <a:latin typeface="Arial" panose="020B0604020202020204" pitchFamily="34" charset="0"/>
                        <a:ea typeface="Calibri"/>
                        <a:cs typeface="Arial" panose="020B0604020202020204" pitchFamily="34" charset="0"/>
                      </a:endParaRPr>
                    </a:p>
                  </a:txBody>
                  <a:tcPr marL="68580" marR="68580" marT="0" marB="0"/>
                </a:tc>
                <a:extLst>
                  <a:ext uri="{0D108BD9-81ED-4DB2-BD59-A6C34878D82A}">
                    <a16:rowId xmlns:a16="http://schemas.microsoft.com/office/drawing/2014/main" val="10006"/>
                  </a:ext>
                </a:extLst>
              </a:tr>
              <a:tr h="432048">
                <a:tc>
                  <a:txBody>
                    <a:bodyPr/>
                    <a:lstStyle/>
                    <a:p>
                      <a:pPr algn="ctr">
                        <a:lnSpc>
                          <a:spcPct val="115000"/>
                        </a:lnSpc>
                        <a:spcAft>
                          <a:spcPts val="0"/>
                        </a:spcAft>
                      </a:pPr>
                      <a:r>
                        <a:rPr lang="ar-SA" sz="3200">
                          <a:effectLst/>
                          <a:latin typeface="Arial" panose="020B0604020202020204" pitchFamily="34" charset="0"/>
                          <a:cs typeface="Arial" panose="020B0604020202020204" pitchFamily="34" charset="0"/>
                        </a:rPr>
                        <a:t>ليس</a:t>
                      </a:r>
                      <a:endParaRPr lang="en-GB" sz="2400" b="1">
                        <a:effectLst/>
                        <a:latin typeface="Arial" panose="020B0604020202020204" pitchFamily="34" charset="0"/>
                        <a:ea typeface="Calibri"/>
                        <a:cs typeface="Arial" panose="020B0604020202020204" pitchFamily="34" charset="0"/>
                      </a:endParaRPr>
                    </a:p>
                  </a:txBody>
                  <a:tcPr marL="68580" marR="68580" marT="0" marB="0"/>
                </a:tc>
                <a:tc>
                  <a:txBody>
                    <a:bodyPr/>
                    <a:lstStyle/>
                    <a:p>
                      <a:pPr algn="ctr" rtl="1">
                        <a:lnSpc>
                          <a:spcPct val="115000"/>
                        </a:lnSpc>
                        <a:spcAft>
                          <a:spcPts val="0"/>
                        </a:spcAft>
                      </a:pPr>
                      <a:r>
                        <a:rPr lang="ar-SA" sz="3200" dirty="0">
                          <a:effectLst/>
                          <a:latin typeface="Arial" panose="020B0604020202020204" pitchFamily="34" charset="0"/>
                          <a:cs typeface="Arial" panose="020B0604020202020204" pitchFamily="34" charset="0"/>
                        </a:rPr>
                        <a:t>!</a:t>
                      </a:r>
                      <a:endParaRPr lang="en-GB" sz="2400" b="1" dirty="0">
                        <a:effectLst/>
                        <a:latin typeface="Arial" panose="020B0604020202020204" pitchFamily="34" charset="0"/>
                        <a:ea typeface="Calibri"/>
                        <a:cs typeface="Arial" panose="020B0604020202020204" pitchFamily="34" charset="0"/>
                      </a:endParaRPr>
                    </a:p>
                  </a:txBody>
                  <a:tcPr marL="68580" marR="68580" marT="0" marB="0"/>
                </a:tc>
                <a:extLst>
                  <a:ext uri="{0D108BD9-81ED-4DB2-BD59-A6C34878D82A}">
                    <a16:rowId xmlns:a16="http://schemas.microsoft.com/office/drawing/2014/main" val="10007"/>
                  </a:ext>
                </a:extLst>
              </a:tr>
              <a:tr h="432048">
                <a:tc>
                  <a:txBody>
                    <a:bodyPr/>
                    <a:lstStyle/>
                    <a:p>
                      <a:pPr algn="ctr">
                        <a:lnSpc>
                          <a:spcPct val="115000"/>
                        </a:lnSpc>
                        <a:spcAft>
                          <a:spcPts val="0"/>
                        </a:spcAft>
                      </a:pPr>
                      <a:r>
                        <a:rPr lang="ar-SA" sz="3200" dirty="0">
                          <a:effectLst/>
                          <a:latin typeface="Arial" panose="020B0604020202020204" pitchFamily="34" charset="0"/>
                          <a:cs typeface="Arial" panose="020B0604020202020204" pitchFamily="34" charset="0"/>
                        </a:rPr>
                        <a:t>باقي القسمة</a:t>
                      </a:r>
                      <a:endParaRPr lang="en-GB" sz="2400" b="1"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algn="ctr" rtl="1">
                        <a:lnSpc>
                          <a:spcPct val="115000"/>
                        </a:lnSpc>
                        <a:spcAft>
                          <a:spcPts val="0"/>
                        </a:spcAft>
                      </a:pPr>
                      <a:r>
                        <a:rPr lang="ar-SA" sz="3200" dirty="0">
                          <a:effectLst/>
                          <a:latin typeface="Arial" panose="020B0604020202020204" pitchFamily="34" charset="0"/>
                          <a:cs typeface="Arial" panose="020B0604020202020204" pitchFamily="34" charset="0"/>
                        </a:rPr>
                        <a:t>%</a:t>
                      </a:r>
                      <a:endParaRPr lang="en-GB" sz="2400" b="1" dirty="0">
                        <a:effectLst/>
                        <a:latin typeface="Arial" panose="020B0604020202020204" pitchFamily="34" charset="0"/>
                        <a:ea typeface="Calibri"/>
                        <a:cs typeface="Arial" panose="020B0604020202020204" pitchFamily="34" charset="0"/>
                      </a:endParaRPr>
                    </a:p>
                  </a:txBody>
                  <a:tcPr marL="68580" marR="685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14893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08166115"/>
              </p:ext>
            </p:extLst>
          </p:nvPr>
        </p:nvGraphicFramePr>
        <p:xfrm>
          <a:off x="1763688" y="1268760"/>
          <a:ext cx="5832648" cy="4824537"/>
        </p:xfrm>
        <a:graphic>
          <a:graphicData uri="http://schemas.openxmlformats.org/drawingml/2006/table">
            <a:tbl>
              <a:tblPr firstRow="1" firstCol="1" bandRow="1">
                <a:tableStyleId>{616DA210-FB5B-4158-B5E0-FEB733F419BA}</a:tableStyleId>
              </a:tblPr>
              <a:tblGrid>
                <a:gridCol w="3168076">
                  <a:extLst>
                    <a:ext uri="{9D8B030D-6E8A-4147-A177-3AD203B41FA5}">
                      <a16:colId xmlns:a16="http://schemas.microsoft.com/office/drawing/2014/main" val="20000"/>
                    </a:ext>
                  </a:extLst>
                </a:gridCol>
                <a:gridCol w="2664572">
                  <a:extLst>
                    <a:ext uri="{9D8B030D-6E8A-4147-A177-3AD203B41FA5}">
                      <a16:colId xmlns:a16="http://schemas.microsoft.com/office/drawing/2014/main" val="20001"/>
                    </a:ext>
                  </a:extLst>
                </a:gridCol>
              </a:tblGrid>
              <a:tr h="1236495">
                <a:tc>
                  <a:txBody>
                    <a:bodyPr/>
                    <a:lstStyle/>
                    <a:p>
                      <a:pPr algn="r">
                        <a:lnSpc>
                          <a:spcPct val="115000"/>
                        </a:lnSpc>
                        <a:spcAft>
                          <a:spcPts val="0"/>
                        </a:spcAft>
                      </a:pPr>
                      <a:r>
                        <a:rPr lang="ar-SA" sz="3200" dirty="0">
                          <a:effectLst/>
                          <a:latin typeface="Arial" panose="020B0604020202020204" pitchFamily="34" charset="0"/>
                          <a:cs typeface="Arial" panose="020B0604020202020204" pitchFamily="34" charset="0"/>
                        </a:rPr>
                        <a:t>السعة التخزينية /وحدة (بت)</a:t>
                      </a:r>
                      <a:endParaRPr lang="en-GB" sz="2400" b="1"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algn="r">
                        <a:lnSpc>
                          <a:spcPct val="115000"/>
                        </a:lnSpc>
                        <a:spcAft>
                          <a:spcPts val="0"/>
                        </a:spcAft>
                      </a:pPr>
                      <a:r>
                        <a:rPr lang="ar-SA" sz="3200" dirty="0">
                          <a:effectLst/>
                          <a:latin typeface="Arial" panose="020B0604020202020204" pitchFamily="34" charset="0"/>
                          <a:cs typeface="Arial" panose="020B0604020202020204" pitchFamily="34" charset="0"/>
                        </a:rPr>
                        <a:t>أنواع البيانات</a:t>
                      </a:r>
                      <a:endParaRPr lang="en-GB" sz="2400" b="1" dirty="0">
                        <a:effectLst/>
                        <a:latin typeface="Arial" panose="020B0604020202020204" pitchFamily="34" charset="0"/>
                        <a:ea typeface="Calibri"/>
                        <a:cs typeface="Arial" panose="020B0604020202020204" pitchFamily="34" charset="0"/>
                      </a:endParaRPr>
                    </a:p>
                  </a:txBody>
                  <a:tcPr marL="68580" marR="68580" marT="0" marB="0"/>
                </a:tc>
                <a:extLst>
                  <a:ext uri="{0D108BD9-81ED-4DB2-BD59-A6C34878D82A}">
                    <a16:rowId xmlns:a16="http://schemas.microsoft.com/office/drawing/2014/main" val="10000"/>
                  </a:ext>
                </a:extLst>
              </a:tr>
              <a:tr h="598007">
                <a:tc>
                  <a:txBody>
                    <a:bodyPr/>
                    <a:lstStyle/>
                    <a:p>
                      <a:pPr algn="r">
                        <a:lnSpc>
                          <a:spcPct val="115000"/>
                        </a:lnSpc>
                        <a:spcAft>
                          <a:spcPts val="0"/>
                        </a:spcAft>
                      </a:pPr>
                      <a:r>
                        <a:rPr lang="ar-SA" sz="3200">
                          <a:effectLst/>
                          <a:latin typeface="Arial" panose="020B0604020202020204" pitchFamily="34" charset="0"/>
                          <a:cs typeface="Arial" panose="020B0604020202020204" pitchFamily="34" charset="0"/>
                        </a:rPr>
                        <a:t>حروف</a:t>
                      </a:r>
                      <a:endParaRPr lang="en-GB" sz="2400" b="1">
                        <a:effectLst/>
                        <a:latin typeface="Arial" panose="020B0604020202020204" pitchFamily="34" charset="0"/>
                        <a:ea typeface="Calibri"/>
                        <a:cs typeface="Arial" panose="020B0604020202020204" pitchFamily="34" charset="0"/>
                      </a:endParaRPr>
                    </a:p>
                  </a:txBody>
                  <a:tcPr marL="68580" marR="68580" marT="0" marB="0"/>
                </a:tc>
                <a:tc>
                  <a:txBody>
                    <a:bodyPr/>
                    <a:lstStyle/>
                    <a:p>
                      <a:pPr algn="r">
                        <a:lnSpc>
                          <a:spcPct val="115000"/>
                        </a:lnSpc>
                        <a:spcAft>
                          <a:spcPts val="0"/>
                        </a:spcAft>
                      </a:pPr>
                      <a:r>
                        <a:rPr lang="en-US" sz="3200" dirty="0">
                          <a:effectLst/>
                          <a:latin typeface="Arial" panose="020B0604020202020204" pitchFamily="34" charset="0"/>
                          <a:cs typeface="Arial" panose="020B0604020202020204" pitchFamily="34" charset="0"/>
                        </a:rPr>
                        <a:t>String</a:t>
                      </a:r>
                      <a:endParaRPr lang="en-GB" sz="2400" b="1" dirty="0">
                        <a:effectLst/>
                        <a:latin typeface="Arial" panose="020B0604020202020204" pitchFamily="34" charset="0"/>
                        <a:ea typeface="Calibri"/>
                        <a:cs typeface="Arial" panose="020B0604020202020204" pitchFamily="34" charset="0"/>
                      </a:endParaRPr>
                    </a:p>
                  </a:txBody>
                  <a:tcPr marL="68580" marR="68580" marT="0" marB="0"/>
                </a:tc>
                <a:extLst>
                  <a:ext uri="{0D108BD9-81ED-4DB2-BD59-A6C34878D82A}">
                    <a16:rowId xmlns:a16="http://schemas.microsoft.com/office/drawing/2014/main" val="10001"/>
                  </a:ext>
                </a:extLst>
              </a:tr>
              <a:tr h="598007">
                <a:tc>
                  <a:txBody>
                    <a:bodyPr/>
                    <a:lstStyle/>
                    <a:p>
                      <a:pPr algn="r" rtl="1">
                        <a:lnSpc>
                          <a:spcPct val="115000"/>
                        </a:lnSpc>
                        <a:spcAft>
                          <a:spcPts val="0"/>
                        </a:spcAft>
                      </a:pPr>
                      <a:r>
                        <a:rPr lang="ar-SA" sz="3200">
                          <a:effectLst/>
                          <a:latin typeface="Arial" panose="020B0604020202020204" pitchFamily="34" charset="0"/>
                          <a:cs typeface="Arial" panose="020B0604020202020204" pitchFamily="34" charset="0"/>
                        </a:rPr>
                        <a:t>16</a:t>
                      </a:r>
                      <a:endParaRPr lang="en-GB" sz="2400" b="1">
                        <a:effectLst/>
                        <a:latin typeface="Arial" panose="020B0604020202020204" pitchFamily="34" charset="0"/>
                        <a:ea typeface="Calibri"/>
                        <a:cs typeface="Arial" panose="020B0604020202020204" pitchFamily="34" charset="0"/>
                      </a:endParaRPr>
                    </a:p>
                  </a:txBody>
                  <a:tcPr marL="68580" marR="68580" marT="0" marB="0"/>
                </a:tc>
                <a:tc>
                  <a:txBody>
                    <a:bodyPr/>
                    <a:lstStyle/>
                    <a:p>
                      <a:pPr algn="r">
                        <a:lnSpc>
                          <a:spcPct val="115000"/>
                        </a:lnSpc>
                        <a:spcAft>
                          <a:spcPts val="0"/>
                        </a:spcAft>
                      </a:pPr>
                      <a:r>
                        <a:rPr lang="en-US" sz="3200" dirty="0">
                          <a:effectLst/>
                          <a:latin typeface="Arial" panose="020B0604020202020204" pitchFamily="34" charset="0"/>
                          <a:cs typeface="Arial" panose="020B0604020202020204" pitchFamily="34" charset="0"/>
                        </a:rPr>
                        <a:t>Integer</a:t>
                      </a:r>
                      <a:endParaRPr lang="en-GB" sz="2400" b="1" dirty="0">
                        <a:effectLst/>
                        <a:latin typeface="Arial" panose="020B0604020202020204" pitchFamily="34" charset="0"/>
                        <a:ea typeface="Calibri"/>
                        <a:cs typeface="Arial" panose="020B0604020202020204" pitchFamily="34" charset="0"/>
                      </a:endParaRPr>
                    </a:p>
                  </a:txBody>
                  <a:tcPr marL="68580" marR="68580" marT="0" marB="0"/>
                </a:tc>
                <a:extLst>
                  <a:ext uri="{0D108BD9-81ED-4DB2-BD59-A6C34878D82A}">
                    <a16:rowId xmlns:a16="http://schemas.microsoft.com/office/drawing/2014/main" val="10002"/>
                  </a:ext>
                </a:extLst>
              </a:tr>
              <a:tr h="598007">
                <a:tc>
                  <a:txBody>
                    <a:bodyPr/>
                    <a:lstStyle/>
                    <a:p>
                      <a:pPr algn="r" rtl="1">
                        <a:lnSpc>
                          <a:spcPct val="115000"/>
                        </a:lnSpc>
                        <a:spcAft>
                          <a:spcPts val="0"/>
                        </a:spcAft>
                      </a:pPr>
                      <a:r>
                        <a:rPr lang="ar-SA" sz="3200">
                          <a:effectLst/>
                          <a:latin typeface="Arial" panose="020B0604020202020204" pitchFamily="34" charset="0"/>
                          <a:cs typeface="Arial" panose="020B0604020202020204" pitchFamily="34" charset="0"/>
                        </a:rPr>
                        <a:t>32</a:t>
                      </a:r>
                      <a:endParaRPr lang="en-GB" sz="2400" b="1">
                        <a:effectLst/>
                        <a:latin typeface="Arial" panose="020B0604020202020204" pitchFamily="34" charset="0"/>
                        <a:ea typeface="Calibri"/>
                        <a:cs typeface="Arial" panose="020B0604020202020204" pitchFamily="34" charset="0"/>
                      </a:endParaRPr>
                    </a:p>
                  </a:txBody>
                  <a:tcPr marL="68580" marR="68580" marT="0" marB="0"/>
                </a:tc>
                <a:tc>
                  <a:txBody>
                    <a:bodyPr/>
                    <a:lstStyle/>
                    <a:p>
                      <a:pPr algn="r">
                        <a:lnSpc>
                          <a:spcPct val="115000"/>
                        </a:lnSpc>
                        <a:spcAft>
                          <a:spcPts val="0"/>
                        </a:spcAft>
                      </a:pPr>
                      <a:r>
                        <a:rPr lang="en-US" sz="3200" dirty="0">
                          <a:effectLst/>
                          <a:latin typeface="Arial" panose="020B0604020202020204" pitchFamily="34" charset="0"/>
                          <a:cs typeface="Arial" panose="020B0604020202020204" pitchFamily="34" charset="0"/>
                        </a:rPr>
                        <a:t>Float</a:t>
                      </a:r>
                      <a:endParaRPr lang="en-GB" sz="2400" b="1" dirty="0">
                        <a:effectLst/>
                        <a:latin typeface="Arial" panose="020B0604020202020204" pitchFamily="34" charset="0"/>
                        <a:ea typeface="Calibri"/>
                        <a:cs typeface="Arial" panose="020B0604020202020204" pitchFamily="34" charset="0"/>
                      </a:endParaRPr>
                    </a:p>
                  </a:txBody>
                  <a:tcPr marL="68580" marR="68580" marT="0" marB="0"/>
                </a:tc>
                <a:extLst>
                  <a:ext uri="{0D108BD9-81ED-4DB2-BD59-A6C34878D82A}">
                    <a16:rowId xmlns:a16="http://schemas.microsoft.com/office/drawing/2014/main" val="10003"/>
                  </a:ext>
                </a:extLst>
              </a:tr>
              <a:tr h="598007">
                <a:tc>
                  <a:txBody>
                    <a:bodyPr/>
                    <a:lstStyle/>
                    <a:p>
                      <a:pPr algn="r" rtl="1">
                        <a:lnSpc>
                          <a:spcPct val="115000"/>
                        </a:lnSpc>
                        <a:spcAft>
                          <a:spcPts val="0"/>
                        </a:spcAft>
                      </a:pPr>
                      <a:r>
                        <a:rPr lang="ar-SA" sz="3200">
                          <a:effectLst/>
                          <a:latin typeface="Arial" panose="020B0604020202020204" pitchFamily="34" charset="0"/>
                          <a:cs typeface="Arial" panose="020B0604020202020204" pitchFamily="34" charset="0"/>
                        </a:rPr>
                        <a:t>64</a:t>
                      </a:r>
                      <a:endParaRPr lang="en-GB" sz="2400" b="1">
                        <a:effectLst/>
                        <a:latin typeface="Arial" panose="020B0604020202020204" pitchFamily="34" charset="0"/>
                        <a:ea typeface="Calibri"/>
                        <a:cs typeface="Arial" panose="020B0604020202020204" pitchFamily="34" charset="0"/>
                      </a:endParaRPr>
                    </a:p>
                  </a:txBody>
                  <a:tcPr marL="68580" marR="68580" marT="0" marB="0"/>
                </a:tc>
                <a:tc>
                  <a:txBody>
                    <a:bodyPr/>
                    <a:lstStyle/>
                    <a:p>
                      <a:pPr algn="r">
                        <a:lnSpc>
                          <a:spcPct val="115000"/>
                        </a:lnSpc>
                        <a:spcAft>
                          <a:spcPts val="0"/>
                        </a:spcAft>
                      </a:pPr>
                      <a:r>
                        <a:rPr lang="en-US" sz="3200" dirty="0">
                          <a:effectLst/>
                          <a:latin typeface="Arial" panose="020B0604020202020204" pitchFamily="34" charset="0"/>
                          <a:cs typeface="Arial" panose="020B0604020202020204" pitchFamily="34" charset="0"/>
                        </a:rPr>
                        <a:t>Double</a:t>
                      </a:r>
                      <a:endParaRPr lang="en-GB" sz="2400" b="1" dirty="0">
                        <a:effectLst/>
                        <a:latin typeface="Arial" panose="020B0604020202020204" pitchFamily="34" charset="0"/>
                        <a:ea typeface="Calibri"/>
                        <a:cs typeface="Arial" panose="020B0604020202020204" pitchFamily="34" charset="0"/>
                      </a:endParaRPr>
                    </a:p>
                  </a:txBody>
                  <a:tcPr marL="68580" marR="68580" marT="0" marB="0"/>
                </a:tc>
                <a:extLst>
                  <a:ext uri="{0D108BD9-81ED-4DB2-BD59-A6C34878D82A}">
                    <a16:rowId xmlns:a16="http://schemas.microsoft.com/office/drawing/2014/main" val="10004"/>
                  </a:ext>
                </a:extLst>
              </a:tr>
              <a:tr h="598007">
                <a:tc>
                  <a:txBody>
                    <a:bodyPr/>
                    <a:lstStyle/>
                    <a:p>
                      <a:pPr algn="r">
                        <a:lnSpc>
                          <a:spcPct val="115000"/>
                        </a:lnSpc>
                        <a:spcAft>
                          <a:spcPts val="0"/>
                        </a:spcAft>
                      </a:pPr>
                      <a:r>
                        <a:rPr lang="ar-SA" sz="3200">
                          <a:effectLst/>
                          <a:latin typeface="Arial" panose="020B0604020202020204" pitchFamily="34" charset="0"/>
                          <a:cs typeface="Arial" panose="020B0604020202020204" pitchFamily="34" charset="0"/>
                        </a:rPr>
                        <a:t>صح / خطأ</a:t>
                      </a:r>
                      <a:endParaRPr lang="en-GB" sz="2400" b="1">
                        <a:effectLst/>
                        <a:latin typeface="Arial" panose="020B0604020202020204" pitchFamily="34" charset="0"/>
                        <a:ea typeface="Calibri"/>
                        <a:cs typeface="Arial" panose="020B0604020202020204" pitchFamily="34" charset="0"/>
                      </a:endParaRPr>
                    </a:p>
                  </a:txBody>
                  <a:tcPr marL="68580" marR="68580" marT="0" marB="0"/>
                </a:tc>
                <a:tc>
                  <a:txBody>
                    <a:bodyPr/>
                    <a:lstStyle/>
                    <a:p>
                      <a:pPr algn="r">
                        <a:lnSpc>
                          <a:spcPct val="115000"/>
                        </a:lnSpc>
                        <a:spcAft>
                          <a:spcPts val="0"/>
                        </a:spcAft>
                      </a:pPr>
                      <a:r>
                        <a:rPr lang="en-US" sz="3200" dirty="0">
                          <a:effectLst/>
                          <a:latin typeface="Arial" panose="020B0604020202020204" pitchFamily="34" charset="0"/>
                          <a:cs typeface="Arial" panose="020B0604020202020204" pitchFamily="34" charset="0"/>
                        </a:rPr>
                        <a:t>Boolean</a:t>
                      </a:r>
                      <a:endParaRPr lang="en-GB" sz="2400" b="1" dirty="0">
                        <a:effectLst/>
                        <a:latin typeface="Arial" panose="020B0604020202020204" pitchFamily="34" charset="0"/>
                        <a:ea typeface="Calibri"/>
                        <a:cs typeface="Arial" panose="020B0604020202020204" pitchFamily="34" charset="0"/>
                      </a:endParaRPr>
                    </a:p>
                  </a:txBody>
                  <a:tcPr marL="68580" marR="68580" marT="0" marB="0"/>
                </a:tc>
                <a:extLst>
                  <a:ext uri="{0D108BD9-81ED-4DB2-BD59-A6C34878D82A}">
                    <a16:rowId xmlns:a16="http://schemas.microsoft.com/office/drawing/2014/main" val="10005"/>
                  </a:ext>
                </a:extLst>
              </a:tr>
              <a:tr h="598007">
                <a:tc>
                  <a:txBody>
                    <a:bodyPr/>
                    <a:lstStyle/>
                    <a:p>
                      <a:pPr algn="r" rtl="1">
                        <a:lnSpc>
                          <a:spcPct val="115000"/>
                        </a:lnSpc>
                        <a:spcAft>
                          <a:spcPts val="0"/>
                        </a:spcAft>
                      </a:pPr>
                      <a:r>
                        <a:rPr lang="ar-SA" sz="3200">
                          <a:effectLst/>
                          <a:latin typeface="Arial" panose="020B0604020202020204" pitchFamily="34" charset="0"/>
                          <a:cs typeface="Arial" panose="020B0604020202020204" pitchFamily="34" charset="0"/>
                        </a:rPr>
                        <a:t>8</a:t>
                      </a:r>
                      <a:endParaRPr lang="en-GB" sz="2400" b="1">
                        <a:effectLst/>
                        <a:latin typeface="Arial" panose="020B0604020202020204" pitchFamily="34" charset="0"/>
                        <a:ea typeface="Calibri"/>
                        <a:cs typeface="Arial" panose="020B0604020202020204" pitchFamily="34" charset="0"/>
                      </a:endParaRPr>
                    </a:p>
                  </a:txBody>
                  <a:tcPr marL="68580" marR="68580" marT="0" marB="0"/>
                </a:tc>
                <a:tc>
                  <a:txBody>
                    <a:bodyPr/>
                    <a:lstStyle/>
                    <a:p>
                      <a:pPr algn="r">
                        <a:lnSpc>
                          <a:spcPct val="115000"/>
                        </a:lnSpc>
                        <a:spcAft>
                          <a:spcPts val="0"/>
                        </a:spcAft>
                      </a:pPr>
                      <a:r>
                        <a:rPr lang="en-US" sz="3200" dirty="0">
                          <a:effectLst/>
                          <a:latin typeface="Arial" panose="020B0604020202020204" pitchFamily="34" charset="0"/>
                          <a:cs typeface="Arial" panose="020B0604020202020204" pitchFamily="34" charset="0"/>
                        </a:rPr>
                        <a:t>Char</a:t>
                      </a:r>
                      <a:endParaRPr lang="en-GB" sz="2400" b="1" dirty="0">
                        <a:effectLst/>
                        <a:latin typeface="Arial" panose="020B0604020202020204" pitchFamily="34" charset="0"/>
                        <a:ea typeface="Calibri"/>
                        <a:cs typeface="Arial" panose="020B0604020202020204" pitchFamily="34" charset="0"/>
                      </a:endParaRPr>
                    </a:p>
                  </a:txBody>
                  <a:tcPr marL="68580" marR="68580" marT="0" marB="0"/>
                </a:tc>
                <a:extLst>
                  <a:ext uri="{0D108BD9-81ED-4DB2-BD59-A6C34878D82A}">
                    <a16:rowId xmlns:a16="http://schemas.microsoft.com/office/drawing/2014/main" val="10006"/>
                  </a:ext>
                </a:extLst>
              </a:tr>
            </a:tbl>
          </a:graphicData>
        </a:graphic>
      </p:graphicFrame>
      <p:sp>
        <p:nvSpPr>
          <p:cNvPr id="5" name="Rectangle 1"/>
          <p:cNvSpPr>
            <a:spLocks noGrp="1" noChangeArrowheads="1"/>
          </p:cNvSpPr>
          <p:nvPr>
            <p:ph type="subTitle" idx="1"/>
          </p:nvPr>
        </p:nvSpPr>
        <p:spPr bwMode="auto">
          <a:xfrm>
            <a:off x="6080995" y="332656"/>
            <a:ext cx="266771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ar-SA" altLang="en-US" sz="3200" i="0" u="none" strike="noStrike" cap="none" normalizeH="0" baseline="0" dirty="0">
                <a:ln>
                  <a:noFill/>
                </a:ln>
                <a:solidFill>
                  <a:schemeClr val="accent2">
                    <a:lumMod val="75000"/>
                  </a:schemeClr>
                </a:solidFill>
                <a:effectLst/>
                <a:latin typeface="Calibri" pitchFamily="34" charset="0"/>
                <a:ea typeface="Calibri" pitchFamily="34" charset="0"/>
                <a:cs typeface="Arial" pitchFamily="34" charset="0"/>
              </a:rPr>
              <a:t>2- أنواع البيانات</a:t>
            </a:r>
            <a:r>
              <a:rPr kumimoji="0" lang="en-GB" altLang="en-US" sz="3200" i="0" u="none" strike="noStrike" cap="none" normalizeH="0" baseline="0" dirty="0">
                <a:ln>
                  <a:noFill/>
                </a:ln>
                <a:solidFill>
                  <a:schemeClr val="accent2">
                    <a:lumMod val="75000"/>
                  </a:schemeClr>
                </a:solidFill>
                <a:effectLst/>
                <a:latin typeface="Calibri" pitchFamily="34" charset="0"/>
                <a:ea typeface="Calibri" pitchFamily="34" charset="0"/>
                <a:cs typeface="Arial" pitchFamily="34" charset="0"/>
              </a:rPr>
              <a:t> :</a:t>
            </a:r>
            <a:endParaRPr kumimoji="0" lang="en-US" altLang="en-US" sz="4000" i="0" u="none" strike="noStrike" cap="none" normalizeH="0" baseline="0" dirty="0">
              <a:ln>
                <a:noFill/>
              </a:ln>
              <a:solidFill>
                <a:schemeClr val="accent2">
                  <a:lumMod val="75000"/>
                </a:schemeClr>
              </a:solidFill>
              <a:effectLst/>
              <a:latin typeface="Arial" pitchFamily="34" charset="0"/>
              <a:cs typeface="Arial" pitchFamily="34" charset="0"/>
            </a:endParaRPr>
          </a:p>
        </p:txBody>
      </p:sp>
    </p:spTree>
    <p:extLst>
      <p:ext uri="{BB962C8B-B14F-4D97-AF65-F5344CB8AC3E}">
        <p14:creationId xmlns:p14="http://schemas.microsoft.com/office/powerpoint/2010/main" val="419611162"/>
      </p:ext>
    </p:extLst>
  </p:cSld>
  <p:clrMapOvr>
    <a:masterClrMapping/>
  </p:clrMapOvr>
  <mc:AlternateContent xmlns:mc="http://schemas.openxmlformats.org/markup-compatibility/2006" xmlns:p14="http://schemas.microsoft.com/office/powerpoint/2010/main">
    <mc:Choice Requires="p14">
      <p:transition spd="slow" p14:dur="800">
        <p:circle/>
        <p:sndAc>
          <p:stSnd>
            <p:snd r:embed="rId2" name="click.wav"/>
          </p:stSnd>
        </p:sndAc>
      </p:transition>
    </mc:Choice>
    <mc:Fallback xmlns="">
      <p:transition spd="slow">
        <p:circle/>
        <p:sndAc>
          <p:stSnd>
            <p:snd r:embed="rId3" name="click.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71170567"/>
              </p:ext>
            </p:extLst>
          </p:nvPr>
        </p:nvGraphicFramePr>
        <p:xfrm>
          <a:off x="1547664" y="1124744"/>
          <a:ext cx="5256584" cy="5040558"/>
        </p:xfrm>
        <a:graphic>
          <a:graphicData uri="http://schemas.openxmlformats.org/drawingml/2006/table">
            <a:tbl>
              <a:tblPr firstRow="1" firstCol="1" bandRow="1">
                <a:tableStyleId>{616DA210-FB5B-4158-B5E0-FEB733F419BA}</a:tableStyleId>
              </a:tblPr>
              <a:tblGrid>
                <a:gridCol w="3267200">
                  <a:extLst>
                    <a:ext uri="{9D8B030D-6E8A-4147-A177-3AD203B41FA5}">
                      <a16:colId xmlns:a16="http://schemas.microsoft.com/office/drawing/2014/main" val="20000"/>
                    </a:ext>
                  </a:extLst>
                </a:gridCol>
                <a:gridCol w="1989384">
                  <a:extLst>
                    <a:ext uri="{9D8B030D-6E8A-4147-A177-3AD203B41FA5}">
                      <a16:colId xmlns:a16="http://schemas.microsoft.com/office/drawing/2014/main" val="20001"/>
                    </a:ext>
                  </a:extLst>
                </a:gridCol>
              </a:tblGrid>
              <a:tr h="840093">
                <a:tc>
                  <a:txBody>
                    <a:bodyPr/>
                    <a:lstStyle/>
                    <a:p>
                      <a:pPr algn="r">
                        <a:lnSpc>
                          <a:spcPct val="115000"/>
                        </a:lnSpc>
                        <a:spcAft>
                          <a:spcPts val="0"/>
                        </a:spcAft>
                      </a:pPr>
                      <a:r>
                        <a:rPr lang="ar-SA" sz="3200" dirty="0">
                          <a:effectLst/>
                          <a:latin typeface="Arial" panose="020B0604020202020204" pitchFamily="34" charset="0"/>
                          <a:cs typeface="Arial" panose="020B0604020202020204" pitchFamily="34" charset="0"/>
                        </a:rPr>
                        <a:t>الوظيفة</a:t>
                      </a:r>
                      <a:endParaRPr lang="en-GB" sz="24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algn="r">
                        <a:lnSpc>
                          <a:spcPct val="115000"/>
                        </a:lnSpc>
                        <a:spcAft>
                          <a:spcPts val="0"/>
                        </a:spcAft>
                      </a:pPr>
                      <a:r>
                        <a:rPr lang="ar-SA" sz="3200" dirty="0">
                          <a:effectLst/>
                          <a:latin typeface="Arial" panose="020B0604020202020204" pitchFamily="34" charset="0"/>
                          <a:cs typeface="Arial" panose="020B0604020202020204" pitchFamily="34" charset="0"/>
                        </a:rPr>
                        <a:t>الإختصار </a:t>
                      </a:r>
                      <a:endParaRPr lang="en-GB" sz="2400" dirty="0">
                        <a:effectLst/>
                        <a:latin typeface="Arial" panose="020B0604020202020204" pitchFamily="34" charset="0"/>
                        <a:ea typeface="Calibri"/>
                        <a:cs typeface="Arial" panose="020B0604020202020204" pitchFamily="34" charset="0"/>
                      </a:endParaRPr>
                    </a:p>
                  </a:txBody>
                  <a:tcPr marL="68580" marR="68580" marT="0" marB="0"/>
                </a:tc>
                <a:extLst>
                  <a:ext uri="{0D108BD9-81ED-4DB2-BD59-A6C34878D82A}">
                    <a16:rowId xmlns:a16="http://schemas.microsoft.com/office/drawing/2014/main" val="10000"/>
                  </a:ext>
                </a:extLst>
              </a:tr>
              <a:tr h="840093">
                <a:tc>
                  <a:txBody>
                    <a:bodyPr/>
                    <a:lstStyle/>
                    <a:p>
                      <a:pPr algn="r">
                        <a:lnSpc>
                          <a:spcPct val="115000"/>
                        </a:lnSpc>
                        <a:spcAft>
                          <a:spcPts val="0"/>
                        </a:spcAft>
                      </a:pPr>
                      <a:r>
                        <a:rPr lang="ar-SA" sz="3200">
                          <a:effectLst/>
                          <a:latin typeface="Arial" panose="020B0604020202020204" pitchFamily="34" charset="0"/>
                          <a:cs typeface="Arial" panose="020B0604020202020204" pitchFamily="34" charset="0"/>
                        </a:rPr>
                        <a:t>سطر جديد</a:t>
                      </a:r>
                      <a:endParaRPr lang="en-GB" sz="2400">
                        <a:effectLst/>
                        <a:latin typeface="Arial" panose="020B0604020202020204" pitchFamily="34" charset="0"/>
                        <a:ea typeface="Calibri"/>
                        <a:cs typeface="Arial" panose="020B0604020202020204" pitchFamily="34" charset="0"/>
                      </a:endParaRPr>
                    </a:p>
                  </a:txBody>
                  <a:tcPr marL="68580" marR="68580" marT="0" marB="0"/>
                </a:tc>
                <a:tc>
                  <a:txBody>
                    <a:bodyPr/>
                    <a:lstStyle/>
                    <a:p>
                      <a:pPr algn="r" rtl="0">
                        <a:lnSpc>
                          <a:spcPct val="115000"/>
                        </a:lnSpc>
                        <a:spcAft>
                          <a:spcPts val="0"/>
                        </a:spcAft>
                      </a:pPr>
                      <a:r>
                        <a:rPr lang="en-US" sz="3200" dirty="0">
                          <a:effectLst/>
                          <a:latin typeface="Arial" panose="020B0604020202020204" pitchFamily="34" charset="0"/>
                          <a:cs typeface="Arial" panose="020B0604020202020204" pitchFamily="34" charset="0"/>
                        </a:rPr>
                        <a:t>\n</a:t>
                      </a:r>
                      <a:endParaRPr lang="en-GB" sz="2400" b="1" dirty="0">
                        <a:effectLst/>
                        <a:latin typeface="Arial" panose="020B0604020202020204" pitchFamily="34" charset="0"/>
                        <a:ea typeface="Calibri"/>
                        <a:cs typeface="Arial" panose="020B0604020202020204" pitchFamily="34" charset="0"/>
                      </a:endParaRPr>
                    </a:p>
                  </a:txBody>
                  <a:tcPr marL="68580" marR="68580" marT="0" marB="0"/>
                </a:tc>
                <a:extLst>
                  <a:ext uri="{0D108BD9-81ED-4DB2-BD59-A6C34878D82A}">
                    <a16:rowId xmlns:a16="http://schemas.microsoft.com/office/drawing/2014/main" val="10001"/>
                  </a:ext>
                </a:extLst>
              </a:tr>
              <a:tr h="840093">
                <a:tc>
                  <a:txBody>
                    <a:bodyPr/>
                    <a:lstStyle/>
                    <a:p>
                      <a:pPr algn="r">
                        <a:lnSpc>
                          <a:spcPct val="115000"/>
                        </a:lnSpc>
                        <a:spcAft>
                          <a:spcPts val="0"/>
                        </a:spcAft>
                      </a:pPr>
                      <a:r>
                        <a:rPr lang="ar-SA" sz="3200">
                          <a:effectLst/>
                          <a:latin typeface="Arial" panose="020B0604020202020204" pitchFamily="34" charset="0"/>
                          <a:cs typeface="Arial" panose="020B0604020202020204" pitchFamily="34" charset="0"/>
                        </a:rPr>
                        <a:t>مسافة بقدر 8 أحرف</a:t>
                      </a:r>
                      <a:endParaRPr lang="en-GB" sz="2400">
                        <a:effectLst/>
                        <a:latin typeface="Arial" panose="020B0604020202020204" pitchFamily="34" charset="0"/>
                        <a:ea typeface="Calibri"/>
                        <a:cs typeface="Arial" panose="020B0604020202020204" pitchFamily="34" charset="0"/>
                      </a:endParaRPr>
                    </a:p>
                  </a:txBody>
                  <a:tcPr marL="68580" marR="68580" marT="0" marB="0"/>
                </a:tc>
                <a:tc>
                  <a:txBody>
                    <a:bodyPr/>
                    <a:lstStyle/>
                    <a:p>
                      <a:pPr algn="r">
                        <a:lnSpc>
                          <a:spcPct val="115000"/>
                        </a:lnSpc>
                        <a:spcAft>
                          <a:spcPts val="0"/>
                        </a:spcAft>
                      </a:pPr>
                      <a:r>
                        <a:rPr lang="en-US" sz="3200" dirty="0">
                          <a:effectLst/>
                          <a:latin typeface="Arial" panose="020B0604020202020204" pitchFamily="34" charset="0"/>
                          <a:cs typeface="Arial" panose="020B0604020202020204" pitchFamily="34" charset="0"/>
                        </a:rPr>
                        <a:t>\t</a:t>
                      </a:r>
                      <a:endParaRPr lang="en-GB" sz="2400" b="1" dirty="0">
                        <a:effectLst/>
                        <a:latin typeface="Arial" panose="020B0604020202020204" pitchFamily="34" charset="0"/>
                        <a:ea typeface="Calibri"/>
                        <a:cs typeface="Arial" panose="020B0604020202020204" pitchFamily="34" charset="0"/>
                      </a:endParaRPr>
                    </a:p>
                  </a:txBody>
                  <a:tcPr marL="68580" marR="68580" marT="0" marB="0"/>
                </a:tc>
                <a:extLst>
                  <a:ext uri="{0D108BD9-81ED-4DB2-BD59-A6C34878D82A}">
                    <a16:rowId xmlns:a16="http://schemas.microsoft.com/office/drawing/2014/main" val="10002"/>
                  </a:ext>
                </a:extLst>
              </a:tr>
              <a:tr h="840093">
                <a:tc>
                  <a:txBody>
                    <a:bodyPr/>
                    <a:lstStyle/>
                    <a:p>
                      <a:pPr algn="r">
                        <a:lnSpc>
                          <a:spcPct val="115000"/>
                        </a:lnSpc>
                        <a:spcAft>
                          <a:spcPts val="0"/>
                        </a:spcAft>
                      </a:pPr>
                      <a:r>
                        <a:rPr lang="ar-SA" sz="3200">
                          <a:effectLst/>
                          <a:latin typeface="Arial" panose="020B0604020202020204" pitchFamily="34" charset="0"/>
                          <a:cs typeface="Arial" panose="020B0604020202020204" pitchFamily="34" charset="0"/>
                        </a:rPr>
                        <a:t>علامتي تنصيص</a:t>
                      </a:r>
                      <a:endParaRPr lang="en-GB" sz="2400">
                        <a:effectLst/>
                        <a:latin typeface="Arial" panose="020B0604020202020204" pitchFamily="34" charset="0"/>
                        <a:ea typeface="Calibri"/>
                        <a:cs typeface="Arial" panose="020B0604020202020204" pitchFamily="34" charset="0"/>
                      </a:endParaRPr>
                    </a:p>
                  </a:txBody>
                  <a:tcPr marL="68580" marR="68580" marT="0" marB="0"/>
                </a:tc>
                <a:tc>
                  <a:txBody>
                    <a:bodyPr/>
                    <a:lstStyle/>
                    <a:p>
                      <a:pPr algn="r">
                        <a:lnSpc>
                          <a:spcPct val="115000"/>
                        </a:lnSpc>
                        <a:spcAft>
                          <a:spcPts val="0"/>
                        </a:spcAft>
                      </a:pPr>
                      <a:r>
                        <a:rPr lang="en-US" sz="3200" dirty="0">
                          <a:effectLst/>
                          <a:latin typeface="Arial" panose="020B0604020202020204" pitchFamily="34" charset="0"/>
                          <a:cs typeface="Arial" panose="020B0604020202020204" pitchFamily="34" charset="0"/>
                        </a:rPr>
                        <a:t>\”</a:t>
                      </a:r>
                      <a:endParaRPr lang="en-GB" sz="2400" b="1" dirty="0">
                        <a:effectLst/>
                        <a:latin typeface="Arial" panose="020B0604020202020204" pitchFamily="34" charset="0"/>
                        <a:ea typeface="Calibri"/>
                        <a:cs typeface="Arial" panose="020B0604020202020204" pitchFamily="34" charset="0"/>
                      </a:endParaRPr>
                    </a:p>
                  </a:txBody>
                  <a:tcPr marL="68580" marR="68580" marT="0" marB="0"/>
                </a:tc>
                <a:extLst>
                  <a:ext uri="{0D108BD9-81ED-4DB2-BD59-A6C34878D82A}">
                    <a16:rowId xmlns:a16="http://schemas.microsoft.com/office/drawing/2014/main" val="10003"/>
                  </a:ext>
                </a:extLst>
              </a:tr>
              <a:tr h="840093">
                <a:tc>
                  <a:txBody>
                    <a:bodyPr/>
                    <a:lstStyle/>
                    <a:p>
                      <a:pPr algn="r">
                        <a:lnSpc>
                          <a:spcPct val="115000"/>
                        </a:lnSpc>
                        <a:spcAft>
                          <a:spcPts val="0"/>
                        </a:spcAft>
                      </a:pPr>
                      <a:r>
                        <a:rPr lang="ar-SA" sz="3200">
                          <a:effectLst/>
                          <a:latin typeface="Arial" panose="020B0604020202020204" pitchFamily="34" charset="0"/>
                          <a:cs typeface="Arial" panose="020B0604020202020204" pitchFamily="34" charset="0"/>
                        </a:rPr>
                        <a:t>علامة تنصيص</a:t>
                      </a:r>
                      <a:endParaRPr lang="en-GB" sz="2400">
                        <a:effectLst/>
                        <a:latin typeface="Arial" panose="020B0604020202020204" pitchFamily="34" charset="0"/>
                        <a:ea typeface="Calibri"/>
                        <a:cs typeface="Arial" panose="020B0604020202020204" pitchFamily="34" charset="0"/>
                      </a:endParaRPr>
                    </a:p>
                  </a:txBody>
                  <a:tcPr marL="68580" marR="68580" marT="0" marB="0"/>
                </a:tc>
                <a:tc>
                  <a:txBody>
                    <a:bodyPr/>
                    <a:lstStyle/>
                    <a:p>
                      <a:pPr algn="r">
                        <a:lnSpc>
                          <a:spcPct val="115000"/>
                        </a:lnSpc>
                        <a:spcAft>
                          <a:spcPts val="0"/>
                        </a:spcAft>
                      </a:pPr>
                      <a:r>
                        <a:rPr lang="en-US" sz="3200" dirty="0">
                          <a:effectLst/>
                          <a:latin typeface="Arial" panose="020B0604020202020204" pitchFamily="34" charset="0"/>
                          <a:cs typeface="Arial" panose="020B0604020202020204" pitchFamily="34" charset="0"/>
                        </a:rPr>
                        <a:t>\’</a:t>
                      </a:r>
                      <a:endParaRPr lang="en-GB" sz="2400" b="1" dirty="0">
                        <a:effectLst/>
                        <a:latin typeface="Arial" panose="020B0604020202020204" pitchFamily="34" charset="0"/>
                        <a:ea typeface="Calibri"/>
                        <a:cs typeface="Arial" panose="020B0604020202020204" pitchFamily="34" charset="0"/>
                      </a:endParaRPr>
                    </a:p>
                  </a:txBody>
                  <a:tcPr marL="68580" marR="68580" marT="0" marB="0"/>
                </a:tc>
                <a:extLst>
                  <a:ext uri="{0D108BD9-81ED-4DB2-BD59-A6C34878D82A}">
                    <a16:rowId xmlns:a16="http://schemas.microsoft.com/office/drawing/2014/main" val="10004"/>
                  </a:ext>
                </a:extLst>
              </a:tr>
              <a:tr h="840093">
                <a:tc>
                  <a:txBody>
                    <a:bodyPr/>
                    <a:lstStyle/>
                    <a:p>
                      <a:pPr algn="r">
                        <a:lnSpc>
                          <a:spcPct val="115000"/>
                        </a:lnSpc>
                        <a:spcAft>
                          <a:spcPts val="0"/>
                        </a:spcAft>
                      </a:pPr>
                      <a:r>
                        <a:rPr lang="ar-SA" sz="3200">
                          <a:effectLst/>
                          <a:latin typeface="Arial" panose="020B0604020202020204" pitchFamily="34" charset="0"/>
                          <a:cs typeface="Arial" panose="020B0604020202020204" pitchFamily="34" charset="0"/>
                        </a:rPr>
                        <a:t>مسح حرف</a:t>
                      </a:r>
                      <a:endParaRPr lang="en-GB" sz="2400">
                        <a:effectLst/>
                        <a:latin typeface="Arial" panose="020B0604020202020204" pitchFamily="34" charset="0"/>
                        <a:ea typeface="Calibri"/>
                        <a:cs typeface="Arial" panose="020B0604020202020204" pitchFamily="34" charset="0"/>
                      </a:endParaRPr>
                    </a:p>
                  </a:txBody>
                  <a:tcPr marL="68580" marR="68580" marT="0" marB="0"/>
                </a:tc>
                <a:tc>
                  <a:txBody>
                    <a:bodyPr/>
                    <a:lstStyle/>
                    <a:p>
                      <a:pPr algn="r">
                        <a:lnSpc>
                          <a:spcPct val="115000"/>
                        </a:lnSpc>
                        <a:spcAft>
                          <a:spcPts val="0"/>
                        </a:spcAft>
                      </a:pPr>
                      <a:r>
                        <a:rPr lang="en-US" sz="3200" dirty="0">
                          <a:effectLst/>
                          <a:latin typeface="Arial" panose="020B0604020202020204" pitchFamily="34" charset="0"/>
                          <a:cs typeface="Arial" panose="020B0604020202020204" pitchFamily="34" charset="0"/>
                        </a:rPr>
                        <a:t>\b</a:t>
                      </a:r>
                      <a:endParaRPr lang="en-GB" sz="2400" b="1" dirty="0">
                        <a:effectLst/>
                        <a:latin typeface="Arial" panose="020B0604020202020204" pitchFamily="34" charset="0"/>
                        <a:ea typeface="Calibri"/>
                        <a:cs typeface="Arial" panose="020B0604020202020204" pitchFamily="34" charset="0"/>
                      </a:endParaRPr>
                    </a:p>
                  </a:txBody>
                  <a:tcPr marL="68580" marR="68580" marT="0" marB="0"/>
                </a:tc>
                <a:extLst>
                  <a:ext uri="{0D108BD9-81ED-4DB2-BD59-A6C34878D82A}">
                    <a16:rowId xmlns:a16="http://schemas.microsoft.com/office/drawing/2014/main" val="10005"/>
                  </a:ext>
                </a:extLst>
              </a:tr>
            </a:tbl>
          </a:graphicData>
        </a:graphic>
      </p:graphicFrame>
      <p:sp>
        <p:nvSpPr>
          <p:cNvPr id="5" name="Rectangle 1"/>
          <p:cNvSpPr>
            <a:spLocks noGrp="1" noChangeArrowheads="1"/>
          </p:cNvSpPr>
          <p:nvPr>
            <p:ph type="subTitle" idx="1"/>
          </p:nvPr>
        </p:nvSpPr>
        <p:spPr bwMode="auto">
          <a:xfrm>
            <a:off x="4863940" y="45206"/>
            <a:ext cx="395653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ar-SA" altLang="en-US" sz="3200" i="0" u="none" strike="noStrike" cap="none" normalizeH="0" baseline="0" dirty="0">
                <a:ln>
                  <a:noFill/>
                </a:ln>
                <a:solidFill>
                  <a:schemeClr val="accent2">
                    <a:lumMod val="75000"/>
                  </a:schemeClr>
                </a:solidFill>
                <a:effectLst/>
                <a:latin typeface="Calibri" pitchFamily="34" charset="0"/>
                <a:ea typeface="Calibri" pitchFamily="34" charset="0"/>
                <a:cs typeface="Arial" pitchFamily="34" charset="0"/>
              </a:rPr>
              <a:t>3- الإختصارات المساندة </a:t>
            </a:r>
            <a:r>
              <a:rPr kumimoji="0" lang="en-GB" altLang="en-US" sz="6000" i="0" u="none" strike="noStrike" cap="none" normalizeH="0" baseline="0" dirty="0">
                <a:ln>
                  <a:noFill/>
                </a:ln>
                <a:solidFill>
                  <a:schemeClr val="accent2">
                    <a:lumMod val="75000"/>
                  </a:schemeClr>
                </a:solidFill>
                <a:effectLst/>
                <a:latin typeface="Calibri" pitchFamily="34" charset="0"/>
                <a:ea typeface="Calibri" pitchFamily="34" charset="0"/>
                <a:cs typeface="Arial" pitchFamily="34" charset="0"/>
              </a:rPr>
              <a:t> </a:t>
            </a:r>
            <a:r>
              <a:rPr kumimoji="0" lang="en-GB" altLang="en-US" sz="3200" i="0" u="none" strike="noStrike" cap="none" normalizeH="0" baseline="0" dirty="0">
                <a:ln>
                  <a:noFill/>
                </a:ln>
                <a:solidFill>
                  <a:schemeClr val="accent2">
                    <a:lumMod val="75000"/>
                  </a:schemeClr>
                </a:solidFill>
                <a:effectLst/>
                <a:latin typeface="Calibri" pitchFamily="34" charset="0"/>
                <a:ea typeface="Calibri" pitchFamily="34" charset="0"/>
                <a:cs typeface="Arial" pitchFamily="34" charset="0"/>
              </a:rPr>
              <a:t>:</a:t>
            </a:r>
            <a:r>
              <a:rPr kumimoji="0" lang="ar-SA" altLang="en-US" sz="3200" i="0" u="none" strike="noStrike" cap="none" normalizeH="0" baseline="0" dirty="0">
                <a:ln>
                  <a:noFill/>
                </a:ln>
                <a:solidFill>
                  <a:schemeClr val="accent2">
                    <a:lumMod val="75000"/>
                  </a:schemeClr>
                </a:solidFill>
                <a:effectLst/>
                <a:latin typeface="Calibri" pitchFamily="34" charset="0"/>
                <a:ea typeface="Calibri" pitchFamily="34" charset="0"/>
                <a:cs typeface="Arial" pitchFamily="34" charset="0"/>
              </a:rPr>
              <a:t> </a:t>
            </a:r>
            <a:endParaRPr kumimoji="0" lang="en-US" altLang="en-US" sz="1800" i="0" u="none" strike="noStrike" cap="none" normalizeH="0" baseline="0" dirty="0">
              <a:ln>
                <a:noFill/>
              </a:ln>
              <a:solidFill>
                <a:schemeClr val="accent2">
                  <a:lumMod val="75000"/>
                </a:schemeClr>
              </a:solidFill>
              <a:effectLst/>
              <a:latin typeface="Arial" pitchFamily="34" charset="0"/>
              <a:cs typeface="Arial" pitchFamily="34" charset="0"/>
            </a:endParaRPr>
          </a:p>
        </p:txBody>
      </p:sp>
    </p:spTree>
    <p:extLst>
      <p:ext uri="{BB962C8B-B14F-4D97-AF65-F5344CB8AC3E}">
        <p14:creationId xmlns:p14="http://schemas.microsoft.com/office/powerpoint/2010/main" val="3939930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260648"/>
            <a:ext cx="8424936" cy="6264696"/>
          </a:xfrm>
        </p:spPr>
        <p:txBody>
          <a:bodyPr>
            <a:normAutofit/>
          </a:bodyPr>
          <a:lstStyle/>
          <a:p>
            <a:pPr algn="r" rtl="1"/>
            <a:r>
              <a:rPr lang="ar-SA" sz="3200" dirty="0">
                <a:solidFill>
                  <a:schemeClr val="accent2">
                    <a:lumMod val="75000"/>
                  </a:schemeClr>
                </a:solidFill>
                <a:latin typeface="Arial" panose="020B0604020202020204" pitchFamily="34" charset="0"/>
                <a:cs typeface="Arial" panose="020B0604020202020204" pitchFamily="34" charset="0"/>
              </a:rPr>
              <a:t>بناء البرنامج:</a:t>
            </a:r>
          </a:p>
          <a:p>
            <a:pPr algn="r" rtl="1"/>
            <a:r>
              <a:rPr lang="ar-SA" sz="3200" dirty="0">
                <a:solidFill>
                  <a:schemeClr val="tx1"/>
                </a:solidFill>
                <a:latin typeface="Arial" panose="020B0604020202020204" pitchFamily="34" charset="0"/>
                <a:cs typeface="Arial" panose="020B0604020202020204" pitchFamily="34" charset="0"/>
              </a:rPr>
              <a:t>عملية بناء البرنامج تمر في عدة مراحل وهي كتابة البرنامج ,تفسير البرنامج ,تنفيذ كما في الشكل :</a:t>
            </a:r>
          </a:p>
          <a:p>
            <a:pPr algn="r" rtl="1"/>
            <a:endParaRPr lang="en-GB" sz="2000" dirty="0">
              <a:latin typeface="Arial" panose="020B0604020202020204" pitchFamily="34" charset="0"/>
              <a:cs typeface="Arial" panose="020B0604020202020204" pitchFamily="34" charset="0"/>
            </a:endParaRPr>
          </a:p>
          <a:p>
            <a:pPr algn="r" rtl="1"/>
            <a:endParaRPr lang="en-GB" sz="2000" dirty="0">
              <a:latin typeface="Arial" panose="020B0604020202020204" pitchFamily="34" charset="0"/>
              <a:cs typeface="Arial" panose="020B0604020202020204" pitchFamily="34" charset="0"/>
            </a:endParaRPr>
          </a:p>
        </p:txBody>
      </p:sp>
      <p:sp>
        <p:nvSpPr>
          <p:cNvPr id="7" name="Rectangle 6"/>
          <p:cNvSpPr/>
          <p:nvPr/>
        </p:nvSpPr>
        <p:spPr>
          <a:xfrm>
            <a:off x="3923928" y="2456415"/>
            <a:ext cx="1656184"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ar-SA" sz="3200" b="1" dirty="0">
                <a:solidFill>
                  <a:schemeClr val="tx1"/>
                </a:solidFill>
              </a:rPr>
              <a:t>كتابة</a:t>
            </a:r>
            <a:endParaRPr lang="en-GB" sz="3200" b="1" dirty="0">
              <a:solidFill>
                <a:schemeClr val="tx1"/>
              </a:solidFill>
            </a:endParaRPr>
          </a:p>
        </p:txBody>
      </p:sp>
      <p:sp>
        <p:nvSpPr>
          <p:cNvPr id="8" name="Rectangle 7"/>
          <p:cNvSpPr/>
          <p:nvPr/>
        </p:nvSpPr>
        <p:spPr>
          <a:xfrm>
            <a:off x="1331640" y="3968583"/>
            <a:ext cx="1656184"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ar-SA" sz="3200" b="1" dirty="0">
                <a:solidFill>
                  <a:schemeClr val="tx1"/>
                </a:solidFill>
              </a:rPr>
              <a:t>تنفيــذ</a:t>
            </a:r>
            <a:endParaRPr lang="en-GB" sz="3200" b="1" dirty="0">
              <a:solidFill>
                <a:schemeClr val="tx1"/>
              </a:solidFill>
            </a:endParaRPr>
          </a:p>
        </p:txBody>
      </p:sp>
      <p:sp>
        <p:nvSpPr>
          <p:cNvPr id="9" name="Rectangle 8"/>
          <p:cNvSpPr/>
          <p:nvPr/>
        </p:nvSpPr>
        <p:spPr>
          <a:xfrm>
            <a:off x="3851920" y="5445224"/>
            <a:ext cx="180020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sz="3200" b="1" dirty="0">
                <a:solidFill>
                  <a:schemeClr val="tx1"/>
                </a:solidFill>
              </a:rPr>
              <a:t>مخرجات</a:t>
            </a:r>
            <a:endParaRPr lang="en-GB" sz="3200" b="1" dirty="0">
              <a:solidFill>
                <a:schemeClr val="tx1"/>
              </a:solidFill>
            </a:endParaRPr>
          </a:p>
        </p:txBody>
      </p:sp>
      <p:sp>
        <p:nvSpPr>
          <p:cNvPr id="10" name="Rectangle 9"/>
          <p:cNvSpPr/>
          <p:nvPr/>
        </p:nvSpPr>
        <p:spPr>
          <a:xfrm>
            <a:off x="6300192" y="3824567"/>
            <a:ext cx="1664568" cy="72008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ar-SA" sz="3200" b="1" dirty="0">
                <a:solidFill>
                  <a:schemeClr val="tx1"/>
                </a:solidFill>
              </a:rPr>
              <a:t>تفسير</a:t>
            </a:r>
            <a:endParaRPr lang="en-GB" sz="3200" b="1" dirty="0">
              <a:solidFill>
                <a:schemeClr val="tx1"/>
              </a:solidFill>
            </a:endParaRPr>
          </a:p>
        </p:txBody>
      </p:sp>
      <p:cxnSp>
        <p:nvCxnSpPr>
          <p:cNvPr id="12" name="Straight Connector 11"/>
          <p:cNvCxnSpPr>
            <a:stCxn id="7" idx="3"/>
          </p:cNvCxnSpPr>
          <p:nvPr/>
        </p:nvCxnSpPr>
        <p:spPr>
          <a:xfrm>
            <a:off x="5580112" y="2816455"/>
            <a:ext cx="1552364" cy="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7092280" y="2816455"/>
            <a:ext cx="0" cy="10081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Connector 15"/>
          <p:cNvCxnSpPr>
            <a:stCxn id="10" idx="2"/>
          </p:cNvCxnSpPr>
          <p:nvPr/>
        </p:nvCxnSpPr>
        <p:spPr>
          <a:xfrm>
            <a:off x="7132476" y="4544647"/>
            <a:ext cx="0" cy="1260617"/>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Arrow Connector 17"/>
          <p:cNvCxnSpPr>
            <a:endCxn id="9" idx="3"/>
          </p:cNvCxnSpPr>
          <p:nvPr/>
        </p:nvCxnSpPr>
        <p:spPr>
          <a:xfrm flipH="1">
            <a:off x="5652120" y="5805264"/>
            <a:ext cx="148035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Connector 19"/>
          <p:cNvCxnSpPr>
            <a:stCxn id="9" idx="1"/>
          </p:cNvCxnSpPr>
          <p:nvPr/>
        </p:nvCxnSpPr>
        <p:spPr>
          <a:xfrm flipH="1">
            <a:off x="2195736" y="5805264"/>
            <a:ext cx="1656184"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flipV="1">
            <a:off x="2195736" y="4688663"/>
            <a:ext cx="0" cy="11166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Connector 23"/>
          <p:cNvCxnSpPr>
            <a:stCxn id="8" idx="0"/>
          </p:cNvCxnSpPr>
          <p:nvPr/>
        </p:nvCxnSpPr>
        <p:spPr>
          <a:xfrm flipV="1">
            <a:off x="2159732" y="2888463"/>
            <a:ext cx="0" cy="1080120"/>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Arrow Connector 26"/>
          <p:cNvCxnSpPr/>
          <p:nvPr/>
        </p:nvCxnSpPr>
        <p:spPr>
          <a:xfrm>
            <a:off x="2159732" y="2888463"/>
            <a:ext cx="176419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Oval 29"/>
          <p:cNvSpPr/>
          <p:nvPr/>
        </p:nvSpPr>
        <p:spPr>
          <a:xfrm>
            <a:off x="6156176" y="3032479"/>
            <a:ext cx="720080" cy="6480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ar-SA" sz="3200" b="1" dirty="0"/>
              <a:t>1</a:t>
            </a:r>
            <a:endParaRPr lang="en-GB" sz="3200" b="1" dirty="0"/>
          </a:p>
        </p:txBody>
      </p:sp>
      <p:sp>
        <p:nvSpPr>
          <p:cNvPr id="31" name="Oval 30"/>
          <p:cNvSpPr/>
          <p:nvPr/>
        </p:nvSpPr>
        <p:spPr>
          <a:xfrm>
            <a:off x="2267744" y="2904042"/>
            <a:ext cx="720080" cy="6480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ar-SA" sz="3200" b="1" dirty="0"/>
              <a:t>4</a:t>
            </a:r>
            <a:endParaRPr lang="en-GB" sz="3200" b="1" dirty="0"/>
          </a:p>
        </p:txBody>
      </p:sp>
      <p:sp>
        <p:nvSpPr>
          <p:cNvPr id="32" name="Oval 31"/>
          <p:cNvSpPr/>
          <p:nvPr/>
        </p:nvSpPr>
        <p:spPr>
          <a:xfrm>
            <a:off x="2334535" y="4922927"/>
            <a:ext cx="720080" cy="6480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ar-SA" sz="3200" b="1" dirty="0"/>
              <a:t>3</a:t>
            </a:r>
            <a:endParaRPr lang="en-GB" sz="3200" b="1" dirty="0"/>
          </a:p>
        </p:txBody>
      </p:sp>
      <p:sp>
        <p:nvSpPr>
          <p:cNvPr id="33" name="Oval 32"/>
          <p:cNvSpPr/>
          <p:nvPr/>
        </p:nvSpPr>
        <p:spPr>
          <a:xfrm>
            <a:off x="6156176" y="4797152"/>
            <a:ext cx="720080" cy="6480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ar-SA" sz="3200" b="1" dirty="0"/>
              <a:t>2</a:t>
            </a:r>
            <a:endParaRPr lang="en-GB" sz="3200" b="1" dirty="0"/>
          </a:p>
        </p:txBody>
      </p:sp>
    </p:spTree>
    <p:extLst>
      <p:ext uri="{BB962C8B-B14F-4D97-AF65-F5344CB8AC3E}">
        <p14:creationId xmlns:p14="http://schemas.microsoft.com/office/powerpoint/2010/main" val="342176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par>
                                <p:cTn id="13" presetID="22" presetClass="entr" presetSubtype="4"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down)">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down)">
                                      <p:cBhvr>
                                        <p:cTn id="30" dur="500"/>
                                        <p:tgtEl>
                                          <p:spTgt spid="3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down)">
                                      <p:cBhvr>
                                        <p:cTn id="35" dur="500"/>
                                        <p:tgtEl>
                                          <p:spTgt spid="16"/>
                                        </p:tgtEl>
                                      </p:cBhvr>
                                    </p:animEffect>
                                  </p:childTnLst>
                                </p:cTn>
                              </p:par>
                              <p:par>
                                <p:cTn id="36" presetID="22" presetClass="entr" presetSubtype="4"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down)">
                                      <p:cBhvr>
                                        <p:cTn id="48" dur="500"/>
                                        <p:tgtEl>
                                          <p:spTgt spid="20"/>
                                        </p:tgtEl>
                                      </p:cBhvr>
                                    </p:animEffect>
                                  </p:childTnLst>
                                </p:cTn>
                              </p:par>
                              <p:par>
                                <p:cTn id="49" presetID="22" presetClass="entr" presetSubtype="4"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down)">
                                      <p:cBhvr>
                                        <p:cTn id="51" dur="500"/>
                                        <p:tgtEl>
                                          <p:spTgt spid="22"/>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down)">
                                      <p:cBhvr>
                                        <p:cTn id="54" dur="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wipe(down)">
                                      <p:cBhvr>
                                        <p:cTn id="59" dur="500"/>
                                        <p:tgtEl>
                                          <p:spTgt spid="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wipe(down)">
                                      <p:cBhvr>
                                        <p:cTn id="64" dur="500"/>
                                        <p:tgtEl>
                                          <p:spTgt spid="31"/>
                                        </p:tgtEl>
                                      </p:cBhvr>
                                    </p:animEffect>
                                  </p:childTnLst>
                                </p:cTn>
                              </p:par>
                              <p:par>
                                <p:cTn id="65" presetID="22" presetClass="entr" presetSubtype="4"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down)">
                                      <p:cBhvr>
                                        <p:cTn id="67" dur="500"/>
                                        <p:tgtEl>
                                          <p:spTgt spid="24"/>
                                        </p:tgtEl>
                                      </p:cBhvr>
                                    </p:animEffect>
                                  </p:childTnLst>
                                </p:cTn>
                              </p:par>
                              <p:par>
                                <p:cTn id="68" presetID="22" presetClass="entr" presetSubtype="4" fill="hold"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down)">
                                      <p:cBhvr>
                                        <p:cTn id="7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0" grpId="0" animBg="1"/>
      <p:bldP spid="31" grpId="0" animBg="1"/>
      <p:bldP spid="32" grpId="0" animBg="1"/>
      <p:bldP spid="3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04664"/>
            <a:ext cx="8136904" cy="5751512"/>
          </a:xfrm>
        </p:spPr>
        <p:txBody>
          <a:bodyPr>
            <a:normAutofit fontScale="90000"/>
          </a:bodyPr>
          <a:lstStyle/>
          <a:p>
            <a:pPr algn="r" rtl="1"/>
            <a:r>
              <a:rPr lang="ar-SA" sz="3200" b="1" dirty="0">
                <a:solidFill>
                  <a:schemeClr val="tx1"/>
                </a:solidFill>
                <a:latin typeface="Arial" panose="020B0604020202020204" pitchFamily="34" charset="0"/>
                <a:cs typeface="Arial" panose="020B0604020202020204" pitchFamily="34" charset="0"/>
              </a:rPr>
              <a:t>ملاحظات خاصة بالغة:</a:t>
            </a:r>
            <a:br>
              <a:rPr lang="ar-SA" sz="3200" b="1" dirty="0">
                <a:solidFill>
                  <a:schemeClr val="tx1"/>
                </a:solidFill>
                <a:latin typeface="Arial" panose="020B0604020202020204" pitchFamily="34" charset="0"/>
                <a:cs typeface="Arial" panose="020B0604020202020204" pitchFamily="34" charset="0"/>
              </a:rPr>
            </a:br>
            <a:br>
              <a:rPr lang="en-GB" sz="3200" dirty="0">
                <a:solidFill>
                  <a:schemeClr val="tx1"/>
                </a:solidFill>
                <a:latin typeface="Arial" panose="020B0604020202020204" pitchFamily="34" charset="0"/>
                <a:cs typeface="Arial" panose="020B0604020202020204" pitchFamily="34" charset="0"/>
              </a:rPr>
            </a:br>
            <a:r>
              <a:rPr lang="ar-SA" sz="3200" dirty="0">
                <a:solidFill>
                  <a:srgbClr val="FF0000"/>
                </a:solidFill>
                <a:latin typeface="Arial" panose="020B0604020202020204" pitchFamily="34" charset="0"/>
                <a:cs typeface="Arial" panose="020B0604020202020204" pitchFamily="34" charset="0"/>
              </a:rPr>
              <a:t>-</a:t>
            </a:r>
            <a:r>
              <a:rPr lang="ar-SA" sz="3200" dirty="0">
                <a:solidFill>
                  <a:schemeClr val="tx1"/>
                </a:solidFill>
                <a:latin typeface="Arial" panose="020B0604020202020204" pitchFamily="34" charset="0"/>
                <a:cs typeface="Arial" panose="020B0604020202020204" pitchFamily="34" charset="0"/>
              </a:rPr>
              <a:t> </a:t>
            </a:r>
            <a:r>
              <a:rPr lang="ar-SA" sz="3200" b="1" dirty="0">
                <a:solidFill>
                  <a:schemeClr val="tx1"/>
                </a:solidFill>
                <a:latin typeface="Arial" panose="020B0604020202020204" pitchFamily="34" charset="0"/>
                <a:cs typeface="Arial" panose="020B0604020202020204" pitchFamily="34" charset="0"/>
              </a:rPr>
              <a:t>اللغة </a:t>
            </a:r>
            <a:r>
              <a:rPr lang="ar-SA" sz="3200" b="1" dirty="0">
                <a:solidFill>
                  <a:srgbClr val="FF0000"/>
                </a:solidFill>
                <a:latin typeface="Arial" panose="020B0604020202020204" pitchFamily="34" charset="0"/>
                <a:cs typeface="Arial" panose="020B0604020202020204" pitchFamily="34" charset="0"/>
              </a:rPr>
              <a:t>حساسة</a:t>
            </a:r>
            <a:r>
              <a:rPr lang="ar-SA" sz="3200" b="1" dirty="0">
                <a:solidFill>
                  <a:schemeClr val="tx1"/>
                </a:solidFill>
                <a:latin typeface="Arial" panose="020B0604020202020204" pitchFamily="34" charset="0"/>
                <a:cs typeface="Arial" panose="020B0604020202020204" pitchFamily="34" charset="0"/>
              </a:rPr>
              <a:t> للأحرف الصغيرة الكبيرة.</a:t>
            </a:r>
            <a:br>
              <a:rPr lang="en-GB" sz="3200" dirty="0">
                <a:solidFill>
                  <a:schemeClr val="tx1"/>
                </a:solidFill>
                <a:latin typeface="Arial" panose="020B0604020202020204" pitchFamily="34" charset="0"/>
                <a:cs typeface="Arial" panose="020B0604020202020204" pitchFamily="34" charset="0"/>
              </a:rPr>
            </a:br>
            <a:r>
              <a:rPr lang="ar-SA" sz="3200" dirty="0">
                <a:solidFill>
                  <a:srgbClr val="FF0000"/>
                </a:solidFill>
                <a:latin typeface="Arial" panose="020B0604020202020204" pitchFamily="34" charset="0"/>
                <a:cs typeface="Arial" panose="020B0604020202020204" pitchFamily="34" charset="0"/>
              </a:rPr>
              <a:t>-</a:t>
            </a:r>
            <a:r>
              <a:rPr lang="ar-SA" sz="3200" dirty="0">
                <a:solidFill>
                  <a:schemeClr val="tx1"/>
                </a:solidFill>
                <a:latin typeface="Arial" panose="020B0604020202020204" pitchFamily="34" charset="0"/>
                <a:cs typeface="Arial" panose="020B0604020202020204" pitchFamily="34" charset="0"/>
              </a:rPr>
              <a:t> </a:t>
            </a:r>
            <a:r>
              <a:rPr lang="ar-SA" sz="3200" b="1" dirty="0">
                <a:solidFill>
                  <a:schemeClr val="tx1"/>
                </a:solidFill>
                <a:latin typeface="Arial" panose="020B0604020202020204" pitchFamily="34" charset="0"/>
                <a:cs typeface="Arial" panose="020B0604020202020204" pitchFamily="34" charset="0"/>
              </a:rPr>
              <a:t>جمل التعليق في الجافا كما في لغة الـ</a:t>
            </a:r>
            <a:r>
              <a:rPr lang="en-US" sz="3200" b="1" dirty="0">
                <a:solidFill>
                  <a:schemeClr val="tx1"/>
                </a:solidFill>
                <a:latin typeface="Arial" panose="020B0604020202020204" pitchFamily="34" charset="0"/>
                <a:cs typeface="Arial" panose="020B0604020202020204" pitchFamily="34" charset="0"/>
              </a:rPr>
              <a:t>  // C </a:t>
            </a:r>
            <a:r>
              <a:rPr lang="ar-SA" sz="3200" b="1" dirty="0">
                <a:solidFill>
                  <a:schemeClr val="tx1"/>
                </a:solidFill>
                <a:latin typeface="Arial" panose="020B0604020202020204" pitchFamily="34" charset="0"/>
                <a:cs typeface="Arial" panose="020B0604020202020204" pitchFamily="34" charset="0"/>
              </a:rPr>
              <a:t>لسطر </a:t>
            </a:r>
            <a:r>
              <a:rPr lang="ar-SA" sz="3200" b="1" dirty="0">
                <a:solidFill>
                  <a:srgbClr val="FF0000"/>
                </a:solidFill>
                <a:latin typeface="Arial" panose="020B0604020202020204" pitchFamily="34" charset="0"/>
                <a:cs typeface="Arial" panose="020B0604020202020204" pitchFamily="34" charset="0"/>
              </a:rPr>
              <a:t>واحد</a:t>
            </a:r>
            <a:r>
              <a:rPr lang="ar-SA" sz="3200" b="1" dirty="0">
                <a:solidFill>
                  <a:schemeClr val="tx1"/>
                </a:solidFill>
                <a:latin typeface="Arial" panose="020B0604020202020204" pitchFamily="34" charset="0"/>
                <a:cs typeface="Arial" panose="020B0604020202020204" pitchFamily="34" charset="0"/>
              </a:rPr>
              <a:t> و </a:t>
            </a:r>
            <a:r>
              <a:rPr lang="en-US" sz="3200" b="1" dirty="0">
                <a:solidFill>
                  <a:schemeClr val="tx1"/>
                </a:solidFill>
                <a:latin typeface="Arial" panose="020B0604020202020204" pitchFamily="34" charset="0"/>
                <a:cs typeface="Arial" panose="020B0604020202020204" pitchFamily="34" charset="0"/>
              </a:rPr>
              <a:t>/* ------*/</a:t>
            </a:r>
            <a:r>
              <a:rPr lang="ar-SA" sz="3200" b="1" dirty="0">
                <a:solidFill>
                  <a:schemeClr val="tx1"/>
                </a:solidFill>
                <a:latin typeface="Arial" panose="020B0604020202020204" pitchFamily="34" charset="0"/>
                <a:cs typeface="Arial" panose="020B0604020202020204" pitchFamily="34" charset="0"/>
              </a:rPr>
              <a:t> </a:t>
            </a:r>
            <a:r>
              <a:rPr lang="ar-SA" sz="3200" b="1" dirty="0">
                <a:solidFill>
                  <a:srgbClr val="FF0000"/>
                </a:solidFill>
                <a:latin typeface="Arial" panose="020B0604020202020204" pitchFamily="34" charset="0"/>
                <a:cs typeface="Arial" panose="020B0604020202020204" pitchFamily="34" charset="0"/>
              </a:rPr>
              <a:t>لاكثر</a:t>
            </a:r>
            <a:r>
              <a:rPr lang="ar-SA" sz="3200" b="1" dirty="0">
                <a:solidFill>
                  <a:schemeClr val="tx1"/>
                </a:solidFill>
                <a:latin typeface="Arial" panose="020B0604020202020204" pitchFamily="34" charset="0"/>
                <a:cs typeface="Arial" panose="020B0604020202020204" pitchFamily="34" charset="0"/>
              </a:rPr>
              <a:t> من سطر .</a:t>
            </a:r>
            <a:br>
              <a:rPr lang="en-GB" sz="3200" dirty="0">
                <a:solidFill>
                  <a:schemeClr val="tx1"/>
                </a:solidFill>
                <a:latin typeface="Arial" panose="020B0604020202020204" pitchFamily="34" charset="0"/>
                <a:cs typeface="Arial" panose="020B0604020202020204" pitchFamily="34" charset="0"/>
              </a:rPr>
            </a:br>
            <a:r>
              <a:rPr lang="ar-SA" sz="3200" dirty="0">
                <a:solidFill>
                  <a:srgbClr val="FF0000"/>
                </a:solidFill>
                <a:latin typeface="Arial" panose="020B0604020202020204" pitchFamily="34" charset="0"/>
                <a:cs typeface="Arial" panose="020B0604020202020204" pitchFamily="34" charset="0"/>
              </a:rPr>
              <a:t>- </a:t>
            </a:r>
            <a:r>
              <a:rPr lang="ar-SA" sz="3200" b="1" dirty="0">
                <a:solidFill>
                  <a:schemeClr val="tx1"/>
                </a:solidFill>
                <a:latin typeface="Arial" panose="020B0604020202020204" pitchFamily="34" charset="0"/>
                <a:cs typeface="Arial" panose="020B0604020202020204" pitchFamily="34" charset="0"/>
              </a:rPr>
              <a:t>يمكن استخدام اسطر فارغة </a:t>
            </a:r>
            <a:r>
              <a:rPr lang="ar-SA" sz="3200" b="1" dirty="0">
                <a:solidFill>
                  <a:srgbClr val="FF0000"/>
                </a:solidFill>
                <a:latin typeface="Arial" panose="020B0604020202020204" pitchFamily="34" charset="0"/>
                <a:cs typeface="Arial" panose="020B0604020202020204" pitchFamily="34" charset="0"/>
              </a:rPr>
              <a:t>لا تؤثر </a:t>
            </a:r>
            <a:r>
              <a:rPr lang="ar-SA" sz="3200" b="1" dirty="0">
                <a:solidFill>
                  <a:schemeClr val="tx1"/>
                </a:solidFill>
                <a:latin typeface="Arial" panose="020B0604020202020204" pitchFamily="34" charset="0"/>
                <a:cs typeface="Arial" panose="020B0604020202020204" pitchFamily="34" charset="0"/>
              </a:rPr>
              <a:t>في الترجمة .</a:t>
            </a:r>
            <a:br>
              <a:rPr lang="en-GB" sz="3200" dirty="0">
                <a:solidFill>
                  <a:schemeClr val="tx1"/>
                </a:solidFill>
                <a:latin typeface="Arial" panose="020B0604020202020204" pitchFamily="34" charset="0"/>
                <a:cs typeface="Arial" panose="020B0604020202020204" pitchFamily="34" charset="0"/>
              </a:rPr>
            </a:br>
            <a:r>
              <a:rPr lang="ar-SA" sz="3200" b="1" dirty="0">
                <a:solidFill>
                  <a:srgbClr val="FF0000"/>
                </a:solidFill>
                <a:latin typeface="Arial" panose="020B0604020202020204" pitchFamily="34" charset="0"/>
                <a:cs typeface="Arial" panose="020B0604020202020204" pitchFamily="34" charset="0"/>
              </a:rPr>
              <a:t>-</a:t>
            </a:r>
            <a:r>
              <a:rPr lang="ar-SA" sz="3200" dirty="0">
                <a:solidFill>
                  <a:schemeClr val="tx1"/>
                </a:solidFill>
                <a:latin typeface="Arial" panose="020B0604020202020204" pitchFamily="34" charset="0"/>
                <a:cs typeface="Arial" panose="020B0604020202020204" pitchFamily="34" charset="0"/>
              </a:rPr>
              <a:t> </a:t>
            </a:r>
            <a:r>
              <a:rPr lang="ar-SA" sz="3200" b="1" dirty="0">
                <a:solidFill>
                  <a:schemeClr val="tx1"/>
                </a:solidFill>
                <a:latin typeface="Arial" panose="020B0604020202020204" pitchFamily="34" charset="0"/>
                <a:cs typeface="Arial" panose="020B0604020202020204" pitchFamily="34" charset="0"/>
              </a:rPr>
              <a:t>يجب حفظ الملف الخاص بالبرنامج </a:t>
            </a:r>
            <a:r>
              <a:rPr lang="ar-SA" sz="3200" b="1" dirty="0">
                <a:solidFill>
                  <a:srgbClr val="FF0000"/>
                </a:solidFill>
                <a:latin typeface="Arial" panose="020B0604020202020204" pitchFamily="34" charset="0"/>
                <a:cs typeface="Arial" panose="020B0604020202020204" pitchFamily="34" charset="0"/>
              </a:rPr>
              <a:t>بامتداد</a:t>
            </a:r>
            <a:r>
              <a:rPr lang="ar-SA" sz="3200" b="1" dirty="0">
                <a:solidFill>
                  <a:schemeClr val="tx1"/>
                </a:solidFill>
                <a:latin typeface="Arial" panose="020B0604020202020204" pitchFamily="34" charset="0"/>
                <a:cs typeface="Arial" panose="020B0604020202020204" pitchFamily="34" charset="0"/>
              </a:rPr>
              <a:t> </a:t>
            </a:r>
            <a:r>
              <a:rPr lang="en-US" sz="3200" b="1" dirty="0">
                <a:solidFill>
                  <a:schemeClr val="tx1"/>
                </a:solidFill>
                <a:latin typeface="Arial" panose="020B0604020202020204" pitchFamily="34" charset="0"/>
                <a:cs typeface="Arial" panose="020B0604020202020204" pitchFamily="34" charset="0"/>
              </a:rPr>
              <a:t>.java</a:t>
            </a:r>
            <a:br>
              <a:rPr lang="en-GB" dirty="0">
                <a:latin typeface="Arial" panose="020B0604020202020204" pitchFamily="34" charset="0"/>
                <a:cs typeface="Arial" panose="020B0604020202020204" pitchFamily="34" charset="0"/>
              </a:rPr>
            </a:br>
            <a:br>
              <a:rPr lang="ar-SA" dirty="0">
                <a:latin typeface="Arial" panose="020B0604020202020204" pitchFamily="34" charset="0"/>
                <a:cs typeface="Arial" panose="020B0604020202020204" pitchFamily="34" charset="0"/>
              </a:rPr>
            </a:br>
            <a:br>
              <a:rPr lang="ar-SA" dirty="0">
                <a:latin typeface="Arial" panose="020B0604020202020204" pitchFamily="34" charset="0"/>
                <a:cs typeface="Arial" panose="020B0604020202020204" pitchFamily="34" charset="0"/>
              </a:rPr>
            </a:br>
            <a:br>
              <a:rPr lang="ar-SA" dirty="0">
                <a:latin typeface="Arial" panose="020B0604020202020204" pitchFamily="34" charset="0"/>
                <a:cs typeface="Arial" panose="020B0604020202020204" pitchFamily="34" charset="0"/>
              </a:rPr>
            </a:br>
            <a:br>
              <a:rPr lang="ar-SA"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659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28600"/>
            <a:ext cx="8382000" cy="6172200"/>
          </a:xfrm>
        </p:spPr>
        <p:txBody>
          <a:bodyPr>
            <a:normAutofit lnSpcReduction="10000"/>
          </a:bodyPr>
          <a:lstStyle/>
          <a:p>
            <a:pPr algn="r" rtl="1"/>
            <a:r>
              <a:rPr lang="ar-SA" sz="3200" dirty="0">
                <a:solidFill>
                  <a:schemeClr val="tx1"/>
                </a:solidFill>
                <a:latin typeface="Arial" panose="020B0604020202020204" pitchFamily="34" charset="0"/>
                <a:cs typeface="Arial" panose="020B0604020202020204" pitchFamily="34" charset="0"/>
              </a:rPr>
              <a:t>البرنامج الأول في لغة الجافا :</a:t>
            </a:r>
          </a:p>
          <a:p>
            <a:pPr rtl="1"/>
            <a:r>
              <a:rPr lang="en-GB" sz="3200" dirty="0">
                <a:solidFill>
                  <a:schemeClr val="tx1"/>
                </a:solidFill>
                <a:latin typeface="Arial" panose="020B0604020202020204" pitchFamily="34" charset="0"/>
                <a:cs typeface="Arial" panose="020B0604020202020204" pitchFamily="34" charset="0"/>
              </a:rPr>
              <a:t> </a:t>
            </a:r>
            <a:r>
              <a:rPr lang="en-GB" sz="3200" dirty="0">
                <a:solidFill>
                  <a:schemeClr val="accent2">
                    <a:lumMod val="75000"/>
                  </a:schemeClr>
                </a:solidFill>
                <a:latin typeface="Arial" panose="020B0604020202020204" pitchFamily="34" charset="0"/>
                <a:cs typeface="Arial" panose="020B0604020202020204" pitchFamily="34" charset="0"/>
              </a:rPr>
              <a:t>public</a:t>
            </a:r>
            <a:r>
              <a:rPr lang="en-GB" sz="3200" dirty="0">
                <a:solidFill>
                  <a:schemeClr val="tx1"/>
                </a:solidFill>
                <a:latin typeface="Arial" panose="020B0604020202020204" pitchFamily="34" charset="0"/>
                <a:cs typeface="Arial" panose="020B0604020202020204" pitchFamily="34" charset="0"/>
              </a:rPr>
              <a:t> </a:t>
            </a:r>
            <a:r>
              <a:rPr lang="en-GB" sz="3200" dirty="0">
                <a:solidFill>
                  <a:schemeClr val="accent2">
                    <a:lumMod val="75000"/>
                  </a:schemeClr>
                </a:solidFill>
                <a:latin typeface="Arial" panose="020B0604020202020204" pitchFamily="34" charset="0"/>
                <a:cs typeface="Arial" panose="020B0604020202020204" pitchFamily="34" charset="0"/>
              </a:rPr>
              <a:t>class</a:t>
            </a:r>
            <a:r>
              <a:rPr lang="en-GB" sz="3200" dirty="0">
                <a:solidFill>
                  <a:schemeClr val="tx1"/>
                </a:solidFill>
                <a:latin typeface="Arial" panose="020B0604020202020204" pitchFamily="34" charset="0"/>
                <a:cs typeface="Arial" panose="020B0604020202020204" pitchFamily="34" charset="0"/>
              </a:rPr>
              <a:t> </a:t>
            </a:r>
            <a:r>
              <a:rPr lang="en-GB" sz="3200" dirty="0">
                <a:solidFill>
                  <a:srgbClr val="FF0000"/>
                </a:solidFill>
                <a:latin typeface="Arial" panose="020B0604020202020204" pitchFamily="34" charset="0"/>
                <a:cs typeface="Arial" panose="020B0604020202020204" pitchFamily="34" charset="0"/>
              </a:rPr>
              <a:t>J</a:t>
            </a:r>
            <a:r>
              <a:rPr lang="en-GB" sz="3200" dirty="0">
                <a:solidFill>
                  <a:schemeClr val="tx1"/>
                </a:solidFill>
                <a:latin typeface="Arial" panose="020B0604020202020204" pitchFamily="34" charset="0"/>
                <a:cs typeface="Arial" panose="020B0604020202020204" pitchFamily="34" charset="0"/>
              </a:rPr>
              <a:t>ava </a:t>
            </a:r>
          </a:p>
          <a:p>
            <a:pPr rtl="1"/>
            <a:r>
              <a:rPr lang="en-GB" sz="3200" dirty="0">
                <a:solidFill>
                  <a:schemeClr val="tx1"/>
                </a:solidFill>
                <a:latin typeface="Arial" panose="020B0604020202020204" pitchFamily="34" charset="0"/>
                <a:cs typeface="Arial" panose="020B0604020202020204" pitchFamily="34" charset="0"/>
              </a:rPr>
              <a:t> { </a:t>
            </a:r>
          </a:p>
          <a:p>
            <a:pPr rtl="1"/>
            <a:r>
              <a:rPr lang="en-GB" sz="3200" dirty="0">
                <a:solidFill>
                  <a:schemeClr val="tx1"/>
                </a:solidFill>
                <a:latin typeface="Arial" panose="020B0604020202020204" pitchFamily="34" charset="0"/>
                <a:cs typeface="Arial" panose="020B0604020202020204" pitchFamily="34" charset="0"/>
              </a:rPr>
              <a:t> </a:t>
            </a:r>
            <a:r>
              <a:rPr lang="en-GB" sz="3200" dirty="0">
                <a:solidFill>
                  <a:schemeClr val="accent2">
                    <a:lumMod val="75000"/>
                  </a:schemeClr>
                </a:solidFill>
                <a:latin typeface="Arial" panose="020B0604020202020204" pitchFamily="34" charset="0"/>
                <a:cs typeface="Arial" panose="020B0604020202020204" pitchFamily="34" charset="0"/>
              </a:rPr>
              <a:t>public</a:t>
            </a:r>
            <a:r>
              <a:rPr lang="en-GB" sz="3200" dirty="0">
                <a:solidFill>
                  <a:schemeClr val="tx1"/>
                </a:solidFill>
                <a:latin typeface="Arial" panose="020B0604020202020204" pitchFamily="34" charset="0"/>
                <a:cs typeface="Arial" panose="020B0604020202020204" pitchFamily="34" charset="0"/>
              </a:rPr>
              <a:t> </a:t>
            </a:r>
            <a:r>
              <a:rPr lang="en-GB" sz="3200" dirty="0">
                <a:solidFill>
                  <a:schemeClr val="accent2">
                    <a:lumMod val="75000"/>
                  </a:schemeClr>
                </a:solidFill>
                <a:latin typeface="Arial" panose="020B0604020202020204" pitchFamily="34" charset="0"/>
                <a:cs typeface="Arial" panose="020B0604020202020204" pitchFamily="34" charset="0"/>
              </a:rPr>
              <a:t>static</a:t>
            </a:r>
            <a:r>
              <a:rPr lang="en-GB" sz="3200" dirty="0">
                <a:solidFill>
                  <a:schemeClr val="tx1"/>
                </a:solidFill>
                <a:latin typeface="Arial" panose="020B0604020202020204" pitchFamily="34" charset="0"/>
                <a:cs typeface="Arial" panose="020B0604020202020204" pitchFamily="34" charset="0"/>
              </a:rPr>
              <a:t> void main(</a:t>
            </a:r>
            <a:r>
              <a:rPr lang="en-GB" sz="3200" dirty="0">
                <a:solidFill>
                  <a:srgbClr val="FF0000"/>
                </a:solidFill>
                <a:latin typeface="Arial" panose="020B0604020202020204" pitchFamily="34" charset="0"/>
                <a:cs typeface="Arial" panose="020B0604020202020204" pitchFamily="34" charset="0"/>
              </a:rPr>
              <a:t>S</a:t>
            </a:r>
            <a:r>
              <a:rPr lang="en-GB" sz="3200" dirty="0">
                <a:solidFill>
                  <a:schemeClr val="tx1"/>
                </a:solidFill>
                <a:latin typeface="Arial" panose="020B0604020202020204" pitchFamily="34" charset="0"/>
                <a:cs typeface="Arial" panose="020B0604020202020204" pitchFamily="34" charset="0"/>
              </a:rPr>
              <a:t>tring[] args) </a:t>
            </a:r>
          </a:p>
          <a:p>
            <a:pPr rtl="1"/>
            <a:r>
              <a:rPr lang="en-GB" sz="3200" dirty="0">
                <a:solidFill>
                  <a:schemeClr val="tx1"/>
                </a:solidFill>
                <a:latin typeface="Arial" panose="020B0604020202020204" pitchFamily="34" charset="0"/>
                <a:cs typeface="Arial" panose="020B0604020202020204" pitchFamily="34" charset="0"/>
              </a:rPr>
              <a:t>    </a:t>
            </a:r>
            <a:r>
              <a:rPr lang="en-GB" sz="3200" dirty="0">
                <a:solidFill>
                  <a:srgbClr val="00B050"/>
                </a:solidFill>
                <a:latin typeface="Arial" panose="020B0604020202020204" pitchFamily="34" charset="0"/>
                <a:cs typeface="Arial" panose="020B0604020202020204" pitchFamily="34" charset="0"/>
              </a:rPr>
              <a:t>{</a:t>
            </a:r>
            <a:r>
              <a:rPr lang="en-GB" sz="3200" dirty="0">
                <a:solidFill>
                  <a:schemeClr val="tx1"/>
                </a:solidFill>
                <a:latin typeface="Arial" panose="020B0604020202020204" pitchFamily="34" charset="0"/>
                <a:cs typeface="Arial" panose="020B0604020202020204" pitchFamily="34" charset="0"/>
              </a:rPr>
              <a:t> </a:t>
            </a:r>
          </a:p>
          <a:p>
            <a:pPr rtl="1"/>
            <a:r>
              <a:rPr lang="en-GB" sz="3200" dirty="0">
                <a:solidFill>
                  <a:schemeClr val="tx1"/>
                </a:solidFill>
                <a:latin typeface="Arial" panose="020B0604020202020204" pitchFamily="34" charset="0"/>
                <a:cs typeface="Arial" panose="020B0604020202020204" pitchFamily="34" charset="0"/>
              </a:rPr>
              <a:t> </a:t>
            </a:r>
            <a:r>
              <a:rPr lang="en-GB" sz="3200" dirty="0">
                <a:solidFill>
                  <a:srgbClr val="FF0000"/>
                </a:solidFill>
                <a:latin typeface="Arial" panose="020B0604020202020204" pitchFamily="34" charset="0"/>
                <a:cs typeface="Arial" panose="020B0604020202020204" pitchFamily="34" charset="0"/>
              </a:rPr>
              <a:t>S</a:t>
            </a:r>
            <a:r>
              <a:rPr lang="en-GB" sz="3200" dirty="0">
                <a:solidFill>
                  <a:schemeClr val="tx1"/>
                </a:solidFill>
                <a:latin typeface="Arial" panose="020B0604020202020204" pitchFamily="34" charset="0"/>
                <a:cs typeface="Arial" panose="020B0604020202020204" pitchFamily="34" charset="0"/>
              </a:rPr>
              <a:t>ystem.out.println("welcome in my first program </a:t>
            </a:r>
            <a:r>
              <a:rPr lang="en-US" sz="3200" dirty="0">
                <a:solidFill>
                  <a:schemeClr val="tx1"/>
                </a:solidFill>
                <a:latin typeface="Arial" panose="020B0604020202020204" pitchFamily="34" charset="0"/>
                <a:cs typeface="Arial" panose="020B0604020202020204" pitchFamily="34" charset="0"/>
              </a:rPr>
              <a:t>java</a:t>
            </a:r>
            <a:r>
              <a:rPr lang="en-GB" sz="3200" dirty="0">
                <a:solidFill>
                  <a:schemeClr val="tx1"/>
                </a:solidFill>
                <a:latin typeface="Arial" panose="020B0604020202020204" pitchFamily="34" charset="0"/>
                <a:cs typeface="Arial" panose="020B0604020202020204" pitchFamily="34" charset="0"/>
              </a:rPr>
              <a:t>"); </a:t>
            </a:r>
          </a:p>
          <a:p>
            <a:pPr rtl="1"/>
            <a:r>
              <a:rPr lang="en-GB" sz="3200" dirty="0">
                <a:solidFill>
                  <a:schemeClr val="tx1"/>
                </a:solidFill>
                <a:latin typeface="Arial" panose="020B0604020202020204" pitchFamily="34" charset="0"/>
                <a:cs typeface="Arial" panose="020B0604020202020204" pitchFamily="34" charset="0"/>
              </a:rPr>
              <a:t>    </a:t>
            </a:r>
            <a:r>
              <a:rPr lang="en-GB" sz="3200" dirty="0">
                <a:solidFill>
                  <a:srgbClr val="00B050"/>
                </a:solidFill>
                <a:latin typeface="Arial" panose="020B0604020202020204" pitchFamily="34" charset="0"/>
                <a:cs typeface="Arial" panose="020B0604020202020204" pitchFamily="34" charset="0"/>
              </a:rPr>
              <a:t>}</a:t>
            </a:r>
            <a:r>
              <a:rPr lang="en-GB" sz="3200" dirty="0">
                <a:solidFill>
                  <a:schemeClr val="tx1"/>
                </a:solidFill>
                <a:latin typeface="Arial" panose="020B0604020202020204" pitchFamily="34" charset="0"/>
                <a:cs typeface="Arial" panose="020B0604020202020204" pitchFamily="34" charset="0"/>
              </a:rPr>
              <a:t> </a:t>
            </a:r>
          </a:p>
          <a:p>
            <a:pPr rtl="1"/>
            <a:r>
              <a:rPr lang="en-GB" sz="3200" dirty="0">
                <a:solidFill>
                  <a:schemeClr val="tx1"/>
                </a:solidFill>
                <a:latin typeface="Arial" panose="020B0604020202020204" pitchFamily="34" charset="0"/>
                <a:cs typeface="Arial" panose="020B0604020202020204" pitchFamily="34" charset="0"/>
              </a:rPr>
              <a:t> }</a:t>
            </a:r>
          </a:p>
          <a:p>
            <a:pPr algn="r" rtl="1"/>
            <a:r>
              <a:rPr lang="ar-SA" sz="3200" b="0" dirty="0">
                <a:solidFill>
                  <a:schemeClr val="tx1"/>
                </a:solidFill>
                <a:latin typeface="Arial" panose="020B0604020202020204" pitchFamily="34" charset="0"/>
                <a:cs typeface="Arial" panose="020B0604020202020204" pitchFamily="34" charset="0"/>
              </a:rPr>
              <a:t>يقوم هذا البرنامج بطباعة الجملة </a:t>
            </a:r>
            <a:r>
              <a:rPr lang="en-GB" sz="3200" b="0" dirty="0">
                <a:solidFill>
                  <a:schemeClr val="tx1"/>
                </a:solidFill>
                <a:latin typeface="Arial" panose="020B0604020202020204" pitchFamily="34" charset="0"/>
                <a:cs typeface="Arial" panose="020B0604020202020204" pitchFamily="34" charset="0"/>
              </a:rPr>
              <a:t>welcome in my first program </a:t>
            </a:r>
            <a:r>
              <a:rPr lang="en-US" sz="3200" b="0" dirty="0">
                <a:solidFill>
                  <a:schemeClr val="tx1"/>
                </a:solidFill>
                <a:latin typeface="Arial" panose="020B0604020202020204" pitchFamily="34" charset="0"/>
                <a:cs typeface="Arial" panose="020B0604020202020204" pitchFamily="34" charset="0"/>
              </a:rPr>
              <a:t>java</a:t>
            </a:r>
            <a:endParaRPr lang="en-GB" sz="3200" b="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634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04800"/>
            <a:ext cx="8534400" cy="6248400"/>
          </a:xfrm>
        </p:spPr>
        <p:txBody>
          <a:bodyPr>
            <a:normAutofit lnSpcReduction="10000"/>
          </a:bodyPr>
          <a:lstStyle/>
          <a:p>
            <a:pPr algn="r" rtl="1"/>
            <a:r>
              <a:rPr lang="ar-SA" sz="3200" b="0" dirty="0">
                <a:solidFill>
                  <a:schemeClr val="tx1"/>
                </a:solidFill>
                <a:latin typeface="Arial" panose="020B0604020202020204" pitchFamily="34" charset="0"/>
                <a:cs typeface="Arial" panose="020B0604020202020204" pitchFamily="34" charset="0"/>
              </a:rPr>
              <a:t>تقوم جملة</a:t>
            </a:r>
            <a:r>
              <a:rPr lang="en-GB" sz="3200" dirty="0">
                <a:solidFill>
                  <a:schemeClr val="accent2">
                    <a:lumMod val="75000"/>
                  </a:schemeClr>
                </a:solidFill>
                <a:latin typeface="Arial" panose="020B0604020202020204" pitchFamily="34" charset="0"/>
                <a:cs typeface="Arial" panose="020B0604020202020204" pitchFamily="34" charset="0"/>
              </a:rPr>
              <a:t>public</a:t>
            </a:r>
            <a:r>
              <a:rPr lang="en-GB" sz="3200" dirty="0">
                <a:solidFill>
                  <a:schemeClr val="tx1"/>
                </a:solidFill>
                <a:latin typeface="Arial" panose="020B0604020202020204" pitchFamily="34" charset="0"/>
                <a:cs typeface="Arial" panose="020B0604020202020204" pitchFamily="34" charset="0"/>
              </a:rPr>
              <a:t> </a:t>
            </a:r>
            <a:r>
              <a:rPr lang="en-GB" sz="3200" dirty="0">
                <a:solidFill>
                  <a:schemeClr val="accent2">
                    <a:lumMod val="75000"/>
                  </a:schemeClr>
                </a:solidFill>
                <a:latin typeface="Arial" panose="020B0604020202020204" pitchFamily="34" charset="0"/>
                <a:cs typeface="Arial" panose="020B0604020202020204" pitchFamily="34" charset="0"/>
              </a:rPr>
              <a:t>class</a:t>
            </a:r>
            <a:r>
              <a:rPr lang="en-GB" sz="3200" dirty="0">
                <a:solidFill>
                  <a:schemeClr val="tx1"/>
                </a:solidFill>
                <a:latin typeface="Arial" panose="020B0604020202020204" pitchFamily="34" charset="0"/>
                <a:cs typeface="Arial" panose="020B0604020202020204" pitchFamily="34" charset="0"/>
              </a:rPr>
              <a:t> </a:t>
            </a:r>
            <a:r>
              <a:rPr lang="en-GB" sz="3200" dirty="0">
                <a:solidFill>
                  <a:srgbClr val="FF0000"/>
                </a:solidFill>
                <a:latin typeface="Arial" panose="020B0604020202020204" pitchFamily="34" charset="0"/>
                <a:cs typeface="Arial" panose="020B0604020202020204" pitchFamily="34" charset="0"/>
              </a:rPr>
              <a:t>J</a:t>
            </a:r>
            <a:r>
              <a:rPr lang="en-GB" sz="3200" dirty="0">
                <a:solidFill>
                  <a:schemeClr val="tx1"/>
                </a:solidFill>
                <a:latin typeface="Arial" panose="020B0604020202020204" pitchFamily="34" charset="0"/>
                <a:cs typeface="Arial" panose="020B0604020202020204" pitchFamily="34" charset="0"/>
              </a:rPr>
              <a:t>ava </a:t>
            </a:r>
            <a:r>
              <a:rPr lang="ar-SA" sz="3200" dirty="0">
                <a:solidFill>
                  <a:schemeClr val="tx1"/>
                </a:solidFill>
                <a:latin typeface="Arial" panose="020B0604020202020204" pitchFamily="34" charset="0"/>
                <a:cs typeface="Arial" panose="020B0604020202020204" pitchFamily="34" charset="0"/>
              </a:rPr>
              <a:t> </a:t>
            </a:r>
            <a:r>
              <a:rPr lang="ar-SA" sz="3200" b="0" dirty="0">
                <a:solidFill>
                  <a:schemeClr val="tx1"/>
                </a:solidFill>
                <a:latin typeface="Arial" panose="020B0604020202020204" pitchFamily="34" charset="0"/>
                <a:cs typeface="Arial" panose="020B0604020202020204" pitchFamily="34" charset="0"/>
              </a:rPr>
              <a:t>بعملية تعريف الصنف   </a:t>
            </a:r>
            <a:r>
              <a:rPr lang="en-GB" sz="3200" dirty="0">
                <a:solidFill>
                  <a:schemeClr val="accent2">
                    <a:lumMod val="75000"/>
                  </a:schemeClr>
                </a:solidFill>
                <a:latin typeface="Arial" panose="020B0604020202020204" pitchFamily="34" charset="0"/>
                <a:cs typeface="Arial" panose="020B0604020202020204" pitchFamily="34" charset="0"/>
              </a:rPr>
              <a:t>class</a:t>
            </a:r>
            <a:r>
              <a:rPr lang="ar-SA" sz="3200" dirty="0">
                <a:solidFill>
                  <a:schemeClr val="accent2">
                    <a:lumMod val="75000"/>
                  </a:schemeClr>
                </a:solidFill>
                <a:latin typeface="Arial" panose="020B0604020202020204" pitchFamily="34" charset="0"/>
                <a:cs typeface="Arial" panose="020B0604020202020204" pitchFamily="34" charset="0"/>
              </a:rPr>
              <a:t> </a:t>
            </a:r>
            <a:r>
              <a:rPr lang="ar-SA" sz="3200" b="0" dirty="0">
                <a:solidFill>
                  <a:schemeClr val="tx1"/>
                </a:solidFill>
                <a:latin typeface="Arial" panose="020B0604020202020204" pitchFamily="34" charset="0"/>
                <a:cs typeface="Arial" panose="020B0604020202020204" pitchFamily="34" charset="0"/>
              </a:rPr>
              <a:t>الذي يحمل اسم </a:t>
            </a:r>
            <a:r>
              <a:rPr lang="en-GB" sz="3200" dirty="0">
                <a:solidFill>
                  <a:srgbClr val="FF0000"/>
                </a:solidFill>
                <a:latin typeface="Arial" panose="020B0604020202020204" pitchFamily="34" charset="0"/>
                <a:cs typeface="Arial" panose="020B0604020202020204" pitchFamily="34" charset="0"/>
              </a:rPr>
              <a:t>J</a:t>
            </a:r>
            <a:r>
              <a:rPr lang="en-GB" sz="3200" dirty="0">
                <a:solidFill>
                  <a:schemeClr val="tx1"/>
                </a:solidFill>
                <a:latin typeface="Arial" panose="020B0604020202020204" pitchFamily="34" charset="0"/>
                <a:cs typeface="Arial" panose="020B0604020202020204" pitchFamily="34" charset="0"/>
              </a:rPr>
              <a:t>ava</a:t>
            </a:r>
            <a:r>
              <a:rPr lang="ar-SA" sz="3200" dirty="0">
                <a:solidFill>
                  <a:schemeClr val="tx1"/>
                </a:solidFill>
                <a:latin typeface="Arial" panose="020B0604020202020204" pitchFamily="34" charset="0"/>
                <a:cs typeface="Arial" panose="020B0604020202020204" pitchFamily="34" charset="0"/>
              </a:rPr>
              <a:t> ,</a:t>
            </a:r>
            <a:r>
              <a:rPr lang="ar-SA" sz="3200" b="0" dirty="0">
                <a:solidFill>
                  <a:schemeClr val="tx1"/>
                </a:solidFill>
                <a:latin typeface="Arial" panose="020B0604020202020204" pitchFamily="34" charset="0"/>
                <a:cs typeface="Arial" panose="020B0604020202020204" pitchFamily="34" charset="0"/>
              </a:rPr>
              <a:t>كما تشير كلمة </a:t>
            </a:r>
            <a:r>
              <a:rPr lang="en-GB" sz="3200" dirty="0">
                <a:solidFill>
                  <a:schemeClr val="accent2">
                    <a:lumMod val="75000"/>
                  </a:schemeClr>
                </a:solidFill>
                <a:latin typeface="Arial" panose="020B0604020202020204" pitchFamily="34" charset="0"/>
                <a:cs typeface="Arial" panose="020B0604020202020204" pitchFamily="34" charset="0"/>
              </a:rPr>
              <a:t>public</a:t>
            </a:r>
            <a:r>
              <a:rPr lang="ar-SA" sz="3200" dirty="0">
                <a:solidFill>
                  <a:schemeClr val="accent2">
                    <a:lumMod val="75000"/>
                  </a:schemeClr>
                </a:solidFill>
                <a:latin typeface="Arial" panose="020B0604020202020204" pitchFamily="34" charset="0"/>
                <a:cs typeface="Arial" panose="020B0604020202020204" pitchFamily="34" charset="0"/>
              </a:rPr>
              <a:t> </a:t>
            </a:r>
            <a:r>
              <a:rPr lang="ar-SA" sz="3200" b="0" dirty="0">
                <a:solidFill>
                  <a:schemeClr val="tx1"/>
                </a:solidFill>
                <a:latin typeface="Arial" panose="020B0604020202020204" pitchFamily="34" charset="0"/>
                <a:cs typeface="Arial" panose="020B0604020202020204" pitchFamily="34" charset="0"/>
              </a:rPr>
              <a:t>إلى مستوى الحماية عام أي يسمح لأي عضو يستخدم النظام من تشغيل البرنامج .</a:t>
            </a:r>
          </a:p>
          <a:p>
            <a:pPr algn="r" rtl="1"/>
            <a:r>
              <a:rPr lang="ar-SA" sz="3200" b="0" dirty="0">
                <a:solidFill>
                  <a:schemeClr val="tx1"/>
                </a:solidFill>
                <a:latin typeface="Arial" panose="020B0604020202020204" pitchFamily="34" charset="0"/>
                <a:cs typeface="Arial" panose="020B0604020202020204" pitchFamily="34" charset="0"/>
              </a:rPr>
              <a:t>السطر الثاني القوس </a:t>
            </a:r>
            <a:r>
              <a:rPr lang="en-GB" sz="3200" dirty="0">
                <a:solidFill>
                  <a:schemeClr val="tx1"/>
                </a:solidFill>
                <a:latin typeface="Arial" panose="020B0604020202020204" pitchFamily="34" charset="0"/>
                <a:cs typeface="Arial" panose="020B0604020202020204" pitchFamily="34" charset="0"/>
              </a:rPr>
              <a:t>{ </a:t>
            </a:r>
            <a:r>
              <a:rPr lang="ar-SA" sz="3200" dirty="0">
                <a:solidFill>
                  <a:schemeClr val="tx1"/>
                </a:solidFill>
                <a:latin typeface="Arial" panose="020B0604020202020204" pitchFamily="34" charset="0"/>
                <a:cs typeface="Arial" panose="020B0604020202020204" pitchFamily="34" charset="0"/>
              </a:rPr>
              <a:t> </a:t>
            </a:r>
            <a:r>
              <a:rPr lang="ar-SA" sz="3200" b="0" dirty="0">
                <a:solidFill>
                  <a:schemeClr val="tx1"/>
                </a:solidFill>
                <a:latin typeface="Arial" panose="020B0604020202020204" pitchFamily="34" charset="0"/>
                <a:cs typeface="Arial" panose="020B0604020202020204" pitchFamily="34" charset="0"/>
              </a:rPr>
              <a:t>يدل على بداية </a:t>
            </a:r>
            <a:r>
              <a:rPr lang="en-GB" sz="3200" dirty="0">
                <a:solidFill>
                  <a:schemeClr val="accent2">
                    <a:lumMod val="75000"/>
                  </a:schemeClr>
                </a:solidFill>
                <a:latin typeface="Arial" panose="020B0604020202020204" pitchFamily="34" charset="0"/>
                <a:cs typeface="Arial" panose="020B0604020202020204" pitchFamily="34" charset="0"/>
              </a:rPr>
              <a:t>class</a:t>
            </a:r>
            <a:endParaRPr lang="en-GB" sz="3200" dirty="0">
              <a:solidFill>
                <a:schemeClr val="tx1"/>
              </a:solidFill>
              <a:latin typeface="Arial" panose="020B0604020202020204" pitchFamily="34" charset="0"/>
              <a:cs typeface="Arial" panose="020B0604020202020204" pitchFamily="34" charset="0"/>
            </a:endParaRPr>
          </a:p>
          <a:p>
            <a:pPr algn="r" rtl="1"/>
            <a:r>
              <a:rPr lang="ar-SA" sz="3200" b="0" dirty="0">
                <a:solidFill>
                  <a:schemeClr val="tx1"/>
                </a:solidFill>
                <a:latin typeface="Arial" panose="020B0604020202020204" pitchFamily="34" charset="0"/>
                <a:cs typeface="Arial" panose="020B0604020202020204" pitchFamily="34" charset="0"/>
              </a:rPr>
              <a:t> </a:t>
            </a:r>
            <a:r>
              <a:rPr lang="en-GB" sz="3200" dirty="0">
                <a:solidFill>
                  <a:schemeClr val="accent2">
                    <a:lumMod val="75000"/>
                  </a:schemeClr>
                </a:solidFill>
                <a:latin typeface="Arial" panose="020B0604020202020204" pitchFamily="34" charset="0"/>
                <a:cs typeface="Arial" panose="020B0604020202020204" pitchFamily="34" charset="0"/>
              </a:rPr>
              <a:t>public</a:t>
            </a:r>
            <a:r>
              <a:rPr lang="en-GB" sz="3200" dirty="0">
                <a:solidFill>
                  <a:schemeClr val="tx1"/>
                </a:solidFill>
                <a:latin typeface="Arial" panose="020B0604020202020204" pitchFamily="34" charset="0"/>
                <a:cs typeface="Arial" panose="020B0604020202020204" pitchFamily="34" charset="0"/>
              </a:rPr>
              <a:t> </a:t>
            </a:r>
            <a:r>
              <a:rPr lang="en-GB" sz="3200" dirty="0">
                <a:solidFill>
                  <a:schemeClr val="accent2">
                    <a:lumMod val="75000"/>
                  </a:schemeClr>
                </a:solidFill>
                <a:latin typeface="Arial" panose="020B0604020202020204" pitchFamily="34" charset="0"/>
                <a:cs typeface="Arial" panose="020B0604020202020204" pitchFamily="34" charset="0"/>
              </a:rPr>
              <a:t>static</a:t>
            </a:r>
            <a:r>
              <a:rPr lang="en-GB" sz="3200" dirty="0">
                <a:solidFill>
                  <a:schemeClr val="tx1"/>
                </a:solidFill>
                <a:latin typeface="Arial" panose="020B0604020202020204" pitchFamily="34" charset="0"/>
                <a:cs typeface="Arial" panose="020B0604020202020204" pitchFamily="34" charset="0"/>
              </a:rPr>
              <a:t> void main(</a:t>
            </a:r>
            <a:r>
              <a:rPr lang="en-GB" sz="3200" dirty="0">
                <a:solidFill>
                  <a:srgbClr val="FF0000"/>
                </a:solidFill>
                <a:latin typeface="Arial" panose="020B0604020202020204" pitchFamily="34" charset="0"/>
                <a:cs typeface="Arial" panose="020B0604020202020204" pitchFamily="34" charset="0"/>
              </a:rPr>
              <a:t>S</a:t>
            </a:r>
            <a:r>
              <a:rPr lang="en-GB" sz="3200" dirty="0">
                <a:solidFill>
                  <a:schemeClr val="tx1"/>
                </a:solidFill>
                <a:latin typeface="Arial" panose="020B0604020202020204" pitchFamily="34" charset="0"/>
                <a:cs typeface="Arial" panose="020B0604020202020204" pitchFamily="34" charset="0"/>
              </a:rPr>
              <a:t>tring[] args)</a:t>
            </a:r>
            <a:endParaRPr lang="ar-SA" sz="3200" dirty="0">
              <a:solidFill>
                <a:schemeClr val="tx1"/>
              </a:solidFill>
              <a:latin typeface="Arial" panose="020B0604020202020204" pitchFamily="34" charset="0"/>
              <a:cs typeface="Arial" panose="020B0604020202020204" pitchFamily="34" charset="0"/>
            </a:endParaRPr>
          </a:p>
          <a:p>
            <a:pPr algn="r" rtl="1"/>
            <a:r>
              <a:rPr lang="ar-SA" sz="3200" b="0" dirty="0">
                <a:solidFill>
                  <a:schemeClr val="tx1"/>
                </a:solidFill>
                <a:latin typeface="Arial" panose="020B0604020202020204" pitchFamily="34" charset="0"/>
                <a:cs typeface="Arial" panose="020B0604020202020204" pitchFamily="34" charset="0"/>
              </a:rPr>
              <a:t>يطلق على هذه الجملة اسم الدالة الرئيسية ,وهي نقطة الانطلاق الأساسي في البرنامج , ومنها يبدأ تنفيذ البرنامج .</a:t>
            </a:r>
          </a:p>
          <a:p>
            <a:pPr algn="r" rtl="1"/>
            <a:r>
              <a:rPr lang="ar-SA" sz="3200" b="0" dirty="0">
                <a:solidFill>
                  <a:schemeClr val="tx1"/>
                </a:solidFill>
                <a:latin typeface="Arial" panose="020B0604020202020204" pitchFamily="34" charset="0"/>
                <a:cs typeface="Arial" panose="020B0604020202020204" pitchFamily="34" charset="0"/>
              </a:rPr>
              <a:t>السطر الرابع القوس </a:t>
            </a:r>
            <a:r>
              <a:rPr lang="en-GB" sz="3200" dirty="0">
                <a:solidFill>
                  <a:schemeClr val="tx1"/>
                </a:solidFill>
                <a:latin typeface="Arial" panose="020B0604020202020204" pitchFamily="34" charset="0"/>
                <a:cs typeface="Arial" panose="020B0604020202020204" pitchFamily="34" charset="0"/>
              </a:rPr>
              <a:t>{ </a:t>
            </a:r>
            <a:r>
              <a:rPr lang="ar-SA" sz="3200" dirty="0">
                <a:solidFill>
                  <a:schemeClr val="tx1"/>
                </a:solidFill>
                <a:latin typeface="Arial" panose="020B0604020202020204" pitchFamily="34" charset="0"/>
                <a:cs typeface="Arial" panose="020B0604020202020204" pitchFamily="34" charset="0"/>
              </a:rPr>
              <a:t> </a:t>
            </a:r>
            <a:r>
              <a:rPr lang="ar-SA" sz="3200" b="0" dirty="0">
                <a:solidFill>
                  <a:schemeClr val="tx1"/>
                </a:solidFill>
                <a:latin typeface="Arial" panose="020B0604020202020204" pitchFamily="34" charset="0"/>
                <a:cs typeface="Arial" panose="020B0604020202020204" pitchFamily="34" charset="0"/>
              </a:rPr>
              <a:t>يدل على بداية الدالة </a:t>
            </a:r>
            <a:r>
              <a:rPr lang="en-GB" sz="3200" dirty="0">
                <a:solidFill>
                  <a:schemeClr val="tx1"/>
                </a:solidFill>
                <a:latin typeface="Arial" panose="020B0604020202020204" pitchFamily="34" charset="0"/>
                <a:cs typeface="Arial" panose="020B0604020202020204" pitchFamily="34" charset="0"/>
              </a:rPr>
              <a:t>main</a:t>
            </a:r>
            <a:endParaRPr lang="ar-SA" sz="3200" dirty="0">
              <a:solidFill>
                <a:schemeClr val="tx1"/>
              </a:solidFill>
              <a:latin typeface="Arial" panose="020B0604020202020204" pitchFamily="34" charset="0"/>
              <a:cs typeface="Arial" panose="020B0604020202020204" pitchFamily="34" charset="0"/>
            </a:endParaRPr>
          </a:p>
          <a:p>
            <a:pPr algn="r" rtl="1"/>
            <a:r>
              <a:rPr lang="en-GB" sz="3200" dirty="0">
                <a:solidFill>
                  <a:srgbClr val="FF0000"/>
                </a:solidFill>
                <a:latin typeface="Arial" panose="020B0604020202020204" pitchFamily="34" charset="0"/>
                <a:cs typeface="Arial" panose="020B0604020202020204" pitchFamily="34" charset="0"/>
              </a:rPr>
              <a:t>S</a:t>
            </a:r>
            <a:r>
              <a:rPr lang="en-GB" sz="3200" dirty="0">
                <a:solidFill>
                  <a:schemeClr val="tx1"/>
                </a:solidFill>
                <a:latin typeface="Arial" panose="020B0604020202020204" pitchFamily="34" charset="0"/>
                <a:cs typeface="Arial" panose="020B0604020202020204" pitchFamily="34" charset="0"/>
              </a:rPr>
              <a:t>ystem.out.println</a:t>
            </a:r>
            <a:r>
              <a:rPr lang="ar-SA" sz="3200" dirty="0">
                <a:solidFill>
                  <a:schemeClr val="tx1"/>
                </a:solidFill>
                <a:latin typeface="Arial" panose="020B0604020202020204" pitchFamily="34" charset="0"/>
                <a:cs typeface="Arial" panose="020B0604020202020204" pitchFamily="34" charset="0"/>
              </a:rPr>
              <a:t> </a:t>
            </a:r>
            <a:r>
              <a:rPr lang="ar-SA" sz="3200" b="0" dirty="0">
                <a:solidFill>
                  <a:schemeClr val="tx1"/>
                </a:solidFill>
                <a:latin typeface="Arial" panose="020B0604020202020204" pitchFamily="34" charset="0"/>
                <a:cs typeface="Arial" panose="020B0604020202020204" pitchFamily="34" charset="0"/>
              </a:rPr>
              <a:t>يطلق عليها جملة الإخراج أو الطباعة ,وتقوم بطباعة الجملة داخل الأقواس وهي </a:t>
            </a:r>
            <a:r>
              <a:rPr lang="en-GB" sz="3200" b="0" dirty="0">
                <a:solidFill>
                  <a:schemeClr val="tx1"/>
                </a:solidFill>
                <a:latin typeface="Arial" panose="020B0604020202020204" pitchFamily="34" charset="0"/>
                <a:cs typeface="Arial" panose="020B0604020202020204" pitchFamily="34" charset="0"/>
              </a:rPr>
              <a:t>welcome in my first program </a:t>
            </a:r>
            <a:r>
              <a:rPr lang="en-US" sz="3200" b="0" dirty="0">
                <a:solidFill>
                  <a:schemeClr val="tx1"/>
                </a:solidFill>
                <a:latin typeface="Arial" panose="020B0604020202020204" pitchFamily="34" charset="0"/>
                <a:cs typeface="Arial" panose="020B0604020202020204" pitchFamily="34" charset="0"/>
              </a:rPr>
              <a:t>java</a:t>
            </a:r>
            <a:endParaRPr lang="en-GB" sz="3200" b="0" dirty="0">
              <a:solidFill>
                <a:schemeClr val="tx1"/>
              </a:solidFill>
              <a:latin typeface="Arial" panose="020B0604020202020204" pitchFamily="34" charset="0"/>
              <a:cs typeface="Arial" panose="020B0604020202020204" pitchFamily="34" charset="0"/>
            </a:endParaRPr>
          </a:p>
          <a:p>
            <a:pPr algn="r" rtl="1"/>
            <a:endParaRPr lang="en-GB" sz="3200" b="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441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28600"/>
            <a:ext cx="8382000" cy="6248400"/>
          </a:xfrm>
        </p:spPr>
        <p:txBody>
          <a:bodyPr>
            <a:normAutofit fontScale="92500" lnSpcReduction="20000"/>
          </a:bodyPr>
          <a:lstStyle/>
          <a:p>
            <a:pPr algn="r" rtl="1"/>
            <a:r>
              <a:rPr lang="ar-SA" sz="3200" b="0" dirty="0">
                <a:solidFill>
                  <a:schemeClr val="tx1"/>
                </a:solidFill>
                <a:latin typeface="Arial" panose="020B0604020202020204" pitchFamily="34" charset="0"/>
                <a:cs typeface="Arial" panose="020B0604020202020204" pitchFamily="34" charset="0"/>
              </a:rPr>
              <a:t>السطر السابع القوس </a:t>
            </a:r>
            <a:r>
              <a:rPr lang="en-GB" sz="3200" dirty="0">
                <a:solidFill>
                  <a:schemeClr val="tx1"/>
                </a:solidFill>
                <a:latin typeface="Arial" panose="020B0604020202020204" pitchFamily="34" charset="0"/>
                <a:cs typeface="Arial" panose="020B0604020202020204" pitchFamily="34" charset="0"/>
              </a:rPr>
              <a:t>}</a:t>
            </a:r>
            <a:r>
              <a:rPr lang="ar-SA" sz="3200" dirty="0">
                <a:solidFill>
                  <a:schemeClr val="tx1"/>
                </a:solidFill>
                <a:latin typeface="Arial" panose="020B0604020202020204" pitchFamily="34" charset="0"/>
                <a:cs typeface="Arial" panose="020B0604020202020204" pitchFamily="34" charset="0"/>
              </a:rPr>
              <a:t> </a:t>
            </a:r>
            <a:r>
              <a:rPr lang="ar-SA" sz="3200" b="0" dirty="0">
                <a:solidFill>
                  <a:schemeClr val="tx1"/>
                </a:solidFill>
                <a:latin typeface="Arial" panose="020B0604020202020204" pitchFamily="34" charset="0"/>
                <a:cs typeface="Arial" panose="020B0604020202020204" pitchFamily="34" charset="0"/>
              </a:rPr>
              <a:t>يدل على نهاية </a:t>
            </a:r>
            <a:r>
              <a:rPr lang="en-GB" sz="3200" dirty="0">
                <a:solidFill>
                  <a:schemeClr val="accent2">
                    <a:lumMod val="75000"/>
                  </a:schemeClr>
                </a:solidFill>
                <a:latin typeface="Arial" panose="020B0604020202020204" pitchFamily="34" charset="0"/>
                <a:cs typeface="Arial" panose="020B0604020202020204" pitchFamily="34" charset="0"/>
              </a:rPr>
              <a:t>class</a:t>
            </a:r>
            <a:endParaRPr lang="en-GB" sz="3200" dirty="0">
              <a:solidFill>
                <a:schemeClr val="tx1"/>
              </a:solidFill>
              <a:latin typeface="Arial" panose="020B0604020202020204" pitchFamily="34" charset="0"/>
              <a:cs typeface="Arial" panose="020B0604020202020204" pitchFamily="34" charset="0"/>
            </a:endParaRPr>
          </a:p>
          <a:p>
            <a:pPr algn="r" rtl="1"/>
            <a:r>
              <a:rPr lang="ar-SA" sz="3200" b="0" dirty="0">
                <a:solidFill>
                  <a:schemeClr val="tx1"/>
                </a:solidFill>
                <a:latin typeface="Arial" panose="020B0604020202020204" pitchFamily="34" charset="0"/>
                <a:cs typeface="Arial" panose="020B0604020202020204" pitchFamily="34" charset="0"/>
              </a:rPr>
              <a:t>السطر الثامن القوس </a:t>
            </a:r>
            <a:r>
              <a:rPr lang="en-GB" sz="3200" dirty="0">
                <a:solidFill>
                  <a:schemeClr val="tx1"/>
                </a:solidFill>
                <a:latin typeface="Arial" panose="020B0604020202020204" pitchFamily="34" charset="0"/>
                <a:cs typeface="Arial" panose="020B0604020202020204" pitchFamily="34" charset="0"/>
              </a:rPr>
              <a:t>}</a:t>
            </a:r>
            <a:r>
              <a:rPr lang="ar-SA" sz="3200" dirty="0">
                <a:solidFill>
                  <a:schemeClr val="tx1"/>
                </a:solidFill>
                <a:latin typeface="Arial" panose="020B0604020202020204" pitchFamily="34" charset="0"/>
                <a:cs typeface="Arial" panose="020B0604020202020204" pitchFamily="34" charset="0"/>
              </a:rPr>
              <a:t> </a:t>
            </a:r>
            <a:r>
              <a:rPr lang="ar-SA" sz="3200" b="0" dirty="0">
                <a:solidFill>
                  <a:schemeClr val="tx1"/>
                </a:solidFill>
                <a:latin typeface="Arial" panose="020B0604020202020204" pitchFamily="34" charset="0"/>
                <a:cs typeface="Arial" panose="020B0604020202020204" pitchFamily="34" charset="0"/>
              </a:rPr>
              <a:t>يدل على نهاية الدالة </a:t>
            </a:r>
            <a:r>
              <a:rPr lang="en-GB" sz="3200" dirty="0">
                <a:solidFill>
                  <a:schemeClr val="tx1"/>
                </a:solidFill>
                <a:latin typeface="Arial" panose="020B0604020202020204" pitchFamily="34" charset="0"/>
                <a:cs typeface="Arial" panose="020B0604020202020204" pitchFamily="34" charset="0"/>
              </a:rPr>
              <a:t>main</a:t>
            </a:r>
            <a:endParaRPr lang="ar-SA" sz="3200" dirty="0">
              <a:solidFill>
                <a:schemeClr val="tx1"/>
              </a:solidFill>
              <a:latin typeface="Arial" panose="020B0604020202020204" pitchFamily="34" charset="0"/>
              <a:cs typeface="Arial" panose="020B0604020202020204" pitchFamily="34" charset="0"/>
            </a:endParaRPr>
          </a:p>
          <a:p>
            <a:pPr algn="r" rtl="1"/>
            <a:r>
              <a:rPr lang="ar-SA" sz="3200" dirty="0">
                <a:solidFill>
                  <a:srgbClr val="00B050"/>
                </a:solidFill>
                <a:latin typeface="Arial" panose="020B0604020202020204" pitchFamily="34" charset="0"/>
                <a:cs typeface="Arial" panose="020B0604020202020204" pitchFamily="34" charset="0"/>
              </a:rPr>
              <a:t>مثال : </a:t>
            </a:r>
            <a:r>
              <a:rPr lang="ar-SA" sz="3200" b="0" dirty="0">
                <a:solidFill>
                  <a:schemeClr val="tx1"/>
                </a:solidFill>
                <a:latin typeface="Arial" panose="020B0604020202020204" pitchFamily="34" charset="0"/>
                <a:cs typeface="Arial" panose="020B0604020202020204" pitchFamily="34" charset="0"/>
              </a:rPr>
              <a:t>إذا قمنا بتعديل بسيط في الكودالسابق كالأتي :</a:t>
            </a:r>
          </a:p>
          <a:p>
            <a:pPr rtl="1"/>
            <a:r>
              <a:rPr lang="en-GB" sz="3200" b="0" dirty="0">
                <a:solidFill>
                  <a:schemeClr val="tx1"/>
                </a:solidFill>
                <a:latin typeface="Arial" panose="020B0604020202020204" pitchFamily="34" charset="0"/>
                <a:cs typeface="Arial" panose="020B0604020202020204" pitchFamily="34" charset="0"/>
              </a:rPr>
              <a:t> </a:t>
            </a:r>
            <a:r>
              <a:rPr lang="en-GB" sz="3200" b="0" dirty="0">
                <a:solidFill>
                  <a:srgbClr val="0070C0"/>
                </a:solidFill>
                <a:latin typeface="Arial" panose="020B0604020202020204" pitchFamily="34" charset="0"/>
                <a:cs typeface="Arial" panose="020B0604020202020204" pitchFamily="34" charset="0"/>
              </a:rPr>
              <a:t>public class </a:t>
            </a:r>
            <a:r>
              <a:rPr lang="en-GB" sz="3200" b="0" dirty="0">
                <a:solidFill>
                  <a:srgbClr val="FF0000"/>
                </a:solidFill>
                <a:latin typeface="Arial" panose="020B0604020202020204" pitchFamily="34" charset="0"/>
                <a:cs typeface="Arial" panose="020B0604020202020204" pitchFamily="34" charset="0"/>
              </a:rPr>
              <a:t>J</a:t>
            </a:r>
            <a:r>
              <a:rPr lang="en-GB" sz="3200" b="0" dirty="0">
                <a:solidFill>
                  <a:schemeClr val="tx1"/>
                </a:solidFill>
                <a:latin typeface="Arial" panose="020B0604020202020204" pitchFamily="34" charset="0"/>
                <a:cs typeface="Arial" panose="020B0604020202020204" pitchFamily="34" charset="0"/>
              </a:rPr>
              <a:t>ava </a:t>
            </a:r>
          </a:p>
          <a:p>
            <a:pPr rtl="1"/>
            <a:r>
              <a:rPr lang="en-GB" sz="3200" b="0" dirty="0">
                <a:solidFill>
                  <a:schemeClr val="tx1"/>
                </a:solidFill>
                <a:latin typeface="Arial" panose="020B0604020202020204" pitchFamily="34" charset="0"/>
                <a:cs typeface="Arial" panose="020B0604020202020204" pitchFamily="34" charset="0"/>
              </a:rPr>
              <a:t> { </a:t>
            </a:r>
          </a:p>
          <a:p>
            <a:pPr rtl="1"/>
            <a:r>
              <a:rPr lang="en-GB" sz="3200" b="0" dirty="0">
                <a:solidFill>
                  <a:schemeClr val="tx1"/>
                </a:solidFill>
                <a:latin typeface="Arial" panose="020B0604020202020204" pitchFamily="34" charset="0"/>
                <a:cs typeface="Arial" panose="020B0604020202020204" pitchFamily="34" charset="0"/>
              </a:rPr>
              <a:t> </a:t>
            </a:r>
            <a:r>
              <a:rPr lang="en-GB" sz="3200" b="0" dirty="0">
                <a:solidFill>
                  <a:srgbClr val="0070C0"/>
                </a:solidFill>
                <a:latin typeface="Arial" panose="020B0604020202020204" pitchFamily="34" charset="0"/>
                <a:cs typeface="Arial" panose="020B0604020202020204" pitchFamily="34" charset="0"/>
              </a:rPr>
              <a:t>public static </a:t>
            </a:r>
            <a:r>
              <a:rPr lang="en-GB" sz="3200" b="0" dirty="0">
                <a:solidFill>
                  <a:schemeClr val="tx1"/>
                </a:solidFill>
                <a:latin typeface="Arial" panose="020B0604020202020204" pitchFamily="34" charset="0"/>
                <a:cs typeface="Arial" panose="020B0604020202020204" pitchFamily="34" charset="0"/>
              </a:rPr>
              <a:t>void main(</a:t>
            </a:r>
            <a:r>
              <a:rPr lang="en-GB" sz="3200" b="0" dirty="0">
                <a:solidFill>
                  <a:srgbClr val="FF0000"/>
                </a:solidFill>
                <a:latin typeface="Arial" panose="020B0604020202020204" pitchFamily="34" charset="0"/>
                <a:cs typeface="Arial" panose="020B0604020202020204" pitchFamily="34" charset="0"/>
              </a:rPr>
              <a:t>S</a:t>
            </a:r>
            <a:r>
              <a:rPr lang="en-GB" sz="3200" b="0" dirty="0">
                <a:solidFill>
                  <a:schemeClr val="tx1"/>
                </a:solidFill>
                <a:latin typeface="Arial" panose="020B0604020202020204" pitchFamily="34" charset="0"/>
                <a:cs typeface="Arial" panose="020B0604020202020204" pitchFamily="34" charset="0"/>
              </a:rPr>
              <a:t>tring[] args) </a:t>
            </a:r>
          </a:p>
          <a:p>
            <a:pPr rtl="1"/>
            <a:r>
              <a:rPr lang="ar-SA" sz="3200" b="0" dirty="0">
                <a:solidFill>
                  <a:schemeClr val="tx1"/>
                </a:solidFill>
                <a:latin typeface="Arial" panose="020B0604020202020204" pitchFamily="34" charset="0"/>
                <a:cs typeface="Arial" panose="020B0604020202020204" pitchFamily="34" charset="0"/>
              </a:rPr>
              <a:t> </a:t>
            </a:r>
            <a:r>
              <a:rPr lang="en-US" sz="3200" b="0" dirty="0">
                <a:solidFill>
                  <a:schemeClr val="tx1"/>
                </a:solidFill>
                <a:latin typeface="Arial" panose="020B0604020202020204" pitchFamily="34" charset="0"/>
                <a:cs typeface="Arial" panose="020B0604020202020204" pitchFamily="34" charset="0"/>
              </a:rPr>
              <a:t>   </a:t>
            </a:r>
            <a:r>
              <a:rPr lang="en-GB" sz="3200" dirty="0">
                <a:solidFill>
                  <a:srgbClr val="0070C0"/>
                </a:solidFill>
                <a:latin typeface="Arial" panose="020B0604020202020204" pitchFamily="34" charset="0"/>
                <a:cs typeface="Arial" panose="020B0604020202020204" pitchFamily="34" charset="0"/>
              </a:rPr>
              <a:t>{ </a:t>
            </a:r>
            <a:r>
              <a:rPr lang="en-GB" sz="3200" b="0" dirty="0">
                <a:solidFill>
                  <a:schemeClr val="tx1"/>
                </a:solidFill>
                <a:latin typeface="Arial" panose="020B0604020202020204" pitchFamily="34" charset="0"/>
                <a:cs typeface="Arial" panose="020B0604020202020204" pitchFamily="34" charset="0"/>
              </a:rPr>
              <a:t>  </a:t>
            </a:r>
          </a:p>
          <a:p>
            <a:pPr rtl="1"/>
            <a:r>
              <a:rPr lang="en-GB" sz="3200" b="0" dirty="0">
                <a:solidFill>
                  <a:schemeClr val="tx1"/>
                </a:solidFill>
                <a:latin typeface="Arial" panose="020B0604020202020204" pitchFamily="34" charset="0"/>
                <a:cs typeface="Arial" panose="020B0604020202020204" pitchFamily="34" charset="0"/>
              </a:rPr>
              <a:t> </a:t>
            </a:r>
            <a:r>
              <a:rPr lang="en-GB" sz="3200" b="0" dirty="0">
                <a:solidFill>
                  <a:srgbClr val="FF0000"/>
                </a:solidFill>
                <a:latin typeface="Arial" panose="020B0604020202020204" pitchFamily="34" charset="0"/>
                <a:cs typeface="Arial" panose="020B0604020202020204" pitchFamily="34" charset="0"/>
              </a:rPr>
              <a:t>S</a:t>
            </a:r>
            <a:r>
              <a:rPr lang="en-GB" sz="3200" b="0" dirty="0">
                <a:solidFill>
                  <a:schemeClr val="tx1"/>
                </a:solidFill>
                <a:latin typeface="Arial" panose="020B0604020202020204" pitchFamily="34" charset="0"/>
                <a:cs typeface="Arial" panose="020B0604020202020204" pitchFamily="34" charset="0"/>
              </a:rPr>
              <a:t>ystem.out.println("welcome in my \n first program java"); </a:t>
            </a:r>
          </a:p>
          <a:p>
            <a:pPr rtl="1"/>
            <a:r>
              <a:rPr lang="en-GB" sz="3200" b="0" dirty="0">
                <a:solidFill>
                  <a:schemeClr val="tx1"/>
                </a:solidFill>
                <a:latin typeface="Arial" panose="020B0604020202020204" pitchFamily="34" charset="0"/>
                <a:cs typeface="Arial" panose="020B0604020202020204" pitchFamily="34" charset="0"/>
              </a:rPr>
              <a:t>    </a:t>
            </a:r>
            <a:r>
              <a:rPr lang="en-GB" sz="3200" dirty="0">
                <a:solidFill>
                  <a:srgbClr val="0070C0"/>
                </a:solidFill>
                <a:latin typeface="Arial" panose="020B0604020202020204" pitchFamily="34" charset="0"/>
                <a:cs typeface="Arial" panose="020B0604020202020204" pitchFamily="34" charset="0"/>
              </a:rPr>
              <a:t>}</a:t>
            </a:r>
            <a:r>
              <a:rPr lang="en-GB" sz="3200" b="0" dirty="0">
                <a:solidFill>
                  <a:schemeClr val="tx1"/>
                </a:solidFill>
                <a:latin typeface="Arial" panose="020B0604020202020204" pitchFamily="34" charset="0"/>
                <a:cs typeface="Arial" panose="020B0604020202020204" pitchFamily="34" charset="0"/>
              </a:rPr>
              <a:t> </a:t>
            </a:r>
          </a:p>
          <a:p>
            <a:pPr algn="r" rtl="1"/>
            <a:r>
              <a:rPr lang="ar-SA" sz="3200" dirty="0">
                <a:solidFill>
                  <a:schemeClr val="tx1"/>
                </a:solidFill>
                <a:latin typeface="Arial" panose="020B0604020202020204" pitchFamily="34" charset="0"/>
                <a:cs typeface="Arial" panose="020B0604020202020204" pitchFamily="34" charset="0"/>
              </a:rPr>
              <a:t>فإن المخرج هو التالي :                         </a:t>
            </a:r>
            <a:r>
              <a:rPr lang="en-GB" sz="3200" dirty="0">
                <a:solidFill>
                  <a:schemeClr val="tx1"/>
                </a:solidFill>
                <a:latin typeface="Arial" panose="020B0604020202020204" pitchFamily="34" charset="0"/>
                <a:cs typeface="Arial" panose="020B0604020202020204" pitchFamily="34" charset="0"/>
              </a:rPr>
              <a:t>welcome in my </a:t>
            </a:r>
          </a:p>
          <a:p>
            <a:pPr rtl="1"/>
            <a:r>
              <a:rPr lang="en-GB" sz="3200" dirty="0">
                <a:solidFill>
                  <a:schemeClr val="tx1"/>
                </a:solidFill>
                <a:latin typeface="Arial" panose="020B0604020202020204" pitchFamily="34" charset="0"/>
                <a:cs typeface="Arial" panose="020B0604020202020204" pitchFamily="34" charset="0"/>
              </a:rPr>
              <a:t>first program java</a:t>
            </a:r>
            <a:endParaRPr lang="en-GB" sz="3200" b="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222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67544" y="404664"/>
            <a:ext cx="8208912" cy="5976663"/>
          </a:xfrm>
        </p:spPr>
        <p:txBody>
          <a:bodyPr>
            <a:normAutofit/>
          </a:bodyPr>
          <a:lstStyle/>
          <a:p>
            <a:pPr algn="r" rtl="1"/>
            <a:r>
              <a:rPr lang="ar-SA" sz="3200" b="1" dirty="0">
                <a:solidFill>
                  <a:schemeClr val="bg2">
                    <a:lumMod val="25000"/>
                  </a:schemeClr>
                </a:solidFill>
                <a:latin typeface="Arial" panose="020B0604020202020204" pitchFamily="34" charset="0"/>
                <a:cs typeface="Arial" panose="020B0604020202020204" pitchFamily="34" charset="0"/>
              </a:rPr>
              <a:t>البرنامج :</a:t>
            </a:r>
            <a:endParaRPr lang="en-GB" sz="3200" dirty="0">
              <a:solidFill>
                <a:schemeClr val="bg2">
                  <a:lumMod val="25000"/>
                </a:schemeClr>
              </a:solidFill>
              <a:latin typeface="Arial" panose="020B0604020202020204" pitchFamily="34" charset="0"/>
              <a:cs typeface="Arial" panose="020B0604020202020204" pitchFamily="34" charset="0"/>
            </a:endParaRPr>
          </a:p>
          <a:p>
            <a:pPr algn="r" rtl="1"/>
            <a:r>
              <a:rPr lang="ar-SA" sz="3200" dirty="0">
                <a:solidFill>
                  <a:schemeClr val="tx1"/>
                </a:solidFill>
                <a:latin typeface="Arial" panose="020B0604020202020204" pitchFamily="34" charset="0"/>
                <a:cs typeface="Arial" panose="020B0604020202020204" pitchFamily="34" charset="0"/>
              </a:rPr>
              <a:t>هو مجموعة من </a:t>
            </a:r>
            <a:r>
              <a:rPr lang="ar-SA" sz="3200" dirty="0">
                <a:solidFill>
                  <a:srgbClr val="FF0000"/>
                </a:solidFill>
                <a:latin typeface="Arial" panose="020B0604020202020204" pitchFamily="34" charset="0"/>
                <a:cs typeface="Arial" panose="020B0604020202020204" pitchFamily="34" charset="0"/>
              </a:rPr>
              <a:t>التعليمات</a:t>
            </a:r>
            <a:r>
              <a:rPr lang="ar-SA" sz="3200" dirty="0">
                <a:latin typeface="Arial" panose="020B0604020202020204" pitchFamily="34" charset="0"/>
                <a:cs typeface="Arial" panose="020B0604020202020204" pitchFamily="34" charset="0"/>
              </a:rPr>
              <a:t> </a:t>
            </a:r>
            <a:r>
              <a:rPr lang="ar-SA" sz="3200" dirty="0">
                <a:solidFill>
                  <a:schemeClr val="tx1"/>
                </a:solidFill>
                <a:latin typeface="Arial" panose="020B0604020202020204" pitchFamily="34" charset="0"/>
                <a:cs typeface="Arial" panose="020B0604020202020204" pitchFamily="34" charset="0"/>
              </a:rPr>
              <a:t>تعطى للحاسب للقيام </a:t>
            </a:r>
            <a:r>
              <a:rPr lang="ar-SA" sz="3200" dirty="0">
                <a:solidFill>
                  <a:srgbClr val="FF0000"/>
                </a:solidFill>
                <a:latin typeface="Arial" panose="020B0604020202020204" pitchFamily="34" charset="0"/>
                <a:cs typeface="Arial" panose="020B0604020202020204" pitchFamily="34" charset="0"/>
              </a:rPr>
              <a:t>بعمل</a:t>
            </a:r>
            <a:r>
              <a:rPr lang="ar-SA" sz="3200" dirty="0">
                <a:latin typeface="Arial" panose="020B0604020202020204" pitchFamily="34" charset="0"/>
                <a:cs typeface="Arial" panose="020B0604020202020204" pitchFamily="34" charset="0"/>
              </a:rPr>
              <a:t> </a:t>
            </a:r>
            <a:r>
              <a:rPr lang="ar-SA" sz="3200" dirty="0">
                <a:solidFill>
                  <a:schemeClr val="tx1"/>
                </a:solidFill>
                <a:latin typeface="Arial" panose="020B0604020202020204" pitchFamily="34" charset="0"/>
                <a:cs typeface="Arial" panose="020B0604020202020204" pitchFamily="34" charset="0"/>
              </a:rPr>
              <a:t>ما مثل حساب مجموع قيم مختلفة , حساب المتوسط </a:t>
            </a:r>
            <a:r>
              <a:rPr lang="ar-SA" sz="3200" dirty="0">
                <a:latin typeface="Arial" panose="020B0604020202020204" pitchFamily="34" charset="0"/>
                <a:cs typeface="Arial" panose="020B0604020202020204" pitchFamily="34" charset="0"/>
              </a:rPr>
              <a:t>.</a:t>
            </a:r>
            <a:endParaRPr lang="en-GB" sz="3200" dirty="0">
              <a:latin typeface="Arial" panose="020B0604020202020204" pitchFamily="34" charset="0"/>
              <a:cs typeface="Arial" panose="020B0604020202020204" pitchFamily="34" charset="0"/>
            </a:endParaRPr>
          </a:p>
          <a:p>
            <a:pPr algn="r" rtl="1"/>
            <a:r>
              <a:rPr lang="ar-SA" sz="3200" b="1" dirty="0">
                <a:solidFill>
                  <a:schemeClr val="bg2">
                    <a:lumMod val="25000"/>
                  </a:schemeClr>
                </a:solidFill>
                <a:latin typeface="Arial" panose="020B0604020202020204" pitchFamily="34" charset="0"/>
                <a:cs typeface="Arial" panose="020B0604020202020204" pitchFamily="34" charset="0"/>
              </a:rPr>
              <a:t>البرمجيات </a:t>
            </a:r>
            <a:r>
              <a:rPr lang="ar-SA" sz="3200" dirty="0">
                <a:solidFill>
                  <a:schemeClr val="bg2">
                    <a:lumMod val="25000"/>
                  </a:schemeClr>
                </a:solidFill>
                <a:latin typeface="Arial" panose="020B0604020202020204" pitchFamily="34" charset="0"/>
                <a:cs typeface="Arial" panose="020B0604020202020204" pitchFamily="34" charset="0"/>
              </a:rPr>
              <a:t>: </a:t>
            </a:r>
            <a:r>
              <a:rPr lang="ar-SA" sz="3200" dirty="0">
                <a:latin typeface="Arial" panose="020B0604020202020204" pitchFamily="34" charset="0"/>
                <a:cs typeface="Arial" panose="020B0604020202020204" pitchFamily="34" charset="0"/>
              </a:rPr>
              <a:t>هي </a:t>
            </a:r>
            <a:r>
              <a:rPr lang="ar-SA" sz="3200" dirty="0">
                <a:solidFill>
                  <a:srgbClr val="FF0000"/>
                </a:solidFill>
                <a:latin typeface="Arial" panose="020B0604020202020204" pitchFamily="34" charset="0"/>
                <a:cs typeface="Arial" panose="020B0604020202020204" pitchFamily="34" charset="0"/>
              </a:rPr>
              <a:t>برامج</a:t>
            </a:r>
            <a:r>
              <a:rPr lang="ar-SA" sz="3200" dirty="0">
                <a:latin typeface="Arial" panose="020B0604020202020204" pitchFamily="34" charset="0"/>
                <a:cs typeface="Arial" panose="020B0604020202020204" pitchFamily="34" charset="0"/>
              </a:rPr>
              <a:t> </a:t>
            </a:r>
            <a:r>
              <a:rPr lang="ar-SA" sz="3200" dirty="0">
                <a:solidFill>
                  <a:schemeClr val="tx1"/>
                </a:solidFill>
                <a:latin typeface="Arial" panose="020B0604020202020204" pitchFamily="34" charset="0"/>
                <a:cs typeface="Arial" panose="020B0604020202020204" pitchFamily="34" charset="0"/>
              </a:rPr>
              <a:t>تسهل للمستخدم </a:t>
            </a:r>
            <a:r>
              <a:rPr lang="ar-SA" sz="3200" dirty="0">
                <a:solidFill>
                  <a:srgbClr val="FF0000"/>
                </a:solidFill>
                <a:latin typeface="Arial" panose="020B0604020202020204" pitchFamily="34" charset="0"/>
                <a:cs typeface="Arial" panose="020B0604020202020204" pitchFamily="34" charset="0"/>
              </a:rPr>
              <a:t>استخدام</a:t>
            </a:r>
            <a:r>
              <a:rPr lang="ar-SA" sz="3200" dirty="0">
                <a:latin typeface="Arial" panose="020B0604020202020204" pitchFamily="34" charset="0"/>
                <a:cs typeface="Arial" panose="020B0604020202020204" pitchFamily="34" charset="0"/>
              </a:rPr>
              <a:t> </a:t>
            </a:r>
            <a:r>
              <a:rPr lang="ar-SA" sz="3200" dirty="0">
                <a:solidFill>
                  <a:schemeClr val="tx1"/>
                </a:solidFill>
                <a:latin typeface="Arial" panose="020B0604020202020204" pitchFamily="34" charset="0"/>
                <a:cs typeface="Arial" panose="020B0604020202020204" pitchFamily="34" charset="0"/>
              </a:rPr>
              <a:t>المكونات المادية بكفاءة وراحة ويمكن تقسيم البرمجيات إلى ثلاثة أنواع رئيسية وهي :</a:t>
            </a:r>
            <a:endParaRPr lang="en-GB" sz="3200" dirty="0">
              <a:solidFill>
                <a:schemeClr val="tx1"/>
              </a:solidFill>
              <a:latin typeface="Arial" panose="020B0604020202020204" pitchFamily="34" charset="0"/>
              <a:cs typeface="Arial" panose="020B0604020202020204" pitchFamily="34" charset="0"/>
            </a:endParaRPr>
          </a:p>
          <a:p>
            <a:pPr algn="r" rtl="1"/>
            <a:r>
              <a:rPr lang="ar-SA" sz="3200" dirty="0">
                <a:solidFill>
                  <a:schemeClr val="bg2">
                    <a:lumMod val="25000"/>
                  </a:schemeClr>
                </a:solidFill>
              </a:rPr>
              <a:t>1</a:t>
            </a:r>
            <a:r>
              <a:rPr lang="ar-SA" sz="3200" b="1" dirty="0">
                <a:solidFill>
                  <a:schemeClr val="bg2">
                    <a:lumMod val="25000"/>
                  </a:schemeClr>
                </a:solidFill>
              </a:rPr>
              <a:t>- </a:t>
            </a:r>
            <a:r>
              <a:rPr lang="ar-SA" sz="3200" b="1" dirty="0">
                <a:solidFill>
                  <a:schemeClr val="bg2">
                    <a:lumMod val="25000"/>
                  </a:schemeClr>
                </a:solidFill>
                <a:latin typeface="Arial" panose="020B0604020202020204" pitchFamily="34" charset="0"/>
                <a:cs typeface="Arial" panose="020B0604020202020204" pitchFamily="34" charset="0"/>
              </a:rPr>
              <a:t>برامج التشغيل :</a:t>
            </a:r>
            <a:endParaRPr lang="en-GB" sz="3200" dirty="0">
              <a:solidFill>
                <a:schemeClr val="bg2">
                  <a:lumMod val="25000"/>
                </a:schemeClr>
              </a:solidFill>
              <a:latin typeface="Arial" panose="020B0604020202020204" pitchFamily="34" charset="0"/>
              <a:cs typeface="Arial" panose="020B0604020202020204" pitchFamily="34" charset="0"/>
            </a:endParaRPr>
          </a:p>
          <a:p>
            <a:pPr algn="r" rtl="1"/>
            <a:r>
              <a:rPr lang="ar-SA" sz="3200" dirty="0">
                <a:solidFill>
                  <a:schemeClr val="tx1"/>
                </a:solidFill>
                <a:latin typeface="Arial" panose="020B0604020202020204" pitchFamily="34" charset="0"/>
                <a:cs typeface="Arial" panose="020B0604020202020204" pitchFamily="34" charset="0"/>
              </a:rPr>
              <a:t>مثل </a:t>
            </a:r>
            <a:r>
              <a:rPr lang="en-US" sz="3200" dirty="0">
                <a:solidFill>
                  <a:schemeClr val="tx1"/>
                </a:solidFill>
                <a:latin typeface="Arial" panose="020B0604020202020204" pitchFamily="34" charset="0"/>
                <a:cs typeface="Arial" panose="020B0604020202020204" pitchFamily="34" charset="0"/>
              </a:rPr>
              <a:t>Windows</a:t>
            </a:r>
            <a:r>
              <a:rPr lang="ar-SA" sz="3200" dirty="0">
                <a:solidFill>
                  <a:schemeClr val="tx1"/>
                </a:solidFill>
                <a:latin typeface="Arial" panose="020B0604020202020204" pitchFamily="34" charset="0"/>
                <a:cs typeface="Arial" panose="020B0604020202020204" pitchFamily="34" charset="0"/>
              </a:rPr>
              <a:t>, </a:t>
            </a:r>
            <a:r>
              <a:rPr lang="en-US" sz="3200" dirty="0">
                <a:solidFill>
                  <a:schemeClr val="tx1"/>
                </a:solidFill>
                <a:latin typeface="Arial" panose="020B0604020202020204" pitchFamily="34" charset="0"/>
                <a:cs typeface="Arial" panose="020B0604020202020204" pitchFamily="34" charset="0"/>
              </a:rPr>
              <a:t>Dos</a:t>
            </a:r>
            <a:r>
              <a:rPr lang="ar-SA" sz="3200" dirty="0">
                <a:solidFill>
                  <a:schemeClr val="tx1"/>
                </a:solidFill>
                <a:latin typeface="Arial" panose="020B0604020202020204" pitchFamily="34" charset="0"/>
                <a:cs typeface="Arial" panose="020B0604020202020204" pitchFamily="34" charset="0"/>
              </a:rPr>
              <a:t>, </a:t>
            </a:r>
            <a:r>
              <a:rPr lang="en-US" sz="3200" dirty="0">
                <a:solidFill>
                  <a:schemeClr val="tx1"/>
                </a:solidFill>
                <a:latin typeface="Arial" panose="020B0604020202020204" pitchFamily="34" charset="0"/>
                <a:cs typeface="Arial" panose="020B0604020202020204" pitchFamily="34" charset="0"/>
              </a:rPr>
              <a:t>Unix</a:t>
            </a:r>
            <a:r>
              <a:rPr lang="ar-SA" sz="3200" dirty="0">
                <a:solidFill>
                  <a:schemeClr val="tx1"/>
                </a:solidFill>
                <a:latin typeface="Arial" panose="020B0604020202020204" pitchFamily="34" charset="0"/>
                <a:cs typeface="Arial" panose="020B0604020202020204" pitchFamily="34" charset="0"/>
              </a:rPr>
              <a:t>, </a:t>
            </a:r>
            <a:r>
              <a:rPr lang="en-US" sz="3200" dirty="0">
                <a:solidFill>
                  <a:schemeClr val="tx1"/>
                </a:solidFill>
                <a:latin typeface="Arial" panose="020B0604020202020204" pitchFamily="34" charset="0"/>
                <a:cs typeface="Arial" panose="020B0604020202020204" pitchFamily="34" charset="0"/>
              </a:rPr>
              <a:t>Linux </a:t>
            </a:r>
            <a:r>
              <a:rPr lang="ar-SA" sz="3200" dirty="0">
                <a:solidFill>
                  <a:schemeClr val="tx1"/>
                </a:solidFill>
                <a:latin typeface="Arial" panose="020B0604020202020204" pitchFamily="34" charset="0"/>
                <a:cs typeface="Arial" panose="020B0604020202020204" pitchFamily="34" charset="0"/>
              </a:rPr>
              <a:t> وغيرها . وهي عبارة عن برامج تقوم بدور </a:t>
            </a:r>
            <a:r>
              <a:rPr lang="ar-SA" sz="3200" dirty="0">
                <a:solidFill>
                  <a:srgbClr val="FF0000"/>
                </a:solidFill>
                <a:latin typeface="Arial" panose="020B0604020202020204" pitchFamily="34" charset="0"/>
                <a:cs typeface="Arial" panose="020B0604020202020204" pitchFamily="34" charset="0"/>
              </a:rPr>
              <a:t>الوسيط </a:t>
            </a:r>
            <a:r>
              <a:rPr lang="ar-SA" sz="3200" dirty="0">
                <a:solidFill>
                  <a:schemeClr val="tx1"/>
                </a:solidFill>
                <a:latin typeface="Arial" panose="020B0604020202020204" pitchFamily="34" charset="0"/>
                <a:cs typeface="Arial" panose="020B0604020202020204" pitchFamily="34" charset="0"/>
              </a:rPr>
              <a:t>بين المستخدم والمكونات المادية , وتمكن المستخدم من استخدام المكونات المادية بكفاءة عالية , وتساعد المستخدم في إنشاء نظام الملفات وغيرها.</a:t>
            </a:r>
            <a:endParaRPr lang="en-GB" sz="3200" dirty="0">
              <a:solidFill>
                <a:schemeClr val="tx1"/>
              </a:solidFill>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28435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1540" y="260648"/>
            <a:ext cx="8280920" cy="6114274"/>
          </a:xfrm>
        </p:spPr>
        <p:txBody>
          <a:bodyPr>
            <a:normAutofit lnSpcReduction="10000"/>
          </a:bodyPr>
          <a:lstStyle/>
          <a:p>
            <a:pPr algn="r" rtl="1"/>
            <a:r>
              <a:rPr lang="ar-SA" sz="3600" dirty="0">
                <a:solidFill>
                  <a:schemeClr val="accent2">
                    <a:lumMod val="50000"/>
                  </a:schemeClr>
                </a:solidFill>
                <a:latin typeface="Arial" panose="020B0604020202020204" pitchFamily="34" charset="0"/>
                <a:cs typeface="Arial" panose="020B0604020202020204" pitchFamily="34" charset="0"/>
              </a:rPr>
              <a:t>2- برامج التطبيقات :</a:t>
            </a:r>
            <a:endParaRPr lang="en-GB" sz="3600" dirty="0">
              <a:solidFill>
                <a:schemeClr val="accent2">
                  <a:lumMod val="50000"/>
                </a:schemeClr>
              </a:solidFill>
              <a:latin typeface="Arial" panose="020B0604020202020204" pitchFamily="34" charset="0"/>
              <a:cs typeface="Arial" panose="020B0604020202020204" pitchFamily="34" charset="0"/>
            </a:endParaRPr>
          </a:p>
          <a:p>
            <a:pPr algn="just" rtl="1"/>
            <a:r>
              <a:rPr lang="ar-SA" sz="3600" dirty="0">
                <a:solidFill>
                  <a:schemeClr val="tx1"/>
                </a:solidFill>
                <a:latin typeface="Arial" panose="020B0604020202020204" pitchFamily="34" charset="0"/>
                <a:cs typeface="Arial" panose="020B0604020202020204" pitchFamily="34" charset="0"/>
              </a:rPr>
              <a:t>هي برامج تساعد في </a:t>
            </a:r>
            <a:r>
              <a:rPr lang="ar-SA" sz="3600" dirty="0">
                <a:solidFill>
                  <a:srgbClr val="FF0000"/>
                </a:solidFill>
                <a:latin typeface="Arial" panose="020B0604020202020204" pitchFamily="34" charset="0"/>
                <a:cs typeface="Arial" panose="020B0604020202020204" pitchFamily="34" charset="0"/>
              </a:rPr>
              <a:t>إنشاء</a:t>
            </a:r>
            <a:r>
              <a:rPr lang="ar-SA" sz="3600" dirty="0">
                <a:latin typeface="Arial" panose="020B0604020202020204" pitchFamily="34" charset="0"/>
                <a:cs typeface="Arial" panose="020B0604020202020204" pitchFamily="34" charset="0"/>
              </a:rPr>
              <a:t> </a:t>
            </a:r>
            <a:r>
              <a:rPr lang="ar-SA" sz="3600" dirty="0">
                <a:solidFill>
                  <a:schemeClr val="tx1"/>
                </a:solidFill>
                <a:latin typeface="Arial" panose="020B0604020202020204" pitchFamily="34" charset="0"/>
                <a:cs typeface="Arial" panose="020B0604020202020204" pitchFamily="34" charset="0"/>
              </a:rPr>
              <a:t>كثير من التطبيقات مثل إنشاء قاعدة بيانات والرسم باستخدام الحاسب وغيرها ومن أمثلة هذه البرامج : الأوتوكاد - الإكسل – الفوتوشوب .</a:t>
            </a:r>
            <a:endParaRPr lang="en-GB" sz="3600" dirty="0">
              <a:solidFill>
                <a:schemeClr val="tx1"/>
              </a:solidFill>
              <a:latin typeface="Arial" panose="020B0604020202020204" pitchFamily="34" charset="0"/>
              <a:cs typeface="Arial" panose="020B0604020202020204" pitchFamily="34" charset="0"/>
            </a:endParaRPr>
          </a:p>
          <a:p>
            <a:pPr algn="r" rtl="1"/>
            <a:r>
              <a:rPr lang="ar-SA" sz="3600" dirty="0">
                <a:solidFill>
                  <a:schemeClr val="accent2">
                    <a:lumMod val="50000"/>
                  </a:schemeClr>
                </a:solidFill>
                <a:latin typeface="Arial" panose="020B0604020202020204" pitchFamily="34" charset="0"/>
                <a:cs typeface="Arial" panose="020B0604020202020204" pitchFamily="34" charset="0"/>
              </a:rPr>
              <a:t>3- لغات البرمجة :</a:t>
            </a:r>
            <a:endParaRPr lang="en-GB" sz="3600" dirty="0">
              <a:solidFill>
                <a:schemeClr val="accent2">
                  <a:lumMod val="50000"/>
                </a:schemeClr>
              </a:solidFill>
              <a:latin typeface="Arial" panose="020B0604020202020204" pitchFamily="34" charset="0"/>
              <a:cs typeface="Arial" panose="020B0604020202020204" pitchFamily="34" charset="0"/>
            </a:endParaRPr>
          </a:p>
          <a:p>
            <a:pPr algn="just" rtl="1"/>
            <a:r>
              <a:rPr lang="ar-SA" sz="3600" dirty="0">
                <a:solidFill>
                  <a:schemeClr val="tx1"/>
                </a:solidFill>
                <a:latin typeface="Arial" panose="020B0604020202020204" pitchFamily="34" charset="0"/>
                <a:cs typeface="Arial" panose="020B0604020202020204" pitchFamily="34" charset="0"/>
              </a:rPr>
              <a:t>وهذه</a:t>
            </a:r>
            <a:r>
              <a:rPr lang="ar-SA" sz="3600" dirty="0">
                <a:solidFill>
                  <a:srgbClr val="FF0000"/>
                </a:solidFill>
                <a:latin typeface="Arial" panose="020B0604020202020204" pitchFamily="34" charset="0"/>
                <a:cs typeface="Arial" panose="020B0604020202020204" pitchFamily="34" charset="0"/>
              </a:rPr>
              <a:t> اللغات </a:t>
            </a:r>
            <a:r>
              <a:rPr lang="ar-SA" sz="3600" dirty="0">
                <a:solidFill>
                  <a:schemeClr val="tx1"/>
                </a:solidFill>
                <a:latin typeface="Arial" panose="020B0604020202020204" pitchFamily="34" charset="0"/>
                <a:cs typeface="Arial" panose="020B0604020202020204" pitchFamily="34" charset="0"/>
              </a:rPr>
              <a:t>هي التي تستخدم في </a:t>
            </a:r>
            <a:r>
              <a:rPr lang="ar-SA" sz="3600" dirty="0">
                <a:solidFill>
                  <a:srgbClr val="FF0000"/>
                </a:solidFill>
                <a:latin typeface="Arial" panose="020B0604020202020204" pitchFamily="34" charset="0"/>
                <a:cs typeface="Arial" panose="020B0604020202020204" pitchFamily="34" charset="0"/>
              </a:rPr>
              <a:t>بناء</a:t>
            </a:r>
            <a:r>
              <a:rPr lang="ar-SA" sz="3600" dirty="0">
                <a:latin typeface="Arial" panose="020B0604020202020204" pitchFamily="34" charset="0"/>
                <a:cs typeface="Arial" panose="020B0604020202020204" pitchFamily="34" charset="0"/>
              </a:rPr>
              <a:t> </a:t>
            </a:r>
            <a:r>
              <a:rPr lang="ar-SA" sz="3600" dirty="0">
                <a:solidFill>
                  <a:schemeClr val="tx1"/>
                </a:solidFill>
                <a:latin typeface="Arial" panose="020B0604020202020204" pitchFamily="34" charset="0"/>
                <a:cs typeface="Arial" panose="020B0604020202020204" pitchFamily="34" charset="0"/>
              </a:rPr>
              <a:t>البرامج المختلفة وهي تتراوح من اللغات التي تتعامل </a:t>
            </a:r>
            <a:r>
              <a:rPr lang="ar-SA" sz="3600" dirty="0">
                <a:solidFill>
                  <a:srgbClr val="FF0000"/>
                </a:solidFill>
                <a:latin typeface="Arial" panose="020B0604020202020204" pitchFamily="34" charset="0"/>
                <a:cs typeface="Arial" panose="020B0604020202020204" pitchFamily="34" charset="0"/>
              </a:rPr>
              <a:t>مباشرة </a:t>
            </a:r>
            <a:r>
              <a:rPr lang="ar-SA" sz="3600" dirty="0">
                <a:solidFill>
                  <a:schemeClr val="tx1"/>
                </a:solidFill>
                <a:latin typeface="Arial" panose="020B0604020202020204" pitchFamily="34" charset="0"/>
                <a:cs typeface="Arial" panose="020B0604020202020204" pitchFamily="34" charset="0"/>
              </a:rPr>
              <a:t>مع المكونات المادية للحاسب والأخرى التي تتطلب </a:t>
            </a:r>
            <a:r>
              <a:rPr lang="ar-SA" sz="3600" dirty="0">
                <a:solidFill>
                  <a:srgbClr val="FF0000"/>
                </a:solidFill>
                <a:latin typeface="Arial" panose="020B0604020202020204" pitchFamily="34" charset="0"/>
                <a:cs typeface="Arial" panose="020B0604020202020204" pitchFamily="34" charset="0"/>
              </a:rPr>
              <a:t>تحويلها</a:t>
            </a:r>
            <a:r>
              <a:rPr lang="ar-SA" sz="3600" dirty="0">
                <a:latin typeface="Arial" panose="020B0604020202020204" pitchFamily="34" charset="0"/>
                <a:cs typeface="Arial" panose="020B0604020202020204" pitchFamily="34" charset="0"/>
              </a:rPr>
              <a:t> </a:t>
            </a:r>
            <a:r>
              <a:rPr lang="ar-SA" sz="3600" dirty="0">
                <a:solidFill>
                  <a:schemeClr val="tx1"/>
                </a:solidFill>
                <a:latin typeface="Arial" panose="020B0604020202020204" pitchFamily="34" charset="0"/>
                <a:cs typeface="Arial" panose="020B0604020202020204" pitchFamily="34" charset="0"/>
              </a:rPr>
              <a:t>من صورتها التي تكتب بها إلى صورة أخرى يستطيع الحاسب التعامل معها .</a:t>
            </a:r>
            <a:endParaRPr lang="en-GB" sz="3600" dirty="0">
              <a:solidFill>
                <a:schemeClr val="tx1"/>
              </a:solidFill>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804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1">
            <a:extLst>
              <a:ext uri="{FF2B5EF4-FFF2-40B4-BE49-F238E27FC236}">
                <a16:creationId xmlns:a16="http://schemas.microsoft.com/office/drawing/2014/main" id="{BDCD750D-8419-405B-A97B-7DC52BB568C9}"/>
              </a:ext>
            </a:extLst>
          </p:cNvPr>
          <p:cNvSpPr txBox="1">
            <a:spLocks/>
          </p:cNvSpPr>
          <p:nvPr/>
        </p:nvSpPr>
        <p:spPr>
          <a:xfrm>
            <a:off x="107504" y="404664"/>
            <a:ext cx="8856984" cy="62646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r" rtl="1">
              <a:buNone/>
            </a:pPr>
            <a:r>
              <a:rPr lang="ar-SA" sz="3600" b="1" dirty="0">
                <a:solidFill>
                  <a:srgbClr val="0070C0"/>
                </a:solidFill>
                <a:latin typeface="Arial" panose="020B0604020202020204" pitchFamily="34" charset="0"/>
                <a:cs typeface="Arial" panose="020B0604020202020204" pitchFamily="34" charset="0"/>
              </a:rPr>
              <a:t>مقدمة عامة:</a:t>
            </a:r>
          </a:p>
          <a:p>
            <a:pPr marL="0" indent="0" algn="r" rtl="1">
              <a:buNone/>
            </a:pPr>
            <a:r>
              <a:rPr lang="ar-SA" sz="3200" dirty="0">
                <a:solidFill>
                  <a:schemeClr val="tx1"/>
                </a:solidFill>
                <a:latin typeface="Arial" panose="020B0604020202020204" pitchFamily="34" charset="0"/>
                <a:cs typeface="Arial" panose="020B0604020202020204" pitchFamily="34" charset="0"/>
              </a:rPr>
              <a:t>ظهرت لغة جافا عام 1995.</a:t>
            </a:r>
          </a:p>
          <a:p>
            <a:pPr marL="0" indent="0" algn="r" rtl="1">
              <a:buNone/>
            </a:pPr>
            <a:r>
              <a:rPr lang="ar-SA" sz="3200" dirty="0">
                <a:solidFill>
                  <a:schemeClr val="tx1"/>
                </a:solidFill>
                <a:latin typeface="Arial" panose="020B0604020202020204" pitchFamily="34" charset="0"/>
                <a:cs typeface="Arial" panose="020B0604020202020204" pitchFamily="34" charset="0"/>
              </a:rPr>
              <a:t>طورتها شركة </a:t>
            </a:r>
            <a:r>
              <a:rPr lang="en-US" sz="3200" dirty="0">
                <a:solidFill>
                  <a:schemeClr val="tx1"/>
                </a:solidFill>
                <a:latin typeface="Arial" panose="020B0604020202020204" pitchFamily="34" charset="0"/>
                <a:cs typeface="Arial" panose="020B0604020202020204" pitchFamily="34" charset="0"/>
              </a:rPr>
              <a:t>Sun Microsystems</a:t>
            </a:r>
            <a:r>
              <a:rPr lang="ar-SA" sz="3200" dirty="0">
                <a:solidFill>
                  <a:schemeClr val="tx1"/>
                </a:solidFill>
                <a:latin typeface="Arial" panose="020B0604020202020204" pitchFamily="34" charset="0"/>
                <a:cs typeface="Arial" panose="020B0604020202020204" pitchFamily="34" charset="0"/>
              </a:rPr>
              <a:t>.</a:t>
            </a:r>
          </a:p>
          <a:p>
            <a:pPr marL="0" indent="0" algn="r" rtl="1">
              <a:buNone/>
            </a:pPr>
            <a:r>
              <a:rPr lang="ar-SA" sz="3200" dirty="0">
                <a:solidFill>
                  <a:schemeClr val="tx1"/>
                </a:solidFill>
                <a:latin typeface="Arial" panose="020B0604020202020204" pitchFamily="34" charset="0"/>
                <a:cs typeface="Arial" panose="020B0604020202020204" pitchFamily="34" charset="0"/>
              </a:rPr>
              <a:t>هي لغة سهلة الاستعمال قد صممت لتكون مستقلة عن محيط التشغيل.</a:t>
            </a:r>
          </a:p>
          <a:p>
            <a:pPr marL="0" indent="0" algn="r" rtl="1">
              <a:buNone/>
            </a:pPr>
            <a:r>
              <a:rPr lang="ar-SA" sz="3200" dirty="0">
                <a:solidFill>
                  <a:schemeClr val="tx1"/>
                </a:solidFill>
                <a:latin typeface="Arial" panose="020B0604020202020204" pitchFamily="34" charset="0"/>
                <a:cs typeface="Arial" panose="020B0604020202020204" pitchFamily="34" charset="0"/>
              </a:rPr>
              <a:t>عبرت عن ذلك شركة </a:t>
            </a:r>
            <a:r>
              <a:rPr lang="en-US" sz="3200" dirty="0">
                <a:solidFill>
                  <a:schemeClr val="tx1"/>
                </a:solidFill>
                <a:latin typeface="Arial" panose="020B0604020202020204" pitchFamily="34" charset="0"/>
                <a:cs typeface="Arial" panose="020B0604020202020204" pitchFamily="34" charset="0"/>
              </a:rPr>
              <a:t>Sun</a:t>
            </a:r>
            <a:r>
              <a:rPr lang="ar-SA" sz="3200" dirty="0">
                <a:solidFill>
                  <a:schemeClr val="tx1"/>
                </a:solidFill>
                <a:latin typeface="Arial" panose="020B0604020202020204" pitchFamily="34" charset="0"/>
                <a:cs typeface="Arial" panose="020B0604020202020204" pitchFamily="34" charset="0"/>
              </a:rPr>
              <a:t> بالمبدأ القائل</a:t>
            </a:r>
          </a:p>
          <a:p>
            <a:pPr marL="0" indent="0" algn="r" rtl="1">
              <a:buNone/>
            </a:pPr>
            <a:r>
              <a:rPr lang="ar-SA" sz="3200" dirty="0">
                <a:solidFill>
                  <a:schemeClr val="tx1"/>
                </a:solidFill>
                <a:latin typeface="Arial" panose="020B0604020202020204" pitchFamily="34" charset="0"/>
                <a:cs typeface="Arial" panose="020B0604020202020204" pitchFamily="34" charset="0"/>
              </a:rPr>
              <a:t> </a:t>
            </a:r>
            <a:r>
              <a:rPr lang="en-US" sz="3200" dirty="0">
                <a:solidFill>
                  <a:srgbClr val="FF0000"/>
                </a:solidFill>
                <a:latin typeface="Arial" panose="020B0604020202020204" pitchFamily="34" charset="0"/>
                <a:cs typeface="Arial" panose="020B0604020202020204" pitchFamily="34" charset="0"/>
              </a:rPr>
              <a:t>“Write once, Run Everywhere”</a:t>
            </a:r>
            <a:endParaRPr lang="ar-SA" sz="3200" dirty="0">
              <a:solidFill>
                <a:srgbClr val="FF0000"/>
              </a:solidFill>
              <a:latin typeface="Arial" panose="020B0604020202020204" pitchFamily="34" charset="0"/>
              <a:cs typeface="Arial" panose="020B0604020202020204" pitchFamily="34" charset="0"/>
            </a:endParaRPr>
          </a:p>
          <a:p>
            <a:pPr marL="0" indent="0" algn="r" rtl="1">
              <a:buNone/>
            </a:pPr>
            <a:r>
              <a:rPr lang="ar-SA" sz="3200" dirty="0">
                <a:solidFill>
                  <a:schemeClr val="tx1"/>
                </a:solidFill>
                <a:latin typeface="Arial" panose="020B0604020202020204" pitchFamily="34" charset="0"/>
                <a:cs typeface="Arial" panose="020B0604020202020204" pitchFamily="34" charset="0"/>
              </a:rPr>
              <a:t>يتطلب تحقيق هذا المبدأ تعريف آلة جافا الافتراضية </a:t>
            </a:r>
            <a:r>
              <a:rPr lang="en-US" sz="3200" dirty="0">
                <a:solidFill>
                  <a:schemeClr val="tx1"/>
                </a:solidFill>
                <a:latin typeface="Arial" panose="020B0604020202020204" pitchFamily="34" charset="0"/>
                <a:cs typeface="Arial" panose="020B0604020202020204" pitchFamily="34" charset="0"/>
              </a:rPr>
              <a:t>JVM</a:t>
            </a:r>
            <a:endParaRPr lang="ar-SA" sz="3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048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1000"/>
                                        <p:tgtEl>
                                          <p:spTgt spid="6">
                                            <p:txEl>
                                              <p:pRg st="6" end="6"/>
                                            </p:txEl>
                                          </p:spTgt>
                                        </p:tgtEl>
                                      </p:cBhvr>
                                    </p:animEffect>
                                    <p:anim calcmode="lin" valueType="num">
                                      <p:cBhvr>
                                        <p:cTn id="5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332656"/>
            <a:ext cx="8964488" cy="6042266"/>
          </a:xfrm>
        </p:spPr>
        <p:txBody>
          <a:bodyPr>
            <a:normAutofit/>
          </a:bodyPr>
          <a:lstStyle/>
          <a:p>
            <a:pPr algn="r" rtl="1"/>
            <a:r>
              <a:rPr lang="ar-SA" sz="3200"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بيئة التشغيل </a:t>
            </a:r>
            <a:r>
              <a:rPr lang="en-US" sz="3200"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(JVM)</a:t>
            </a:r>
            <a:r>
              <a:rPr lang="ar-SA" sz="3200"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endParaRPr lang="en-US" sz="2800" dirty="0">
              <a:solidFill>
                <a:schemeClr val="tx1"/>
              </a:solidFill>
              <a:latin typeface="Arial" panose="020B0604020202020204" pitchFamily="34" charset="0"/>
              <a:cs typeface="Arial" panose="020B0604020202020204" pitchFamily="34" charset="0"/>
            </a:endParaRPr>
          </a:p>
          <a:p>
            <a:pPr algn="r" rtl="1"/>
            <a:r>
              <a:rPr lang="en-US" sz="2800" dirty="0">
                <a:solidFill>
                  <a:schemeClr val="tx1"/>
                </a:solidFill>
                <a:latin typeface="Arial" panose="020B0604020202020204" pitchFamily="34" charset="0"/>
                <a:cs typeface="Arial" panose="020B0604020202020204" pitchFamily="34" charset="0"/>
              </a:rPr>
              <a:t>  </a:t>
            </a:r>
            <a:r>
              <a:rPr lang="ar-SA" sz="2800" dirty="0">
                <a:solidFill>
                  <a:schemeClr val="tx1"/>
                </a:solidFill>
                <a:latin typeface="Arial" panose="020B0604020202020204" pitchFamily="34" charset="0"/>
                <a:cs typeface="Arial" panose="020B0604020202020204" pitchFamily="34" charset="0"/>
              </a:rPr>
              <a:t>الحروف</a:t>
            </a:r>
            <a:r>
              <a:rPr lang="en-US" sz="2800" dirty="0">
                <a:solidFill>
                  <a:schemeClr val="tx1"/>
                </a:solidFill>
                <a:latin typeface="Arial" panose="020B0604020202020204" pitchFamily="34" charset="0"/>
                <a:cs typeface="Arial" panose="020B0604020202020204" pitchFamily="34" charset="0"/>
              </a:rPr>
              <a:t> JVM </a:t>
            </a:r>
            <a:r>
              <a:rPr lang="ar-SA" sz="2800" dirty="0">
                <a:solidFill>
                  <a:srgbClr val="FF0000"/>
                </a:solidFill>
                <a:latin typeface="Arial" panose="020B0604020202020204" pitchFamily="34" charset="0"/>
                <a:cs typeface="Arial" panose="020B0604020202020204" pitchFamily="34" charset="0"/>
              </a:rPr>
              <a:t>اختصار</a:t>
            </a:r>
            <a:r>
              <a:rPr lang="ar-SA" sz="2800" dirty="0">
                <a:solidFill>
                  <a:schemeClr val="tx1"/>
                </a:solidFill>
                <a:latin typeface="Arial" panose="020B0604020202020204" pitchFamily="34" charset="0"/>
                <a:cs typeface="Arial" panose="020B0604020202020204" pitchFamily="34" charset="0"/>
              </a:rPr>
              <a:t> للعبارة</a:t>
            </a:r>
            <a:r>
              <a:rPr lang="en-US" sz="2800" dirty="0">
                <a:solidFill>
                  <a:schemeClr val="tx1"/>
                </a:solidFill>
                <a:latin typeface="Arial" panose="020B0604020202020204" pitchFamily="34" charset="0"/>
                <a:cs typeface="Arial" panose="020B0604020202020204" pitchFamily="34" charset="0"/>
              </a:rPr>
              <a:t>(Java Virtual Machine ) </a:t>
            </a:r>
            <a:r>
              <a:rPr lang="ar-SA" sz="2800" dirty="0">
                <a:solidFill>
                  <a:schemeClr val="tx1"/>
                </a:solidFill>
                <a:latin typeface="Arial" panose="020B0604020202020204" pitchFamily="34" charset="0"/>
                <a:cs typeface="Arial" panose="020B0604020202020204" pitchFamily="34" charset="0"/>
              </a:rPr>
              <a:t> </a:t>
            </a:r>
            <a:r>
              <a:rPr lang="en-US" sz="2800" dirty="0">
                <a:solidFill>
                  <a:schemeClr val="tx1"/>
                </a:solidFill>
                <a:latin typeface="Arial" panose="020B0604020202020204" pitchFamily="34" charset="0"/>
                <a:cs typeface="Arial" panose="020B0604020202020204" pitchFamily="34" charset="0"/>
              </a:rPr>
              <a:t> </a:t>
            </a:r>
            <a:r>
              <a:rPr lang="ar-SA" sz="2800" dirty="0">
                <a:solidFill>
                  <a:schemeClr val="tx1"/>
                </a:solidFill>
                <a:latin typeface="Arial" panose="020B0604020202020204" pitchFamily="34" charset="0"/>
                <a:cs typeface="Arial" panose="020B0604020202020204" pitchFamily="34" charset="0"/>
              </a:rPr>
              <a:t>وهي فكرة قامت جافا بإنشائها لتجعل لغة جافا </a:t>
            </a:r>
            <a:r>
              <a:rPr lang="ar-SA" sz="2800" dirty="0">
                <a:solidFill>
                  <a:srgbClr val="FF0000"/>
                </a:solidFill>
                <a:latin typeface="Arial" panose="020B0604020202020204" pitchFamily="34" charset="0"/>
                <a:cs typeface="Arial" panose="020B0604020202020204" pitchFamily="34" charset="0"/>
              </a:rPr>
              <a:t>تعمل</a:t>
            </a:r>
            <a:r>
              <a:rPr lang="ar-SA" sz="2800" dirty="0">
                <a:solidFill>
                  <a:schemeClr val="tx1"/>
                </a:solidFill>
                <a:latin typeface="Arial" panose="020B0604020202020204" pitchFamily="34" charset="0"/>
                <a:cs typeface="Arial" panose="020B0604020202020204" pitchFamily="34" charset="0"/>
              </a:rPr>
              <a:t> على جميع أو معظم أنظمة التشغيل . </a:t>
            </a:r>
            <a:endParaRPr lang="en-US" sz="2800" dirty="0">
              <a:solidFill>
                <a:schemeClr val="tx1"/>
              </a:solidFill>
              <a:latin typeface="Arial" panose="020B0604020202020204" pitchFamily="34" charset="0"/>
              <a:cs typeface="Arial" panose="020B0604020202020204" pitchFamily="34" charset="0"/>
            </a:endParaRPr>
          </a:p>
          <a:p>
            <a:pPr algn="r" rtl="1"/>
            <a:r>
              <a:rPr lang="ar-SA" sz="2800" dirty="0">
                <a:solidFill>
                  <a:schemeClr val="tx1"/>
                </a:solidFill>
                <a:latin typeface="Arial" panose="020B0604020202020204" pitchFamily="34" charset="0"/>
                <a:cs typeface="Arial" panose="020B0604020202020204" pitchFamily="34" charset="0"/>
              </a:rPr>
              <a:t>وتقوم الفكرة على إنشاء طبقة</a:t>
            </a:r>
            <a:r>
              <a:rPr lang="en-US" sz="2800" dirty="0">
                <a:solidFill>
                  <a:schemeClr val="tx1"/>
                </a:solidFill>
                <a:latin typeface="Arial" panose="020B0604020202020204" pitchFamily="34" charset="0"/>
                <a:cs typeface="Arial" panose="020B0604020202020204" pitchFamily="34" charset="0"/>
              </a:rPr>
              <a:t> </a:t>
            </a:r>
            <a:r>
              <a:rPr lang="ar-SA" sz="2800" dirty="0">
                <a:solidFill>
                  <a:schemeClr val="tx1"/>
                </a:solidFill>
                <a:latin typeface="Arial" panose="020B0604020202020204" pitchFamily="34" charset="0"/>
                <a:cs typeface="Arial" panose="020B0604020202020204" pitchFamily="34" charset="0"/>
              </a:rPr>
              <a:t>وسيطة</a:t>
            </a:r>
            <a:r>
              <a:rPr lang="en-US" sz="2800" dirty="0">
                <a:solidFill>
                  <a:schemeClr val="tx1"/>
                </a:solidFill>
                <a:latin typeface="Arial" panose="020B0604020202020204" pitchFamily="34" charset="0"/>
                <a:cs typeface="Arial" panose="020B0604020202020204" pitchFamily="34" charset="0"/>
              </a:rPr>
              <a:t> </a:t>
            </a:r>
            <a:r>
              <a:rPr lang="en-US" sz="2800" dirty="0">
                <a:solidFill>
                  <a:schemeClr val="tx1"/>
                </a:solidFill>
                <a:latin typeface="Arial" panose="020B0604020202020204" pitchFamily="34" charset="0"/>
                <a:cs typeface="Arial" panose="020B0604020202020204" pitchFamily="34" charset="0"/>
                <a:hlinkClick r:id="rId2"/>
              </a:rPr>
              <a:t>Software</a:t>
            </a:r>
            <a:r>
              <a:rPr lang="en-US" sz="2800" dirty="0">
                <a:solidFill>
                  <a:schemeClr val="tx1"/>
                </a:solidFill>
                <a:latin typeface="Arial" panose="020B0604020202020204" pitchFamily="34" charset="0"/>
                <a:cs typeface="Arial" panose="020B0604020202020204" pitchFamily="34" charset="0"/>
              </a:rPr>
              <a:t>  </a:t>
            </a:r>
            <a:r>
              <a:rPr lang="ar-SA" sz="2800" dirty="0">
                <a:solidFill>
                  <a:schemeClr val="tx1"/>
                </a:solidFill>
                <a:latin typeface="Arial" panose="020B0604020202020204" pitchFamily="34" charset="0"/>
                <a:cs typeface="Arial" panose="020B0604020202020204" pitchFamily="34" charset="0"/>
              </a:rPr>
              <a:t> كأنها برنامج </a:t>
            </a:r>
            <a:r>
              <a:rPr lang="ar-SA" sz="2800" dirty="0">
                <a:solidFill>
                  <a:srgbClr val="FF0000"/>
                </a:solidFill>
                <a:latin typeface="Arial" panose="020B0604020202020204" pitchFamily="34" charset="0"/>
                <a:cs typeface="Arial" panose="020B0604020202020204" pitchFamily="34" charset="0"/>
              </a:rPr>
              <a:t>تشغيل</a:t>
            </a:r>
            <a:r>
              <a:rPr lang="ar-SA" sz="2800" dirty="0">
                <a:solidFill>
                  <a:schemeClr val="tx1"/>
                </a:solidFill>
                <a:latin typeface="Arial" panose="020B0604020202020204" pitchFamily="34" charset="0"/>
                <a:cs typeface="Arial" panose="020B0604020202020204" pitchFamily="34" charset="0"/>
              </a:rPr>
              <a:t> للبرامج </a:t>
            </a:r>
            <a:r>
              <a:rPr lang="en-US" sz="2800" dirty="0">
                <a:solidFill>
                  <a:schemeClr val="tx1"/>
                </a:solidFill>
                <a:latin typeface="Arial" panose="020B0604020202020204" pitchFamily="34" charset="0"/>
                <a:cs typeface="Arial" panose="020B0604020202020204" pitchFamily="34" charset="0"/>
              </a:rPr>
              <a:t>Runtime </a:t>
            </a:r>
            <a:r>
              <a:rPr lang="ar-SA" sz="2800" dirty="0">
                <a:solidFill>
                  <a:schemeClr val="tx1"/>
                </a:solidFill>
                <a:latin typeface="Arial" panose="020B0604020202020204" pitchFamily="34" charset="0"/>
                <a:cs typeface="Arial" panose="020B0604020202020204" pitchFamily="34" charset="0"/>
              </a:rPr>
              <a:t> لكل نظام تشغيل</a:t>
            </a:r>
            <a:r>
              <a:rPr lang="en-US" sz="2800" dirty="0">
                <a:solidFill>
                  <a:schemeClr val="tx1"/>
                </a:solidFill>
                <a:latin typeface="Arial" panose="020B0604020202020204" pitchFamily="34" charset="0"/>
                <a:cs typeface="Arial" panose="020B0604020202020204" pitchFamily="34" charset="0"/>
              </a:rPr>
              <a:t>.</a:t>
            </a:r>
          </a:p>
          <a:p>
            <a:pPr algn="r" rtl="1"/>
            <a:r>
              <a:rPr lang="ar-SA" sz="2800" dirty="0">
                <a:solidFill>
                  <a:schemeClr val="tx1"/>
                </a:solidFill>
                <a:latin typeface="Arial" panose="020B0604020202020204" pitchFamily="34" charset="0"/>
                <a:cs typeface="Arial" panose="020B0604020202020204" pitchFamily="34" charset="0"/>
              </a:rPr>
              <a:t>يتم إنزاله أولاً على الأجهزة بحيث تفهم هي برامج جافا وتفسرها لنظام التشغيل ثم الجهاز ولهذا كان من مزايا لغة جافا أنها تعمل على كثير من نظم التشغيل الموجودة بعد إعداد</a:t>
            </a:r>
            <a:r>
              <a:rPr lang="en-US" sz="2800" dirty="0">
                <a:solidFill>
                  <a:schemeClr val="tx1"/>
                </a:solidFill>
                <a:latin typeface="Arial" panose="020B0604020202020204" pitchFamily="34" charset="0"/>
                <a:cs typeface="Arial" panose="020B0604020202020204" pitchFamily="34" charset="0"/>
              </a:rPr>
              <a:t> JVM </a:t>
            </a:r>
            <a:r>
              <a:rPr lang="ar-SA" sz="2800" dirty="0">
                <a:solidFill>
                  <a:schemeClr val="tx1"/>
                </a:solidFill>
                <a:latin typeface="Arial" panose="020B0604020202020204" pitchFamily="34" charset="0"/>
                <a:cs typeface="Arial" panose="020B0604020202020204" pitchFamily="34" charset="0"/>
              </a:rPr>
              <a:t>الخاصة بمعظم أنظمة التشغيل .. فلا يهم إذا كان البرنامج مكتوب لنظام التشغيل</a:t>
            </a:r>
            <a:r>
              <a:rPr lang="en-US" sz="2800" dirty="0">
                <a:solidFill>
                  <a:schemeClr val="tx1"/>
                </a:solidFill>
                <a:latin typeface="Arial" panose="020B0604020202020204" pitchFamily="34" charset="0"/>
                <a:cs typeface="Arial" panose="020B0604020202020204" pitchFamily="34" charset="0"/>
              </a:rPr>
              <a:t> </a:t>
            </a:r>
            <a:r>
              <a:rPr lang="en-US" sz="2800" u="sng" dirty="0">
                <a:solidFill>
                  <a:srgbClr val="FF0000"/>
                </a:solidFill>
                <a:latin typeface="Arial" panose="020B0604020202020204" pitchFamily="34" charset="0"/>
                <a:cs typeface="Arial" panose="020B0604020202020204" pitchFamily="34" charset="0"/>
              </a:rPr>
              <a:t>WINDOWS</a:t>
            </a:r>
            <a:r>
              <a:rPr lang="en-US" sz="2800" dirty="0">
                <a:solidFill>
                  <a:schemeClr val="tx1"/>
                </a:solidFill>
                <a:latin typeface="Arial" panose="020B0604020202020204" pitchFamily="34" charset="0"/>
                <a:cs typeface="Arial" panose="020B0604020202020204" pitchFamily="34" charset="0"/>
              </a:rPr>
              <a:t> </a:t>
            </a:r>
            <a:r>
              <a:rPr lang="ar-SA" sz="2800" dirty="0">
                <a:solidFill>
                  <a:schemeClr val="tx1"/>
                </a:solidFill>
                <a:latin typeface="Arial" panose="020B0604020202020204" pitchFamily="34" charset="0"/>
                <a:cs typeface="Arial" panose="020B0604020202020204" pitchFamily="34" charset="0"/>
              </a:rPr>
              <a:t>أو </a:t>
            </a:r>
            <a:r>
              <a:rPr lang="en-US" sz="2800" dirty="0">
                <a:solidFill>
                  <a:schemeClr val="tx1"/>
                </a:solidFill>
                <a:latin typeface="Arial" panose="020B0604020202020204" pitchFamily="34" charset="0"/>
                <a:cs typeface="Arial" panose="020B0604020202020204" pitchFamily="34" charset="0"/>
                <a:hlinkClick r:id="rId3"/>
              </a:rPr>
              <a:t>UNIX</a:t>
            </a:r>
            <a:r>
              <a:rPr lang="en-US" sz="2800" dirty="0">
                <a:solidFill>
                  <a:schemeClr val="tx1"/>
                </a:solidFill>
                <a:latin typeface="Arial" panose="020B0604020202020204" pitchFamily="34" charset="0"/>
                <a:cs typeface="Arial" panose="020B0604020202020204" pitchFamily="34" charset="0"/>
              </a:rPr>
              <a:t> </a:t>
            </a:r>
            <a:r>
              <a:rPr lang="ar-SA" sz="2800" dirty="0">
                <a:solidFill>
                  <a:schemeClr val="tx1"/>
                </a:solidFill>
                <a:latin typeface="Arial" panose="020B0604020202020204" pitchFamily="34" charset="0"/>
                <a:cs typeface="Arial" panose="020B0604020202020204" pitchFamily="34" charset="0"/>
              </a:rPr>
              <a:t>و المهم أن البرنامج يكتب ثم يحمل إلى الجهاز وعلى الجهاز يوجد</a:t>
            </a:r>
            <a:r>
              <a:rPr lang="en-US" sz="2800" dirty="0">
                <a:solidFill>
                  <a:schemeClr val="tx1"/>
                </a:solidFill>
                <a:latin typeface="Arial" panose="020B0604020202020204" pitchFamily="34" charset="0"/>
                <a:cs typeface="Arial" panose="020B0604020202020204" pitchFamily="34" charset="0"/>
              </a:rPr>
              <a:t> JVM </a:t>
            </a:r>
            <a:r>
              <a:rPr lang="ar-SA" sz="2800" dirty="0">
                <a:solidFill>
                  <a:schemeClr val="tx1"/>
                </a:solidFill>
                <a:latin typeface="Arial" panose="020B0604020202020204" pitchFamily="34" charset="0"/>
                <a:cs typeface="Arial" panose="020B0604020202020204" pitchFamily="34" charset="0"/>
              </a:rPr>
              <a:t>للنظام الموجود وبالتالي يعمل البرنامج . </a:t>
            </a:r>
            <a:endParaRPr lang="en-GB" sz="2800" dirty="0">
              <a:solidFill>
                <a:schemeClr val="tx1"/>
              </a:solidFill>
              <a:latin typeface="Arial" panose="020B0604020202020204" pitchFamily="34" charset="0"/>
              <a:cs typeface="Arial" panose="020B0604020202020204" pitchFamily="34" charset="0"/>
            </a:endParaRPr>
          </a:p>
          <a:p>
            <a:endParaRPr lang="en-GB"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2951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260648"/>
            <a:ext cx="8424936" cy="6336704"/>
          </a:xfrm>
        </p:spPr>
        <p:txBody>
          <a:bodyPr>
            <a:normAutofit fontScale="92500"/>
          </a:bodyPr>
          <a:lstStyle/>
          <a:p>
            <a:pPr algn="r" rtl="1"/>
            <a:r>
              <a:rPr lang="ar-SA" sz="3600" dirty="0">
                <a:solidFill>
                  <a:srgbClr val="FF0000"/>
                </a:solidFill>
                <a:latin typeface="Arial" panose="020B0604020202020204" pitchFamily="34" charset="0"/>
                <a:cs typeface="Arial" panose="020B0604020202020204" pitchFamily="34" charset="0"/>
              </a:rPr>
              <a:t>تتصف لغة الجافا </a:t>
            </a:r>
            <a:r>
              <a:rPr lang="ar-SA" sz="3600" dirty="0">
                <a:solidFill>
                  <a:schemeClr val="tx1"/>
                </a:solidFill>
                <a:latin typeface="Arial" panose="020B0604020202020204" pitchFamily="34" charset="0"/>
                <a:cs typeface="Arial" panose="020B0604020202020204" pitchFamily="34" charset="0"/>
              </a:rPr>
              <a:t>بأنها لغة </a:t>
            </a:r>
            <a:r>
              <a:rPr lang="ar-SA" sz="3600" dirty="0">
                <a:solidFill>
                  <a:srgbClr val="FF0000"/>
                </a:solidFill>
                <a:latin typeface="Arial" panose="020B0604020202020204" pitchFamily="34" charset="0"/>
                <a:cs typeface="Arial" panose="020B0604020202020204" pitchFamily="34" charset="0"/>
              </a:rPr>
              <a:t>تتماشى</a:t>
            </a:r>
            <a:r>
              <a:rPr lang="ar-SA" sz="3600" dirty="0">
                <a:solidFill>
                  <a:schemeClr val="tx1"/>
                </a:solidFill>
                <a:latin typeface="Arial" panose="020B0604020202020204" pitchFamily="34" charset="0"/>
                <a:cs typeface="Arial" panose="020B0604020202020204" pitchFamily="34" charset="0"/>
              </a:rPr>
              <a:t> مع جميع أنظمة التشغيل المتداولة  (مثل نظام ا</a:t>
            </a:r>
            <a:r>
              <a:rPr lang="en-US" sz="3600" dirty="0">
                <a:solidFill>
                  <a:schemeClr val="tx1"/>
                </a:solidFill>
                <a:latin typeface="Arial" panose="020B0604020202020204" pitchFamily="34" charset="0"/>
                <a:cs typeface="Arial" panose="020B0604020202020204" pitchFamily="34" charset="0"/>
              </a:rPr>
              <a:t>UNIX</a:t>
            </a:r>
            <a:r>
              <a:rPr lang="ar-SA" sz="3600" dirty="0">
                <a:solidFill>
                  <a:schemeClr val="tx1"/>
                </a:solidFill>
                <a:latin typeface="Arial" panose="020B0604020202020204" pitchFamily="34" charset="0"/>
                <a:cs typeface="Arial" panose="020B0604020202020204" pitchFamily="34" charset="0"/>
              </a:rPr>
              <a:t>, نظام  </a:t>
            </a:r>
            <a:r>
              <a:rPr lang="en-US" sz="3600" dirty="0">
                <a:solidFill>
                  <a:schemeClr val="tx1"/>
                </a:solidFill>
                <a:latin typeface="Arial" panose="020B0604020202020204" pitchFamily="34" charset="0"/>
                <a:cs typeface="Arial" panose="020B0604020202020204" pitchFamily="34" charset="0"/>
              </a:rPr>
              <a:t>Windows XP</a:t>
            </a:r>
            <a:r>
              <a:rPr lang="ar-SA" sz="3600" dirty="0">
                <a:solidFill>
                  <a:schemeClr val="tx1"/>
                </a:solidFill>
                <a:latin typeface="Arial" panose="020B0604020202020204" pitchFamily="34" charset="0"/>
                <a:cs typeface="Arial" panose="020B0604020202020204" pitchFamily="34" charset="0"/>
              </a:rPr>
              <a:t>)</a:t>
            </a:r>
          </a:p>
          <a:p>
            <a:pPr algn="r" rtl="1"/>
            <a:r>
              <a:rPr lang="ar-SA" sz="3600" dirty="0">
                <a:solidFill>
                  <a:schemeClr val="tx1"/>
                </a:solidFill>
                <a:latin typeface="Arial" panose="020B0604020202020204" pitchFamily="34" charset="0"/>
                <a:cs typeface="Arial" panose="020B0604020202020204" pitchFamily="34" charset="0"/>
              </a:rPr>
              <a:t>	أن لغة الجافا تعتبر </a:t>
            </a:r>
            <a:r>
              <a:rPr lang="ar-SA" sz="3600" dirty="0">
                <a:solidFill>
                  <a:srgbClr val="FF0000"/>
                </a:solidFill>
                <a:latin typeface="Arial" panose="020B0604020202020204" pitchFamily="34" charset="0"/>
                <a:cs typeface="Arial" panose="020B0604020202020204" pitchFamily="34" charset="0"/>
              </a:rPr>
              <a:t>التوأم</a:t>
            </a:r>
            <a:r>
              <a:rPr lang="ar-SA" sz="3600" dirty="0">
                <a:solidFill>
                  <a:schemeClr val="tx1"/>
                </a:solidFill>
                <a:latin typeface="Arial" panose="020B0604020202020204" pitchFamily="34" charset="0"/>
                <a:cs typeface="Arial" panose="020B0604020202020204" pitchFamily="34" charset="0"/>
              </a:rPr>
              <a:t> للغة </a:t>
            </a:r>
            <a:r>
              <a:rPr lang="en-US" sz="3600" dirty="0">
                <a:solidFill>
                  <a:schemeClr val="tx1"/>
                </a:solidFill>
                <a:latin typeface="Arial" panose="020B0604020202020204" pitchFamily="34" charset="0"/>
                <a:cs typeface="Arial" panose="020B0604020202020204" pitchFamily="34" charset="0"/>
              </a:rPr>
              <a:t>C++</a:t>
            </a:r>
            <a:r>
              <a:rPr lang="ar-SA" sz="3600" dirty="0">
                <a:latin typeface="Arial" panose="020B0604020202020204" pitchFamily="34" charset="0"/>
                <a:cs typeface="Arial" panose="020B0604020202020204" pitchFamily="34" charset="0"/>
              </a:rPr>
              <a:t> </a:t>
            </a:r>
            <a:r>
              <a:rPr lang="ar-SA" sz="3600" dirty="0">
                <a:solidFill>
                  <a:schemeClr val="tx1"/>
                </a:solidFill>
                <a:latin typeface="Arial" panose="020B0604020202020204" pitchFamily="34" charset="0"/>
                <a:cs typeface="Arial" panose="020B0604020202020204" pitchFamily="34" charset="0"/>
              </a:rPr>
              <a:t>,حيث كلاهما </a:t>
            </a:r>
            <a:r>
              <a:rPr lang="ar-SA" sz="3600" dirty="0">
                <a:solidFill>
                  <a:srgbClr val="FF0000"/>
                </a:solidFill>
                <a:latin typeface="Arial" panose="020B0604020202020204" pitchFamily="34" charset="0"/>
                <a:cs typeface="Arial" panose="020B0604020202020204" pitchFamily="34" charset="0"/>
              </a:rPr>
              <a:t>نشأت</a:t>
            </a:r>
            <a:r>
              <a:rPr lang="ar-SA" sz="3600" dirty="0">
                <a:solidFill>
                  <a:schemeClr val="tx1"/>
                </a:solidFill>
                <a:latin typeface="Arial" panose="020B0604020202020204" pitchFamily="34" charset="0"/>
                <a:cs typeface="Arial" panose="020B0604020202020204" pitchFamily="34" charset="0"/>
              </a:rPr>
              <a:t> من قبل شركة </a:t>
            </a:r>
            <a:r>
              <a:rPr lang="en-US" sz="3600" dirty="0">
                <a:solidFill>
                  <a:schemeClr val="tx1"/>
                </a:solidFill>
                <a:latin typeface="Arial" panose="020B0604020202020204" pitchFamily="34" charset="0"/>
                <a:cs typeface="Arial" panose="020B0604020202020204" pitchFamily="34" charset="0"/>
              </a:rPr>
              <a:t>Sun Microsystem </a:t>
            </a:r>
            <a:r>
              <a:rPr lang="ar-SA" sz="3600" dirty="0">
                <a:latin typeface="Arial" panose="020B0604020202020204" pitchFamily="34" charset="0"/>
                <a:cs typeface="Arial" panose="020B0604020202020204" pitchFamily="34" charset="0"/>
              </a:rPr>
              <a:t>,</a:t>
            </a:r>
            <a:r>
              <a:rPr lang="ar-SA" sz="3600" dirty="0">
                <a:solidFill>
                  <a:schemeClr val="tx1"/>
                </a:solidFill>
                <a:latin typeface="Arial" panose="020B0604020202020204" pitchFamily="34" charset="0"/>
                <a:cs typeface="Arial" panose="020B0604020202020204" pitchFamily="34" charset="0"/>
              </a:rPr>
              <a:t>وتتصف لغة الجافا بأن لها </a:t>
            </a:r>
            <a:r>
              <a:rPr lang="ar-SA" sz="3600" dirty="0">
                <a:solidFill>
                  <a:srgbClr val="FF0000"/>
                </a:solidFill>
                <a:latin typeface="Arial" panose="020B0604020202020204" pitchFamily="34" charset="0"/>
                <a:cs typeface="Arial" panose="020B0604020202020204" pitchFamily="34" charset="0"/>
              </a:rPr>
              <a:t>بيئة تشغيل </a:t>
            </a:r>
            <a:r>
              <a:rPr lang="ar-SA" sz="3600" dirty="0">
                <a:solidFill>
                  <a:schemeClr val="tx1"/>
                </a:solidFill>
                <a:latin typeface="Arial" panose="020B0604020202020204" pitchFamily="34" charset="0"/>
                <a:cs typeface="Arial" panose="020B0604020202020204" pitchFamily="34" charset="0"/>
              </a:rPr>
              <a:t>خاصة بها </a:t>
            </a:r>
            <a:r>
              <a:rPr lang="en-US" sz="3600" dirty="0">
                <a:solidFill>
                  <a:schemeClr val="tx1"/>
                </a:solidFill>
                <a:latin typeface="Arial" panose="020B0604020202020204" pitchFamily="34" charset="0"/>
                <a:cs typeface="Arial" panose="020B0604020202020204" pitchFamily="34" charset="0"/>
              </a:rPr>
              <a:t>JVM</a:t>
            </a:r>
            <a:r>
              <a:rPr lang="ar-SA" sz="3600" dirty="0">
                <a:solidFill>
                  <a:schemeClr val="tx1"/>
                </a:solidFill>
                <a:latin typeface="Arial" panose="020B0604020202020204" pitchFamily="34" charset="0"/>
                <a:cs typeface="Arial" panose="020B0604020202020204" pitchFamily="34" charset="0"/>
              </a:rPr>
              <a:t> , و </a:t>
            </a:r>
            <a:r>
              <a:rPr lang="ar-SA" sz="3600" dirty="0">
                <a:solidFill>
                  <a:srgbClr val="FF0000"/>
                </a:solidFill>
                <a:latin typeface="Arial" panose="020B0604020202020204" pitchFamily="34" charset="0"/>
                <a:cs typeface="Arial" panose="020B0604020202020204" pitchFamily="34" charset="0"/>
              </a:rPr>
              <a:t>تدعم</a:t>
            </a:r>
            <a:r>
              <a:rPr lang="ar-SA" sz="3600" dirty="0">
                <a:solidFill>
                  <a:schemeClr val="tx1"/>
                </a:solidFill>
                <a:latin typeface="Arial" panose="020B0604020202020204" pitchFamily="34" charset="0"/>
                <a:cs typeface="Arial" panose="020B0604020202020204" pitchFamily="34" charset="0"/>
              </a:rPr>
              <a:t> مبادئ </a:t>
            </a:r>
            <a:r>
              <a:rPr lang="ar-SA" sz="3600" dirty="0">
                <a:solidFill>
                  <a:srgbClr val="FF0000"/>
                </a:solidFill>
                <a:latin typeface="Arial" panose="020B0604020202020204" pitchFamily="34" charset="0"/>
                <a:cs typeface="Arial" panose="020B0604020202020204" pitchFamily="34" charset="0"/>
              </a:rPr>
              <a:t>الكائنية</a:t>
            </a:r>
            <a:endParaRPr lang="en-GB" sz="3600" dirty="0">
              <a:solidFill>
                <a:schemeClr val="tx1"/>
              </a:solidFill>
              <a:latin typeface="Arial" panose="020B0604020202020204" pitchFamily="34" charset="0"/>
              <a:cs typeface="Arial" panose="020B0604020202020204" pitchFamily="34" charset="0"/>
            </a:endParaRPr>
          </a:p>
          <a:p>
            <a:pPr algn="r" rtl="1"/>
            <a:r>
              <a:rPr lang="ar-SA" sz="3600" dirty="0">
                <a:latin typeface="Arial" panose="020B0604020202020204" pitchFamily="34" charset="0"/>
                <a:cs typeface="Arial" panose="020B0604020202020204" pitchFamily="34" charset="0"/>
              </a:rPr>
              <a:t>	</a:t>
            </a:r>
            <a:r>
              <a:rPr lang="ar-SA" sz="3600" dirty="0">
                <a:solidFill>
                  <a:schemeClr val="tx1"/>
                </a:solidFill>
                <a:latin typeface="Arial" panose="020B0604020202020204" pitchFamily="34" charset="0"/>
                <a:cs typeface="Arial" panose="020B0604020202020204" pitchFamily="34" charset="0"/>
              </a:rPr>
              <a:t> أدى </a:t>
            </a:r>
            <a:r>
              <a:rPr lang="ar-SA" sz="3600" dirty="0">
                <a:solidFill>
                  <a:srgbClr val="FF0000"/>
                </a:solidFill>
                <a:latin typeface="Arial" panose="020B0604020202020204" pitchFamily="34" charset="0"/>
                <a:cs typeface="Arial" panose="020B0604020202020204" pitchFamily="34" charset="0"/>
              </a:rPr>
              <a:t>ظهور </a:t>
            </a:r>
            <a:r>
              <a:rPr lang="ar-SA" sz="3600" dirty="0">
                <a:solidFill>
                  <a:schemeClr val="tx1"/>
                </a:solidFill>
                <a:latin typeface="Arial" panose="020B0604020202020204" pitchFamily="34" charset="0"/>
                <a:cs typeface="Arial" panose="020B0604020202020204" pitchFamily="34" charset="0"/>
              </a:rPr>
              <a:t>لغة الجافا عام 1990 إلى</a:t>
            </a:r>
            <a:r>
              <a:rPr lang="ar-SA" sz="3600" dirty="0">
                <a:solidFill>
                  <a:srgbClr val="FF0000"/>
                </a:solidFill>
                <a:latin typeface="Arial" panose="020B0604020202020204" pitchFamily="34" charset="0"/>
                <a:cs typeface="Arial" panose="020B0604020202020204" pitchFamily="34" charset="0"/>
              </a:rPr>
              <a:t> حل </a:t>
            </a:r>
            <a:r>
              <a:rPr lang="ar-SA" sz="3600" dirty="0">
                <a:solidFill>
                  <a:schemeClr val="tx1"/>
                </a:solidFill>
                <a:latin typeface="Arial" panose="020B0604020202020204" pitchFamily="34" charset="0"/>
                <a:cs typeface="Arial" panose="020B0604020202020204" pitchFamily="34" charset="0"/>
              </a:rPr>
              <a:t>الكثير من </a:t>
            </a:r>
            <a:r>
              <a:rPr lang="ar-SA" sz="3600" dirty="0">
                <a:solidFill>
                  <a:srgbClr val="FF0000"/>
                </a:solidFill>
                <a:latin typeface="Arial" panose="020B0604020202020204" pitchFamily="34" charset="0"/>
                <a:cs typeface="Arial" panose="020B0604020202020204" pitchFamily="34" charset="0"/>
              </a:rPr>
              <a:t>المشاكل</a:t>
            </a:r>
            <a:r>
              <a:rPr lang="ar-SA" sz="3600" dirty="0">
                <a:solidFill>
                  <a:schemeClr val="tx1"/>
                </a:solidFill>
                <a:latin typeface="Arial" panose="020B0604020202020204" pitchFamily="34" charset="0"/>
                <a:cs typeface="Arial" panose="020B0604020202020204" pitchFamily="34" charset="0"/>
              </a:rPr>
              <a:t> وأهم هذه المشاكل هي :</a:t>
            </a:r>
            <a:r>
              <a:rPr lang="ar-SA" sz="3600" dirty="0">
                <a:latin typeface="Arial" panose="020B0604020202020204" pitchFamily="34" charset="0"/>
                <a:cs typeface="Arial" panose="020B0604020202020204" pitchFamily="34" charset="0"/>
              </a:rPr>
              <a:t>	</a:t>
            </a:r>
            <a:endParaRPr lang="en-GB" sz="3600" dirty="0">
              <a:latin typeface="Arial" panose="020B0604020202020204" pitchFamily="34" charset="0"/>
              <a:cs typeface="Arial" panose="020B0604020202020204" pitchFamily="34" charset="0"/>
            </a:endParaRPr>
          </a:p>
          <a:p>
            <a:pPr algn="r"/>
            <a:r>
              <a:rPr lang="ar-SA" sz="3600" dirty="0">
                <a:solidFill>
                  <a:schemeClr val="tx1"/>
                </a:solidFill>
                <a:latin typeface="Arial" panose="020B0604020202020204" pitchFamily="34" charset="0"/>
                <a:cs typeface="Arial" panose="020B0604020202020204" pitchFamily="34" charset="0"/>
              </a:rPr>
              <a:t>1- مشكلة </a:t>
            </a:r>
            <a:r>
              <a:rPr lang="ar-SA" sz="3600" dirty="0">
                <a:solidFill>
                  <a:srgbClr val="FF0000"/>
                </a:solidFill>
                <a:latin typeface="Arial" panose="020B0604020202020204" pitchFamily="34" charset="0"/>
                <a:cs typeface="Arial" panose="020B0604020202020204" pitchFamily="34" charset="0"/>
              </a:rPr>
              <a:t>حجز</a:t>
            </a:r>
            <a:r>
              <a:rPr lang="ar-SA" sz="3600" dirty="0">
                <a:solidFill>
                  <a:schemeClr val="tx1"/>
                </a:solidFill>
                <a:latin typeface="Arial" panose="020B0604020202020204" pitchFamily="34" charset="0"/>
                <a:cs typeface="Arial" panose="020B0604020202020204" pitchFamily="34" charset="0"/>
              </a:rPr>
              <a:t> الذاكرة .     </a:t>
            </a:r>
          </a:p>
          <a:p>
            <a:pPr algn="r" rtl="1"/>
            <a:r>
              <a:rPr lang="ar-SA" sz="3600" dirty="0">
                <a:solidFill>
                  <a:schemeClr val="tx1"/>
                </a:solidFill>
                <a:latin typeface="Arial" panose="020B0604020202020204" pitchFamily="34" charset="0"/>
                <a:cs typeface="Arial" panose="020B0604020202020204" pitchFamily="34" charset="0"/>
              </a:rPr>
              <a:t>2- </a:t>
            </a:r>
            <a:r>
              <a:rPr lang="ar-SA" sz="3600" dirty="0">
                <a:solidFill>
                  <a:srgbClr val="FF0000"/>
                </a:solidFill>
                <a:latin typeface="Arial" panose="020B0604020202020204" pitchFamily="34" charset="0"/>
                <a:cs typeface="Arial" panose="020B0604020202020204" pitchFamily="34" charset="0"/>
              </a:rPr>
              <a:t>التعقيد</a:t>
            </a:r>
            <a:r>
              <a:rPr lang="ar-SA" sz="3600" dirty="0">
                <a:solidFill>
                  <a:schemeClr val="tx1"/>
                </a:solidFill>
                <a:latin typeface="Arial" panose="020B0604020202020204" pitchFamily="34" charset="0"/>
                <a:cs typeface="Arial" panose="020B0604020202020204" pitchFamily="34" charset="0"/>
              </a:rPr>
              <a:t> المفرط في لغة </a:t>
            </a:r>
            <a:r>
              <a:rPr lang="en-US" sz="3600" dirty="0">
                <a:solidFill>
                  <a:schemeClr val="tx1"/>
                </a:solidFill>
                <a:latin typeface="Arial" panose="020B0604020202020204" pitchFamily="34" charset="0"/>
                <a:cs typeface="Arial" panose="020B0604020202020204" pitchFamily="34" charset="0"/>
              </a:rPr>
              <a:t>C++</a:t>
            </a:r>
            <a:r>
              <a:rPr lang="ar-SA" sz="3600" dirty="0">
                <a:solidFill>
                  <a:schemeClr val="tx1"/>
                </a:solidFill>
                <a:latin typeface="Arial" panose="020B0604020202020204" pitchFamily="34" charset="0"/>
                <a:cs typeface="Arial" panose="020B0604020202020204" pitchFamily="34" charset="0"/>
              </a:rPr>
              <a:t>.</a:t>
            </a:r>
            <a:endParaRPr lang="en-GB" sz="3600" dirty="0">
              <a:solidFill>
                <a:schemeClr val="tx1"/>
              </a:solidFill>
              <a:latin typeface="Arial" panose="020B0604020202020204" pitchFamily="34" charset="0"/>
              <a:cs typeface="Arial" panose="020B0604020202020204" pitchFamily="34" charset="0"/>
            </a:endParaRPr>
          </a:p>
          <a:p>
            <a:pPr algn="r"/>
            <a:r>
              <a:rPr lang="ar-SA" sz="3600" dirty="0">
                <a:solidFill>
                  <a:schemeClr val="tx1"/>
                </a:solidFill>
                <a:latin typeface="Arial" panose="020B0604020202020204" pitchFamily="34" charset="0"/>
                <a:cs typeface="Arial" panose="020B0604020202020204" pitchFamily="34" charset="0"/>
              </a:rPr>
              <a:t>3- </a:t>
            </a:r>
            <a:r>
              <a:rPr lang="ar-SA" sz="3600" dirty="0">
                <a:solidFill>
                  <a:srgbClr val="FF0000"/>
                </a:solidFill>
                <a:latin typeface="Arial" panose="020B0604020202020204" pitchFamily="34" charset="0"/>
                <a:cs typeface="Arial" panose="020B0604020202020204" pitchFamily="34" charset="0"/>
              </a:rPr>
              <a:t>زيادة</a:t>
            </a:r>
            <a:r>
              <a:rPr lang="ar-SA" sz="3600" dirty="0">
                <a:solidFill>
                  <a:schemeClr val="tx1"/>
                </a:solidFill>
                <a:latin typeface="Arial" panose="020B0604020202020204" pitchFamily="34" charset="0"/>
                <a:cs typeface="Arial" panose="020B0604020202020204" pitchFamily="34" charset="0"/>
              </a:rPr>
              <a:t> مستوى الحماية والأمان في الشبكات </a:t>
            </a:r>
            <a:endParaRPr lang="en-GB" sz="3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595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332656"/>
            <a:ext cx="8964488" cy="6264696"/>
          </a:xfrm>
        </p:spPr>
        <p:txBody>
          <a:bodyPr>
            <a:normAutofit/>
          </a:bodyPr>
          <a:lstStyle/>
          <a:p>
            <a:pPr algn="r" rtl="1"/>
            <a:r>
              <a:rPr lang="ar-SA" sz="3200" dirty="0">
                <a:solidFill>
                  <a:schemeClr val="accent2">
                    <a:lumMod val="75000"/>
                  </a:schemeClr>
                </a:solidFill>
                <a:latin typeface="Arial" panose="020B0604020202020204" pitchFamily="34" charset="0"/>
                <a:cs typeface="Arial" panose="020B0604020202020204" pitchFamily="34" charset="0"/>
              </a:rPr>
              <a:t>أهم مميزات الجافا:</a:t>
            </a:r>
            <a:endParaRPr lang="en-GB" sz="3200" dirty="0">
              <a:solidFill>
                <a:schemeClr val="accent2">
                  <a:lumMod val="75000"/>
                </a:schemeClr>
              </a:solidFill>
              <a:latin typeface="Arial" panose="020B0604020202020204" pitchFamily="34" charset="0"/>
              <a:cs typeface="Arial" panose="020B0604020202020204" pitchFamily="34" charset="0"/>
            </a:endParaRPr>
          </a:p>
          <a:p>
            <a:pPr algn="r" rtl="1"/>
            <a:r>
              <a:rPr lang="ar-SA" sz="3200" dirty="0">
                <a:solidFill>
                  <a:schemeClr val="tx1"/>
                </a:solidFill>
                <a:latin typeface="Arial" panose="020B0604020202020204" pitchFamily="34" charset="0"/>
                <a:cs typeface="Arial" panose="020B0604020202020204" pitchFamily="34" charset="0"/>
              </a:rPr>
              <a:t>	</a:t>
            </a:r>
            <a:r>
              <a:rPr lang="ar-SA" sz="3200" dirty="0">
                <a:latin typeface="Arial" panose="020B0604020202020204" pitchFamily="34" charset="0"/>
                <a:cs typeface="Arial" panose="020B0604020202020204" pitchFamily="34" charset="0"/>
              </a:rPr>
              <a:t> </a:t>
            </a:r>
            <a:r>
              <a:rPr lang="ar-SA" sz="3200" dirty="0">
                <a:solidFill>
                  <a:schemeClr val="tx1"/>
                </a:solidFill>
                <a:latin typeface="Arial" panose="020B0604020202020204" pitchFamily="34" charset="0"/>
                <a:cs typeface="Arial" panose="020B0604020202020204" pitchFamily="34" charset="0"/>
              </a:rPr>
              <a:t>تتميز لغة الجافا بمميزات خاصة مما يجعلها أكثر لغات البرمجة إثارة  حيث تمكننا من الآتي:</a:t>
            </a:r>
            <a:br>
              <a:rPr lang="en-US" sz="3200" dirty="0">
                <a:solidFill>
                  <a:schemeClr val="tx1"/>
                </a:solidFill>
                <a:latin typeface="Arial" panose="020B0604020202020204" pitchFamily="34" charset="0"/>
                <a:cs typeface="Arial" panose="020B0604020202020204" pitchFamily="34" charset="0"/>
              </a:rPr>
            </a:br>
            <a:r>
              <a:rPr lang="en-US" sz="3200" dirty="0">
                <a:solidFill>
                  <a:srgbClr val="FF0000"/>
                </a:solidFill>
                <a:latin typeface="Arial" panose="020B0604020202020204" pitchFamily="34" charset="0"/>
                <a:cs typeface="Arial" panose="020B0604020202020204" pitchFamily="34" charset="0"/>
              </a:rPr>
              <a:t>*</a:t>
            </a:r>
            <a:r>
              <a:rPr lang="en-US" sz="3200" dirty="0">
                <a:solidFill>
                  <a:schemeClr val="tx1"/>
                </a:solidFill>
                <a:latin typeface="Arial" panose="020B0604020202020204" pitchFamily="34" charset="0"/>
                <a:cs typeface="Arial" panose="020B0604020202020204" pitchFamily="34" charset="0"/>
              </a:rPr>
              <a:t> </a:t>
            </a:r>
            <a:r>
              <a:rPr lang="ar-SA" sz="3200" dirty="0">
                <a:solidFill>
                  <a:schemeClr val="tx1"/>
                </a:solidFill>
                <a:latin typeface="Arial" panose="020B0604020202020204" pitchFamily="34" charset="0"/>
                <a:cs typeface="Arial" panose="020B0604020202020204" pitchFamily="34" charset="0"/>
              </a:rPr>
              <a:t> انشاء تطبيقات مستقلة.</a:t>
            </a:r>
            <a:r>
              <a:rPr lang="en-US" sz="3200" dirty="0">
                <a:solidFill>
                  <a:schemeClr val="tx1"/>
                </a:solidFill>
                <a:latin typeface="Arial" panose="020B0604020202020204" pitchFamily="34" charset="0"/>
                <a:cs typeface="Arial" panose="020B0604020202020204" pitchFamily="34" charset="0"/>
              </a:rPr>
              <a:t> </a:t>
            </a:r>
            <a:br>
              <a:rPr lang="en-US" sz="3200" dirty="0">
                <a:solidFill>
                  <a:schemeClr val="tx1"/>
                </a:solidFill>
                <a:latin typeface="Arial" panose="020B0604020202020204" pitchFamily="34" charset="0"/>
                <a:cs typeface="Arial" panose="020B0604020202020204" pitchFamily="34" charset="0"/>
              </a:rPr>
            </a:br>
            <a:r>
              <a:rPr lang="ar-SA" sz="3200" dirty="0">
                <a:solidFill>
                  <a:schemeClr val="tx1"/>
                </a:solidFill>
                <a:latin typeface="Arial" panose="020B0604020202020204" pitchFamily="34" charset="0"/>
                <a:cs typeface="Arial" panose="020B0604020202020204" pitchFamily="34" charset="0"/>
              </a:rPr>
              <a:t> </a:t>
            </a:r>
            <a:r>
              <a:rPr lang="en-US" sz="3200" dirty="0">
                <a:solidFill>
                  <a:srgbClr val="FF0000"/>
                </a:solidFill>
                <a:latin typeface="Arial" panose="020B0604020202020204" pitchFamily="34" charset="0"/>
                <a:cs typeface="Arial" panose="020B0604020202020204" pitchFamily="34" charset="0"/>
              </a:rPr>
              <a:t>*</a:t>
            </a:r>
            <a:r>
              <a:rPr lang="ar-SA" sz="3200" dirty="0">
                <a:solidFill>
                  <a:schemeClr val="tx1"/>
                </a:solidFill>
                <a:latin typeface="Arial" panose="020B0604020202020204" pitchFamily="34" charset="0"/>
                <a:cs typeface="Arial" panose="020B0604020202020204" pitchFamily="34" charset="0"/>
              </a:rPr>
              <a:t> </a:t>
            </a:r>
            <a:r>
              <a:rPr lang="en-US" sz="3200" dirty="0">
                <a:solidFill>
                  <a:schemeClr val="tx1"/>
                </a:solidFill>
                <a:latin typeface="Arial" panose="020B0604020202020204" pitchFamily="34" charset="0"/>
                <a:cs typeface="Arial" panose="020B0604020202020204" pitchFamily="34" charset="0"/>
              </a:rPr>
              <a:t> </a:t>
            </a:r>
            <a:r>
              <a:rPr lang="ar-SA" sz="3200" dirty="0">
                <a:solidFill>
                  <a:schemeClr val="tx1"/>
                </a:solidFill>
                <a:latin typeface="Arial" panose="020B0604020202020204" pitchFamily="34" charset="0"/>
                <a:cs typeface="Arial" panose="020B0604020202020204" pitchFamily="34" charset="0"/>
              </a:rPr>
              <a:t>كتابة الألعاب والبرامج المساعدة.</a:t>
            </a:r>
            <a:r>
              <a:rPr lang="en-US" sz="3200" dirty="0">
                <a:solidFill>
                  <a:schemeClr val="tx1"/>
                </a:solidFill>
                <a:latin typeface="Arial" panose="020B0604020202020204" pitchFamily="34" charset="0"/>
                <a:cs typeface="Arial" panose="020B0604020202020204" pitchFamily="34" charset="0"/>
              </a:rPr>
              <a:t> </a:t>
            </a:r>
            <a:br>
              <a:rPr lang="en-US" sz="3200" dirty="0">
                <a:solidFill>
                  <a:schemeClr val="tx1"/>
                </a:solidFill>
                <a:latin typeface="Arial" panose="020B0604020202020204" pitchFamily="34" charset="0"/>
                <a:cs typeface="Arial" panose="020B0604020202020204" pitchFamily="34" charset="0"/>
              </a:rPr>
            </a:br>
            <a:r>
              <a:rPr lang="en-US" sz="3200" dirty="0">
                <a:solidFill>
                  <a:srgbClr val="FF0000"/>
                </a:solidFill>
                <a:latin typeface="Arial" panose="020B0604020202020204" pitchFamily="34" charset="0"/>
                <a:cs typeface="Arial" panose="020B0604020202020204" pitchFamily="34" charset="0"/>
              </a:rPr>
              <a:t>*</a:t>
            </a:r>
            <a:r>
              <a:rPr lang="en-US" sz="3200" dirty="0">
                <a:solidFill>
                  <a:schemeClr val="tx1"/>
                </a:solidFill>
                <a:latin typeface="Arial" panose="020B0604020202020204" pitchFamily="34" charset="0"/>
                <a:cs typeface="Arial" panose="020B0604020202020204" pitchFamily="34" charset="0"/>
              </a:rPr>
              <a:t> </a:t>
            </a:r>
            <a:r>
              <a:rPr lang="ar-SA" sz="3200" dirty="0">
                <a:solidFill>
                  <a:schemeClr val="tx1"/>
                </a:solidFill>
                <a:latin typeface="Arial" panose="020B0604020202020204" pitchFamily="34" charset="0"/>
                <a:cs typeface="Arial" panose="020B0604020202020204" pitchFamily="34" charset="0"/>
              </a:rPr>
              <a:t> إنشاء برامج ذات واجهة مستخدم رسومية. </a:t>
            </a:r>
            <a:br>
              <a:rPr lang="en-US" sz="3200" dirty="0">
                <a:solidFill>
                  <a:schemeClr val="tx1"/>
                </a:solidFill>
                <a:latin typeface="Arial" panose="020B0604020202020204" pitchFamily="34" charset="0"/>
                <a:cs typeface="Arial" panose="020B0604020202020204" pitchFamily="34" charset="0"/>
              </a:rPr>
            </a:br>
            <a:r>
              <a:rPr lang="ar-SA" sz="3200" dirty="0">
                <a:solidFill>
                  <a:schemeClr val="tx1"/>
                </a:solidFill>
                <a:latin typeface="Arial" panose="020B0604020202020204" pitchFamily="34" charset="0"/>
                <a:cs typeface="Arial" panose="020B0604020202020204" pitchFamily="34" charset="0"/>
              </a:rPr>
              <a:t> </a:t>
            </a:r>
            <a:r>
              <a:rPr lang="en-US" sz="3200" dirty="0">
                <a:solidFill>
                  <a:srgbClr val="FF0000"/>
                </a:solidFill>
                <a:latin typeface="Arial" panose="020B0604020202020204" pitchFamily="34" charset="0"/>
                <a:cs typeface="Arial" panose="020B0604020202020204" pitchFamily="34" charset="0"/>
              </a:rPr>
              <a:t>*</a:t>
            </a:r>
            <a:r>
              <a:rPr lang="ar-SA" sz="3200" dirty="0">
                <a:solidFill>
                  <a:schemeClr val="tx1"/>
                </a:solidFill>
                <a:latin typeface="Arial" panose="020B0604020202020204" pitchFamily="34" charset="0"/>
                <a:cs typeface="Arial" panose="020B0604020202020204" pitchFamily="34" charset="0"/>
              </a:rPr>
              <a:t> </a:t>
            </a:r>
            <a:r>
              <a:rPr lang="en-US" sz="3200" dirty="0">
                <a:solidFill>
                  <a:schemeClr val="tx1"/>
                </a:solidFill>
                <a:latin typeface="Arial" panose="020B0604020202020204" pitchFamily="34" charset="0"/>
                <a:cs typeface="Arial" panose="020B0604020202020204" pitchFamily="34" charset="0"/>
              </a:rPr>
              <a:t> </a:t>
            </a:r>
            <a:r>
              <a:rPr lang="ar-SA" sz="3200" dirty="0">
                <a:solidFill>
                  <a:schemeClr val="tx1"/>
                </a:solidFill>
                <a:latin typeface="Arial" panose="020B0604020202020204" pitchFamily="34" charset="0"/>
                <a:cs typeface="Arial" panose="020B0604020202020204" pitchFamily="34" charset="0"/>
              </a:rPr>
              <a:t>تصميم برمجيات تستفيد من كل مميزات الانترنت. </a:t>
            </a:r>
            <a:br>
              <a:rPr lang="en-US" sz="3200" dirty="0">
                <a:solidFill>
                  <a:schemeClr val="tx1"/>
                </a:solidFill>
                <a:latin typeface="Arial" panose="020B0604020202020204" pitchFamily="34" charset="0"/>
                <a:cs typeface="Arial" panose="020B0604020202020204" pitchFamily="34" charset="0"/>
              </a:rPr>
            </a:br>
            <a:r>
              <a:rPr lang="ar-SA" sz="3200" dirty="0">
                <a:solidFill>
                  <a:schemeClr val="tx1"/>
                </a:solidFill>
                <a:latin typeface="Arial" panose="020B0604020202020204" pitchFamily="34" charset="0"/>
                <a:cs typeface="Arial" panose="020B0604020202020204" pitchFamily="34" charset="0"/>
              </a:rPr>
              <a:t> </a:t>
            </a:r>
            <a:r>
              <a:rPr lang="en-US" sz="3200" dirty="0">
                <a:solidFill>
                  <a:schemeClr val="tx1"/>
                </a:solidFill>
                <a:latin typeface="Arial" panose="020B0604020202020204" pitchFamily="34" charset="0"/>
                <a:cs typeface="Arial" panose="020B0604020202020204" pitchFamily="34" charset="0"/>
              </a:rPr>
              <a:t> </a:t>
            </a:r>
            <a:r>
              <a:rPr lang="en-US" sz="3200" dirty="0">
                <a:solidFill>
                  <a:srgbClr val="FF0000"/>
                </a:solidFill>
                <a:latin typeface="Arial" panose="020B0604020202020204" pitchFamily="34" charset="0"/>
                <a:cs typeface="Arial" panose="020B0604020202020204" pitchFamily="34" charset="0"/>
              </a:rPr>
              <a:t>*</a:t>
            </a:r>
            <a:r>
              <a:rPr lang="ar-SA" sz="3200" dirty="0">
                <a:solidFill>
                  <a:schemeClr val="tx1"/>
                </a:solidFill>
                <a:latin typeface="Arial" panose="020B0604020202020204" pitchFamily="34" charset="0"/>
                <a:cs typeface="Arial" panose="020B0604020202020204" pitchFamily="34" charset="0"/>
              </a:rPr>
              <a:t> توفر لغة الجافا بيئة تفاعلية عبر الشبكة العنكبوتية وبالتالي تستعمل لكتابة برامج تعليمية للإنترنت عبر برمجيات المحاكاة الحاسوبية للتجارب العلمية وبرمجيات الفصول الافتراضية للتعليم الإلكتروني والتعليم عن بعد.</a:t>
            </a:r>
            <a:endParaRPr lang="en-GB" sz="3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141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332656"/>
            <a:ext cx="8964488" cy="6264696"/>
          </a:xfrm>
        </p:spPr>
        <p:txBody>
          <a:bodyPr>
            <a:normAutofit/>
          </a:bodyPr>
          <a:lstStyle/>
          <a:p>
            <a:pPr algn="r" rtl="1"/>
            <a:r>
              <a:rPr lang="ar-SA" sz="3200" dirty="0">
                <a:solidFill>
                  <a:schemeClr val="accent2">
                    <a:lumMod val="75000"/>
                  </a:schemeClr>
                </a:solidFill>
                <a:latin typeface="Arial" panose="020B0604020202020204" pitchFamily="34" charset="0"/>
                <a:cs typeface="Arial" panose="020B0604020202020204" pitchFamily="34" charset="0"/>
              </a:rPr>
              <a:t>أهم مميزات الجافا:</a:t>
            </a:r>
            <a:br>
              <a:rPr lang="en-US" sz="3200" dirty="0">
                <a:solidFill>
                  <a:schemeClr val="tx1"/>
                </a:solidFill>
                <a:latin typeface="Arial" panose="020B0604020202020204" pitchFamily="34" charset="0"/>
                <a:cs typeface="Arial" panose="020B0604020202020204" pitchFamily="34" charset="0"/>
              </a:rPr>
            </a:br>
            <a:r>
              <a:rPr lang="en-US" sz="3200" dirty="0">
                <a:solidFill>
                  <a:srgbClr val="FF0000"/>
                </a:solidFill>
                <a:latin typeface="Arial" panose="020B0604020202020204" pitchFamily="34" charset="0"/>
                <a:cs typeface="Arial" panose="020B0604020202020204" pitchFamily="34" charset="0"/>
              </a:rPr>
              <a:t>*</a:t>
            </a:r>
            <a:r>
              <a:rPr lang="en-US" sz="3200" dirty="0">
                <a:solidFill>
                  <a:schemeClr val="tx1"/>
                </a:solidFill>
                <a:latin typeface="Arial" panose="020B0604020202020204" pitchFamily="34" charset="0"/>
                <a:cs typeface="Arial" panose="020B0604020202020204" pitchFamily="34" charset="0"/>
              </a:rPr>
              <a:t> </a:t>
            </a:r>
            <a:r>
              <a:rPr lang="ar-SA" sz="3200" dirty="0">
                <a:solidFill>
                  <a:schemeClr val="tx1"/>
                </a:solidFill>
                <a:latin typeface="Arial" panose="020B0604020202020204" pitchFamily="34" charset="0"/>
                <a:cs typeface="Arial" panose="020B0604020202020204" pitchFamily="34" charset="0"/>
              </a:rPr>
              <a:t> تتعامل مع العناصر باستخدام المؤشرات، وهي لا تسمح اإنشاء مؤشرات خارج نطاق ترميزها الخاص.</a:t>
            </a:r>
            <a:r>
              <a:rPr lang="en-US" sz="3200" dirty="0">
                <a:solidFill>
                  <a:schemeClr val="tx1"/>
                </a:solidFill>
                <a:latin typeface="Arial" panose="020B0604020202020204" pitchFamily="34" charset="0"/>
                <a:cs typeface="Arial" panose="020B0604020202020204" pitchFamily="34" charset="0"/>
              </a:rPr>
              <a:t> </a:t>
            </a:r>
            <a:br>
              <a:rPr lang="en-US" sz="3200" dirty="0">
                <a:solidFill>
                  <a:schemeClr val="tx1"/>
                </a:solidFill>
                <a:latin typeface="Arial" panose="020B0604020202020204" pitchFamily="34" charset="0"/>
                <a:cs typeface="Arial" panose="020B0604020202020204" pitchFamily="34" charset="0"/>
              </a:rPr>
            </a:br>
            <a:r>
              <a:rPr lang="ar-SA" sz="3200" dirty="0">
                <a:solidFill>
                  <a:schemeClr val="tx1"/>
                </a:solidFill>
                <a:latin typeface="Arial" panose="020B0604020202020204" pitchFamily="34" charset="0"/>
                <a:cs typeface="Arial" panose="020B0604020202020204" pitchFamily="34" charset="0"/>
              </a:rPr>
              <a:t> </a:t>
            </a:r>
            <a:r>
              <a:rPr lang="en-US" sz="3200" dirty="0">
                <a:solidFill>
                  <a:srgbClr val="FF0000"/>
                </a:solidFill>
                <a:latin typeface="Arial" panose="020B0604020202020204" pitchFamily="34" charset="0"/>
                <a:cs typeface="Arial" panose="020B0604020202020204" pitchFamily="34" charset="0"/>
              </a:rPr>
              <a:t>*</a:t>
            </a:r>
            <a:r>
              <a:rPr lang="ar-SA" sz="3200" dirty="0">
                <a:solidFill>
                  <a:schemeClr val="tx1"/>
                </a:solidFill>
                <a:latin typeface="Arial" panose="020B0604020202020204" pitchFamily="34" charset="0"/>
                <a:cs typeface="Arial" panose="020B0604020202020204" pitchFamily="34" charset="0"/>
              </a:rPr>
              <a:t>في جافا تقع مسؤولية تحرير مواقع الذاكرة على مجمع النفايات </a:t>
            </a:r>
            <a:r>
              <a:rPr lang="en-US" sz="3200" dirty="0">
                <a:solidFill>
                  <a:srgbClr val="C00000"/>
                </a:solidFill>
                <a:latin typeface="Arial" panose="020B0604020202020204" pitchFamily="34" charset="0"/>
                <a:cs typeface="Arial" panose="020B0604020202020204" pitchFamily="34" charset="0"/>
              </a:rPr>
              <a:t>Garbage Collector</a:t>
            </a:r>
            <a:r>
              <a:rPr lang="ar-SA" sz="3200" dirty="0">
                <a:solidFill>
                  <a:schemeClr val="tx1"/>
                </a:solidFill>
                <a:latin typeface="Arial" panose="020B0604020202020204" pitchFamily="34" charset="0"/>
                <a:cs typeface="Arial" panose="020B0604020202020204" pitchFamily="34" charset="0"/>
              </a:rPr>
              <a:t>، لذا فإن جافا لاتنقل الفيروسات.</a:t>
            </a:r>
            <a:endParaRPr lang="en-GB" sz="3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894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260648"/>
            <a:ext cx="8856984" cy="6330298"/>
          </a:xfrm>
        </p:spPr>
        <p:txBody>
          <a:bodyPr/>
          <a:lstStyle/>
          <a:p>
            <a:pPr algn="r" rtl="1"/>
            <a:r>
              <a:rPr lang="ar-SA" sz="3200" dirty="0">
                <a:solidFill>
                  <a:schemeClr val="tx1"/>
                </a:solidFill>
                <a:latin typeface="Arial" panose="020B0604020202020204" pitchFamily="34" charset="0"/>
                <a:cs typeface="Arial" panose="020B0604020202020204" pitchFamily="34" charset="0"/>
              </a:rPr>
              <a:t>نسخ لغة الجافا:</a:t>
            </a:r>
            <a:endParaRPr lang="en-GB" sz="3200" dirty="0">
              <a:solidFill>
                <a:schemeClr val="tx1"/>
              </a:solidFill>
              <a:latin typeface="Arial" panose="020B0604020202020204" pitchFamily="34" charset="0"/>
              <a:cs typeface="Arial" panose="020B0604020202020204" pitchFamily="34" charset="0"/>
            </a:endParaRPr>
          </a:p>
          <a:p>
            <a:pPr algn="just" rtl="1"/>
            <a:r>
              <a:rPr lang="en-US" sz="3200" dirty="0">
                <a:solidFill>
                  <a:schemeClr val="accent2">
                    <a:lumMod val="75000"/>
                  </a:schemeClr>
                </a:solidFill>
                <a:latin typeface="Arial" panose="020B0604020202020204" pitchFamily="34" charset="0"/>
                <a:cs typeface="Arial" panose="020B0604020202020204" pitchFamily="34" charset="0"/>
              </a:rPr>
              <a:t>J2EE</a:t>
            </a:r>
            <a:r>
              <a:rPr lang="en-US" sz="3200" dirty="0">
                <a:solidFill>
                  <a:srgbClr val="FF0000"/>
                </a:solidFill>
                <a:latin typeface="Arial" panose="020B0604020202020204" pitchFamily="34" charset="0"/>
                <a:cs typeface="Arial" panose="020B0604020202020204" pitchFamily="34" charset="0"/>
              </a:rPr>
              <a:t> * </a:t>
            </a:r>
            <a:r>
              <a:rPr lang="ar-SA" sz="3200" dirty="0">
                <a:solidFill>
                  <a:schemeClr val="tx1"/>
                </a:solidFill>
                <a:latin typeface="Arial" panose="020B0604020202020204" pitchFamily="34" charset="0"/>
                <a:cs typeface="Arial" panose="020B0604020202020204" pitchFamily="34" charset="0"/>
              </a:rPr>
              <a:t>:هي اختصار ل</a:t>
            </a:r>
            <a:r>
              <a:rPr lang="en-US" sz="3200" dirty="0">
                <a:solidFill>
                  <a:schemeClr val="tx1"/>
                </a:solidFill>
                <a:latin typeface="Arial" panose="020B0604020202020204" pitchFamily="34" charset="0"/>
                <a:cs typeface="Arial" panose="020B0604020202020204" pitchFamily="34" charset="0"/>
              </a:rPr>
              <a:t> </a:t>
            </a:r>
            <a:r>
              <a:rPr lang="en-US" sz="3200" dirty="0">
                <a:solidFill>
                  <a:srgbClr val="FF0000"/>
                </a:solidFill>
                <a:latin typeface="Arial" panose="020B0604020202020204" pitchFamily="34" charset="0"/>
                <a:cs typeface="Arial" panose="020B0604020202020204" pitchFamily="34" charset="0"/>
              </a:rPr>
              <a:t>Java 2 Enterprise Edition</a:t>
            </a:r>
            <a:r>
              <a:rPr lang="en-US" sz="3200" dirty="0">
                <a:solidFill>
                  <a:schemeClr val="tx1"/>
                </a:solidFill>
                <a:latin typeface="Arial" panose="020B0604020202020204" pitchFamily="34" charset="0"/>
                <a:cs typeface="Arial" panose="020B0604020202020204" pitchFamily="34" charset="0"/>
              </a:rPr>
              <a:t>  </a:t>
            </a:r>
            <a:r>
              <a:rPr lang="ar-SA" sz="3200" dirty="0">
                <a:solidFill>
                  <a:schemeClr val="tx1"/>
                </a:solidFill>
                <a:latin typeface="Arial" panose="020B0604020202020204" pitchFamily="34" charset="0"/>
                <a:cs typeface="Arial" panose="020B0604020202020204" pitchFamily="34" charset="0"/>
              </a:rPr>
              <a:t>وهي تزودنا بالتطبيقات الكبيرة على مستوى الشركات الكبيرة.</a:t>
            </a:r>
            <a:endParaRPr lang="en-GB" sz="3200" dirty="0">
              <a:solidFill>
                <a:schemeClr val="tx1"/>
              </a:solidFill>
              <a:latin typeface="Arial" panose="020B0604020202020204" pitchFamily="34" charset="0"/>
              <a:cs typeface="Arial" panose="020B0604020202020204" pitchFamily="34" charset="0"/>
            </a:endParaRPr>
          </a:p>
          <a:p>
            <a:pPr algn="just" rtl="1"/>
            <a:r>
              <a:rPr lang="en-US" sz="3200" dirty="0">
                <a:solidFill>
                  <a:schemeClr val="accent2">
                    <a:lumMod val="75000"/>
                  </a:schemeClr>
                </a:solidFill>
                <a:latin typeface="Arial" panose="020B0604020202020204" pitchFamily="34" charset="0"/>
                <a:cs typeface="Arial" panose="020B0604020202020204" pitchFamily="34" charset="0"/>
              </a:rPr>
              <a:t>J2SE</a:t>
            </a:r>
            <a:r>
              <a:rPr lang="en-US" sz="3200" dirty="0">
                <a:solidFill>
                  <a:srgbClr val="FF0000"/>
                </a:solidFill>
                <a:latin typeface="Arial" panose="020B0604020202020204" pitchFamily="34" charset="0"/>
                <a:cs typeface="Arial" panose="020B0604020202020204" pitchFamily="34" charset="0"/>
              </a:rPr>
              <a:t> * </a:t>
            </a:r>
            <a:r>
              <a:rPr lang="ar-SA" sz="3200" dirty="0">
                <a:solidFill>
                  <a:schemeClr val="tx1"/>
                </a:solidFill>
                <a:latin typeface="Arial" panose="020B0604020202020204" pitchFamily="34" charset="0"/>
                <a:cs typeface="Arial" panose="020B0604020202020204" pitchFamily="34" charset="0"/>
              </a:rPr>
              <a:t>: هي اختصار ل</a:t>
            </a:r>
            <a:r>
              <a:rPr lang="en-US" sz="3200" dirty="0">
                <a:solidFill>
                  <a:schemeClr val="tx1"/>
                </a:solidFill>
                <a:latin typeface="Arial" panose="020B0604020202020204" pitchFamily="34" charset="0"/>
                <a:cs typeface="Arial" panose="020B0604020202020204" pitchFamily="34" charset="0"/>
              </a:rPr>
              <a:t> </a:t>
            </a:r>
            <a:r>
              <a:rPr lang="en-US" sz="3200" dirty="0">
                <a:solidFill>
                  <a:srgbClr val="FF0000"/>
                </a:solidFill>
                <a:latin typeface="Arial" panose="020B0604020202020204" pitchFamily="34" charset="0"/>
                <a:cs typeface="Arial" panose="020B0604020202020204" pitchFamily="34" charset="0"/>
              </a:rPr>
              <a:t>Java 2 Standard Edition</a:t>
            </a:r>
            <a:r>
              <a:rPr lang="en-US" sz="3200" dirty="0">
                <a:solidFill>
                  <a:schemeClr val="tx1"/>
                </a:solidFill>
                <a:latin typeface="Arial" panose="020B0604020202020204" pitchFamily="34" charset="0"/>
                <a:cs typeface="Arial" panose="020B0604020202020204" pitchFamily="34" charset="0"/>
              </a:rPr>
              <a:t> </a:t>
            </a:r>
            <a:r>
              <a:rPr lang="ar-SA" sz="3200" dirty="0">
                <a:solidFill>
                  <a:schemeClr val="tx1"/>
                </a:solidFill>
                <a:latin typeface="Arial" panose="020B0604020202020204" pitchFamily="34" charset="0"/>
                <a:cs typeface="Arial" panose="020B0604020202020204" pitchFamily="34" charset="0"/>
              </a:rPr>
              <a:t> يتم من خلالها دراسة اللغة وإنشاء التطبيقات أساسية</a:t>
            </a:r>
            <a:r>
              <a:rPr lang="en-US" sz="3200" dirty="0">
                <a:solidFill>
                  <a:schemeClr val="tx1"/>
                </a:solidFill>
                <a:latin typeface="Arial" panose="020B0604020202020204" pitchFamily="34" charset="0"/>
                <a:cs typeface="Arial" panose="020B0604020202020204" pitchFamily="34" charset="0"/>
              </a:rPr>
              <a:t>Desktop Application)</a:t>
            </a:r>
            <a:r>
              <a:rPr lang="ar-SA" sz="3200" dirty="0">
                <a:solidFill>
                  <a:schemeClr val="tx1"/>
                </a:solidFill>
                <a:latin typeface="Arial" panose="020B0604020202020204" pitchFamily="34" charset="0"/>
                <a:cs typeface="Arial" panose="020B0604020202020204" pitchFamily="34" charset="0"/>
              </a:rPr>
              <a:t>).</a:t>
            </a:r>
            <a:endParaRPr lang="en-GB" sz="3200" dirty="0">
              <a:solidFill>
                <a:schemeClr val="tx1"/>
              </a:solidFill>
              <a:latin typeface="Arial" panose="020B0604020202020204" pitchFamily="34" charset="0"/>
              <a:cs typeface="Arial" panose="020B0604020202020204" pitchFamily="34" charset="0"/>
            </a:endParaRPr>
          </a:p>
          <a:p>
            <a:pPr algn="just" rtl="1"/>
            <a:r>
              <a:rPr lang="en-US" sz="3200" dirty="0">
                <a:solidFill>
                  <a:schemeClr val="accent2">
                    <a:lumMod val="75000"/>
                  </a:schemeClr>
                </a:solidFill>
                <a:latin typeface="Arial" panose="020B0604020202020204" pitchFamily="34" charset="0"/>
                <a:cs typeface="Arial" panose="020B0604020202020204" pitchFamily="34" charset="0"/>
              </a:rPr>
              <a:t>J2ME</a:t>
            </a:r>
            <a:r>
              <a:rPr lang="en-US" sz="3200" dirty="0">
                <a:solidFill>
                  <a:srgbClr val="FF0000"/>
                </a:solidFill>
                <a:latin typeface="Arial" panose="020B0604020202020204" pitchFamily="34" charset="0"/>
                <a:cs typeface="Arial" panose="020B0604020202020204" pitchFamily="34" charset="0"/>
              </a:rPr>
              <a:t> * </a:t>
            </a:r>
            <a:r>
              <a:rPr lang="ar-SA" sz="3200" dirty="0">
                <a:solidFill>
                  <a:schemeClr val="tx1"/>
                </a:solidFill>
                <a:latin typeface="Arial" panose="020B0604020202020204" pitchFamily="34" charset="0"/>
                <a:cs typeface="Arial" panose="020B0604020202020204" pitchFamily="34" charset="0"/>
              </a:rPr>
              <a:t>:هي اختصار ل</a:t>
            </a:r>
            <a:r>
              <a:rPr lang="en-US" sz="3200" dirty="0">
                <a:solidFill>
                  <a:schemeClr val="tx1"/>
                </a:solidFill>
                <a:latin typeface="Arial" panose="020B0604020202020204" pitchFamily="34" charset="0"/>
                <a:cs typeface="Arial" panose="020B0604020202020204" pitchFamily="34" charset="0"/>
              </a:rPr>
              <a:t> </a:t>
            </a:r>
            <a:r>
              <a:rPr lang="en-US" sz="3200" dirty="0">
                <a:solidFill>
                  <a:srgbClr val="FF0000"/>
                </a:solidFill>
                <a:latin typeface="Arial" panose="020B0604020202020204" pitchFamily="34" charset="0"/>
                <a:cs typeface="Arial" panose="020B0604020202020204" pitchFamily="34" charset="0"/>
              </a:rPr>
              <a:t>Java 2 Micro Edition</a:t>
            </a:r>
            <a:r>
              <a:rPr lang="en-US" sz="3200" dirty="0">
                <a:solidFill>
                  <a:schemeClr val="tx1"/>
                </a:solidFill>
                <a:latin typeface="Arial" panose="020B0604020202020204" pitchFamily="34" charset="0"/>
                <a:cs typeface="Arial" panose="020B0604020202020204" pitchFamily="34" charset="0"/>
              </a:rPr>
              <a:t> </a:t>
            </a:r>
            <a:r>
              <a:rPr lang="ar-SA" sz="3200" dirty="0">
                <a:solidFill>
                  <a:schemeClr val="tx1"/>
                </a:solidFill>
                <a:latin typeface="Arial" panose="020B0604020202020204" pitchFamily="34" charset="0"/>
                <a:cs typeface="Arial" panose="020B0604020202020204" pitchFamily="34" charset="0"/>
              </a:rPr>
              <a:t>فهي تخص ال</a:t>
            </a:r>
            <a:r>
              <a:rPr lang="en-US" sz="3200" dirty="0">
                <a:solidFill>
                  <a:schemeClr val="tx1"/>
                </a:solidFill>
                <a:latin typeface="Arial" panose="020B0604020202020204" pitchFamily="34" charset="0"/>
                <a:cs typeface="Arial" panose="020B0604020202020204" pitchFamily="34" charset="0"/>
              </a:rPr>
              <a:t>  (wireless devices)  </a:t>
            </a:r>
            <a:r>
              <a:rPr lang="ar-SA" sz="3200" dirty="0">
                <a:solidFill>
                  <a:schemeClr val="tx1"/>
                </a:solidFill>
                <a:latin typeface="Arial" panose="020B0604020202020204" pitchFamily="34" charset="0"/>
                <a:cs typeface="Arial" panose="020B0604020202020204" pitchFamily="34" charset="0"/>
              </a:rPr>
              <a:t>بشكل عام يعني على أجهزة الجوال وغيرها.</a:t>
            </a:r>
            <a:endParaRPr lang="en-GB" sz="3200" dirty="0">
              <a:solidFill>
                <a:schemeClr val="tx1"/>
              </a:solidFill>
              <a:latin typeface="Arial" panose="020B0604020202020204" pitchFamily="34" charset="0"/>
              <a:cs typeface="Arial" panose="020B0604020202020204" pitchFamily="34" charset="0"/>
            </a:endParaRPr>
          </a:p>
          <a:p>
            <a:pPr algn="r" rtl="1"/>
            <a:endParaRPr lang="en-GB"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28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236</TotalTime>
  <Words>724</Words>
  <Application>Microsoft Office PowerPoint</Application>
  <PresentationFormat>On-screen Show (4:3)</PresentationFormat>
  <Paragraphs>138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Tahoma</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ملاحظات خاصة بالغة:  - اللغة حساسة للأحرف الصغيرة الكبيرة. - جمل التعليق في الجافا كما في لغة الـ  // C لسطر واحد و /* ------*/ لاكثر من سطر . - يمكن استخدام اسطر فارغة لا تؤثر في الترجمة . - يجب حفظ الملف الخاص بالبرنامج بامتداد .java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tamir</dc:creator>
  <cp:lastModifiedBy>hamim</cp:lastModifiedBy>
  <cp:revision>44</cp:revision>
  <dcterms:created xsi:type="dcterms:W3CDTF">2016-03-14T07:42:42Z</dcterms:created>
  <dcterms:modified xsi:type="dcterms:W3CDTF">2024-09-23T07:01:15Z</dcterms:modified>
</cp:coreProperties>
</file>