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57" r:id="rId5"/>
    <p:sldId id="258" r:id="rId6"/>
    <p:sldId id="269" r:id="rId7"/>
    <p:sldId id="259" r:id="rId8"/>
    <p:sldId id="260" r:id="rId9"/>
    <p:sldId id="265" r:id="rId10"/>
    <p:sldId id="266" r:id="rId11"/>
    <p:sldId id="261" r:id="rId12"/>
    <p:sldId id="262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1" d="100"/>
          <a:sy n="61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5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7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00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80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38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2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2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5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7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0"/>
            <a:ext cx="8534400" cy="1295400"/>
          </a:xfrm>
        </p:spPr>
        <p:txBody>
          <a:bodyPr>
            <a:normAutofit/>
          </a:bodyPr>
          <a:lstStyle/>
          <a:p>
            <a:pPr algn="ctr" rtl="1"/>
            <a:r>
              <a:rPr lang="ar-SA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اساسيات لغة الجافا</a:t>
            </a:r>
            <a:endParaRPr lang="en-GB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223F500-51DE-4851-A20F-F40B965F7FD9}"/>
              </a:ext>
            </a:extLst>
          </p:cNvPr>
          <p:cNvSpPr txBox="1">
            <a:spLocks/>
          </p:cNvSpPr>
          <p:nvPr/>
        </p:nvSpPr>
        <p:spPr>
          <a:xfrm>
            <a:off x="1905000" y="38100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المحاضرة الثانية</a:t>
            </a:r>
            <a:endParaRPr lang="en-GB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06BAD82-AB45-4FBE-913C-0D22C3546E0C}"/>
              </a:ext>
            </a:extLst>
          </p:cNvPr>
          <p:cNvSpPr txBox="1">
            <a:spLocks/>
          </p:cNvSpPr>
          <p:nvPr/>
        </p:nvSpPr>
        <p:spPr>
          <a:xfrm>
            <a:off x="0" y="57150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أ.لينا الأمين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19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458200" cy="1371600"/>
          </a:xfrm>
        </p:spPr>
        <p:txBody>
          <a:bodyPr>
            <a:normAutofit/>
          </a:bodyPr>
          <a:lstStyle/>
          <a:p>
            <a:pPr algn="r" rtl="1"/>
            <a:r>
              <a:rPr lang="en-GB" sz="32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javax.swing.*;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تقوم هذه العبارة باستدعاء ال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المسمى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javax.swing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الخاص بصناديق الحوار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" y="2057400"/>
            <a:ext cx="8839200" cy="2209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صندوق  ادخال  عرض  </a:t>
            </a: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</a:t>
            </a:r>
            <a:r>
              <a:rPr lang="en-GB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ption</a:t>
            </a:r>
            <a:r>
              <a:rPr lang="en-GB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ane.show</a:t>
            </a:r>
            <a:r>
              <a:rPr lang="en-GB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nput</a:t>
            </a:r>
            <a:r>
              <a:rPr lang="en-GB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ialog("Enter  x" ); </a:t>
            </a: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الدالة الخاصة بعرض صندوق الحوار لإدخال قيمة ,وهذه الدالة تقوم       بقراءة القيمة من نوع 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561582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nteger.parse</a:t>
            </a:r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nt(x);</a:t>
            </a:r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السطر التالي يقوم بتحويل      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/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المتغير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 من نوع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 إلى النوع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6150" y="2438400"/>
            <a:ext cx="2476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5800" y="2438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600" y="24384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7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pPr algn="r" rtl="1"/>
            <a:r>
              <a:rPr lang="ar-SA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1: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أحسب متوسط ثلاثة درجات حرارة 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نفرض أن درجات الحرارة هي </a:t>
            </a: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  , T2  , T3</a:t>
            </a:r>
            <a:r>
              <a:rPr lang="ar-SA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18288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نفرض أن المتوسط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528737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الحل :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الخطوة الأولى نعرف المتغيرات ونسند لها قيم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281809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الخطوة الثانية نحسب المتوسط من المعادلة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T1+T2+T3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/  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5720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الخطوة الثالثة نطبع المتوسط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AV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04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305800" cy="2438400"/>
          </a:xfrm>
        </p:spPr>
        <p:txBody>
          <a:bodyPr/>
          <a:lstStyle/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 </a:t>
            </a: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</a:t>
            </a:r>
            <a:r>
              <a:rPr lang="en-GB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tring[] args) </a:t>
            </a:r>
          </a:p>
          <a:p>
            <a:pPr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6670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t1,t2,t3;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255" y="325177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flout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av;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255" y="3836550"/>
            <a:ext cx="341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Av=t1+t2+t3/3;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418908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System.out.println(“av=“ + av);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rtl="1"/>
            <a:r>
              <a:rPr lang="ar-SA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01755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82D92-A1C0-4227-AAAA-E40B249B6B1A}"/>
              </a:ext>
            </a:extLst>
          </p:cNvPr>
          <p:cNvSpPr txBox="1"/>
          <p:nvPr/>
        </p:nvSpPr>
        <p:spPr>
          <a:xfrm>
            <a:off x="7543800" y="533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العملي: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8D45E-1439-4FEC-A46F-2DEAB07002B7}"/>
              </a:ext>
            </a:extLst>
          </p:cNvPr>
          <p:cNvSpPr txBox="1"/>
          <p:nvPr/>
        </p:nvSpPr>
        <p:spPr>
          <a:xfrm>
            <a:off x="228600" y="1130685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لتثبيت البرنامج 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اولا نقوم نتحميل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3798CF-30A7-441B-8DB1-2C88EDFA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09800"/>
            <a:ext cx="80105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8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997371-229F-4C43-934F-68FB39E7D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533400"/>
            <a:ext cx="74580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2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21C326-C422-4627-A4B9-CB9DADC7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8594678" cy="40125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A513F9-5149-4A77-B871-1E2B8D6E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4531357"/>
            <a:ext cx="70580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6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336C08-C4A1-41B6-9EE5-5979C430A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7" y="685801"/>
            <a:ext cx="8915400" cy="3124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FCE8C2-8800-4FBB-9EA5-13A0A986C6AC}"/>
              </a:ext>
            </a:extLst>
          </p:cNvPr>
          <p:cNvSpPr txBox="1"/>
          <p:nvPr/>
        </p:nvSpPr>
        <p:spPr>
          <a:xfrm>
            <a:off x="369627" y="16258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ثانيا نقوم نتحميل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FF93B-7994-445E-A0CA-42591CF0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02" y="4069727"/>
            <a:ext cx="8763001" cy="23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5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FFE365-B31F-40C8-B863-4B04DC726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"/>
            <a:ext cx="3705225" cy="419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D11FDC-283D-4FD3-8F6A-CF64B9B3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572000"/>
            <a:ext cx="56959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9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5A97D-9088-46C5-B086-CE6DDE2C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91540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337962-4D56-47AD-A1B1-55265D67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7" y="4276441"/>
            <a:ext cx="6981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7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19AF26-49D2-456D-9818-053E4E537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"/>
            <a:ext cx="8763000" cy="55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83BF6-C9AF-40CB-AEA4-D48DEBA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"/>
            <a:ext cx="2971800" cy="3438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6A2FE0-6FA9-449A-886C-BE96C73E9B39}"/>
              </a:ext>
            </a:extLst>
          </p:cNvPr>
          <p:cNvSpPr txBox="1"/>
          <p:nvPr/>
        </p:nvSpPr>
        <p:spPr>
          <a:xfrm>
            <a:off x="533400" y="3733800"/>
            <a:ext cx="8153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لغة الجافا هي لغة ترتكز على مبدأ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r"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object-oriented programming language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أو البرمجة كائنية التوجه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4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FE5301-1CAE-4169-828B-5C9119BD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3777"/>
            <a:ext cx="8839200" cy="6190445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3449680-3FEE-491C-BD1E-9408F56CE5EB}"/>
              </a:ext>
            </a:extLst>
          </p:cNvPr>
          <p:cNvSpPr/>
          <p:nvPr/>
        </p:nvSpPr>
        <p:spPr>
          <a:xfrm>
            <a:off x="4267200" y="76200"/>
            <a:ext cx="1371600" cy="1066800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</a:rPr>
              <a:t>اسم المشروع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D114855-5287-4591-ABDA-0D186A6E0C5E}"/>
              </a:ext>
            </a:extLst>
          </p:cNvPr>
          <p:cNvSpPr/>
          <p:nvPr/>
        </p:nvSpPr>
        <p:spPr>
          <a:xfrm>
            <a:off x="6400800" y="120944"/>
            <a:ext cx="1371600" cy="1066800"/>
          </a:xfrm>
          <a:prstGeom prst="wedgeEllipseCallout">
            <a:avLst>
              <a:gd name="adj1" fmla="val -38074"/>
              <a:gd name="adj2" fmla="val 99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</a:rPr>
              <a:t>مكان حفظ المشروع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02E3C06-09F4-4F85-83C3-7A35318A690C}"/>
              </a:ext>
            </a:extLst>
          </p:cNvPr>
          <p:cNvSpPr/>
          <p:nvPr/>
        </p:nvSpPr>
        <p:spPr>
          <a:xfrm>
            <a:off x="3810000" y="3810000"/>
            <a:ext cx="1676400" cy="1066800"/>
          </a:xfrm>
          <a:prstGeom prst="wedgeEllipseCallout">
            <a:avLst>
              <a:gd name="adj1" fmla="val 55970"/>
              <a:gd name="adj2" fmla="val -8232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</a:rPr>
              <a:t>اسم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A9ABF38-E786-4E2E-8E37-3FD11BF862F7}"/>
              </a:ext>
            </a:extLst>
          </p:cNvPr>
          <p:cNvSpPr/>
          <p:nvPr/>
        </p:nvSpPr>
        <p:spPr>
          <a:xfrm>
            <a:off x="6096000" y="4435364"/>
            <a:ext cx="1676400" cy="1066800"/>
          </a:xfrm>
          <a:prstGeom prst="wedgeEllipseCallout">
            <a:avLst>
              <a:gd name="adj1" fmla="val -4218"/>
              <a:gd name="adj2" fmla="val 1127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</a:rPr>
              <a:t>نضغط عند الانتهاء من ملء البيانات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18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51E781-AF7D-4B2D-BB01-6B104758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839200" cy="463996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8C0E5595-7542-47EE-9CB0-51CBA5D8EAD5}"/>
              </a:ext>
            </a:extLst>
          </p:cNvPr>
          <p:cNvSpPr/>
          <p:nvPr/>
        </p:nvSpPr>
        <p:spPr>
          <a:xfrm>
            <a:off x="1828800" y="1295400"/>
            <a:ext cx="1371600" cy="1066800"/>
          </a:xfrm>
          <a:prstGeom prst="wedgeEllipseCallout">
            <a:avLst>
              <a:gd name="adj1" fmla="val -25431"/>
              <a:gd name="adj2" fmla="val 698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</a:rPr>
              <a:t>اسم المشروع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BFC23C6-11CD-4DF8-B3C1-010EF032E8E2}"/>
              </a:ext>
            </a:extLst>
          </p:cNvPr>
          <p:cNvSpPr/>
          <p:nvPr/>
        </p:nvSpPr>
        <p:spPr>
          <a:xfrm>
            <a:off x="4590393" y="2362200"/>
            <a:ext cx="1676400" cy="1066800"/>
          </a:xfrm>
          <a:prstGeom prst="wedgeEllipseCallout">
            <a:avLst>
              <a:gd name="adj1" fmla="val -44657"/>
              <a:gd name="adj2" fmla="val 447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</a:rPr>
              <a:t>اسم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522619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D95A0-1338-4FC8-8E4A-C8E366A7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6400800" cy="485775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E08DB69-F8A5-4354-BBA6-AF36234585E6}"/>
              </a:ext>
            </a:extLst>
          </p:cNvPr>
          <p:cNvSpPr/>
          <p:nvPr/>
        </p:nvSpPr>
        <p:spPr>
          <a:xfrm>
            <a:off x="6553200" y="914400"/>
            <a:ext cx="2438400" cy="1905000"/>
          </a:xfrm>
          <a:prstGeom prst="wedgeEllipseCallout">
            <a:avLst>
              <a:gd name="adj1" fmla="val -109411"/>
              <a:gd name="adj2" fmla="val 736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داخل هذا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نقوم بانشاء ملف ال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8317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EAF83D-3CBD-4AFB-9836-A3966AAA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991600" cy="37570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C4E420-2C7E-48D1-9395-05DF07A525CD}"/>
              </a:ext>
            </a:extLst>
          </p:cNvPr>
          <p:cNvSpPr txBox="1"/>
          <p:nvPr/>
        </p:nvSpPr>
        <p:spPr>
          <a:xfrm>
            <a:off x="1219200" y="47244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نضغط بالزر اليمن ونختار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ثم نختار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Class</a:t>
            </a:r>
          </a:p>
        </p:txBody>
      </p:sp>
    </p:spTree>
    <p:extLst>
      <p:ext uri="{BB962C8B-B14F-4D97-AF65-F5344CB8AC3E}">
        <p14:creationId xmlns:p14="http://schemas.microsoft.com/office/powerpoint/2010/main" val="161101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7FD2EB-B778-4465-914F-E3D4F5AA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9600"/>
            <a:ext cx="8991600" cy="6066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CF72E3-7366-4F93-A862-31E32A54119F}"/>
              </a:ext>
            </a:extLst>
          </p:cNvPr>
          <p:cNvSpPr txBox="1"/>
          <p:nvPr/>
        </p:nvSpPr>
        <p:spPr>
          <a:xfrm>
            <a:off x="1219200" y="83752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تظهر الشاشة التالية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18DB596-86F4-4F0E-8B59-80B94F9A369D}"/>
              </a:ext>
            </a:extLst>
          </p:cNvPr>
          <p:cNvSpPr/>
          <p:nvPr/>
        </p:nvSpPr>
        <p:spPr>
          <a:xfrm>
            <a:off x="4229100" y="181744"/>
            <a:ext cx="1371600" cy="1066800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</a:rPr>
              <a:t>اسم ال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A333EE6-E638-404E-BA28-5BDAFC67EC46}"/>
              </a:ext>
            </a:extLst>
          </p:cNvPr>
          <p:cNvSpPr/>
          <p:nvPr/>
        </p:nvSpPr>
        <p:spPr>
          <a:xfrm>
            <a:off x="181303" y="1828800"/>
            <a:ext cx="1905000" cy="1066800"/>
          </a:xfrm>
          <a:prstGeom prst="wedgeEllipseCallout">
            <a:avLst>
              <a:gd name="adj1" fmla="val 79810"/>
              <a:gd name="adj2" fmla="val -306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</a:rPr>
              <a:t>نتاكد انه ينتمي للمشروع المطلوب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CC9ACE2-D8A3-4EA9-9656-C5F4FFE10E45}"/>
              </a:ext>
            </a:extLst>
          </p:cNvPr>
          <p:cNvSpPr/>
          <p:nvPr/>
        </p:nvSpPr>
        <p:spPr>
          <a:xfrm>
            <a:off x="266700" y="3109528"/>
            <a:ext cx="1905000" cy="1066800"/>
          </a:xfrm>
          <a:prstGeom prst="wedgeEllipseCallout">
            <a:avLst>
              <a:gd name="adj1" fmla="val 76500"/>
              <a:gd name="adj2" fmla="val -11336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</a:rPr>
              <a:t>نتاكد انه ينتمي لل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source packages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9A2BC9B-D66C-4A0D-A33D-5C582F5C728F}"/>
              </a:ext>
            </a:extLst>
          </p:cNvPr>
          <p:cNvSpPr/>
          <p:nvPr/>
        </p:nvSpPr>
        <p:spPr>
          <a:xfrm>
            <a:off x="2086303" y="3666136"/>
            <a:ext cx="1905000" cy="1066800"/>
          </a:xfrm>
          <a:prstGeom prst="wedgeEllipseCallout">
            <a:avLst>
              <a:gd name="adj1" fmla="val 59948"/>
              <a:gd name="adj2" fmla="val -1177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</a:rPr>
              <a:t>نتاكد من اسم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927135C-4F2D-4E08-90FA-958595B13B91}"/>
              </a:ext>
            </a:extLst>
          </p:cNvPr>
          <p:cNvSpPr/>
          <p:nvPr/>
        </p:nvSpPr>
        <p:spPr>
          <a:xfrm>
            <a:off x="4914900" y="3962400"/>
            <a:ext cx="1905000" cy="1066800"/>
          </a:xfrm>
          <a:prstGeom prst="wedgeEllipseCallout">
            <a:avLst>
              <a:gd name="adj1" fmla="val 59948"/>
              <a:gd name="adj2" fmla="val -1177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</a:rPr>
              <a:t>موقع ملف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868358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9C1B2D-C618-43C1-89B3-1359725C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289"/>
            <a:ext cx="9144000" cy="50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069A4-ABE7-428F-A87C-0AEA56F0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83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6A2FE0-6FA9-449A-886C-BE96C73E9B39}"/>
              </a:ext>
            </a:extLst>
          </p:cNvPr>
          <p:cNvSpPr txBox="1"/>
          <p:nvPr/>
        </p:nvSpPr>
        <p:spPr>
          <a:xfrm>
            <a:off x="367988" y="3317662"/>
            <a:ext cx="2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10465-E469-48C4-A606-595B6D2FD687}"/>
              </a:ext>
            </a:extLst>
          </p:cNvPr>
          <p:cNvSpPr/>
          <p:nvPr/>
        </p:nvSpPr>
        <p:spPr>
          <a:xfrm>
            <a:off x="232360" y="1857741"/>
            <a:ext cx="3276600" cy="1234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ystem.out.println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72D70-0266-4688-9873-0C02197E96BE}"/>
              </a:ext>
            </a:extLst>
          </p:cNvPr>
          <p:cNvSpPr txBox="1"/>
          <p:nvPr/>
        </p:nvSpPr>
        <p:spPr>
          <a:xfrm>
            <a:off x="152400" y="1302321"/>
            <a:ext cx="2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File 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.java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DCF62A-6AB0-4A09-956A-B9B7712AD541}"/>
              </a:ext>
            </a:extLst>
          </p:cNvPr>
          <p:cNvSpPr/>
          <p:nvPr/>
        </p:nvSpPr>
        <p:spPr>
          <a:xfrm>
            <a:off x="4038600" y="1901741"/>
            <a:ext cx="914400" cy="9906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6DDA671-A24A-4078-8FEA-7D48C08AA7B8}"/>
              </a:ext>
            </a:extLst>
          </p:cNvPr>
          <p:cNvSpPr/>
          <p:nvPr/>
        </p:nvSpPr>
        <p:spPr>
          <a:xfrm>
            <a:off x="3543300" y="2263691"/>
            <a:ext cx="3810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F5934-041D-4CEA-B7A1-999FED9B3694}"/>
              </a:ext>
            </a:extLst>
          </p:cNvPr>
          <p:cNvSpPr txBox="1"/>
          <p:nvPr/>
        </p:nvSpPr>
        <p:spPr>
          <a:xfrm>
            <a:off x="3642593" y="2823838"/>
            <a:ext cx="133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12E70-2AF0-41C5-9938-49F83637F29D}"/>
              </a:ext>
            </a:extLst>
          </p:cNvPr>
          <p:cNvSpPr txBox="1"/>
          <p:nvPr/>
        </p:nvSpPr>
        <p:spPr>
          <a:xfrm>
            <a:off x="3124200" y="3840882"/>
            <a:ext cx="2503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compiler</a:t>
            </a:r>
          </a:p>
          <a:p>
            <a:pPr algn="ctr" rtl="1"/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مترجم جافا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5F2A92-8A46-4BA9-A95A-02FFE5C9F016}"/>
              </a:ext>
            </a:extLst>
          </p:cNvPr>
          <p:cNvSpPr/>
          <p:nvPr/>
        </p:nvSpPr>
        <p:spPr>
          <a:xfrm rot="5400000">
            <a:off x="4213175" y="3486150"/>
            <a:ext cx="3810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C1576E-66BD-4C12-A09C-4360DDCA3876}"/>
              </a:ext>
            </a:extLst>
          </p:cNvPr>
          <p:cNvSpPr/>
          <p:nvPr/>
        </p:nvSpPr>
        <p:spPr>
          <a:xfrm>
            <a:off x="5447304" y="1901741"/>
            <a:ext cx="914400" cy="9906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30A81A4-92D7-41DB-80F2-B3B21F368FAF}"/>
              </a:ext>
            </a:extLst>
          </p:cNvPr>
          <p:cNvSpPr/>
          <p:nvPr/>
        </p:nvSpPr>
        <p:spPr>
          <a:xfrm>
            <a:off x="5057489" y="2251859"/>
            <a:ext cx="3810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17266-6A07-4916-B7B9-57C6D40CEFDA}"/>
              </a:ext>
            </a:extLst>
          </p:cNvPr>
          <p:cNvSpPr txBox="1"/>
          <p:nvPr/>
        </p:nvSpPr>
        <p:spPr>
          <a:xfrm>
            <a:off x="4953000" y="2892341"/>
            <a:ext cx="190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Byte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EF9EA-858C-4299-A8D5-C9606DC9CB24}"/>
              </a:ext>
            </a:extLst>
          </p:cNvPr>
          <p:cNvSpPr txBox="1"/>
          <p:nvPr/>
        </p:nvSpPr>
        <p:spPr>
          <a:xfrm>
            <a:off x="4095180" y="1333478"/>
            <a:ext cx="236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.class file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77580DA-1040-4952-8641-5F63D6B6F791}"/>
              </a:ext>
            </a:extLst>
          </p:cNvPr>
          <p:cNvSpPr/>
          <p:nvPr/>
        </p:nvSpPr>
        <p:spPr>
          <a:xfrm>
            <a:off x="6858000" y="1905695"/>
            <a:ext cx="914400" cy="9906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DC9EC4-94B9-4B2B-A04B-F3F92B5235AD}"/>
              </a:ext>
            </a:extLst>
          </p:cNvPr>
          <p:cNvSpPr/>
          <p:nvPr/>
        </p:nvSpPr>
        <p:spPr>
          <a:xfrm>
            <a:off x="6457526" y="2244641"/>
            <a:ext cx="3810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30067-2422-47F3-924F-FD74B9A744EB}"/>
              </a:ext>
            </a:extLst>
          </p:cNvPr>
          <p:cNvSpPr txBox="1"/>
          <p:nvPr/>
        </p:nvSpPr>
        <p:spPr>
          <a:xfrm>
            <a:off x="6561867" y="2894671"/>
            <a:ext cx="1276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JVM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4CAF0E-991D-417E-937B-B7D55AD7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087" y="1903031"/>
            <a:ext cx="1038536" cy="99395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A24F113-CB09-4049-AD7A-AE5826AF57E2}"/>
              </a:ext>
            </a:extLst>
          </p:cNvPr>
          <p:cNvSpPr/>
          <p:nvPr/>
        </p:nvSpPr>
        <p:spPr>
          <a:xfrm>
            <a:off x="7848600" y="2286000"/>
            <a:ext cx="342052" cy="244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8181558A-FB0D-404E-B6D6-F6A94823E15E}"/>
              </a:ext>
            </a:extLst>
          </p:cNvPr>
          <p:cNvSpPr/>
          <p:nvPr/>
        </p:nvSpPr>
        <p:spPr>
          <a:xfrm>
            <a:off x="5448302" y="4705580"/>
            <a:ext cx="2286000" cy="1161820"/>
          </a:xfrm>
          <a:prstGeom prst="cloudCallout">
            <a:avLst>
              <a:gd name="adj1" fmla="val -25064"/>
              <a:gd name="adj2" fmla="val -1756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2000" dirty="0">
                <a:latin typeface="Arial" panose="020B0604020202020204" pitchFamily="34" charset="0"/>
                <a:cs typeface="Arial" panose="020B0604020202020204" pitchFamily="34" charset="0"/>
              </a:rPr>
              <a:t>كود مطابق للمواصفات وجاهز للتنفيذ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6" grpId="0"/>
      <p:bldP spid="3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7" grpId="0" animBg="1"/>
      <p:bldP spid="18" grpId="0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382000" cy="64770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البرنامج الأول في لغة الجافا :</a:t>
            </a:r>
          </a:p>
          <a:p>
            <a:pPr rtl="1"/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 </a:t>
            </a:r>
          </a:p>
          <a:p>
            <a:pPr rtl="1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</a:p>
          <a:p>
            <a:pPr rtl="1"/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public static void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</a:t>
            </a:r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tring[] args) </a:t>
            </a:r>
          </a:p>
          <a:p>
            <a:pPr rtl="1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rtl="1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ystem.out.println("welcome in my first program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 </a:t>
            </a:r>
          </a:p>
          <a:p>
            <a:pPr rtl="1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rtl="1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يقوم هذا البرنامج بطباعة الجملة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in my first program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نلاحظ وجود كلمات باللون الازرق وهي مايعرف بالكلمات المفتاحية أو الكلمات المحجوزة.</a:t>
            </a:r>
            <a:endParaRPr lang="en-US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534400" cy="6248400"/>
          </a:xfrm>
        </p:spPr>
        <p:txBody>
          <a:bodyPr>
            <a:normAutofit/>
          </a:bodyPr>
          <a:lstStyle/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تقوم جملة</a:t>
            </a:r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 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بعملية تعريف الصنف  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ar-SA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الذي يحمل اسم </a:t>
            </a:r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،واسم ال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ar-SA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 اسم الملف،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كما تشير كلمة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ar-SA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إلى مستوى الحماية عام أي يسمح لأي عضو يستخدم النظام من تشغيل البرنامج .</a:t>
            </a: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السطر الثاني القوس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يدل على بداية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</a:t>
            </a:r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tring[] args)</a:t>
            </a:r>
            <a:endParaRPr lang="ar-S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يطلق على هذه الجملة اسم الدالة الرئيسية ,وهي نقطة الانطلاق الأساسي في البرنامج , ومنها يبدأ تنفيذ البرنامج .</a:t>
            </a:r>
          </a:p>
          <a:p>
            <a:pPr algn="r" rtl="1"/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دالة خالية (لاترجع قيمة).</a:t>
            </a:r>
          </a:p>
          <a:p>
            <a:pPr algn="r" rtl="1"/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السطر الرابع القوس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يدل على بداية الدالة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ar-S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1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534400" cy="6248400"/>
          </a:xfrm>
        </p:spPr>
        <p:txBody>
          <a:bodyPr>
            <a:normAutofit/>
          </a:bodyPr>
          <a:lstStyle/>
          <a:p>
            <a:pPr algn="r" rtl="1"/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ystem.out.println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يطلق عليها جملة الإخراج أو الطباعة ،وتقوم بطباعة الجملة داخل الأقواس وهي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in my first program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GB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هو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خاص بالاخراج</a:t>
            </a: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لابد أن تبدأ الكلمة بحرف </a:t>
            </a:r>
            <a:r>
              <a:rPr lang="en-US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capital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لان اللغة حساسة للاحرف.</a:t>
            </a: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بقية الاحرف تكون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  <a:p>
            <a:pPr algn="r" rtl="1"/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الجملة المراد طباعتها توضع بين " ".</a:t>
            </a:r>
          </a:p>
          <a:p>
            <a:pPr algn="r" rtl="1"/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لابد من انهاء السطر ب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ar-S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في حالة طباعة الارقام لاتوضع بين "".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9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382000" cy="62484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السطر السابع القوس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يدل على نهاية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السطر الثامن القوس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يدل على نهاية الدالة </a:t>
            </a:r>
            <a:r>
              <a:rPr lang="en-GB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ar-SA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: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إذا قمنا بتعديل بسيط في الكودالسابق كالأتي :</a:t>
            </a: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 </a:t>
            </a: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</a:t>
            </a:r>
            <a:r>
              <a:rPr lang="en-GB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tring[] args) </a:t>
            </a:r>
          </a:p>
          <a:p>
            <a:pPr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ystem.out.println("welcome in my \n first program java"); </a:t>
            </a: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4322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534400" cy="6172200"/>
          </a:xfrm>
        </p:spPr>
        <p:txBody>
          <a:bodyPr>
            <a:normAutofit/>
          </a:bodyPr>
          <a:lstStyle/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فإن المخرج هو التالي :                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in my </a:t>
            </a:r>
          </a:p>
          <a:p>
            <a:pPr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program java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تعريف المتغيرات :</a:t>
            </a:r>
          </a:p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  <a:r>
              <a:rPr lang="en-US" sz="32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name </a:t>
            </a:r>
            <a:r>
              <a:rPr lang="en-US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rtl="1"/>
            <a:r>
              <a:rPr lang="ar-SA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:                    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3200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US" sz="3200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32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/>
            <a:r>
              <a:rPr lang="ar-SA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إسناد قيم للمتغير 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بطريقة مباشرة : </a:t>
            </a:r>
            <a:r>
              <a:rPr lang="ar-SA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:                    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3200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  <a:r>
              <a:rPr lang="en-US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بطريقة غير مباشرة </a:t>
            </a:r>
            <a:r>
              <a:rPr lang="ar-SA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,مثال :                    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3200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  <a:r>
              <a:rPr lang="en-US" sz="3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                                           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0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991600" cy="6248400"/>
          </a:xfrm>
        </p:spPr>
        <p:txBody>
          <a:bodyPr>
            <a:normAutofit fontScale="92500" lnSpcReduction="10000"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إدخال البيانات من لوحة المفاتيح باستخدام صناديق الحوار:</a:t>
            </a:r>
          </a:p>
          <a:p>
            <a:pPr rtl="1"/>
            <a:r>
              <a:rPr lang="en-GB" sz="32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javax.swing.*; </a:t>
            </a:r>
          </a:p>
          <a:p>
            <a:pPr rtl="1"/>
            <a:r>
              <a:rPr lang="en-GB" sz="32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{ </a:t>
            </a:r>
          </a:p>
          <a:p>
            <a:pPr rtl="1"/>
            <a:r>
              <a:rPr lang="en-GB" sz="32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 String args[])</a:t>
            </a:r>
          </a:p>
          <a:p>
            <a:pPr rtl="1"/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x; </a:t>
            </a:r>
          </a:p>
          <a:p>
            <a:pPr rtl="1"/>
            <a:r>
              <a:rPr lang="en-GB" sz="32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y ; </a:t>
            </a: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=JOptionPane.showInputDialog("Enter  x" ); </a:t>
            </a: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Integer.parseInt(x); </a:t>
            </a:r>
          </a:p>
          <a:p>
            <a:pPr rtl="1"/>
            <a:r>
              <a:rPr lang="en-GB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05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5230</TotalTime>
  <Words>694</Words>
  <Application>Microsoft Office PowerPoint</Application>
  <PresentationFormat>On-screen Show (4:3)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</dc:creator>
  <cp:lastModifiedBy>hamim</cp:lastModifiedBy>
  <cp:revision>96</cp:revision>
  <dcterms:created xsi:type="dcterms:W3CDTF">2006-08-16T00:00:00Z</dcterms:created>
  <dcterms:modified xsi:type="dcterms:W3CDTF">2024-09-30T18:30:56Z</dcterms:modified>
</cp:coreProperties>
</file>