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1" d="100"/>
          <a:sy n="6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7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534400" cy="1295400"/>
          </a:xfrm>
        </p:spPr>
        <p:txBody>
          <a:bodyPr>
            <a:normAutofit/>
          </a:bodyPr>
          <a:lstStyle/>
          <a:p>
            <a:pPr algn="ctr" rtl="1"/>
            <a:r>
              <a:rPr lang="ar-S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اساسيات لغة الجافا</a:t>
            </a:r>
            <a:endParaRPr lang="en-GB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223F500-51DE-4851-A20F-F40B965F7FD9}"/>
              </a:ext>
            </a:extLst>
          </p:cNvPr>
          <p:cNvSpPr txBox="1">
            <a:spLocks/>
          </p:cNvSpPr>
          <p:nvPr/>
        </p:nvSpPr>
        <p:spPr>
          <a:xfrm>
            <a:off x="1905000" y="3810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المحاضرة الثالثة</a:t>
            </a: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6BAD82-AB45-4FBE-913C-0D22C3546E0C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أ.لينا الأمين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E829C9-811D-42CD-95C2-DC803606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573359"/>
          </a:xfrm>
        </p:spPr>
        <p:txBody>
          <a:bodyPr>
            <a:no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معامل الزيادة ومعامل النقصان: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7940F1-F7C5-499D-B8AA-C688D648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4400"/>
            <a:ext cx="8458200" cy="990600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تمدنا لغة جافا بمعامل الزيادة ++ ،ومعامل النقصان --، والتي تستخدم لزيادة قيمة المتغير بمقدار واحد، بدلا من استخدام الجمل التالية:</a:t>
            </a:r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46E24E8D-6050-4B3F-BF12-55ECDAD7A904}"/>
              </a:ext>
            </a:extLst>
          </p:cNvPr>
          <p:cNvSpPr txBox="1">
            <a:spLocks/>
          </p:cNvSpPr>
          <p:nvPr/>
        </p:nvSpPr>
        <p:spPr>
          <a:xfrm>
            <a:off x="467544" y="1905000"/>
            <a:ext cx="8458200" cy="61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Wingdings 3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c=c+1;   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او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c+=1;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202D3-D8A8-4276-AF1A-534548E48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5791"/>
              </p:ext>
            </p:extLst>
          </p:nvPr>
        </p:nvGraphicFramePr>
        <p:xfrm>
          <a:off x="661985" y="2522482"/>
          <a:ext cx="8253249" cy="3954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056">
                  <a:extLst>
                    <a:ext uri="{9D8B030D-6E8A-4147-A177-3AD203B41FA5}">
                      <a16:colId xmlns:a16="http://schemas.microsoft.com/office/drawing/2014/main" val="6411677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74512750"/>
                    </a:ext>
                  </a:extLst>
                </a:gridCol>
                <a:gridCol w="1405593">
                  <a:extLst>
                    <a:ext uri="{9D8B030D-6E8A-4147-A177-3AD203B41FA5}">
                      <a16:colId xmlns:a16="http://schemas.microsoft.com/office/drawing/2014/main" val="3877031226"/>
                    </a:ext>
                  </a:extLst>
                </a:gridCol>
              </a:tblGrid>
              <a:tr h="564931"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توضيح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مثال 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العامل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54150"/>
                  </a:ext>
                </a:extLst>
              </a:tr>
              <a:tr h="1000735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يتم زيادة قيمة المتغير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بمقدار </a:t>
                      </a:r>
                      <a:r>
                        <a:rPr lang="ar-SA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ثم استخدام القيمة الجديدة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87322"/>
                  </a:ext>
                </a:extLst>
              </a:tr>
              <a:tr h="694058"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يتم استخدام قيمة المتغير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ثم زيادته بمقدار </a:t>
                      </a:r>
                      <a:r>
                        <a:rPr lang="ar-SA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42765"/>
                  </a:ext>
                </a:extLst>
              </a:tr>
              <a:tr h="1000735"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يتم انقاص قيمة المتغير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بمقدار </a:t>
                      </a:r>
                      <a:r>
                        <a:rPr lang="ar-SA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ثم استخدام القيمة الجديدة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56631"/>
                  </a:ext>
                </a:extLst>
              </a:tr>
              <a:tr h="694058">
                <a:tc>
                  <a:txBody>
                    <a:bodyPr/>
                    <a:lstStyle/>
                    <a:p>
                      <a:pPr algn="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يتم استخدام المتغير 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ثم انقاصه بمقدار </a:t>
                      </a:r>
                      <a:r>
                        <a:rPr lang="ar-SA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8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29854-137B-42DD-B2A4-BF9870114368}"/>
              </a:ext>
            </a:extLst>
          </p:cNvPr>
          <p:cNvSpPr/>
          <p:nvPr/>
        </p:nvSpPr>
        <p:spPr>
          <a:xfrm>
            <a:off x="1219200" y="151179"/>
            <a:ext cx="7772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Increment 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main( String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[] )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= 5;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 c );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سيطبع 5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);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سيطبع 5 ويزيد 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 c );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سيطبع 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System.out.println();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سينزل سطر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= 5;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 c );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سيطبع 5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 ++c );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سيزيد 1 ثم يطبع 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System.out.println( c );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ar-SA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سيطبع 6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عنوان 1">
            <a:extLst>
              <a:ext uri="{FF2B5EF4-FFF2-40B4-BE49-F238E27FC236}">
                <a16:creationId xmlns:a16="http://schemas.microsoft.com/office/drawing/2014/main" id="{4EF1575E-AF08-4181-B4B1-2371297D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45924"/>
            <a:ext cx="8229600" cy="573359"/>
          </a:xfrm>
        </p:spPr>
        <p:txBody>
          <a:bodyPr>
            <a:noAutofit/>
          </a:bodyPr>
          <a:lstStyle/>
          <a:p>
            <a:pPr algn="r" rtl="1"/>
            <a:r>
              <a:rPr lang="ar-SA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2:</a:t>
            </a:r>
          </a:p>
        </p:txBody>
      </p:sp>
    </p:spTree>
    <p:extLst>
      <p:ext uri="{BB962C8B-B14F-4D97-AF65-F5344CB8AC3E}">
        <p14:creationId xmlns:p14="http://schemas.microsoft.com/office/powerpoint/2010/main" val="10747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B5FD68-DBF6-46EB-A534-47792E6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44" y="228600"/>
            <a:ext cx="8229600" cy="573359"/>
          </a:xfrm>
        </p:spPr>
        <p:txBody>
          <a:bodyPr>
            <a:no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أولوية تنفيذ العمليات الحسابية: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6B98AE-018A-40BD-A1F0-2426F888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4400"/>
            <a:ext cx="8458200" cy="5334000"/>
          </a:xfrm>
        </p:spPr>
        <p:txBody>
          <a:bodyPr>
            <a:normAutofit/>
          </a:bodyPr>
          <a:lstStyle/>
          <a:p>
            <a:pPr algn="just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تعطي لغة جافا اولية التنفيذ للعملية داخل القوس. </a:t>
            </a:r>
          </a:p>
          <a:p>
            <a:pPr algn="just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إذا وجد اواس متداخلة نبدأ التنفيذ من القوس الذي بالداخل بالترتيب حتى الخارج.</a:t>
            </a:r>
          </a:p>
          <a:p>
            <a:pPr algn="just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يأتي بعد ذلك الترتيب لل(القسمة والضرب وباقي القسم)حيث لها نفس درجة الأولوية، وإذا وجدت عملية حسابية تحتوي عدة عمليات تنفذ من اليسار لليمين.</a:t>
            </a:r>
          </a:p>
          <a:p>
            <a:pPr algn="just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يأتي بعد ذلك الجمع والطرح في نفس درج الأولوية، وإذا وجدت عملية حسابية بها أكثر من عملية جمع أو طرح أو عملية جمع وطرح يبدأ التنفيذ من اليسار إلى اليمين.</a:t>
            </a:r>
          </a:p>
        </p:txBody>
      </p:sp>
    </p:spTree>
    <p:extLst>
      <p:ext uri="{BB962C8B-B14F-4D97-AF65-F5344CB8AC3E}">
        <p14:creationId xmlns:p14="http://schemas.microsoft.com/office/powerpoint/2010/main" val="22609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FB2227-EDB3-4FB8-91D5-9E717E6C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44" y="228600"/>
            <a:ext cx="8229600" cy="573359"/>
          </a:xfrm>
        </p:spPr>
        <p:txBody>
          <a:bodyPr>
            <a:no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D7952D74-9AA7-4044-B18D-118EAC8F9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914400"/>
                <a:ext cx="8458200" cy="2209800"/>
              </a:xfrm>
            </p:spPr>
            <p:txBody>
              <a:bodyPr>
                <a:normAutofit/>
              </a:bodyPr>
              <a:lstStyle/>
              <a:p>
                <a:pPr marL="0" indent="0" algn="just" rtl="1">
                  <a:buNone/>
                </a:pPr>
                <a:r>
                  <a:rPr lang="ar-S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عبر عن العمليات التالية بلغة جافا وبين أولوية ترتيب العمليات؟</a:t>
                </a:r>
              </a:p>
              <a:p>
                <a:pPr marL="0" indent="0" algn="just">
                  <a:buNone/>
                </a:pPr>
                <a:r>
                  <a:rPr lang="pl-P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y=mx+b</a:t>
                </a:r>
                <a:endParaRPr lang="ar-S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pl-P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z= pr % q + w/x</a:t>
                </a:r>
                <a:endParaRPr lang="ar-S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pl-P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+bx +c</a:t>
                </a:r>
                <a:endParaRPr lang="ar-S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D7952D74-9AA7-4044-B18D-118EAC8F9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14400"/>
                <a:ext cx="8458200" cy="2209800"/>
              </a:xfrm>
              <a:blipFill>
                <a:blip r:embed="rId2"/>
                <a:stretch>
                  <a:fillRect l="-1514" t="-2755" r="-1442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عنوان 1">
            <a:extLst>
              <a:ext uri="{FF2B5EF4-FFF2-40B4-BE49-F238E27FC236}">
                <a16:creationId xmlns:a16="http://schemas.microsoft.com/office/drawing/2014/main" id="{3186BD07-EC1E-4D15-9C85-BC183F9E6C5B}"/>
              </a:ext>
            </a:extLst>
          </p:cNvPr>
          <p:cNvSpPr txBox="1">
            <a:spLocks/>
          </p:cNvSpPr>
          <p:nvPr/>
        </p:nvSpPr>
        <p:spPr>
          <a:xfrm>
            <a:off x="581844" y="2848303"/>
            <a:ext cx="8229600" cy="573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الحل:</a:t>
            </a:r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4579067A-9560-4AF4-A8D6-20E50FE593E1}"/>
              </a:ext>
            </a:extLst>
          </p:cNvPr>
          <p:cNvSpPr txBox="1">
            <a:spLocks/>
          </p:cNvSpPr>
          <p:nvPr/>
        </p:nvSpPr>
        <p:spPr>
          <a:xfrm>
            <a:off x="353244" y="3541440"/>
            <a:ext cx="8458200" cy="308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Wingdings 3" charset="2"/>
              <a:buNone/>
            </a:pP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التعبير بلغة جافا         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b;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pl-PL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pl-PL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q </a:t>
            </a:r>
            <a:r>
              <a:rPr lang="pl-PL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pl-PL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l-PL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 y 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FF0000"/>
                </a:solidFill>
              </a:rPr>
              <a:t>6</a:t>
            </a:r>
            <a:r>
              <a:rPr lang="en-US" sz="2800" dirty="0"/>
              <a:t>   </a:t>
            </a:r>
            <a:r>
              <a:rPr lang="en-US" sz="2800" b="1" dirty="0">
                <a:solidFill>
                  <a:srgbClr val="FF0000"/>
                </a:solidFill>
              </a:rPr>
              <a:t>1    2     4    3   5</a:t>
            </a:r>
            <a:endParaRPr lang="ar-SA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c;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   6    1   2   4    3    5 </a:t>
            </a:r>
            <a:endParaRPr lang="ar-SA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1FFBCFF-83F8-4E12-868B-C79E4547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r"/>
            <a:r>
              <a:rPr lang="ar-SA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مثال(5):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5FDEE67-5C3B-4ED7-A269-9913EC44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1"/>
            <a:ext cx="8229600" cy="114300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ar-SA" sz="3600" b="1" dirty="0">
                <a:latin typeface="Arial" panose="020B0604020202020204" pitchFamily="34" charset="0"/>
                <a:cs typeface="Arial" panose="020B0604020202020204" pitchFamily="34" charset="0"/>
              </a:rPr>
              <a:t>أكتب برنامج يطبع ناتج المعادلة التالية:</a:t>
            </a:r>
          </a:p>
          <a:p>
            <a:pPr marL="0" indent="0" rtl="0">
              <a:buNone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= X + 5 – Y / 2 * 3</a:t>
            </a:r>
            <a:endParaRPr lang="ar-S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2">
            <a:extLst>
              <a:ext uri="{FF2B5EF4-FFF2-40B4-BE49-F238E27FC236}">
                <a16:creationId xmlns:a16="http://schemas.microsoft.com/office/drawing/2014/main" id="{0F905ACD-3A15-4634-BF39-487677F8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0650"/>
            <a:ext cx="7452480" cy="633670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java.util.Scanner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tring[]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x, y, Ans;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 input =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Scanner(System.in);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x=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y=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 = x + 5 – y / 2 * 3 ;</a:t>
            </a:r>
          </a:p>
          <a:p>
            <a:pPr marL="0" indent="0" algn="l" rtl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 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“ 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ar-SA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318AE6-2F81-46ED-929D-DDAD15C4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r" rtl="0"/>
            <a:r>
              <a:rPr lang="ar-SA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مطلوب في المعمل</a:t>
            </a:r>
            <a:endParaRPr lang="en-US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FDACFC0-83B9-4109-ADF6-3C898BF7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20506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أكتب برنامج يقوم بقراءة نصف قطر الدائرة من المستخدم، ثم يقوم بطباعة قطر الدائرة والمحيط والمساحة؟ علما أن 3.14=</a:t>
            </a:r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 π</a:t>
            </a:r>
            <a:endParaRPr lang="ar-S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1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0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6A2FE0-6FA9-449A-886C-BE96C73E9B39}"/>
              </a:ext>
            </a:extLst>
          </p:cNvPr>
          <p:cNvSpPr txBox="1"/>
          <p:nvPr/>
        </p:nvSpPr>
        <p:spPr>
          <a:xfrm>
            <a:off x="762000" y="271304"/>
            <a:ext cx="8153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جملة التعليقات </a:t>
            </a:r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Comment Statement</a:t>
            </a:r>
            <a:r>
              <a:rPr lang="ar-SA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9140-68DC-49EC-9335-9C8EEBF6675F}"/>
              </a:ext>
            </a:extLst>
          </p:cNvPr>
          <p:cNvSpPr txBox="1"/>
          <p:nvPr/>
        </p:nvSpPr>
        <p:spPr>
          <a:xfrm>
            <a:off x="381000" y="1066800"/>
            <a:ext cx="85343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جملة التعليقات يتم اهمالها اثناء ترجمة وتنفيذ البرنامج، فهي جملة غير تنفيدية.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تستخدم لشرح وتوثيق البرنامج داخلياً، وكذلك للتعريف بوظيفة كل جزءوهي تسهل القراءة.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قد تأتي جملة التعليقات في سطر واحد وفي هذه الحالة يجب أن تسبق ب //.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في حالة كانت جملة التعليقات سطرين أو أكثر تكتب بين /* و*/.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مثال:</a:t>
            </a:r>
          </a:p>
          <a:p>
            <a:pPr rtl="1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This is a multiplier line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comment it can be split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into several lines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يمكن استخدام خاصية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لتجميع كل التعليقات الموجودة وعمل توثيق للبرنامج.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6A2FE0-6FA9-449A-886C-BE96C73E9B39}"/>
              </a:ext>
            </a:extLst>
          </p:cNvPr>
          <p:cNvSpPr txBox="1"/>
          <p:nvPr/>
        </p:nvSpPr>
        <p:spPr>
          <a:xfrm>
            <a:off x="762000" y="271304"/>
            <a:ext cx="8153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تسمية المتغيرات </a:t>
            </a:r>
            <a:r>
              <a:rPr lang="en-US" sz="32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ar-SA" sz="32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9140-68DC-49EC-9335-9C8EEBF6675F}"/>
              </a:ext>
            </a:extLst>
          </p:cNvPr>
          <p:cNvSpPr txBox="1"/>
          <p:nvPr/>
        </p:nvSpPr>
        <p:spPr>
          <a:xfrm>
            <a:off x="228600" y="1066800"/>
            <a:ext cx="86867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يتكون الاسم المعرفي أو اسم المتغير من مجموعة من الحروف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a-z, A-Z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)، ومجموعة من الأرقام(</a:t>
            </a:r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←9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) والرموز </a:t>
            </a:r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ويجب أن يراعى عند اختيار الاسم: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أن لا يكون من الكلمات المحجوزة.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يمكن أن يحتوي اسم المتغير على أحرف وأرقام ولكن يجب أن لا يبدأ برقم.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يجب أن لا يحتوي اسم المتغير على علامات غير المذكورة.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لا قيود على طول الاسم وبالتالي يمكن استخدام اسماء معبرة عن مضمونها.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لغة جافا حساسة لحالة الأحرف بمعنى يوجد فرق بين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SUM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يجب أن لا يحتوي مسافات فارغة.</a:t>
            </a:r>
          </a:p>
        </p:txBody>
      </p:sp>
    </p:spTree>
    <p:extLst>
      <p:ext uri="{BB962C8B-B14F-4D97-AF65-F5344CB8AC3E}">
        <p14:creationId xmlns:p14="http://schemas.microsoft.com/office/powerpoint/2010/main" val="8498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6A2FE0-6FA9-449A-886C-BE96C73E9B39}"/>
              </a:ext>
            </a:extLst>
          </p:cNvPr>
          <p:cNvSpPr txBox="1"/>
          <p:nvPr/>
        </p:nvSpPr>
        <p:spPr>
          <a:xfrm>
            <a:off x="762000" y="271304"/>
            <a:ext cx="8153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أمثلة تسميات خاطئة:</a:t>
            </a:r>
            <a:endParaRPr lang="en-US" sz="32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9140-68DC-49EC-9335-9C8EEBF6675F}"/>
              </a:ext>
            </a:extLst>
          </p:cNvPr>
          <p:cNvSpPr txBox="1"/>
          <p:nvPr/>
        </p:nvSpPr>
        <p:spPr>
          <a:xfrm>
            <a:off x="5562600" y="1066800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7button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047D-942D-41FC-93EC-FCDF1657481A}"/>
              </a:ext>
            </a:extLst>
          </p:cNvPr>
          <p:cNvSpPr txBox="1"/>
          <p:nvPr/>
        </p:nvSpPr>
        <p:spPr>
          <a:xfrm>
            <a:off x="2362200" y="1066800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يبدأ برقم.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DD317-DCF5-469D-B92F-5F160B12B004}"/>
              </a:ext>
            </a:extLst>
          </p:cNvPr>
          <p:cNvSpPr txBox="1"/>
          <p:nvPr/>
        </p:nvSpPr>
        <p:spPr>
          <a:xfrm>
            <a:off x="5562600" y="1800741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 filed1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62414-D6CC-4BA8-90C3-A50D54754462}"/>
              </a:ext>
            </a:extLst>
          </p:cNvPr>
          <p:cNvSpPr txBox="1"/>
          <p:nvPr/>
        </p:nvSpPr>
        <p:spPr>
          <a:xfrm>
            <a:off x="2362200" y="1800741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يحتوي مسافة فارغة.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D3108-4F95-4DD4-A061-844C307A85D6}"/>
              </a:ext>
            </a:extLst>
          </p:cNvPr>
          <p:cNvSpPr txBox="1"/>
          <p:nvPr/>
        </p:nvSpPr>
        <p:spPr>
          <a:xfrm>
            <a:off x="5562600" y="2534682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Sum+total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5B57-107C-4002-930A-2B4B4EDCEA75}"/>
              </a:ext>
            </a:extLst>
          </p:cNvPr>
          <p:cNvSpPr txBox="1"/>
          <p:nvPr/>
        </p:nvSpPr>
        <p:spPr>
          <a:xfrm>
            <a:off x="2362200" y="2534682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يحتوي على +.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B5223-964A-4988-83F9-2E0D7941E159}"/>
              </a:ext>
            </a:extLst>
          </p:cNvPr>
          <p:cNvSpPr txBox="1"/>
          <p:nvPr/>
        </p:nvSpPr>
        <p:spPr>
          <a:xfrm>
            <a:off x="5562600" y="3268623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E4F1E-94F6-4DF6-9DE7-9001B08166A4}"/>
              </a:ext>
            </a:extLst>
          </p:cNvPr>
          <p:cNvSpPr txBox="1"/>
          <p:nvPr/>
        </p:nvSpPr>
        <p:spPr>
          <a:xfrm>
            <a:off x="2362200" y="3268623"/>
            <a:ext cx="335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كلمة محجوزة.   </a:t>
            </a:r>
          </a:p>
        </p:txBody>
      </p:sp>
    </p:spTree>
    <p:extLst>
      <p:ext uri="{BB962C8B-B14F-4D97-AF65-F5344CB8AC3E}">
        <p14:creationId xmlns:p14="http://schemas.microsoft.com/office/powerpoint/2010/main" val="10198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وان 1">
            <a:extLst>
              <a:ext uri="{FF2B5EF4-FFF2-40B4-BE49-F238E27FC236}">
                <a16:creationId xmlns:a16="http://schemas.microsoft.com/office/drawing/2014/main" id="{B23478E1-3175-45D3-82DD-8CB70227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108"/>
            <a:ext cx="8229600" cy="850106"/>
          </a:xfrm>
        </p:spPr>
        <p:txBody>
          <a:bodyPr/>
          <a:lstStyle/>
          <a:p>
            <a:pPr algn="r"/>
            <a:r>
              <a:rPr lang="ar-S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أمثلة لأنواع المتغيرات:</a:t>
            </a:r>
          </a:p>
        </p:txBody>
      </p:sp>
      <p:sp>
        <p:nvSpPr>
          <p:cNvPr id="12" name="عنصر نائب للمحتوى 2">
            <a:extLst>
              <a:ext uri="{FF2B5EF4-FFF2-40B4-BE49-F238E27FC236}">
                <a16:creationId xmlns:a16="http://schemas.microsoft.com/office/drawing/2014/main" id="{C3A6E3BA-7312-43C1-8EDC-B9A8333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2"/>
            <a:ext cx="8229600" cy="5001419"/>
          </a:xfrm>
        </p:spPr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x = 10;</a:t>
            </a:r>
          </a:p>
          <a:p>
            <a:pPr marL="0" indent="0" algn="l" rtl="0"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float b = 10.5;</a:t>
            </a:r>
          </a:p>
          <a:p>
            <a:pPr marL="0" indent="0" algn="l" rtl="0">
              <a:buNone/>
              <a:defRPr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double y = 5.5555555; </a:t>
            </a:r>
          </a:p>
          <a:p>
            <a:pPr marL="0" indent="0" algn="l" rtl="0">
              <a:buNone/>
              <a:defRPr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char g = ‘P’;</a:t>
            </a:r>
          </a:p>
          <a:p>
            <a:pPr marL="0" indent="0" algn="l" rtl="0">
              <a:buNone/>
              <a:defRPr/>
            </a:pP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tring text = “ hello world”;</a:t>
            </a:r>
          </a:p>
          <a:p>
            <a:pPr marL="0" indent="0" algn="l" rtl="0">
              <a:buNone/>
              <a:defRPr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  <a:defRPr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  <a:defRPr/>
            </a:pPr>
            <a:endParaRPr lang="ar-S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شكل بيضاوي 5">
            <a:extLst>
              <a:ext uri="{FF2B5EF4-FFF2-40B4-BE49-F238E27FC236}">
                <a16:creationId xmlns:a16="http://schemas.microsoft.com/office/drawing/2014/main" id="{90BEB018-6376-444F-8CB3-339338FC4BCE}"/>
              </a:ext>
            </a:extLst>
          </p:cNvPr>
          <p:cNvSpPr/>
          <p:nvPr/>
        </p:nvSpPr>
        <p:spPr>
          <a:xfrm>
            <a:off x="2286000" y="4495800"/>
            <a:ext cx="3003452" cy="1224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ملاحظة المتغير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يبدأ بكابيتل</a:t>
            </a:r>
            <a:endParaRPr lang="ar-SA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رابط كسهم مستقيم 8">
            <a:extLst>
              <a:ext uri="{FF2B5EF4-FFF2-40B4-BE49-F238E27FC236}">
                <a16:creationId xmlns:a16="http://schemas.microsoft.com/office/drawing/2014/main" id="{C66EA1F7-C64F-4013-99D6-513DAC0EFAC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5800" y="3866104"/>
            <a:ext cx="2040045" cy="80896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1">
            <a:extLst>
              <a:ext uri="{FF2B5EF4-FFF2-40B4-BE49-F238E27FC236}">
                <a16:creationId xmlns:a16="http://schemas.microsoft.com/office/drawing/2014/main" id="{8F1D5F51-9CB7-4B3E-878A-03E279A6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850106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جملة القراءة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Statement </a:t>
            </a:r>
            <a:endParaRPr lang="ar-SA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عنصر نائب للمحتوى 2">
            <a:extLst>
              <a:ext uri="{FF2B5EF4-FFF2-40B4-BE49-F238E27FC236}">
                <a16:creationId xmlns:a16="http://schemas.microsoft.com/office/drawing/2014/main" id="{0531A127-1A40-4597-BF50-7DC3B535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24" y="716733"/>
            <a:ext cx="8229600" cy="2500710"/>
          </a:xfrm>
        </p:spPr>
        <p:txBody>
          <a:bodyPr>
            <a:normAutofit/>
          </a:bodyPr>
          <a:lstStyle/>
          <a:p>
            <a:pPr algn="just" rtl="1">
              <a:tabLst>
                <a:tab pos="5559425" algn="l"/>
                <a:tab pos="5648325" algn="l"/>
              </a:tabLst>
              <a:defRPr/>
            </a:pP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من الطرق المستخدمة في إدخال البيانات في لغة جافا هي استخدام الـ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الموجود في الحزمة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ar-S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rtl="1">
              <a:tabLst>
                <a:tab pos="5559425" algn="l"/>
                <a:tab pos="5648325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java.util.Scanner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 rtl="1">
              <a:tabLst>
                <a:tab pos="5559425" algn="l"/>
                <a:tab pos="5648325" algn="l"/>
              </a:tabLst>
              <a:defRPr/>
            </a:pP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هذا الـ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يقوم بمسح كل ما تمت كتابته من طرف المستخدم ليتم تخزينه في متغير.</a:t>
            </a:r>
          </a:p>
          <a:p>
            <a:pPr marL="0" indent="0" algn="just" rtl="1">
              <a:buNone/>
              <a:tabLst>
                <a:tab pos="5559425" algn="l"/>
                <a:tab pos="5648325" algn="l"/>
              </a:tabLst>
              <a:defRPr/>
            </a:pPr>
            <a:endParaRPr lang="en-GB" sz="32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 rtl="1"/>
            <a:endParaRPr lang="ar-S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1"/>
            <a:endParaRPr lang="ar-S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عنوان 1">
            <a:extLst>
              <a:ext uri="{FF2B5EF4-FFF2-40B4-BE49-F238E27FC236}">
                <a16:creationId xmlns:a16="http://schemas.microsoft.com/office/drawing/2014/main" id="{F9CEA9CE-C86F-4626-9FD4-BD2DABBC66D9}"/>
              </a:ext>
            </a:extLst>
          </p:cNvPr>
          <p:cNvSpPr txBox="1">
            <a:spLocks/>
          </p:cNvSpPr>
          <p:nvPr/>
        </p:nvSpPr>
        <p:spPr>
          <a:xfrm>
            <a:off x="567558" y="3372544"/>
            <a:ext cx="8229600" cy="536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خطوات إدخال البيانات:</a:t>
            </a:r>
          </a:p>
        </p:txBody>
      </p:sp>
      <p:sp>
        <p:nvSpPr>
          <p:cNvPr id="17" name="عنصر نائب للمحتوى 2">
            <a:extLst>
              <a:ext uri="{FF2B5EF4-FFF2-40B4-BE49-F238E27FC236}">
                <a16:creationId xmlns:a16="http://schemas.microsoft.com/office/drawing/2014/main" id="{9AD9927B-267D-4BB6-BD8C-A406E51A57BA}"/>
              </a:ext>
            </a:extLst>
          </p:cNvPr>
          <p:cNvSpPr txBox="1">
            <a:spLocks/>
          </p:cNvSpPr>
          <p:nvPr/>
        </p:nvSpPr>
        <p:spPr>
          <a:xfrm>
            <a:off x="331076" y="4132473"/>
            <a:ext cx="8584324" cy="268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أولا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يجب استدعاء الـ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والذي يحتوي على دوال القراءة من سطر الإدخال من مكتبة جافا. </a:t>
            </a:r>
          </a:p>
          <a:p>
            <a:pPr algn="just" rtl="1"/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يمكن تضمين كافة المكاتب الموجودة في ال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باستخدام الآتي:</a:t>
            </a:r>
          </a:p>
          <a:p>
            <a:pPr rtl="1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java.util.*;</a:t>
            </a:r>
          </a:p>
          <a:p>
            <a:pPr algn="r" rtl="1"/>
            <a:endParaRPr lang="ar-SA" sz="1600" b="1" dirty="0"/>
          </a:p>
        </p:txBody>
      </p:sp>
    </p:spTree>
    <p:extLst>
      <p:ext uri="{BB962C8B-B14F-4D97-AF65-F5344CB8AC3E}">
        <p14:creationId xmlns:p14="http://schemas.microsoft.com/office/powerpoint/2010/main" val="3427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C1D829-F0EA-4C04-BFCA-40B329A34495}"/>
              </a:ext>
            </a:extLst>
          </p:cNvPr>
          <p:cNvSpPr/>
          <p:nvPr/>
        </p:nvSpPr>
        <p:spPr>
          <a:xfrm>
            <a:off x="1371600" y="3048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كما يمكن تحديد الـ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بالطريقة التالية: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java.util.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canner;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F94D1-0032-4BBE-8364-6FF7BB985941}"/>
              </a:ext>
            </a:extLst>
          </p:cNvPr>
          <p:cNvSpPr/>
          <p:nvPr/>
        </p:nvSpPr>
        <p:spPr>
          <a:xfrm>
            <a:off x="381000" y="1402930"/>
            <a:ext cx="8534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ثانياً: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نقوم بتعريف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له نفس خصائص الكلاس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 وذلك بعد تعريف متغير ليتم فيه تخزين البيانات المدخلة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Scanner  object name = </a:t>
            </a:r>
            <a:r>
              <a:rPr lang="en-U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canner(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ystem.in);</a:t>
            </a:r>
          </a:p>
          <a:p>
            <a:pPr algn="just"/>
            <a:endParaRPr lang="ar-SA" b="1" dirty="0"/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F9E958C2-6463-4C1B-BB93-77290737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25508"/>
            <a:ext cx="8534400" cy="3832491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ثالثاً:               </a:t>
            </a:r>
            <a:r>
              <a:rPr lang="en-U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= Object name </a:t>
            </a:r>
            <a:r>
              <a:rPr lang="en-U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*********</a:t>
            </a:r>
          </a:p>
          <a:p>
            <a:pPr marL="0" indent="0" algn="just" rtl="1">
              <a:buNone/>
            </a:pPr>
            <a:r>
              <a:rPr lang="ar-S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حيث يتم استبدال </a:t>
            </a:r>
            <a:r>
              <a:rPr lang="ar-SA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  <a:r>
              <a:rPr lang="ar-S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بواحدة من الآتي:</a:t>
            </a:r>
          </a:p>
          <a:p>
            <a:pPr marL="0" indent="0" algn="just" rtl="1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nextInt( )</a:t>
            </a:r>
            <a:r>
              <a:rPr lang="ar-S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:          يستقبل عدد صحيح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1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nextDouble( )</a:t>
            </a:r>
            <a:r>
              <a:rPr lang="ar-S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   يستقبل عدد حقيقي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1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next( )</a:t>
            </a:r>
            <a:r>
              <a:rPr lang="ar-S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        يستقبل نص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1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nextBoolean( )</a:t>
            </a:r>
            <a:r>
              <a:rPr lang="ar-S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إذا كان المتغير من النوع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ar-SA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7E832D25-6637-4BCD-A831-F457F67C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"/>
          </a:xfrm>
        </p:spPr>
        <p:txBody>
          <a:bodyPr>
            <a:normAutofit fontScale="90000"/>
          </a:bodyPr>
          <a:lstStyle/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1:</a:t>
            </a:r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F69942CE-AD5D-4C3F-9303-FB5A2033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72614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أكتب برنامج يقوم بطباعة مجموع عددين صحيحين يدخلهما المستخدم؟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400CAE46-457A-4B45-B718-FD85CFB506EC}"/>
              </a:ext>
            </a:extLst>
          </p:cNvPr>
          <p:cNvSpPr txBox="1">
            <a:spLocks/>
          </p:cNvSpPr>
          <p:nvPr/>
        </p:nvSpPr>
        <p:spPr>
          <a:xfrm>
            <a:off x="285720" y="1334613"/>
            <a:ext cx="8572560" cy="544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java.util.Scanner;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tring[]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num1, num2 , sum;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Scanner input = new Scanner(System.in);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num1 =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num2 =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sum = num1 + num2 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(sum);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ar-SA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E0136899-47C2-419E-B204-A7C77D4C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573359"/>
          </a:xfrm>
        </p:spPr>
        <p:txBody>
          <a:bodyPr>
            <a:noAutofit/>
          </a:bodyPr>
          <a:lstStyle/>
          <a:p>
            <a:pPr algn="r" rtl="1"/>
            <a:r>
              <a:rPr lang="ar-S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اختصار العمليات الاسنادية:</a:t>
            </a:r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D66C2B42-59EA-44B2-8065-D6679139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945324"/>
            <a:ext cx="8458200" cy="572614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يمكن اختصار العمليات الاسنادية كالتالي: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2E726-35CE-4C08-A92F-28BB2A10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6" y="1701262"/>
            <a:ext cx="8618814" cy="34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5545</TotalTime>
  <Words>1048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Tahoma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أمثلة لأنواع المتغيرات:</vt:lpstr>
      <vt:lpstr>جملة القراءة Read Statement </vt:lpstr>
      <vt:lpstr>PowerPoint Presentation</vt:lpstr>
      <vt:lpstr>مثال 1:</vt:lpstr>
      <vt:lpstr>اختصار العمليات الاسنادية:</vt:lpstr>
      <vt:lpstr>معامل الزيادة ومعامل النقصان:</vt:lpstr>
      <vt:lpstr>مثال 2:</vt:lpstr>
      <vt:lpstr>أولوية تنفيذ العمليات الحسابية:</vt:lpstr>
      <vt:lpstr>مثال 3:</vt:lpstr>
      <vt:lpstr>مثال(5):</vt:lpstr>
      <vt:lpstr>PowerPoint Presentation</vt:lpstr>
      <vt:lpstr>مطلوب في المعمل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</dc:creator>
  <cp:lastModifiedBy>hamim</cp:lastModifiedBy>
  <cp:revision>131</cp:revision>
  <dcterms:created xsi:type="dcterms:W3CDTF">2006-08-16T00:00:00Z</dcterms:created>
  <dcterms:modified xsi:type="dcterms:W3CDTF">2024-10-05T17:43:59Z</dcterms:modified>
</cp:coreProperties>
</file>