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p:cViewPr varScale="1">
        <p:scale>
          <a:sx n="61" d="100"/>
          <a:sy n="61" d="100"/>
        </p:scale>
        <p:origin x="159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5837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236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80472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41960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47547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8460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83535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69193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2393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80992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23078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9750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07810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9490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3024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94937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10/14/2024</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57955979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0"/>
            <a:ext cx="8534400" cy="1295400"/>
          </a:xfrm>
        </p:spPr>
        <p:txBody>
          <a:bodyPr>
            <a:normAutofit/>
          </a:bodyPr>
          <a:lstStyle/>
          <a:p>
            <a:pPr algn="ctr" rtl="1"/>
            <a:r>
              <a:rPr lang="ar-SA" sz="5400" b="1" dirty="0">
                <a:solidFill>
                  <a:schemeClr val="tx1"/>
                </a:solidFill>
                <a:latin typeface="Arial" panose="020B0604020202020204" pitchFamily="34" charset="0"/>
                <a:cs typeface="Arial" panose="020B0604020202020204" pitchFamily="34" charset="0"/>
              </a:rPr>
              <a:t>عبارات التحكم</a:t>
            </a:r>
            <a:endParaRPr lang="en-GB" sz="5400" b="1" dirty="0">
              <a:solidFill>
                <a:schemeClr val="tx1"/>
              </a:solidFill>
              <a:latin typeface="Arial" panose="020B0604020202020204" pitchFamily="34" charset="0"/>
              <a:cs typeface="Arial" panose="020B0604020202020204" pitchFamily="34" charset="0"/>
            </a:endParaRPr>
          </a:p>
        </p:txBody>
      </p:sp>
      <p:sp>
        <p:nvSpPr>
          <p:cNvPr id="32" name="Subtitle 2">
            <a:extLst>
              <a:ext uri="{FF2B5EF4-FFF2-40B4-BE49-F238E27FC236}">
                <a16:creationId xmlns:a16="http://schemas.microsoft.com/office/drawing/2014/main" id="{A223F500-51DE-4851-A20F-F40B965F7FD9}"/>
              </a:ext>
            </a:extLst>
          </p:cNvPr>
          <p:cNvSpPr txBox="1">
            <a:spLocks/>
          </p:cNvSpPr>
          <p:nvPr/>
        </p:nvSpPr>
        <p:spPr>
          <a:xfrm>
            <a:off x="1905000" y="3810000"/>
            <a:ext cx="5105400" cy="685800"/>
          </a:xfrm>
          <a:prstGeom prst="rect">
            <a:avLst/>
          </a:prstGeom>
        </p:spPr>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rtl="1"/>
            <a:r>
              <a:rPr lang="ar-SA" sz="4000" dirty="0">
                <a:solidFill>
                  <a:schemeClr val="tx1"/>
                </a:solidFill>
                <a:latin typeface="Arial" panose="020B0604020202020204" pitchFamily="34" charset="0"/>
                <a:cs typeface="Arial" panose="020B0604020202020204" pitchFamily="34" charset="0"/>
              </a:rPr>
              <a:t>المحاضرة الرابعة</a:t>
            </a:r>
            <a:endParaRPr lang="en-GB" sz="4000" dirty="0">
              <a:solidFill>
                <a:schemeClr val="tx1"/>
              </a:solidFill>
              <a:latin typeface="Arial" panose="020B0604020202020204" pitchFamily="34" charset="0"/>
              <a:cs typeface="Arial" panose="020B0604020202020204" pitchFamily="34" charset="0"/>
            </a:endParaRPr>
          </a:p>
        </p:txBody>
      </p:sp>
      <p:sp>
        <p:nvSpPr>
          <p:cNvPr id="33" name="Subtitle 2">
            <a:extLst>
              <a:ext uri="{FF2B5EF4-FFF2-40B4-BE49-F238E27FC236}">
                <a16:creationId xmlns:a16="http://schemas.microsoft.com/office/drawing/2014/main" id="{006BAD82-AB45-4FBE-913C-0D22C3546E0C}"/>
              </a:ext>
            </a:extLst>
          </p:cNvPr>
          <p:cNvSpPr txBox="1">
            <a:spLocks/>
          </p:cNvSpPr>
          <p:nvPr/>
        </p:nvSpPr>
        <p:spPr>
          <a:xfrm>
            <a:off x="0" y="5715000"/>
            <a:ext cx="5105400" cy="6858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rtl="1"/>
            <a:r>
              <a:rPr lang="ar-SA" sz="3200" dirty="0">
                <a:solidFill>
                  <a:schemeClr val="tx1"/>
                </a:solidFill>
                <a:latin typeface="Arial" panose="020B0604020202020204" pitchFamily="34" charset="0"/>
                <a:cs typeface="Arial" panose="020B0604020202020204" pitchFamily="34" charset="0"/>
              </a:rPr>
              <a:t>أ.لينا الأمين</a:t>
            </a:r>
            <a:endParaRPr lang="en-GB" sz="3200" dirty="0">
              <a:solidFill>
                <a:schemeClr val="tx1"/>
              </a:solidFill>
              <a:latin typeface="Arial" panose="020B0604020202020204" pitchFamily="34" charset="0"/>
              <a:cs typeface="Arial" panose="020B0604020202020204" pitchFamily="34" charset="0"/>
            </a:endParaRPr>
          </a:p>
        </p:txBody>
      </p:sp>
      <p:sp>
        <p:nvSpPr>
          <p:cNvPr id="5" name="Subtitle 2">
            <a:extLst>
              <a:ext uri="{FF2B5EF4-FFF2-40B4-BE49-F238E27FC236}">
                <a16:creationId xmlns:a16="http://schemas.microsoft.com/office/drawing/2014/main" id="{F64EC47B-AD87-46C2-B141-8E2952776AE4}"/>
              </a:ext>
            </a:extLst>
          </p:cNvPr>
          <p:cNvSpPr txBox="1">
            <a:spLocks/>
          </p:cNvSpPr>
          <p:nvPr/>
        </p:nvSpPr>
        <p:spPr>
          <a:xfrm>
            <a:off x="304800" y="990600"/>
            <a:ext cx="8534400" cy="12954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rtl="1"/>
            <a:r>
              <a:rPr lang="ar-SA" sz="6600">
                <a:solidFill>
                  <a:schemeClr val="tx1"/>
                </a:solidFill>
                <a:latin typeface="Arial" panose="020B0604020202020204" pitchFamily="34" charset="0"/>
                <a:cs typeface="Arial" panose="020B0604020202020204" pitchFamily="34" charset="0"/>
              </a:rPr>
              <a:t>اساسيات لغة الجافا</a:t>
            </a:r>
            <a:endParaRPr lang="en-GB" sz="6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4196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3">
            <a:extLst>
              <a:ext uri="{FF2B5EF4-FFF2-40B4-BE49-F238E27FC236}">
                <a16:creationId xmlns:a16="http://schemas.microsoft.com/office/drawing/2014/main" id="{99718321-AC4D-4CED-B329-DA8B53FED16D}"/>
              </a:ext>
            </a:extLst>
          </p:cNvPr>
          <p:cNvSpPr txBox="1">
            <a:spLocks/>
          </p:cNvSpPr>
          <p:nvPr/>
        </p:nvSpPr>
        <p:spPr>
          <a:xfrm>
            <a:off x="152400" y="304800"/>
            <a:ext cx="8763000" cy="584775"/>
          </a:xfrm>
          <a:prstGeom prst="rect">
            <a:avLst/>
          </a:prstGeom>
          <a:noFill/>
        </p:spPr>
        <p:txBody>
          <a:bodyPr vert="horz" wrap="square" lIns="91440" tIns="45720" rIns="91440" bIns="45720" rtlCol="0">
            <a:sp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r" rtl="1"/>
            <a:r>
              <a:rPr lang="ar-SA" sz="3200">
                <a:solidFill>
                  <a:schemeClr val="tx1"/>
                </a:solidFill>
                <a:latin typeface="Arial" panose="020B0604020202020204" pitchFamily="34" charset="0"/>
                <a:cs typeface="Arial" panose="020B0604020202020204" pitchFamily="34" charset="0"/>
              </a:rPr>
              <a:t>نفرض أن درجة الطالب </a:t>
            </a:r>
            <a:r>
              <a:rPr lang="en-GB" sz="3200">
                <a:solidFill>
                  <a:schemeClr val="tx1"/>
                </a:solidFill>
                <a:latin typeface="Arial" panose="020B0604020202020204" pitchFamily="34" charset="0"/>
                <a:cs typeface="Arial" panose="020B0604020202020204" pitchFamily="34" charset="0"/>
              </a:rPr>
              <a:t>mark</a:t>
            </a:r>
            <a:r>
              <a:rPr lang="ar-SA" sz="3200">
                <a:solidFill>
                  <a:schemeClr val="tx1"/>
                </a:solidFill>
                <a:latin typeface="Arial" panose="020B0604020202020204" pitchFamily="34" charset="0"/>
                <a:cs typeface="Arial" panose="020B0604020202020204" pitchFamily="34" charset="0"/>
              </a:rPr>
              <a:t> .</a:t>
            </a:r>
            <a:endParaRPr lang="en-GB" sz="3200" dirty="0">
              <a:solidFill>
                <a:schemeClr val="tx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4FED0A7-97A3-4B21-AF11-5B1FBCB2EF90}"/>
              </a:ext>
            </a:extLst>
          </p:cNvPr>
          <p:cNvSpPr txBox="1"/>
          <p:nvPr/>
        </p:nvSpPr>
        <p:spPr>
          <a:xfrm>
            <a:off x="152400" y="903982"/>
            <a:ext cx="8763000" cy="1077218"/>
          </a:xfrm>
          <a:prstGeom prst="rect">
            <a:avLst/>
          </a:prstGeom>
          <a:noFill/>
        </p:spPr>
        <p:txBody>
          <a:bodyPr wrap="square" rtlCol="0">
            <a:spAutoFit/>
          </a:bodyPr>
          <a:lstStyle/>
          <a:p>
            <a:pPr algn="r" rtl="1"/>
            <a:r>
              <a:rPr lang="ar-SA" sz="3200" dirty="0">
                <a:latin typeface="Arial" panose="020B0604020202020204" pitchFamily="34" charset="0"/>
                <a:cs typeface="Arial" panose="020B0604020202020204" pitchFamily="34" charset="0"/>
              </a:rPr>
              <a:t>إذا كانت درجة الطالب </a:t>
            </a:r>
            <a:r>
              <a:rPr lang="en-GB" sz="3200" dirty="0">
                <a:latin typeface="Arial" panose="020B0604020202020204" pitchFamily="34" charset="0"/>
                <a:cs typeface="Arial" panose="020B0604020202020204" pitchFamily="34" charset="0"/>
              </a:rPr>
              <a:t>mark&gt;=</a:t>
            </a:r>
            <a:r>
              <a:rPr lang="en-US" sz="3200" dirty="0">
                <a:latin typeface="Arial" panose="020B0604020202020204" pitchFamily="34" charset="0"/>
                <a:cs typeface="Arial" panose="020B0604020202020204" pitchFamily="34" charset="0"/>
              </a:rPr>
              <a:t>80</a:t>
            </a:r>
            <a:endParaRPr lang="ar-SA" sz="3200" dirty="0">
              <a:latin typeface="Arial" panose="020B0604020202020204" pitchFamily="34" charset="0"/>
              <a:cs typeface="Arial" panose="020B0604020202020204" pitchFamily="34" charset="0"/>
            </a:endParaRPr>
          </a:p>
          <a:p>
            <a:pPr algn="r" rtl="1"/>
            <a:r>
              <a:rPr lang="ar-SA" sz="3200" dirty="0">
                <a:latin typeface="Arial" panose="020B0604020202020204" pitchFamily="34" charset="0"/>
                <a:cs typeface="Arial" panose="020B0604020202020204" pitchFamily="34" charset="0"/>
              </a:rPr>
              <a:t>نطبع العبارة  </a:t>
            </a:r>
            <a:r>
              <a:rPr lang="en-GB" sz="3200" dirty="0">
                <a:latin typeface="Arial" panose="020B0604020202020204" pitchFamily="34" charset="0"/>
                <a:cs typeface="Arial" panose="020B0604020202020204" pitchFamily="34" charset="0"/>
              </a:rPr>
              <a:t>“a"</a:t>
            </a:r>
            <a:r>
              <a:rPr lang="ar-SA" sz="3200" dirty="0">
                <a:latin typeface="Arial" panose="020B0604020202020204" pitchFamily="34" charset="0"/>
                <a:cs typeface="Arial" panose="020B0604020202020204" pitchFamily="34" charset="0"/>
              </a:rPr>
              <a:t>.</a:t>
            </a:r>
            <a:endParaRPr lang="en-GB" sz="3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E5907A6-8C54-42AA-9489-704C8FF63FE3}"/>
              </a:ext>
            </a:extLst>
          </p:cNvPr>
          <p:cNvSpPr txBox="1"/>
          <p:nvPr/>
        </p:nvSpPr>
        <p:spPr>
          <a:xfrm>
            <a:off x="152400" y="1981200"/>
            <a:ext cx="8763000" cy="1077218"/>
          </a:xfrm>
          <a:prstGeom prst="rect">
            <a:avLst/>
          </a:prstGeom>
          <a:noFill/>
        </p:spPr>
        <p:txBody>
          <a:bodyPr wrap="square" rtlCol="0">
            <a:spAutoFit/>
          </a:bodyPr>
          <a:lstStyle/>
          <a:p>
            <a:pPr algn="r" rtl="1"/>
            <a:r>
              <a:rPr lang="ar-SA" sz="3200" dirty="0">
                <a:latin typeface="Arial" panose="020B0604020202020204" pitchFamily="34" charset="0"/>
                <a:cs typeface="Arial" panose="020B0604020202020204" pitchFamily="34" charset="0"/>
              </a:rPr>
              <a:t>إذا كانت درجة الطالب </a:t>
            </a:r>
            <a:r>
              <a:rPr lang="en-US" sz="3200" dirty="0">
                <a:latin typeface="Arial" panose="020B0604020202020204" pitchFamily="34" charset="0"/>
                <a:cs typeface="Arial" panose="020B0604020202020204" pitchFamily="34" charset="0"/>
              </a:rPr>
              <a:t>     </a:t>
            </a:r>
            <a:r>
              <a:rPr lang="en-GB" sz="3200" dirty="0">
                <a:latin typeface="Arial" panose="020B0604020202020204" pitchFamily="34" charset="0"/>
                <a:cs typeface="Arial" panose="020B0604020202020204" pitchFamily="34" charset="0"/>
              </a:rPr>
              <a:t>mark&gt;=</a:t>
            </a:r>
            <a:r>
              <a:rPr lang="en-US" sz="3200" dirty="0">
                <a:latin typeface="Arial" panose="020B0604020202020204" pitchFamily="34" charset="0"/>
                <a:cs typeface="Arial" panose="020B0604020202020204" pitchFamily="34" charset="0"/>
              </a:rPr>
              <a:t>70</a:t>
            </a:r>
            <a:endParaRPr lang="ar-SA" sz="3200" dirty="0">
              <a:latin typeface="Arial" panose="020B0604020202020204" pitchFamily="34" charset="0"/>
              <a:cs typeface="Arial" panose="020B0604020202020204" pitchFamily="34" charset="0"/>
            </a:endParaRPr>
          </a:p>
          <a:p>
            <a:pPr algn="r" rtl="1"/>
            <a:r>
              <a:rPr lang="ar-SA" sz="3200" dirty="0">
                <a:latin typeface="Arial" panose="020B0604020202020204" pitchFamily="34" charset="0"/>
                <a:cs typeface="Arial" panose="020B0604020202020204" pitchFamily="34" charset="0"/>
              </a:rPr>
              <a:t>نطبع العبارة  </a:t>
            </a:r>
            <a:r>
              <a:rPr lang="en-GB" sz="3200" dirty="0">
                <a:latin typeface="Arial" panose="020B0604020202020204" pitchFamily="34" charset="0"/>
                <a:cs typeface="Arial" panose="020B0604020202020204" pitchFamily="34" charset="0"/>
              </a:rPr>
              <a:t>“b"</a:t>
            </a:r>
            <a:r>
              <a:rPr lang="ar-SA" sz="3200" dirty="0">
                <a:latin typeface="Arial" panose="020B0604020202020204" pitchFamily="34" charset="0"/>
                <a:cs typeface="Arial" panose="020B0604020202020204" pitchFamily="34" charset="0"/>
              </a:rPr>
              <a:t>.</a:t>
            </a:r>
            <a:endParaRPr lang="en-GB" sz="32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A7B5AB0-AE9A-4219-A607-39C1B0845CDB}"/>
              </a:ext>
            </a:extLst>
          </p:cNvPr>
          <p:cNvSpPr txBox="1"/>
          <p:nvPr/>
        </p:nvSpPr>
        <p:spPr>
          <a:xfrm>
            <a:off x="152400" y="3048000"/>
            <a:ext cx="8763000" cy="1077218"/>
          </a:xfrm>
          <a:prstGeom prst="rect">
            <a:avLst/>
          </a:prstGeom>
          <a:noFill/>
        </p:spPr>
        <p:txBody>
          <a:bodyPr wrap="square" rtlCol="0">
            <a:spAutoFit/>
          </a:bodyPr>
          <a:lstStyle/>
          <a:p>
            <a:pPr algn="r" rtl="1"/>
            <a:r>
              <a:rPr lang="ar-SA" sz="3200" dirty="0">
                <a:latin typeface="Arial" panose="020B0604020202020204" pitchFamily="34" charset="0"/>
                <a:cs typeface="Arial" panose="020B0604020202020204" pitchFamily="34" charset="0"/>
              </a:rPr>
              <a:t>إذا كانت درجة الطالب </a:t>
            </a:r>
            <a:r>
              <a:rPr lang="en-US" sz="3200" dirty="0">
                <a:latin typeface="Arial" panose="020B0604020202020204" pitchFamily="34" charset="0"/>
                <a:cs typeface="Arial" panose="020B0604020202020204" pitchFamily="34" charset="0"/>
              </a:rPr>
              <a:t>     </a:t>
            </a:r>
            <a:r>
              <a:rPr lang="en-GB" sz="3200" dirty="0">
                <a:latin typeface="Arial" panose="020B0604020202020204" pitchFamily="34" charset="0"/>
                <a:cs typeface="Arial" panose="020B0604020202020204" pitchFamily="34" charset="0"/>
              </a:rPr>
              <a:t>mark&gt;=</a:t>
            </a:r>
            <a:r>
              <a:rPr lang="en-US" sz="3200" dirty="0">
                <a:latin typeface="Arial" panose="020B0604020202020204" pitchFamily="34" charset="0"/>
                <a:cs typeface="Arial" panose="020B0604020202020204" pitchFamily="34" charset="0"/>
              </a:rPr>
              <a:t>60</a:t>
            </a:r>
            <a:endParaRPr lang="ar-SA" sz="3200" dirty="0">
              <a:latin typeface="Arial" panose="020B0604020202020204" pitchFamily="34" charset="0"/>
              <a:cs typeface="Arial" panose="020B0604020202020204" pitchFamily="34" charset="0"/>
            </a:endParaRPr>
          </a:p>
          <a:p>
            <a:pPr algn="r" rtl="1"/>
            <a:r>
              <a:rPr lang="ar-SA" sz="3200" dirty="0">
                <a:latin typeface="Arial" panose="020B0604020202020204" pitchFamily="34" charset="0"/>
                <a:cs typeface="Arial" panose="020B0604020202020204" pitchFamily="34" charset="0"/>
              </a:rPr>
              <a:t>نطبع العبارة  </a:t>
            </a:r>
            <a:r>
              <a:rPr lang="en-GB" sz="3200" dirty="0">
                <a:latin typeface="Arial" panose="020B0604020202020204" pitchFamily="34" charset="0"/>
                <a:cs typeface="Arial" panose="020B0604020202020204" pitchFamily="34" charset="0"/>
              </a:rPr>
              <a:t>“c"</a:t>
            </a:r>
            <a:r>
              <a:rPr lang="ar-SA" sz="3200" dirty="0">
                <a:latin typeface="Arial" panose="020B0604020202020204" pitchFamily="34" charset="0"/>
                <a:cs typeface="Arial" panose="020B0604020202020204" pitchFamily="34" charset="0"/>
              </a:rPr>
              <a:t>.</a:t>
            </a:r>
            <a:endParaRPr lang="en-GB" sz="32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020FA67-1AF0-47E9-B1B7-6FEEF91FA6B1}"/>
              </a:ext>
            </a:extLst>
          </p:cNvPr>
          <p:cNvSpPr txBox="1"/>
          <p:nvPr/>
        </p:nvSpPr>
        <p:spPr>
          <a:xfrm>
            <a:off x="152400" y="4104382"/>
            <a:ext cx="8763000" cy="1077218"/>
          </a:xfrm>
          <a:prstGeom prst="rect">
            <a:avLst/>
          </a:prstGeom>
          <a:noFill/>
        </p:spPr>
        <p:txBody>
          <a:bodyPr wrap="square" rtlCol="0">
            <a:spAutoFit/>
          </a:bodyPr>
          <a:lstStyle/>
          <a:p>
            <a:pPr algn="r" rtl="1"/>
            <a:r>
              <a:rPr lang="ar-SA" sz="3200" dirty="0">
                <a:latin typeface="Arial" panose="020B0604020202020204" pitchFamily="34" charset="0"/>
                <a:cs typeface="Arial" panose="020B0604020202020204" pitchFamily="34" charset="0"/>
              </a:rPr>
              <a:t>إذا كانت درجة الطالب </a:t>
            </a:r>
            <a:r>
              <a:rPr lang="en-US" sz="3200" dirty="0">
                <a:latin typeface="Arial" panose="020B0604020202020204" pitchFamily="34" charset="0"/>
                <a:cs typeface="Arial" panose="020B0604020202020204" pitchFamily="34" charset="0"/>
              </a:rPr>
              <a:t>     </a:t>
            </a:r>
            <a:r>
              <a:rPr lang="en-GB" sz="3200" dirty="0">
                <a:latin typeface="Arial" panose="020B0604020202020204" pitchFamily="34" charset="0"/>
                <a:cs typeface="Arial" panose="020B0604020202020204" pitchFamily="34" charset="0"/>
              </a:rPr>
              <a:t>mark&gt;=</a:t>
            </a:r>
            <a:r>
              <a:rPr lang="en-US" sz="3200" dirty="0">
                <a:latin typeface="Arial" panose="020B0604020202020204" pitchFamily="34" charset="0"/>
                <a:cs typeface="Arial" panose="020B0604020202020204" pitchFamily="34" charset="0"/>
              </a:rPr>
              <a:t>50</a:t>
            </a:r>
            <a:endParaRPr lang="ar-SA" sz="3200" dirty="0">
              <a:latin typeface="Arial" panose="020B0604020202020204" pitchFamily="34" charset="0"/>
              <a:cs typeface="Arial" panose="020B0604020202020204" pitchFamily="34" charset="0"/>
            </a:endParaRPr>
          </a:p>
          <a:p>
            <a:pPr algn="r" rtl="1"/>
            <a:r>
              <a:rPr lang="ar-SA" sz="3200" dirty="0">
                <a:latin typeface="Arial" panose="020B0604020202020204" pitchFamily="34" charset="0"/>
                <a:cs typeface="Arial" panose="020B0604020202020204" pitchFamily="34" charset="0"/>
              </a:rPr>
              <a:t>نطبع العبارة  </a:t>
            </a:r>
            <a:r>
              <a:rPr lang="en-GB" sz="3200" dirty="0">
                <a:latin typeface="Arial" panose="020B0604020202020204" pitchFamily="34" charset="0"/>
                <a:cs typeface="Arial" panose="020B0604020202020204" pitchFamily="34" charset="0"/>
              </a:rPr>
              <a:t>“d"</a:t>
            </a:r>
            <a:r>
              <a:rPr lang="ar-SA" sz="3200" dirty="0">
                <a:latin typeface="Arial" panose="020B0604020202020204" pitchFamily="34" charset="0"/>
                <a:cs typeface="Arial" panose="020B0604020202020204" pitchFamily="34" charset="0"/>
              </a:rPr>
              <a:t>.</a:t>
            </a:r>
            <a:endParaRPr lang="en-GB" sz="32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93AD373-1E0D-4829-A134-0C9B9B57B211}"/>
              </a:ext>
            </a:extLst>
          </p:cNvPr>
          <p:cNvSpPr txBox="1"/>
          <p:nvPr/>
        </p:nvSpPr>
        <p:spPr>
          <a:xfrm>
            <a:off x="152400" y="5171182"/>
            <a:ext cx="8763000" cy="1077218"/>
          </a:xfrm>
          <a:prstGeom prst="rect">
            <a:avLst/>
          </a:prstGeom>
          <a:noFill/>
        </p:spPr>
        <p:txBody>
          <a:bodyPr wrap="square" rtlCol="0">
            <a:spAutoFit/>
          </a:bodyPr>
          <a:lstStyle/>
          <a:p>
            <a:pPr algn="r" rtl="1"/>
            <a:r>
              <a:rPr lang="ar-SA" sz="3200" dirty="0">
                <a:latin typeface="Arial" panose="020B0604020202020204" pitchFamily="34" charset="0"/>
                <a:cs typeface="Arial" panose="020B0604020202020204" pitchFamily="34" charset="0"/>
              </a:rPr>
              <a:t>إذا كانت درجة الطالب </a:t>
            </a:r>
            <a:r>
              <a:rPr lang="en-US" sz="3200" dirty="0">
                <a:latin typeface="Arial" panose="020B0604020202020204" pitchFamily="34" charset="0"/>
                <a:cs typeface="Arial" panose="020B0604020202020204" pitchFamily="34" charset="0"/>
              </a:rPr>
              <a:t>     </a:t>
            </a:r>
            <a:r>
              <a:rPr lang="en-GB" sz="3200" dirty="0">
                <a:latin typeface="Arial" panose="020B0604020202020204" pitchFamily="34" charset="0"/>
                <a:cs typeface="Arial" panose="020B0604020202020204" pitchFamily="34" charset="0"/>
              </a:rPr>
              <a:t>mark&lt;</a:t>
            </a:r>
            <a:r>
              <a:rPr lang="en-US" sz="3200" dirty="0">
                <a:latin typeface="Arial" panose="020B0604020202020204" pitchFamily="34" charset="0"/>
                <a:cs typeface="Arial" panose="020B0604020202020204" pitchFamily="34" charset="0"/>
              </a:rPr>
              <a:t>50</a:t>
            </a:r>
            <a:endParaRPr lang="ar-SA" sz="3200" dirty="0">
              <a:latin typeface="Arial" panose="020B0604020202020204" pitchFamily="34" charset="0"/>
              <a:cs typeface="Arial" panose="020B0604020202020204" pitchFamily="34" charset="0"/>
            </a:endParaRPr>
          </a:p>
          <a:p>
            <a:pPr algn="r" rtl="1"/>
            <a:r>
              <a:rPr lang="ar-SA" sz="3200" dirty="0">
                <a:latin typeface="Arial" panose="020B0604020202020204" pitchFamily="34" charset="0"/>
                <a:cs typeface="Arial" panose="020B0604020202020204" pitchFamily="34" charset="0"/>
              </a:rPr>
              <a:t>نطبع العبارة  </a:t>
            </a:r>
            <a:r>
              <a:rPr lang="en-GB" sz="3200" dirty="0">
                <a:latin typeface="Arial" panose="020B0604020202020204" pitchFamily="34" charset="0"/>
                <a:cs typeface="Arial" panose="020B0604020202020204" pitchFamily="34" charset="0"/>
              </a:rPr>
              <a:t>“f"</a:t>
            </a:r>
            <a:r>
              <a:rPr lang="ar-SA" sz="3200" dirty="0">
                <a:latin typeface="Arial" panose="020B0604020202020204" pitchFamily="34" charset="0"/>
                <a:cs typeface="Arial" panose="020B0604020202020204" pitchFamily="34" charset="0"/>
              </a:rPr>
              <a:t>.</a:t>
            </a:r>
            <a:endParaRPr lang="en-GB"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875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59DAF29A-D7FC-4D3F-9B58-BF30ACEC4034}"/>
              </a:ext>
            </a:extLst>
          </p:cNvPr>
          <p:cNvSpPr txBox="1">
            <a:spLocks/>
          </p:cNvSpPr>
          <p:nvPr/>
        </p:nvSpPr>
        <p:spPr>
          <a:xfrm>
            <a:off x="1371600" y="228600"/>
            <a:ext cx="7543800" cy="6324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GB" sz="3200">
                <a:solidFill>
                  <a:schemeClr val="tx1"/>
                </a:solidFill>
                <a:latin typeface="Arial" panose="020B0604020202020204" pitchFamily="34" charset="0"/>
                <a:cs typeface="Arial" panose="020B0604020202020204" pitchFamily="34" charset="0"/>
              </a:rPr>
              <a:t>if (mark &gt;= 80 ) </a:t>
            </a:r>
          </a:p>
          <a:p>
            <a:pPr marL="0" indent="0">
              <a:buNone/>
            </a:pPr>
            <a:r>
              <a:rPr lang="en-GB" sz="3200">
                <a:solidFill>
                  <a:schemeClr val="tx1"/>
                </a:solidFill>
                <a:latin typeface="Arial" panose="020B0604020202020204" pitchFamily="34" charset="0"/>
                <a:cs typeface="Arial" panose="020B0604020202020204" pitchFamily="34" charset="0"/>
              </a:rPr>
              <a:t>System.out.println ( “ a “ ); </a:t>
            </a:r>
          </a:p>
          <a:p>
            <a:pPr marL="0" indent="0">
              <a:buNone/>
            </a:pPr>
            <a:r>
              <a:rPr lang="en-GB" sz="3200">
                <a:solidFill>
                  <a:schemeClr val="tx1"/>
                </a:solidFill>
                <a:latin typeface="Arial" panose="020B0604020202020204" pitchFamily="34" charset="0"/>
                <a:cs typeface="Arial" panose="020B0604020202020204" pitchFamily="34" charset="0"/>
              </a:rPr>
              <a:t>else if (mark &gt;= 70 ) </a:t>
            </a:r>
          </a:p>
          <a:p>
            <a:pPr marL="0" indent="0">
              <a:buNone/>
            </a:pPr>
            <a:r>
              <a:rPr lang="en-GB" sz="3200">
                <a:solidFill>
                  <a:schemeClr val="tx1"/>
                </a:solidFill>
                <a:latin typeface="Arial" panose="020B0604020202020204" pitchFamily="34" charset="0"/>
                <a:cs typeface="Arial" panose="020B0604020202020204" pitchFamily="34" charset="0"/>
              </a:rPr>
              <a:t>System.out.println ( “ b “ ); </a:t>
            </a:r>
          </a:p>
          <a:p>
            <a:pPr marL="0" indent="0">
              <a:buNone/>
            </a:pPr>
            <a:r>
              <a:rPr lang="en-GB" sz="3200">
                <a:solidFill>
                  <a:schemeClr val="tx1"/>
                </a:solidFill>
                <a:latin typeface="Arial" panose="020B0604020202020204" pitchFamily="34" charset="0"/>
                <a:cs typeface="Arial" panose="020B0604020202020204" pitchFamily="34" charset="0"/>
              </a:rPr>
              <a:t>else if (mark &gt;= 60 ) </a:t>
            </a:r>
          </a:p>
          <a:p>
            <a:pPr marL="0" indent="0">
              <a:buNone/>
            </a:pPr>
            <a:r>
              <a:rPr lang="en-GB" sz="3200">
                <a:solidFill>
                  <a:schemeClr val="tx1"/>
                </a:solidFill>
                <a:latin typeface="Arial" panose="020B0604020202020204" pitchFamily="34" charset="0"/>
                <a:cs typeface="Arial" panose="020B0604020202020204" pitchFamily="34" charset="0"/>
              </a:rPr>
              <a:t>System.out.println ( “ c “ ); </a:t>
            </a:r>
          </a:p>
          <a:p>
            <a:pPr marL="0" indent="0">
              <a:buNone/>
            </a:pPr>
            <a:r>
              <a:rPr lang="en-GB" sz="3200">
                <a:solidFill>
                  <a:schemeClr val="tx1"/>
                </a:solidFill>
                <a:latin typeface="Arial" panose="020B0604020202020204" pitchFamily="34" charset="0"/>
                <a:cs typeface="Arial" panose="020B0604020202020204" pitchFamily="34" charset="0"/>
              </a:rPr>
              <a:t>else if (mark &gt;= 50 ) </a:t>
            </a:r>
          </a:p>
          <a:p>
            <a:pPr marL="0" indent="0">
              <a:buNone/>
            </a:pPr>
            <a:r>
              <a:rPr lang="en-GB" sz="3200">
                <a:solidFill>
                  <a:schemeClr val="tx1"/>
                </a:solidFill>
                <a:latin typeface="Arial" panose="020B0604020202020204" pitchFamily="34" charset="0"/>
                <a:cs typeface="Arial" panose="020B0604020202020204" pitchFamily="34" charset="0"/>
              </a:rPr>
              <a:t>System.out.println ( “ d “ ); </a:t>
            </a:r>
          </a:p>
          <a:p>
            <a:pPr marL="0" indent="0">
              <a:buNone/>
            </a:pPr>
            <a:r>
              <a:rPr lang="en-GB" sz="3200">
                <a:solidFill>
                  <a:schemeClr val="tx1"/>
                </a:solidFill>
                <a:latin typeface="Arial" panose="020B0604020202020204" pitchFamily="34" charset="0"/>
                <a:cs typeface="Arial" panose="020B0604020202020204" pitchFamily="34" charset="0"/>
              </a:rPr>
              <a:t>else </a:t>
            </a:r>
          </a:p>
          <a:p>
            <a:pPr marL="0" indent="0">
              <a:buNone/>
            </a:pPr>
            <a:r>
              <a:rPr lang="en-GB" sz="3200">
                <a:solidFill>
                  <a:schemeClr val="tx1"/>
                </a:solidFill>
                <a:latin typeface="Arial" panose="020B0604020202020204" pitchFamily="34" charset="0"/>
                <a:cs typeface="Arial" panose="020B0604020202020204" pitchFamily="34" charset="0"/>
              </a:rPr>
              <a:t>System.out.println ( “ f “ );</a:t>
            </a:r>
            <a:endParaRPr lang="en-GB" sz="3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4903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1A3DCDF9-FD87-4BEC-8BBF-B4EFBF68C938}"/>
              </a:ext>
            </a:extLst>
          </p:cNvPr>
          <p:cNvSpPr txBox="1">
            <a:spLocks/>
          </p:cNvSpPr>
          <p:nvPr/>
        </p:nvSpPr>
        <p:spPr>
          <a:xfrm>
            <a:off x="609600" y="197069"/>
            <a:ext cx="8229600" cy="274320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r" rtl="1"/>
            <a:r>
              <a:rPr lang="ar-SA" sz="3200">
                <a:solidFill>
                  <a:schemeClr val="tx1"/>
                </a:solidFill>
                <a:latin typeface="Arial" panose="020B0604020202020204" pitchFamily="34" charset="0"/>
                <a:cs typeface="Arial" panose="020B0604020202020204" pitchFamily="34" charset="0"/>
              </a:rPr>
              <a:t>ملاحظة: </a:t>
            </a:r>
          </a:p>
          <a:p>
            <a:pPr marL="457200" indent="-457200" algn="r" rtl="1">
              <a:buFont typeface="Wingdings" panose="05000000000000000000" pitchFamily="2" charset="2"/>
              <a:buChar char="v"/>
            </a:pPr>
            <a:r>
              <a:rPr lang="ar-SA" sz="3200">
                <a:solidFill>
                  <a:schemeClr val="tx1"/>
                </a:solidFill>
                <a:latin typeface="Arial" panose="020B0604020202020204" pitchFamily="34" charset="0"/>
                <a:cs typeface="Arial" panose="020B0604020202020204" pitchFamily="34" charset="0"/>
              </a:rPr>
              <a:t>عند تحقق الشرط في جملة من الجمل يتم تنفيذ الجملة التالية .</a:t>
            </a:r>
          </a:p>
          <a:p>
            <a:pPr marL="457200" indent="-457200" algn="r" rtl="1">
              <a:buFont typeface="Wingdings" panose="05000000000000000000" pitchFamily="2" charset="2"/>
              <a:buChar char="v"/>
            </a:pPr>
            <a:r>
              <a:rPr lang="ar-SA" sz="3200">
                <a:solidFill>
                  <a:schemeClr val="tx1"/>
                </a:solidFill>
                <a:latin typeface="Arial" panose="020B0604020202020204" pitchFamily="34" charset="0"/>
                <a:cs typeface="Arial" panose="020B0604020202020204" pitchFamily="34" charset="0"/>
              </a:rPr>
              <a:t>أما إذا اردنا تنفيذ أكثر من جملة لابد من عمل الأقواس </a:t>
            </a:r>
            <a:r>
              <a:rPr lang="en-US" sz="3200">
                <a:solidFill>
                  <a:schemeClr val="tx1"/>
                </a:solidFill>
                <a:latin typeface="Arial" panose="020B0604020202020204" pitchFamily="34" charset="0"/>
                <a:cs typeface="Arial" panose="020B0604020202020204" pitchFamily="34" charset="0"/>
              </a:rPr>
              <a:t>{ }</a:t>
            </a:r>
            <a:r>
              <a:rPr lang="ar-SA" sz="3200">
                <a:solidFill>
                  <a:schemeClr val="tx1"/>
                </a:solidFill>
                <a:latin typeface="Arial" panose="020B0604020202020204" pitchFamily="34" charset="0"/>
                <a:cs typeface="Arial" panose="020B0604020202020204" pitchFamily="34" charset="0"/>
              </a:rPr>
              <a:t> .</a:t>
            </a:r>
          </a:p>
          <a:p>
            <a:pPr algn="r" rtl="1"/>
            <a:r>
              <a:rPr lang="ar-SA" sz="3200">
                <a:solidFill>
                  <a:schemeClr val="tx1"/>
                </a:solidFill>
                <a:latin typeface="Arial" panose="020B0604020202020204" pitchFamily="34" charset="0"/>
                <a:cs typeface="Arial" panose="020B0604020202020204" pitchFamily="34" charset="0"/>
              </a:rPr>
              <a:t>فمثلا إذا اردنا في المثال السابق أن يطبع </a:t>
            </a:r>
            <a:r>
              <a:rPr lang="en-US" sz="3200">
                <a:solidFill>
                  <a:schemeClr val="tx1"/>
                </a:solidFill>
                <a:latin typeface="Arial" panose="020B0604020202020204" pitchFamily="34" charset="0"/>
                <a:cs typeface="Arial" panose="020B0604020202020204" pitchFamily="34" charset="0"/>
              </a:rPr>
              <a:t>f</a:t>
            </a:r>
            <a:r>
              <a:rPr lang="ar-SA" sz="3200">
                <a:solidFill>
                  <a:schemeClr val="tx1"/>
                </a:solidFill>
                <a:latin typeface="Arial" panose="020B0604020202020204" pitchFamily="34" charset="0"/>
                <a:cs typeface="Arial" panose="020B0604020202020204" pitchFamily="34" charset="0"/>
              </a:rPr>
              <a:t> وجملة </a:t>
            </a:r>
            <a:r>
              <a:rPr lang="ar-SA" sz="3200">
                <a:solidFill>
                  <a:schemeClr val="tx1"/>
                </a:solidFill>
                <a:latin typeface="Arial" panose="020B0604020202020204" pitchFamily="34" charset="0"/>
                <a:ea typeface="BatangChe"/>
                <a:cs typeface="Arial" panose="020B0604020202020204" pitchFamily="34" charset="0"/>
              </a:rPr>
              <a:t>〃عليك إعادة المقرر〃,فتكون الجملة الأخيرة كالتالي :</a:t>
            </a:r>
          </a:p>
          <a:p>
            <a:pPr algn="r" rtl="1"/>
            <a:endParaRPr lang="ar-SA" sz="3200">
              <a:solidFill>
                <a:schemeClr val="tx1"/>
              </a:solidFill>
              <a:latin typeface="Arial" panose="020B0604020202020204" pitchFamily="34" charset="0"/>
              <a:cs typeface="Arial" panose="020B0604020202020204" pitchFamily="34" charset="0"/>
            </a:endParaRPr>
          </a:p>
          <a:p>
            <a:pPr algn="r" rtl="1"/>
            <a:endParaRPr lang="ar-SA" sz="3200">
              <a:solidFill>
                <a:schemeClr val="tx1"/>
              </a:solidFill>
              <a:latin typeface="Arial" panose="020B0604020202020204" pitchFamily="34" charset="0"/>
              <a:cs typeface="Arial" panose="020B0604020202020204" pitchFamily="34" charset="0"/>
            </a:endParaRPr>
          </a:p>
          <a:p>
            <a:pPr algn="r" rtl="1"/>
            <a:endParaRPr lang="ar-SA" sz="3200">
              <a:solidFill>
                <a:schemeClr val="tx1"/>
              </a:solidFill>
              <a:latin typeface="Arial" panose="020B0604020202020204" pitchFamily="34" charset="0"/>
              <a:cs typeface="Arial" panose="020B0604020202020204" pitchFamily="34" charset="0"/>
            </a:endParaRPr>
          </a:p>
          <a:p>
            <a:pPr algn="r" rtl="1"/>
            <a:endParaRPr lang="ar-SA" sz="3200">
              <a:solidFill>
                <a:schemeClr val="tx1"/>
              </a:solidFill>
              <a:latin typeface="Arial" panose="020B0604020202020204" pitchFamily="34" charset="0"/>
              <a:cs typeface="Arial" panose="020B0604020202020204" pitchFamily="34" charset="0"/>
            </a:endParaRPr>
          </a:p>
          <a:p>
            <a:pPr algn="r" rtl="1"/>
            <a:endParaRPr lang="ar-SA" sz="3200">
              <a:solidFill>
                <a:schemeClr val="tx1"/>
              </a:solidFill>
              <a:latin typeface="Arial" panose="020B0604020202020204" pitchFamily="34" charset="0"/>
              <a:cs typeface="Arial" panose="020B0604020202020204" pitchFamily="34" charset="0"/>
            </a:endParaRPr>
          </a:p>
          <a:p>
            <a:pPr marL="457200" indent="-457200" algn="r" rtl="1">
              <a:buFont typeface="Wingdings" panose="05000000000000000000" pitchFamily="2" charset="2"/>
              <a:buChar char="v"/>
            </a:pPr>
            <a:endParaRPr lang="ar-SA" sz="3200">
              <a:solidFill>
                <a:schemeClr val="tx1"/>
              </a:solidFill>
              <a:latin typeface="Arial" panose="020B0604020202020204" pitchFamily="34" charset="0"/>
              <a:cs typeface="Arial" panose="020B0604020202020204" pitchFamily="34" charset="0"/>
            </a:endParaRPr>
          </a:p>
          <a:p>
            <a:pPr algn="r" rtl="1"/>
            <a:endParaRPr lang="en-GB" sz="3200" dirty="0">
              <a:solidFill>
                <a:schemeClr val="tx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1D9AE81-6F1B-4063-823A-1A5DB7F450CE}"/>
              </a:ext>
            </a:extLst>
          </p:cNvPr>
          <p:cNvSpPr txBox="1"/>
          <p:nvPr/>
        </p:nvSpPr>
        <p:spPr>
          <a:xfrm>
            <a:off x="609600" y="2819400"/>
            <a:ext cx="8229600" cy="2554545"/>
          </a:xfrm>
          <a:prstGeom prst="rect">
            <a:avLst/>
          </a:prstGeom>
          <a:noFill/>
        </p:spPr>
        <p:txBody>
          <a:bodyPr wrap="square" rtlCol="0">
            <a:spAutoFit/>
          </a:bodyPr>
          <a:lstStyle/>
          <a:p>
            <a:r>
              <a:rPr lang="en-GB" sz="3200" dirty="0">
                <a:latin typeface="Arial" panose="020B0604020202020204" pitchFamily="34" charset="0"/>
                <a:cs typeface="Arial" panose="020B0604020202020204" pitchFamily="34" charset="0"/>
              </a:rPr>
              <a:t>else </a:t>
            </a:r>
          </a:p>
          <a:p>
            <a:r>
              <a:rPr lang="en-GB" sz="3200" dirty="0">
                <a:latin typeface="Arial" panose="020B0604020202020204" pitchFamily="34" charset="0"/>
                <a:cs typeface="Arial" panose="020B0604020202020204" pitchFamily="34" charset="0"/>
              </a:rPr>
              <a:t>{ </a:t>
            </a:r>
          </a:p>
          <a:p>
            <a:r>
              <a:rPr lang="en-GB" sz="3200" dirty="0">
                <a:latin typeface="Arial" panose="020B0604020202020204" pitchFamily="34" charset="0"/>
                <a:cs typeface="Arial" panose="020B0604020202020204" pitchFamily="34" charset="0"/>
              </a:rPr>
              <a:t>System.out.println ( “ f “ ); </a:t>
            </a:r>
          </a:p>
          <a:p>
            <a:r>
              <a:rPr lang="en-GB" sz="3200" dirty="0">
                <a:latin typeface="Arial" panose="020B0604020202020204" pitchFamily="34" charset="0"/>
                <a:cs typeface="Arial" panose="020B0604020202020204" pitchFamily="34" charset="0"/>
              </a:rPr>
              <a:t>System.out.println ( “</a:t>
            </a:r>
            <a:r>
              <a:rPr lang="ar-SA" sz="3200" dirty="0">
                <a:latin typeface="Arial" panose="020B0604020202020204" pitchFamily="34" charset="0"/>
                <a:ea typeface="BatangChe"/>
                <a:cs typeface="Arial" panose="020B0604020202020204" pitchFamily="34" charset="0"/>
              </a:rPr>
              <a:t>عليك إعادة المقرر</a:t>
            </a:r>
            <a:r>
              <a:rPr lang="en-GB" sz="3200" dirty="0">
                <a:latin typeface="Arial" panose="020B0604020202020204" pitchFamily="34" charset="0"/>
                <a:cs typeface="Arial" panose="020B0604020202020204" pitchFamily="34" charset="0"/>
              </a:rPr>
              <a:t>“ ); </a:t>
            </a:r>
          </a:p>
          <a:p>
            <a:r>
              <a:rPr lang="en-GB" sz="3200" dirty="0">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4B47274C-E278-4D1F-B5AA-ABE9C5D012DF}"/>
              </a:ext>
            </a:extLst>
          </p:cNvPr>
          <p:cNvSpPr txBox="1"/>
          <p:nvPr/>
        </p:nvSpPr>
        <p:spPr>
          <a:xfrm>
            <a:off x="609600" y="5410200"/>
            <a:ext cx="8229600" cy="1077218"/>
          </a:xfrm>
          <a:prstGeom prst="rect">
            <a:avLst/>
          </a:prstGeom>
          <a:noFill/>
        </p:spPr>
        <p:txBody>
          <a:bodyPr wrap="square" rtlCol="0">
            <a:spAutoFit/>
          </a:bodyPr>
          <a:lstStyle/>
          <a:p>
            <a:pPr marL="457200" indent="-457200" algn="r" rtl="1">
              <a:buFont typeface="Wingdings" panose="05000000000000000000" pitchFamily="2" charset="2"/>
              <a:buChar char="v"/>
            </a:pPr>
            <a:r>
              <a:rPr lang="ar-SA" sz="3200" dirty="0">
                <a:latin typeface="Arial" panose="020B0604020202020204" pitchFamily="34" charset="0"/>
                <a:cs typeface="Arial" panose="020B0604020202020204" pitchFamily="34" charset="0"/>
              </a:rPr>
              <a:t>عند وجود الأقواس يتم التعامل مع مابداخلها كأنه  جملة واحدة .</a:t>
            </a:r>
            <a:endParaRPr lang="en-GB"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841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E48765-9BFB-41AF-B1E7-B695C871ED35}"/>
              </a:ext>
            </a:extLst>
          </p:cNvPr>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ubtitle 2">
            <a:extLst>
              <a:ext uri="{FF2B5EF4-FFF2-40B4-BE49-F238E27FC236}">
                <a16:creationId xmlns:a16="http://schemas.microsoft.com/office/drawing/2014/main" id="{3279D842-F26F-43FF-A909-C2AC31838085}"/>
              </a:ext>
            </a:extLst>
          </p:cNvPr>
          <p:cNvSpPr txBox="1">
            <a:spLocks/>
          </p:cNvSpPr>
          <p:nvPr/>
        </p:nvSpPr>
        <p:spPr>
          <a:xfrm>
            <a:off x="76200" y="228600"/>
            <a:ext cx="8839200" cy="1752600"/>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r" rtl="1"/>
            <a:r>
              <a:rPr lang="ar-SA" sz="3200">
                <a:solidFill>
                  <a:schemeClr val="tx1"/>
                </a:solidFill>
                <a:latin typeface="Arial" panose="020B0604020202020204" pitchFamily="34" charset="0"/>
                <a:cs typeface="Arial" panose="020B0604020202020204" pitchFamily="34" charset="0"/>
              </a:rPr>
              <a:t>عند نسيان أحد الأقواس يؤدي إلى وجود خطأ في بناء الجملة أما عند نسيان القوسين معا لايعطي خطأعند عمل ترجمة ولكن يعطي خطأ منطقي أي ينفذ العبارة الأولى ولكن لاينفذ العبارة الثانية .</a:t>
            </a:r>
          </a:p>
          <a:p>
            <a:pPr algn="r" rtl="1"/>
            <a:endParaRPr lang="en-GB" sz="3200" dirty="0">
              <a:solidFill>
                <a:schemeClr val="tx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2BE1AF7-3F9B-406C-8748-7051B3463283}"/>
              </a:ext>
            </a:extLst>
          </p:cNvPr>
          <p:cNvSpPr txBox="1">
            <a:spLocks/>
          </p:cNvSpPr>
          <p:nvPr/>
        </p:nvSpPr>
        <p:spPr>
          <a:xfrm>
            <a:off x="76200" y="1828800"/>
            <a:ext cx="8839200" cy="1752600"/>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b="0" dirty="0">
                <a:solidFill>
                  <a:schemeClr val="tx1"/>
                </a:solidFill>
                <a:latin typeface="Arial" panose="020B0604020202020204" pitchFamily="34" charset="0"/>
                <a:cs typeface="Arial" panose="020B0604020202020204" pitchFamily="34" charset="0"/>
              </a:rPr>
              <a:t>عند وضع فاصلة منقوطة (</a:t>
            </a:r>
            <a:r>
              <a:rPr lang="en-US" sz="3200" b="0" dirty="0">
                <a:solidFill>
                  <a:schemeClr val="tx1"/>
                </a:solidFill>
                <a:latin typeface="Arial" panose="020B0604020202020204" pitchFamily="34" charset="0"/>
                <a:cs typeface="Arial" panose="020B0604020202020204" pitchFamily="34" charset="0"/>
              </a:rPr>
              <a:t>;</a:t>
            </a:r>
            <a:r>
              <a:rPr lang="ar-SA" sz="3200" b="0" dirty="0">
                <a:solidFill>
                  <a:schemeClr val="tx1"/>
                </a:solidFill>
                <a:latin typeface="Arial" panose="020B0604020202020204" pitchFamily="34" charset="0"/>
                <a:cs typeface="Arial" panose="020B0604020202020204" pitchFamily="34" charset="0"/>
              </a:rPr>
              <a:t>) بعد الشرط يعطي خطأ منطقي إذا كنا نستخدم جملة </a:t>
            </a:r>
            <a:r>
              <a:rPr lang="en-US" sz="3200" b="0" dirty="0">
                <a:solidFill>
                  <a:schemeClr val="tx1"/>
                </a:solidFill>
                <a:latin typeface="Arial" panose="020B0604020202020204" pitchFamily="34" charset="0"/>
                <a:cs typeface="Arial" panose="020B0604020202020204" pitchFamily="34" charset="0"/>
              </a:rPr>
              <a:t>if</a:t>
            </a:r>
            <a:r>
              <a:rPr lang="ar-SA" sz="3200" b="0" dirty="0">
                <a:solidFill>
                  <a:schemeClr val="tx1"/>
                </a:solidFill>
                <a:latin typeface="Arial" panose="020B0604020202020204" pitchFamily="34" charset="0"/>
                <a:cs typeface="Arial" panose="020B0604020202020204" pitchFamily="34" charset="0"/>
              </a:rPr>
              <a:t> البسيطة ,أما إذا كنا نستخدم </a:t>
            </a:r>
            <a:r>
              <a:rPr lang="en-US" sz="3200" b="0" dirty="0">
                <a:solidFill>
                  <a:schemeClr val="tx1"/>
                </a:solidFill>
                <a:latin typeface="Arial" panose="020B0604020202020204" pitchFamily="34" charset="0"/>
                <a:cs typeface="Arial" panose="020B0604020202020204" pitchFamily="34" charset="0"/>
              </a:rPr>
              <a:t>if</a:t>
            </a:r>
            <a:r>
              <a:rPr lang="ar-SA" sz="3200" b="0" dirty="0">
                <a:solidFill>
                  <a:schemeClr val="tx1"/>
                </a:solidFill>
                <a:latin typeface="Arial" panose="020B0604020202020204" pitchFamily="34" charset="0"/>
                <a:cs typeface="Arial" panose="020B0604020202020204" pitchFamily="34" charset="0"/>
              </a:rPr>
              <a:t> المتعددة يعطي خطأ في بناء الجملة .</a:t>
            </a:r>
          </a:p>
          <a:p>
            <a:pPr algn="r" rtl="1"/>
            <a:endParaRPr lang="en-GB" sz="3200" b="0" dirty="0">
              <a:solidFill>
                <a:schemeClr val="tx1"/>
              </a:solidFill>
              <a:latin typeface="Arial" panose="020B0604020202020204" pitchFamily="34" charset="0"/>
              <a:cs typeface="Arial" panose="020B0604020202020204" pitchFamily="34" charset="0"/>
            </a:endParaRPr>
          </a:p>
        </p:txBody>
      </p:sp>
      <p:sp>
        <p:nvSpPr>
          <p:cNvPr id="4" name="Subtitle 2">
            <a:extLst>
              <a:ext uri="{FF2B5EF4-FFF2-40B4-BE49-F238E27FC236}">
                <a16:creationId xmlns:a16="http://schemas.microsoft.com/office/drawing/2014/main" id="{BBF5767F-ABD4-4CF4-9C41-1A5FF2479512}"/>
              </a:ext>
            </a:extLst>
          </p:cNvPr>
          <p:cNvSpPr txBox="1">
            <a:spLocks/>
          </p:cNvSpPr>
          <p:nvPr/>
        </p:nvSpPr>
        <p:spPr>
          <a:xfrm>
            <a:off x="76200" y="3352800"/>
            <a:ext cx="8839200" cy="609600"/>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dirty="0">
                <a:solidFill>
                  <a:srgbClr val="0033CC"/>
                </a:solidFill>
                <a:latin typeface="Arial" panose="020B0604020202020204" pitchFamily="34" charset="0"/>
                <a:cs typeface="Arial" panose="020B0604020202020204" pitchFamily="34" charset="0"/>
              </a:rPr>
              <a:t>بناء حلقة </a:t>
            </a:r>
            <a:r>
              <a:rPr lang="en-US" sz="3200" dirty="0">
                <a:solidFill>
                  <a:srgbClr val="0033CC"/>
                </a:solidFill>
                <a:latin typeface="Arial" panose="020B0604020202020204" pitchFamily="34" charset="0"/>
                <a:cs typeface="Arial" panose="020B0604020202020204" pitchFamily="34" charset="0"/>
              </a:rPr>
              <a:t>while</a:t>
            </a:r>
            <a:r>
              <a:rPr lang="ar-SA" sz="3200" dirty="0">
                <a:solidFill>
                  <a:srgbClr val="0033CC"/>
                </a:solidFill>
                <a:latin typeface="Arial" panose="020B0604020202020204" pitchFamily="34" charset="0"/>
                <a:cs typeface="Arial" panose="020B0604020202020204" pitchFamily="34" charset="0"/>
              </a:rPr>
              <a:t> التكرارية :</a:t>
            </a:r>
          </a:p>
          <a:p>
            <a:pPr algn="r" rtl="1"/>
            <a:endParaRPr lang="en-GB" sz="3200" b="0" dirty="0">
              <a:solidFill>
                <a:srgbClr val="0033CC"/>
              </a:solidFill>
              <a:latin typeface="Arial" panose="020B0604020202020204" pitchFamily="34" charset="0"/>
              <a:cs typeface="Arial" panose="020B0604020202020204" pitchFamily="34" charset="0"/>
            </a:endParaRPr>
          </a:p>
        </p:txBody>
      </p:sp>
      <p:sp>
        <p:nvSpPr>
          <p:cNvPr id="5" name="Subtitle 2">
            <a:extLst>
              <a:ext uri="{FF2B5EF4-FFF2-40B4-BE49-F238E27FC236}">
                <a16:creationId xmlns:a16="http://schemas.microsoft.com/office/drawing/2014/main" id="{01A3D46E-3EDA-4CBC-A618-BE8A4B3DCD34}"/>
              </a:ext>
            </a:extLst>
          </p:cNvPr>
          <p:cNvSpPr txBox="1">
            <a:spLocks/>
          </p:cNvSpPr>
          <p:nvPr/>
        </p:nvSpPr>
        <p:spPr>
          <a:xfrm>
            <a:off x="76200" y="3886200"/>
            <a:ext cx="8839200" cy="1295400"/>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b="0" dirty="0">
                <a:solidFill>
                  <a:schemeClr val="tx1"/>
                </a:solidFill>
                <a:latin typeface="Arial" panose="020B0604020202020204" pitchFamily="34" charset="0"/>
                <a:cs typeface="Arial" panose="020B0604020202020204" pitchFamily="34" charset="0"/>
              </a:rPr>
              <a:t>تسمح الجمل التكرارية للمبرمج أن يعرف جملة واحدة أو عدة جمل , ويتم تكرار هذه الجمل طالما كان الشرط صحيح .</a:t>
            </a:r>
          </a:p>
          <a:p>
            <a:pPr algn="r" rtl="1"/>
            <a:endParaRPr lang="en-GB" sz="3200" b="0" dirty="0">
              <a:solidFill>
                <a:schemeClr val="tx1"/>
              </a:solidFill>
              <a:latin typeface="Arial" panose="020B0604020202020204" pitchFamily="34" charset="0"/>
              <a:cs typeface="Arial" panose="020B0604020202020204" pitchFamily="34" charset="0"/>
            </a:endParaRPr>
          </a:p>
        </p:txBody>
      </p:sp>
      <p:sp>
        <p:nvSpPr>
          <p:cNvPr id="6" name="Subtitle 2">
            <a:extLst>
              <a:ext uri="{FF2B5EF4-FFF2-40B4-BE49-F238E27FC236}">
                <a16:creationId xmlns:a16="http://schemas.microsoft.com/office/drawing/2014/main" id="{C8DDF967-B08B-40EB-ACF4-0EBADCFD162F}"/>
              </a:ext>
            </a:extLst>
          </p:cNvPr>
          <p:cNvSpPr txBox="1">
            <a:spLocks/>
          </p:cNvSpPr>
          <p:nvPr/>
        </p:nvSpPr>
        <p:spPr>
          <a:xfrm>
            <a:off x="373117" y="5110655"/>
            <a:ext cx="8686800" cy="1676400"/>
          </a:xfrm>
          <a:prstGeom prst="rect">
            <a:avLst/>
          </a:prstGeom>
        </p:spPr>
        <p:txBody>
          <a:bodyPr vert="horz">
            <a:no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ar-SA" sz="3200" dirty="0">
                <a:solidFill>
                  <a:srgbClr val="0033CC"/>
                </a:solidFill>
                <a:latin typeface="Arial" panose="020B0604020202020204" pitchFamily="34" charset="0"/>
                <a:cs typeface="Arial" panose="020B0604020202020204" pitchFamily="34" charset="0"/>
              </a:rPr>
              <a:t>البناء الأساسي لحلقة</a:t>
            </a:r>
            <a:r>
              <a:rPr lang="en-GB" sz="3200" b="0" dirty="0">
                <a:solidFill>
                  <a:schemeClr val="tx1"/>
                </a:solidFill>
                <a:latin typeface="Arial" panose="020B0604020202020204" pitchFamily="34" charset="0"/>
                <a:cs typeface="Arial" panose="020B0604020202020204" pitchFamily="34" charset="0"/>
              </a:rPr>
              <a:t>while (condition){</a:t>
            </a:r>
            <a:r>
              <a:rPr lang="en-US" sz="3200" b="0" dirty="0">
                <a:solidFill>
                  <a:schemeClr val="tx1"/>
                </a:solidFill>
                <a:latin typeface="Arial" panose="020B0604020202020204" pitchFamily="34" charset="0"/>
                <a:cs typeface="Arial" panose="020B0604020202020204" pitchFamily="34" charset="0"/>
              </a:rPr>
              <a:t>          </a:t>
            </a:r>
            <a:r>
              <a:rPr lang="en-US" sz="3200" dirty="0">
                <a:solidFill>
                  <a:srgbClr val="0033CC"/>
                </a:solidFill>
                <a:latin typeface="Arial" panose="020B0604020202020204" pitchFamily="34" charset="0"/>
                <a:cs typeface="Arial" panose="020B0604020202020204" pitchFamily="34" charset="0"/>
              </a:rPr>
              <a:t>:  </a:t>
            </a:r>
            <a:r>
              <a:rPr lang="en-GB" sz="3200" dirty="0">
                <a:solidFill>
                  <a:srgbClr val="0033CC"/>
                </a:solidFill>
                <a:latin typeface="Arial" panose="020B0604020202020204" pitchFamily="34" charset="0"/>
                <a:cs typeface="Arial" panose="020B0604020202020204" pitchFamily="34" charset="0"/>
              </a:rPr>
              <a:t>while</a:t>
            </a:r>
            <a:r>
              <a:rPr lang="en-GB" sz="3200" dirty="0">
                <a:solidFill>
                  <a:schemeClr val="tx1"/>
                </a:solidFill>
                <a:latin typeface="Arial" panose="020B0604020202020204" pitchFamily="34" charset="0"/>
                <a:cs typeface="Arial" panose="020B0604020202020204" pitchFamily="34" charset="0"/>
              </a:rPr>
              <a:t> </a:t>
            </a:r>
          </a:p>
          <a:p>
            <a:pPr rtl="1"/>
            <a:r>
              <a:rPr lang="en-GB" sz="3200" b="0" dirty="0">
                <a:solidFill>
                  <a:schemeClr val="tx1"/>
                </a:solidFill>
                <a:latin typeface="Arial" panose="020B0604020202020204" pitchFamily="34" charset="0"/>
                <a:cs typeface="Arial" panose="020B0604020202020204" pitchFamily="34" charset="0"/>
              </a:rPr>
              <a:t>result; </a:t>
            </a:r>
          </a:p>
          <a:p>
            <a:pPr rtl="1"/>
            <a:r>
              <a:rPr lang="en-GB" sz="3200" b="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9734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fade">
                                      <p:cBhvr>
                                        <p:cTn id="28" dur="1000"/>
                                        <p:tgtEl>
                                          <p:spTgt spid="5">
                                            <p:txEl>
                                              <p:pRg st="0" end="0"/>
                                            </p:txEl>
                                          </p:spTgt>
                                        </p:tgtEl>
                                      </p:cBhvr>
                                    </p:animEffect>
                                    <p:anim calcmode="lin" valueType="num">
                                      <p:cBhvr>
                                        <p:cTn id="29"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fade">
                                      <p:cBhvr>
                                        <p:cTn id="35" dur="1000"/>
                                        <p:tgtEl>
                                          <p:spTgt spid="6">
                                            <p:txEl>
                                              <p:pRg st="0" end="0"/>
                                            </p:txEl>
                                          </p:spTgt>
                                        </p:tgtEl>
                                      </p:cBhvr>
                                    </p:animEffect>
                                    <p:anim calcmode="lin" valueType="num">
                                      <p:cBhvr>
                                        <p:cTn id="36"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fade">
                                      <p:cBhvr>
                                        <p:cTn id="42" dur="1000"/>
                                        <p:tgtEl>
                                          <p:spTgt spid="6">
                                            <p:txEl>
                                              <p:pRg st="1" end="1"/>
                                            </p:txEl>
                                          </p:spTgt>
                                        </p:tgtEl>
                                      </p:cBhvr>
                                    </p:animEffect>
                                    <p:anim calcmode="lin" valueType="num">
                                      <p:cBhvr>
                                        <p:cTn id="4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Effect transition="in" filter="fade">
                                      <p:cBhvr>
                                        <p:cTn id="49" dur="1000"/>
                                        <p:tgtEl>
                                          <p:spTgt spid="6">
                                            <p:txEl>
                                              <p:pRg st="2" end="2"/>
                                            </p:txEl>
                                          </p:spTgt>
                                        </p:tgtEl>
                                      </p:cBhvr>
                                    </p:animEffect>
                                    <p:anim calcmode="lin" valueType="num">
                                      <p:cBhvr>
                                        <p:cTn id="5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 grpId="0" build="p"/>
      <p:bldP spid="5" grpId="0" build="p"/>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83A4AE7-F575-48AC-B85B-1AF4C23747F8}"/>
              </a:ext>
            </a:extLst>
          </p:cNvPr>
          <p:cNvSpPr txBox="1">
            <a:spLocks/>
          </p:cNvSpPr>
          <p:nvPr/>
        </p:nvSpPr>
        <p:spPr>
          <a:xfrm>
            <a:off x="152400" y="228600"/>
            <a:ext cx="8763000" cy="609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r" rtl="1"/>
            <a:r>
              <a:rPr lang="ar-SA" sz="3200" b="1" dirty="0">
                <a:solidFill>
                  <a:srgbClr val="C00000"/>
                </a:solidFill>
                <a:latin typeface="Arial" panose="020B0604020202020204" pitchFamily="34" charset="0"/>
                <a:cs typeface="Arial" panose="020B0604020202020204" pitchFamily="34" charset="0"/>
              </a:rPr>
              <a:t>مثال : </a:t>
            </a:r>
            <a:r>
              <a:rPr lang="ar-SA" sz="3200" dirty="0">
                <a:solidFill>
                  <a:schemeClr val="tx1"/>
                </a:solidFill>
                <a:latin typeface="Arial" panose="020B0604020202020204" pitchFamily="34" charset="0"/>
                <a:cs typeface="Arial" panose="020B0604020202020204" pitchFamily="34" charset="0"/>
              </a:rPr>
              <a:t>إذا اردنا طباعة جملة  </a:t>
            </a:r>
            <a:r>
              <a:rPr lang="en-GB" sz="3200" dirty="0">
                <a:solidFill>
                  <a:schemeClr val="tx1"/>
                </a:solidFill>
                <a:latin typeface="Arial" panose="020B0604020202020204" pitchFamily="34" charset="0"/>
                <a:cs typeface="Arial" panose="020B0604020202020204" pitchFamily="34" charset="0"/>
              </a:rPr>
              <a:t>“ hello world “</a:t>
            </a:r>
            <a:r>
              <a:rPr lang="ar-SA" sz="3200" dirty="0">
                <a:solidFill>
                  <a:schemeClr val="tx1"/>
                </a:solidFill>
                <a:latin typeface="Arial" panose="020B0604020202020204" pitchFamily="34" charset="0"/>
                <a:cs typeface="Arial" panose="020B0604020202020204" pitchFamily="34" charset="0"/>
              </a:rPr>
              <a:t> 3 مرات ؟ </a:t>
            </a:r>
            <a:endParaRPr lang="en-GB" sz="3200" dirty="0">
              <a:solidFill>
                <a:schemeClr val="tx1"/>
              </a:solidFill>
              <a:latin typeface="Arial" panose="020B0604020202020204" pitchFamily="34" charset="0"/>
              <a:cs typeface="Arial" panose="020B0604020202020204" pitchFamily="34" charset="0"/>
            </a:endParaRPr>
          </a:p>
        </p:txBody>
      </p:sp>
      <p:sp>
        <p:nvSpPr>
          <p:cNvPr id="3" name="Oval 2">
            <a:extLst>
              <a:ext uri="{FF2B5EF4-FFF2-40B4-BE49-F238E27FC236}">
                <a16:creationId xmlns:a16="http://schemas.microsoft.com/office/drawing/2014/main" id="{2DBC0A33-C711-4DC8-8163-1FE1E3DE9E69}"/>
              </a:ext>
            </a:extLst>
          </p:cNvPr>
          <p:cNvSpPr/>
          <p:nvPr/>
        </p:nvSpPr>
        <p:spPr>
          <a:xfrm>
            <a:off x="3352800" y="990600"/>
            <a:ext cx="571500" cy="533400"/>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4" name="Diamond 3">
            <a:extLst>
              <a:ext uri="{FF2B5EF4-FFF2-40B4-BE49-F238E27FC236}">
                <a16:creationId xmlns:a16="http://schemas.microsoft.com/office/drawing/2014/main" id="{6884901B-DBDE-470E-A201-605094D7A0D3}"/>
              </a:ext>
            </a:extLst>
          </p:cNvPr>
          <p:cNvSpPr/>
          <p:nvPr/>
        </p:nvSpPr>
        <p:spPr>
          <a:xfrm>
            <a:off x="2209800" y="2286000"/>
            <a:ext cx="2819400" cy="1905000"/>
          </a:xfrm>
          <a:prstGeom prst="diamond">
            <a:avLst/>
          </a:prstGeom>
          <a:solidFill>
            <a:srgbClr val="0070C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b="1" dirty="0">
                <a:latin typeface="Arial" panose="020B0604020202020204" pitchFamily="34" charset="0"/>
                <a:cs typeface="Arial" panose="020B0604020202020204" pitchFamily="34" charset="0"/>
              </a:rPr>
              <a:t>x&lt;= 3</a:t>
            </a:r>
            <a:endParaRPr lang="en-GB" sz="3200" b="1" dirty="0">
              <a:latin typeface="Arial" panose="020B0604020202020204" pitchFamily="34" charset="0"/>
              <a:cs typeface="Arial" panose="020B0604020202020204" pitchFamily="34" charset="0"/>
            </a:endParaRPr>
          </a:p>
        </p:txBody>
      </p:sp>
      <p:cxnSp>
        <p:nvCxnSpPr>
          <p:cNvPr id="5" name="Straight Arrow Connector 4">
            <a:extLst>
              <a:ext uri="{FF2B5EF4-FFF2-40B4-BE49-F238E27FC236}">
                <a16:creationId xmlns:a16="http://schemas.microsoft.com/office/drawing/2014/main" id="{EBB40236-5274-44E8-8CC7-B3787A0E25D5}"/>
              </a:ext>
            </a:extLst>
          </p:cNvPr>
          <p:cNvCxnSpPr>
            <a:stCxn id="3" idx="4"/>
            <a:endCxn id="4" idx="0"/>
          </p:cNvCxnSpPr>
          <p:nvPr/>
        </p:nvCxnSpPr>
        <p:spPr>
          <a:xfrm flipH="1">
            <a:off x="3619500" y="1524000"/>
            <a:ext cx="19050" cy="762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7F3D2DDB-1480-4EAB-98A3-110443273E5A}"/>
              </a:ext>
            </a:extLst>
          </p:cNvPr>
          <p:cNvCxnSpPr>
            <a:stCxn id="4" idx="3"/>
          </p:cNvCxnSpPr>
          <p:nvPr/>
        </p:nvCxnSpPr>
        <p:spPr>
          <a:xfrm>
            <a:off x="5029200" y="3238500"/>
            <a:ext cx="533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B1C7E4D0-AC31-4AF4-9647-F69007801E16}"/>
              </a:ext>
            </a:extLst>
          </p:cNvPr>
          <p:cNvSpPr/>
          <p:nvPr/>
        </p:nvSpPr>
        <p:spPr>
          <a:xfrm>
            <a:off x="5562600" y="2438400"/>
            <a:ext cx="2743200" cy="11811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3200" dirty="0">
                <a:solidFill>
                  <a:schemeClr val="tx1"/>
                </a:solidFill>
                <a:latin typeface="Arial" panose="020B0604020202020204" pitchFamily="34" charset="0"/>
                <a:cs typeface="Arial" panose="020B0604020202020204" pitchFamily="34" charset="0"/>
              </a:rPr>
              <a:t>نطبع </a:t>
            </a:r>
            <a:r>
              <a:rPr lang="en-GB" sz="3200" dirty="0">
                <a:solidFill>
                  <a:schemeClr val="tx1"/>
                </a:solidFill>
                <a:latin typeface="Arial" panose="020B0604020202020204" pitchFamily="34" charset="0"/>
                <a:cs typeface="Arial" panose="020B0604020202020204" pitchFamily="34" charset="0"/>
              </a:rPr>
              <a:t>hello world </a:t>
            </a:r>
          </a:p>
        </p:txBody>
      </p:sp>
      <p:sp>
        <p:nvSpPr>
          <p:cNvPr id="8" name="Oval 7">
            <a:extLst>
              <a:ext uri="{FF2B5EF4-FFF2-40B4-BE49-F238E27FC236}">
                <a16:creationId xmlns:a16="http://schemas.microsoft.com/office/drawing/2014/main" id="{30FF881C-BE69-4DCB-AFB8-0044620A35C6}"/>
              </a:ext>
            </a:extLst>
          </p:cNvPr>
          <p:cNvSpPr/>
          <p:nvPr/>
        </p:nvSpPr>
        <p:spPr>
          <a:xfrm>
            <a:off x="3314700" y="5105400"/>
            <a:ext cx="571500" cy="533400"/>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cxnSp>
        <p:nvCxnSpPr>
          <p:cNvPr id="9" name="Straight Arrow Connector 8">
            <a:extLst>
              <a:ext uri="{FF2B5EF4-FFF2-40B4-BE49-F238E27FC236}">
                <a16:creationId xmlns:a16="http://schemas.microsoft.com/office/drawing/2014/main" id="{931FB176-66F6-4F1D-A689-EA0FC2BC67B2}"/>
              </a:ext>
            </a:extLst>
          </p:cNvPr>
          <p:cNvCxnSpPr/>
          <p:nvPr/>
        </p:nvCxnSpPr>
        <p:spPr>
          <a:xfrm flipH="1">
            <a:off x="3581400" y="4191000"/>
            <a:ext cx="19050" cy="914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75982F32-9D4C-4BA9-9DAD-7311689A41E3}"/>
              </a:ext>
            </a:extLst>
          </p:cNvPr>
          <p:cNvSpPr txBox="1"/>
          <p:nvPr/>
        </p:nvSpPr>
        <p:spPr>
          <a:xfrm>
            <a:off x="4343400" y="2082225"/>
            <a:ext cx="1066800" cy="584775"/>
          </a:xfrm>
          <a:prstGeom prst="rect">
            <a:avLst/>
          </a:prstGeom>
          <a:noFill/>
        </p:spPr>
        <p:txBody>
          <a:bodyPr wrap="square" rtlCol="0">
            <a:spAutoFit/>
          </a:bodyPr>
          <a:lstStyle/>
          <a:p>
            <a:r>
              <a:rPr lang="en-GB" sz="3200" dirty="0">
                <a:latin typeface="Arial" panose="020B0604020202020204" pitchFamily="34" charset="0"/>
                <a:cs typeface="Arial" panose="020B0604020202020204" pitchFamily="34" charset="0"/>
              </a:rPr>
              <a:t>true</a:t>
            </a:r>
          </a:p>
        </p:txBody>
      </p:sp>
      <p:sp>
        <p:nvSpPr>
          <p:cNvPr id="11" name="TextBox 10">
            <a:extLst>
              <a:ext uri="{FF2B5EF4-FFF2-40B4-BE49-F238E27FC236}">
                <a16:creationId xmlns:a16="http://schemas.microsoft.com/office/drawing/2014/main" id="{0ADF95E7-8EA8-4602-ADDB-B619DDBBA75D}"/>
              </a:ext>
            </a:extLst>
          </p:cNvPr>
          <p:cNvSpPr txBox="1"/>
          <p:nvPr/>
        </p:nvSpPr>
        <p:spPr>
          <a:xfrm>
            <a:off x="1905000" y="4267200"/>
            <a:ext cx="1295400" cy="584775"/>
          </a:xfrm>
          <a:prstGeom prst="rect">
            <a:avLst/>
          </a:prstGeom>
          <a:noFill/>
        </p:spPr>
        <p:txBody>
          <a:bodyPr wrap="square" rtlCol="0">
            <a:spAutoFit/>
          </a:bodyPr>
          <a:lstStyle/>
          <a:p>
            <a:r>
              <a:rPr lang="en-GB" sz="3200" dirty="0">
                <a:latin typeface="Arial" panose="020B0604020202020204" pitchFamily="34" charset="0"/>
                <a:cs typeface="Arial" panose="020B0604020202020204" pitchFamily="34" charset="0"/>
              </a:rPr>
              <a:t>false</a:t>
            </a:r>
          </a:p>
        </p:txBody>
      </p:sp>
      <p:cxnSp>
        <p:nvCxnSpPr>
          <p:cNvPr id="12" name="Straight Connector 11">
            <a:extLst>
              <a:ext uri="{FF2B5EF4-FFF2-40B4-BE49-F238E27FC236}">
                <a16:creationId xmlns:a16="http://schemas.microsoft.com/office/drawing/2014/main" id="{5C0D4609-E90F-47BE-8BE2-4FA312ED8E01}"/>
              </a:ext>
            </a:extLst>
          </p:cNvPr>
          <p:cNvCxnSpPr>
            <a:stCxn id="7" idx="0"/>
          </p:cNvCxnSpPr>
          <p:nvPr/>
        </p:nvCxnSpPr>
        <p:spPr>
          <a:xfrm flipV="1">
            <a:off x="6934200" y="1790700"/>
            <a:ext cx="0" cy="64770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5EA6809C-63D1-4D9B-9F00-011AD8901CB1}"/>
              </a:ext>
            </a:extLst>
          </p:cNvPr>
          <p:cNvCxnSpPr/>
          <p:nvPr/>
        </p:nvCxnSpPr>
        <p:spPr>
          <a:xfrm flipH="1">
            <a:off x="3629025" y="1790700"/>
            <a:ext cx="330517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3233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1000"/>
                                        <p:tgtEl>
                                          <p:spTgt spid="8"/>
                                        </p:tgtEl>
                                      </p:cBhvr>
                                    </p:animEffect>
                                    <p:anim calcmode="lin" valueType="num">
                                      <p:cBhvr>
                                        <p:cTn id="57" dur="1000" fill="hold"/>
                                        <p:tgtEl>
                                          <p:spTgt spid="8"/>
                                        </p:tgtEl>
                                        <p:attrNameLst>
                                          <p:attrName>ppt_x</p:attrName>
                                        </p:attrNameLst>
                                      </p:cBhvr>
                                      <p:tavLst>
                                        <p:tav tm="0">
                                          <p:val>
                                            <p:strVal val="#ppt_x"/>
                                          </p:val>
                                        </p:tav>
                                        <p:tav tm="100000">
                                          <p:val>
                                            <p:strVal val="#ppt_x"/>
                                          </p:val>
                                        </p:tav>
                                      </p:tavLst>
                                    </p:anim>
                                    <p:anim calcmode="lin" valueType="num">
                                      <p:cBhvr>
                                        <p:cTn id="5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1000"/>
                                        <p:tgtEl>
                                          <p:spTgt spid="11"/>
                                        </p:tgtEl>
                                      </p:cBhvr>
                                    </p:animEffect>
                                    <p:anim calcmode="lin" valueType="num">
                                      <p:cBhvr>
                                        <p:cTn id="64" dur="1000" fill="hold"/>
                                        <p:tgtEl>
                                          <p:spTgt spid="11"/>
                                        </p:tgtEl>
                                        <p:attrNameLst>
                                          <p:attrName>ppt_x</p:attrName>
                                        </p:attrNameLst>
                                      </p:cBhvr>
                                      <p:tavLst>
                                        <p:tav tm="0">
                                          <p:val>
                                            <p:strVal val="#ppt_x"/>
                                          </p:val>
                                        </p:tav>
                                        <p:tav tm="100000">
                                          <p:val>
                                            <p:strVal val="#ppt_x"/>
                                          </p:val>
                                        </p:tav>
                                      </p:tavLst>
                                    </p:anim>
                                    <p:anim calcmode="lin" valueType="num">
                                      <p:cBhvr>
                                        <p:cTn id="6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8" grpId="0" animBg="1"/>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4AB83B1-64D8-44A8-BB57-257B321E317D}"/>
              </a:ext>
            </a:extLst>
          </p:cNvPr>
          <p:cNvSpPr txBox="1">
            <a:spLocks/>
          </p:cNvSpPr>
          <p:nvPr/>
        </p:nvSpPr>
        <p:spPr>
          <a:xfrm>
            <a:off x="1600200" y="228600"/>
            <a:ext cx="7391400" cy="33528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GB" sz="3200" dirty="0">
                <a:solidFill>
                  <a:schemeClr val="tx1"/>
                </a:solidFill>
                <a:latin typeface="Arial" panose="020B0604020202020204" pitchFamily="34" charset="0"/>
                <a:cs typeface="Arial" panose="020B0604020202020204" pitchFamily="34" charset="0"/>
              </a:rPr>
              <a:t>int </a:t>
            </a:r>
            <a:r>
              <a:rPr lang="en-GB" sz="3200" dirty="0" err="1">
                <a:solidFill>
                  <a:schemeClr val="tx1"/>
                </a:solidFill>
                <a:latin typeface="Arial" panose="020B0604020202020204" pitchFamily="34" charset="0"/>
                <a:cs typeface="Arial" panose="020B0604020202020204" pitchFamily="34" charset="0"/>
              </a:rPr>
              <a:t>i</a:t>
            </a:r>
            <a:r>
              <a:rPr lang="en-GB" sz="3200" dirty="0">
                <a:solidFill>
                  <a:schemeClr val="tx1"/>
                </a:solidFill>
                <a:latin typeface="Arial" panose="020B0604020202020204" pitchFamily="34" charset="0"/>
                <a:cs typeface="Arial" panose="020B0604020202020204" pitchFamily="34" charset="0"/>
              </a:rPr>
              <a:t>= 1 ; </a:t>
            </a:r>
          </a:p>
          <a:p>
            <a:pPr marL="0" indent="0">
              <a:buNone/>
            </a:pPr>
            <a:r>
              <a:rPr lang="en-GB" sz="3200" dirty="0">
                <a:solidFill>
                  <a:schemeClr val="tx1"/>
                </a:solidFill>
                <a:latin typeface="Arial" panose="020B0604020202020204" pitchFamily="34" charset="0"/>
                <a:cs typeface="Arial" panose="020B0604020202020204" pitchFamily="34" charset="0"/>
              </a:rPr>
              <a:t>While ( </a:t>
            </a:r>
            <a:r>
              <a:rPr lang="en-GB" sz="3200" dirty="0" err="1">
                <a:solidFill>
                  <a:schemeClr val="tx1"/>
                </a:solidFill>
                <a:latin typeface="Arial" panose="020B0604020202020204" pitchFamily="34" charset="0"/>
                <a:cs typeface="Arial" panose="020B0604020202020204" pitchFamily="34" charset="0"/>
              </a:rPr>
              <a:t>i</a:t>
            </a:r>
            <a:r>
              <a:rPr lang="en-GB" sz="3200" dirty="0">
                <a:solidFill>
                  <a:schemeClr val="tx1"/>
                </a:solidFill>
                <a:latin typeface="Arial" panose="020B0604020202020204" pitchFamily="34" charset="0"/>
                <a:cs typeface="Arial" panose="020B0604020202020204" pitchFamily="34" charset="0"/>
              </a:rPr>
              <a:t> &lt; = 3 ) </a:t>
            </a:r>
          </a:p>
          <a:p>
            <a:pPr marL="0" indent="0">
              <a:buNone/>
            </a:pPr>
            <a:r>
              <a:rPr lang="en-GB" sz="3200" dirty="0">
                <a:solidFill>
                  <a:schemeClr val="tx1"/>
                </a:solidFill>
                <a:latin typeface="Arial" panose="020B0604020202020204" pitchFamily="34" charset="0"/>
                <a:cs typeface="Arial" panose="020B0604020202020204" pitchFamily="34" charset="0"/>
              </a:rPr>
              <a:t>{ </a:t>
            </a:r>
          </a:p>
          <a:p>
            <a:pPr marL="0" indent="0">
              <a:buNone/>
            </a:pPr>
            <a:r>
              <a:rPr lang="en-GB" sz="3200" dirty="0" err="1">
                <a:solidFill>
                  <a:schemeClr val="tx1"/>
                </a:solidFill>
                <a:latin typeface="Arial" panose="020B0604020202020204" pitchFamily="34" charset="0"/>
                <a:cs typeface="Arial" panose="020B0604020202020204" pitchFamily="34" charset="0"/>
              </a:rPr>
              <a:t>System.out.println</a:t>
            </a:r>
            <a:r>
              <a:rPr lang="en-GB" sz="3200" dirty="0">
                <a:solidFill>
                  <a:schemeClr val="tx1"/>
                </a:solidFill>
                <a:latin typeface="Arial" panose="020B0604020202020204" pitchFamily="34" charset="0"/>
                <a:cs typeface="Arial" panose="020B0604020202020204" pitchFamily="34" charset="0"/>
              </a:rPr>
              <a:t> ( “ hello world “ ) ; </a:t>
            </a:r>
          </a:p>
          <a:p>
            <a:pPr marL="0" indent="0">
              <a:buNone/>
            </a:pPr>
            <a:r>
              <a:rPr lang="en-GB" sz="3200" dirty="0" err="1">
                <a:solidFill>
                  <a:schemeClr val="tx1"/>
                </a:solidFill>
                <a:latin typeface="Arial" panose="020B0604020202020204" pitchFamily="34" charset="0"/>
                <a:cs typeface="Arial" panose="020B0604020202020204" pitchFamily="34" charset="0"/>
              </a:rPr>
              <a:t>i</a:t>
            </a:r>
            <a:r>
              <a:rPr lang="en-GB" sz="3200" dirty="0">
                <a:solidFill>
                  <a:schemeClr val="tx1"/>
                </a:solidFill>
                <a:latin typeface="Arial" panose="020B0604020202020204" pitchFamily="34" charset="0"/>
                <a:cs typeface="Arial" panose="020B0604020202020204" pitchFamily="34" charset="0"/>
              </a:rPr>
              <a:t> + = 1 ; </a:t>
            </a:r>
          </a:p>
          <a:p>
            <a:pPr marL="0" indent="0">
              <a:buNone/>
            </a:pPr>
            <a:r>
              <a:rPr lang="en-GB" sz="3200" dirty="0">
                <a:solidFill>
                  <a:schemeClr val="tx1"/>
                </a:solidFill>
                <a:latin typeface="Arial" panose="020B0604020202020204" pitchFamily="34" charset="0"/>
                <a:cs typeface="Arial" panose="020B0604020202020204" pitchFamily="34" charset="0"/>
              </a:rPr>
              <a:t>}</a:t>
            </a:r>
          </a:p>
        </p:txBody>
      </p:sp>
      <p:sp>
        <p:nvSpPr>
          <p:cNvPr id="3" name="Subtitle 2">
            <a:extLst>
              <a:ext uri="{FF2B5EF4-FFF2-40B4-BE49-F238E27FC236}">
                <a16:creationId xmlns:a16="http://schemas.microsoft.com/office/drawing/2014/main" id="{6214B8EA-0EE7-4926-BBF4-875CDED4F295}"/>
              </a:ext>
            </a:extLst>
          </p:cNvPr>
          <p:cNvSpPr txBox="1">
            <a:spLocks/>
          </p:cNvSpPr>
          <p:nvPr/>
        </p:nvSpPr>
        <p:spPr>
          <a:xfrm>
            <a:off x="152400" y="3810000"/>
            <a:ext cx="8839200" cy="2895600"/>
          </a:xfrm>
          <a:prstGeom prst="rect">
            <a:avLst/>
          </a:prstGeom>
        </p:spPr>
        <p:txBody>
          <a:bodyPr vert="horz">
            <a:no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b="0" dirty="0">
                <a:solidFill>
                  <a:schemeClr val="tx1"/>
                </a:solidFill>
                <a:latin typeface="Arial" panose="020B0604020202020204" pitchFamily="34" charset="0"/>
                <a:cs typeface="Arial" panose="020B0604020202020204" pitchFamily="34" charset="0"/>
              </a:rPr>
              <a:t>نجد من المثال السابق أن جملة التكرار </a:t>
            </a:r>
            <a:r>
              <a:rPr lang="en-US" sz="3200" b="0" dirty="0">
                <a:solidFill>
                  <a:schemeClr val="tx1"/>
                </a:solidFill>
                <a:latin typeface="Arial" panose="020B0604020202020204" pitchFamily="34" charset="0"/>
                <a:cs typeface="Arial" panose="020B0604020202020204" pitchFamily="34" charset="0"/>
              </a:rPr>
              <a:t>while</a:t>
            </a:r>
            <a:r>
              <a:rPr lang="ar-SA" sz="3200" b="0" dirty="0">
                <a:solidFill>
                  <a:schemeClr val="tx1"/>
                </a:solidFill>
                <a:latin typeface="Arial" panose="020B0604020202020204" pitchFamily="34" charset="0"/>
                <a:cs typeface="Arial" panose="020B0604020202020204" pitchFamily="34" charset="0"/>
              </a:rPr>
              <a:t> لها 3 بنود :</a:t>
            </a:r>
          </a:p>
          <a:p>
            <a:pPr algn="r" rtl="1"/>
            <a:r>
              <a:rPr lang="ar-SA" sz="3200" b="0" dirty="0">
                <a:solidFill>
                  <a:schemeClr val="tx1"/>
                </a:solidFill>
                <a:latin typeface="Arial" panose="020B0604020202020204" pitchFamily="34" charset="0"/>
                <a:cs typeface="Arial" panose="020B0604020202020204" pitchFamily="34" charset="0"/>
              </a:rPr>
              <a:t>1- </a:t>
            </a:r>
            <a:r>
              <a:rPr lang="ar-SA" sz="3200" b="0" dirty="0">
                <a:solidFill>
                  <a:srgbClr val="0033CC"/>
                </a:solidFill>
                <a:latin typeface="Arial" panose="020B0604020202020204" pitchFamily="34" charset="0"/>
                <a:cs typeface="Arial" panose="020B0604020202020204" pitchFamily="34" charset="0"/>
              </a:rPr>
              <a:t>جملة الإشعال : </a:t>
            </a:r>
            <a:r>
              <a:rPr lang="ar-SA" sz="3200" b="0" dirty="0">
                <a:solidFill>
                  <a:schemeClr val="tx1"/>
                </a:solidFill>
                <a:latin typeface="Arial" panose="020B0604020202020204" pitchFamily="34" charset="0"/>
                <a:cs typeface="Arial" panose="020B0604020202020204" pitchFamily="34" charset="0"/>
              </a:rPr>
              <a:t>وهي تعريف المتغير وإعطاءه قيمة ابتدائية .</a:t>
            </a:r>
          </a:p>
          <a:p>
            <a:pPr algn="r" rtl="1"/>
            <a:r>
              <a:rPr lang="ar-SA" sz="3200" b="0" dirty="0">
                <a:solidFill>
                  <a:schemeClr val="tx1"/>
                </a:solidFill>
                <a:latin typeface="Arial" panose="020B0604020202020204" pitchFamily="34" charset="0"/>
                <a:cs typeface="Arial" panose="020B0604020202020204" pitchFamily="34" charset="0"/>
              </a:rPr>
              <a:t>2- </a:t>
            </a:r>
            <a:r>
              <a:rPr lang="ar-SA" sz="3200" b="0" dirty="0">
                <a:solidFill>
                  <a:srgbClr val="0033CC"/>
                </a:solidFill>
                <a:latin typeface="Arial" panose="020B0604020202020204" pitchFamily="34" charset="0"/>
                <a:cs typeface="Arial" panose="020B0604020202020204" pitchFamily="34" charset="0"/>
              </a:rPr>
              <a:t>الشرط:</a:t>
            </a:r>
            <a:r>
              <a:rPr lang="ar-SA" sz="3200" b="0" dirty="0">
                <a:solidFill>
                  <a:schemeClr val="tx1"/>
                </a:solidFill>
                <a:latin typeface="Arial" panose="020B0604020202020204" pitchFamily="34" charset="0"/>
                <a:cs typeface="Arial" panose="020B0604020202020204" pitchFamily="34" charset="0"/>
              </a:rPr>
              <a:t> وهو شرط حدوث التكرار .</a:t>
            </a:r>
          </a:p>
          <a:p>
            <a:pPr algn="r" rtl="1"/>
            <a:r>
              <a:rPr lang="ar-SA" sz="3200" b="0" dirty="0">
                <a:solidFill>
                  <a:schemeClr val="tx1"/>
                </a:solidFill>
                <a:latin typeface="Arial" panose="020B0604020202020204" pitchFamily="34" charset="0"/>
                <a:cs typeface="Arial" panose="020B0604020202020204" pitchFamily="34" charset="0"/>
              </a:rPr>
              <a:t>3 – </a:t>
            </a:r>
            <a:r>
              <a:rPr lang="ar-SA" sz="3200" b="0" dirty="0">
                <a:solidFill>
                  <a:srgbClr val="0033CC"/>
                </a:solidFill>
                <a:latin typeface="Arial" panose="020B0604020202020204" pitchFamily="34" charset="0"/>
                <a:cs typeface="Arial" panose="020B0604020202020204" pitchFamily="34" charset="0"/>
              </a:rPr>
              <a:t>زيادة العداد : </a:t>
            </a:r>
            <a:r>
              <a:rPr lang="ar-SA" sz="3200" b="0" dirty="0">
                <a:solidFill>
                  <a:schemeClr val="tx1"/>
                </a:solidFill>
                <a:latin typeface="Arial" panose="020B0604020202020204" pitchFamily="34" charset="0"/>
                <a:cs typeface="Arial" panose="020B0604020202020204" pitchFamily="34" charset="0"/>
              </a:rPr>
              <a:t>وفي المثال السابق تتم زيادة </a:t>
            </a:r>
            <a:r>
              <a:rPr lang="en-US" sz="3200" b="0" dirty="0" err="1">
                <a:solidFill>
                  <a:schemeClr val="tx1"/>
                </a:solidFill>
                <a:latin typeface="Arial" panose="020B0604020202020204" pitchFamily="34" charset="0"/>
                <a:cs typeface="Arial" panose="020B0604020202020204" pitchFamily="34" charset="0"/>
              </a:rPr>
              <a:t>i</a:t>
            </a:r>
            <a:r>
              <a:rPr lang="ar-SA" sz="3200" b="0" dirty="0">
                <a:solidFill>
                  <a:schemeClr val="tx1"/>
                </a:solidFill>
                <a:latin typeface="Arial" panose="020B0604020202020204" pitchFamily="34" charset="0"/>
                <a:cs typeface="Arial" panose="020B0604020202020204" pitchFamily="34" charset="0"/>
              </a:rPr>
              <a:t> بمقدار 1 بعد جملة طباعة  .</a:t>
            </a:r>
            <a:endParaRPr lang="en-GB" sz="3200" b="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081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animEffect transition="in" filter="fade">
                                      <p:cBhvr>
                                        <p:cTn id="49" dur="1000"/>
                                        <p:tgtEl>
                                          <p:spTgt spid="3">
                                            <p:txEl>
                                              <p:pRg st="0" end="0"/>
                                            </p:txEl>
                                          </p:spTgt>
                                        </p:tgtEl>
                                      </p:cBhvr>
                                    </p:animEffect>
                                    <p:anim calcmode="lin" valueType="num">
                                      <p:cBhvr>
                                        <p:cTn id="5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1" end="1"/>
                                            </p:txEl>
                                          </p:spTgt>
                                        </p:tgtEl>
                                        <p:attrNameLst>
                                          <p:attrName>style.visibility</p:attrName>
                                        </p:attrNameLst>
                                      </p:cBhvr>
                                      <p:to>
                                        <p:strVal val="visible"/>
                                      </p:to>
                                    </p:set>
                                    <p:animEffect transition="in" filter="fade">
                                      <p:cBhvr>
                                        <p:cTn id="56" dur="1000"/>
                                        <p:tgtEl>
                                          <p:spTgt spid="3">
                                            <p:txEl>
                                              <p:pRg st="1" end="1"/>
                                            </p:txEl>
                                          </p:spTgt>
                                        </p:tgtEl>
                                      </p:cBhvr>
                                    </p:animEffect>
                                    <p:anim calcmode="lin" valueType="num">
                                      <p:cBhvr>
                                        <p:cTn id="5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2" end="2"/>
                                            </p:txEl>
                                          </p:spTgt>
                                        </p:tgtEl>
                                        <p:attrNameLst>
                                          <p:attrName>style.visibility</p:attrName>
                                        </p:attrNameLst>
                                      </p:cBhvr>
                                      <p:to>
                                        <p:strVal val="visible"/>
                                      </p:to>
                                    </p:set>
                                    <p:animEffect transition="in" filter="fade">
                                      <p:cBhvr>
                                        <p:cTn id="63" dur="1000"/>
                                        <p:tgtEl>
                                          <p:spTgt spid="3">
                                            <p:txEl>
                                              <p:pRg st="2" end="2"/>
                                            </p:txEl>
                                          </p:spTgt>
                                        </p:tgtEl>
                                      </p:cBhvr>
                                    </p:animEffect>
                                    <p:anim calcmode="lin" valueType="num">
                                      <p:cBhvr>
                                        <p:cTn id="6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3" end="3"/>
                                            </p:txEl>
                                          </p:spTgt>
                                        </p:tgtEl>
                                        <p:attrNameLst>
                                          <p:attrName>style.visibility</p:attrName>
                                        </p:attrNameLst>
                                      </p:cBhvr>
                                      <p:to>
                                        <p:strVal val="visible"/>
                                      </p:to>
                                    </p:set>
                                    <p:animEffect transition="in" filter="fade">
                                      <p:cBhvr>
                                        <p:cTn id="70" dur="1000"/>
                                        <p:tgtEl>
                                          <p:spTgt spid="3">
                                            <p:txEl>
                                              <p:pRg st="3" end="3"/>
                                            </p:txEl>
                                          </p:spTgt>
                                        </p:tgtEl>
                                      </p:cBhvr>
                                    </p:animEffect>
                                    <p:anim calcmode="lin" valueType="num">
                                      <p:cBhvr>
                                        <p:cTn id="7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D8BF6393-3DA1-4C93-9674-FB1A07221F68}"/>
              </a:ext>
            </a:extLst>
          </p:cNvPr>
          <p:cNvSpPr txBox="1">
            <a:spLocks/>
          </p:cNvSpPr>
          <p:nvPr/>
        </p:nvSpPr>
        <p:spPr>
          <a:xfrm>
            <a:off x="228600" y="152400"/>
            <a:ext cx="8686800" cy="609600"/>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r" rtl="1"/>
            <a:r>
              <a:rPr lang="ar-SA" sz="3200">
                <a:solidFill>
                  <a:schemeClr val="tx1"/>
                </a:solidFill>
                <a:latin typeface="Arial" panose="020B0604020202020204" pitchFamily="34" charset="0"/>
                <a:cs typeface="Arial" panose="020B0604020202020204" pitchFamily="34" charset="0"/>
              </a:rPr>
              <a:t>مثال : اكتب برنامج يقوم بطباعة مجموع الأعداد من 1 – 10 ؟</a:t>
            </a:r>
            <a:endParaRPr lang="en-GB" sz="3200" dirty="0">
              <a:solidFill>
                <a:schemeClr val="tx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AF885C52-D02C-4267-A0DF-EFE08041170A}"/>
              </a:ext>
            </a:extLst>
          </p:cNvPr>
          <p:cNvSpPr txBox="1">
            <a:spLocks/>
          </p:cNvSpPr>
          <p:nvPr/>
        </p:nvSpPr>
        <p:spPr>
          <a:xfrm>
            <a:off x="1371600" y="762000"/>
            <a:ext cx="7543800" cy="4495800"/>
          </a:xfrm>
          <a:prstGeom prst="rect">
            <a:avLst/>
          </a:prstGeom>
        </p:spPr>
        <p:txBody>
          <a:bodyPr vert="horz">
            <a:normAutofit lnSpcReduction="10000"/>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nn-NO" sz="3200" dirty="0">
                <a:solidFill>
                  <a:schemeClr val="tx1"/>
                </a:solidFill>
                <a:latin typeface="Arial" panose="020B0604020202020204" pitchFamily="34" charset="0"/>
                <a:cs typeface="Arial" panose="020B0604020202020204" pitchFamily="34" charset="0"/>
              </a:rPr>
              <a:t>int sum = 0 ; </a:t>
            </a:r>
          </a:p>
          <a:p>
            <a:pPr rtl="1"/>
            <a:r>
              <a:rPr lang="nn-NO" sz="3200" dirty="0">
                <a:solidFill>
                  <a:schemeClr val="tx1"/>
                </a:solidFill>
                <a:latin typeface="Arial" panose="020B0604020202020204" pitchFamily="34" charset="0"/>
                <a:cs typeface="Arial" panose="020B0604020202020204" pitchFamily="34" charset="0"/>
              </a:rPr>
              <a:t>int i = 1 </a:t>
            </a:r>
          </a:p>
          <a:p>
            <a:pPr rtl="1"/>
            <a:r>
              <a:rPr lang="nn-NO" sz="3200" dirty="0">
                <a:solidFill>
                  <a:schemeClr val="tx1"/>
                </a:solidFill>
                <a:latin typeface="Arial" panose="020B0604020202020204" pitchFamily="34" charset="0"/>
                <a:cs typeface="Arial" panose="020B0604020202020204" pitchFamily="34" charset="0"/>
              </a:rPr>
              <a:t>While ( i &lt; = 10 ) </a:t>
            </a:r>
          </a:p>
          <a:p>
            <a:pPr rtl="1"/>
            <a:r>
              <a:rPr lang="nn-NO" sz="3200" dirty="0">
                <a:solidFill>
                  <a:schemeClr val="tx1"/>
                </a:solidFill>
                <a:latin typeface="Arial" panose="020B0604020202020204" pitchFamily="34" charset="0"/>
                <a:cs typeface="Arial" panose="020B0604020202020204" pitchFamily="34" charset="0"/>
              </a:rPr>
              <a:t>{</a:t>
            </a:r>
            <a:endParaRPr lang="ar-SA" sz="3200" dirty="0">
              <a:solidFill>
                <a:schemeClr val="tx1"/>
              </a:solidFill>
              <a:latin typeface="Arial" panose="020B0604020202020204" pitchFamily="34" charset="0"/>
              <a:cs typeface="Arial" panose="020B0604020202020204" pitchFamily="34" charset="0"/>
            </a:endParaRPr>
          </a:p>
          <a:p>
            <a:pPr rtl="1"/>
            <a:r>
              <a:rPr lang="nn-NO" sz="3200" dirty="0">
                <a:solidFill>
                  <a:schemeClr val="tx1"/>
                </a:solidFill>
                <a:latin typeface="Arial" panose="020B0604020202020204" pitchFamily="34" charset="0"/>
                <a:cs typeface="Arial" panose="020B0604020202020204" pitchFamily="34" charset="0"/>
              </a:rPr>
              <a:t> sum + = i ; </a:t>
            </a:r>
          </a:p>
          <a:p>
            <a:pPr rtl="1"/>
            <a:r>
              <a:rPr lang="nn-NO" sz="3200" dirty="0">
                <a:solidFill>
                  <a:schemeClr val="tx1"/>
                </a:solidFill>
                <a:latin typeface="Arial" panose="020B0604020202020204" pitchFamily="34" charset="0"/>
                <a:cs typeface="Arial" panose="020B0604020202020204" pitchFamily="34" charset="0"/>
              </a:rPr>
              <a:t>i + = 1 ; </a:t>
            </a:r>
          </a:p>
          <a:p>
            <a:pPr rtl="1"/>
            <a:r>
              <a:rPr lang="nn-NO" sz="3200" dirty="0">
                <a:solidFill>
                  <a:schemeClr val="tx1"/>
                </a:solidFill>
                <a:latin typeface="Arial" panose="020B0604020202020204" pitchFamily="34" charset="0"/>
                <a:cs typeface="Arial" panose="020B0604020202020204" pitchFamily="34" charset="0"/>
              </a:rPr>
              <a:t>} </a:t>
            </a:r>
          </a:p>
          <a:p>
            <a:pPr rtl="1"/>
            <a:r>
              <a:rPr lang="nn-NO" sz="3200" dirty="0">
                <a:solidFill>
                  <a:schemeClr val="tx1"/>
                </a:solidFill>
                <a:latin typeface="Arial" panose="020B0604020202020204" pitchFamily="34" charset="0"/>
                <a:cs typeface="Arial" panose="020B0604020202020204" pitchFamily="34" charset="0"/>
              </a:rPr>
              <a:t>System.out.println ( sum ) ;</a:t>
            </a:r>
            <a:endParaRPr lang="en-GB" sz="3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76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4B2A38-DF48-4D0B-95F2-D4189EE6164A}"/>
              </a:ext>
            </a:extLst>
          </p:cNvPr>
          <p:cNvSpPr/>
          <p:nvPr/>
        </p:nvSpPr>
        <p:spPr>
          <a:xfrm>
            <a:off x="457200" y="228600"/>
            <a:ext cx="8382000" cy="6001643"/>
          </a:xfrm>
          <a:prstGeom prst="rect">
            <a:avLst/>
          </a:prstGeom>
        </p:spPr>
        <p:txBody>
          <a:bodyPr wrap="square">
            <a:spAutoFit/>
          </a:bodyPr>
          <a:lstStyle/>
          <a:p>
            <a:pPr algn="r" rtl="1"/>
            <a:r>
              <a:rPr lang="ar-SA" sz="3200" b="1" dirty="0">
                <a:solidFill>
                  <a:srgbClr val="0033CC"/>
                </a:solidFill>
                <a:latin typeface="Arial" panose="020B0604020202020204" pitchFamily="34" charset="0"/>
                <a:cs typeface="Arial" panose="020B0604020202020204" pitchFamily="34" charset="0"/>
              </a:rPr>
              <a:t>جملة </a:t>
            </a:r>
            <a:r>
              <a:rPr lang="en-GB" sz="3200" b="1" dirty="0">
                <a:solidFill>
                  <a:srgbClr val="0033CC"/>
                </a:solidFill>
                <a:latin typeface="Arial" panose="020B0604020202020204" pitchFamily="34" charset="0"/>
                <a:cs typeface="Arial" panose="020B0604020202020204" pitchFamily="34" charset="0"/>
              </a:rPr>
              <a:t>switch</a:t>
            </a:r>
            <a:r>
              <a:rPr lang="en-US" sz="3200" b="1" dirty="0">
                <a:solidFill>
                  <a:srgbClr val="0033CC"/>
                </a:solidFill>
                <a:latin typeface="Arial" panose="020B0604020202020204" pitchFamily="34" charset="0"/>
                <a:cs typeface="Arial" panose="020B0604020202020204" pitchFamily="34" charset="0"/>
              </a:rPr>
              <a:t> case </a:t>
            </a:r>
            <a:r>
              <a:rPr lang="ar-SA" sz="3200" b="1" dirty="0">
                <a:solidFill>
                  <a:srgbClr val="0033CC"/>
                </a:solidFill>
                <a:latin typeface="Arial" panose="020B0604020202020204" pitchFamily="34" charset="0"/>
                <a:cs typeface="Arial" panose="020B0604020202020204" pitchFamily="34" charset="0"/>
              </a:rPr>
              <a:t>:</a:t>
            </a:r>
          </a:p>
          <a:p>
            <a:pPr algn="just" rtl="1"/>
            <a:r>
              <a:rPr lang="ar-SA" sz="3200" dirty="0">
                <a:latin typeface="Arial" panose="020B0604020202020204" pitchFamily="34" charset="0"/>
                <a:cs typeface="Arial" panose="020B0604020202020204" pitchFamily="34" charset="0"/>
              </a:rPr>
              <a:t>	تستخدم هذه الجملة (الأمر) لاختبار قيمة متغير معين وعلى أساسها نقوم بالتحكم في سير البرنامج , والباناء الأساسي لهذه الجملة كالأتي:</a:t>
            </a:r>
          </a:p>
          <a:p>
            <a:pPr rtl="1"/>
            <a:r>
              <a:rPr lang="en-GB" sz="3200" b="1" dirty="0">
                <a:solidFill>
                  <a:srgbClr val="0070C0"/>
                </a:solidFill>
                <a:latin typeface="Arial" panose="020B0604020202020204" pitchFamily="34" charset="0"/>
                <a:cs typeface="Arial" panose="020B0604020202020204" pitchFamily="34" charset="0"/>
              </a:rPr>
              <a:t>switch</a:t>
            </a:r>
            <a:r>
              <a:rPr lang="en-GB" sz="3200" dirty="0">
                <a:latin typeface="Arial" panose="020B0604020202020204" pitchFamily="34" charset="0"/>
                <a:cs typeface="Arial" panose="020B0604020202020204" pitchFamily="34" charset="0"/>
              </a:rPr>
              <a:t> (x){</a:t>
            </a:r>
          </a:p>
          <a:p>
            <a:pPr rtl="1"/>
            <a:r>
              <a:rPr lang="en-GB" sz="3200" b="1" dirty="0">
                <a:solidFill>
                  <a:srgbClr val="0033CC"/>
                </a:solidFill>
                <a:latin typeface="Arial" panose="020B0604020202020204" pitchFamily="34" charset="0"/>
                <a:cs typeface="Arial" panose="020B0604020202020204" pitchFamily="34" charset="0"/>
              </a:rPr>
              <a:t>case1</a:t>
            </a:r>
            <a:r>
              <a:rPr lang="en-GB" sz="3200" dirty="0">
                <a:latin typeface="Arial" panose="020B0604020202020204" pitchFamily="34" charset="0"/>
                <a:cs typeface="Arial" panose="020B0604020202020204" pitchFamily="34" charset="0"/>
              </a:rPr>
              <a:t>:{ result ………</a:t>
            </a:r>
          </a:p>
          <a:p>
            <a:pPr rtl="1"/>
            <a:r>
              <a:rPr lang="en-GB" sz="3200" dirty="0">
                <a:latin typeface="Arial" panose="020B0604020202020204" pitchFamily="34" charset="0"/>
                <a:cs typeface="Arial" panose="020B0604020202020204" pitchFamily="34" charset="0"/>
              </a:rPr>
              <a:t>}</a:t>
            </a:r>
          </a:p>
          <a:p>
            <a:pPr rtl="1"/>
            <a:r>
              <a:rPr lang="en-GB" sz="3200" b="1" dirty="0">
                <a:solidFill>
                  <a:srgbClr val="0070C0"/>
                </a:solidFill>
                <a:latin typeface="Arial" panose="020B0604020202020204" pitchFamily="34" charset="0"/>
                <a:cs typeface="Arial" panose="020B0604020202020204" pitchFamily="34" charset="0"/>
              </a:rPr>
              <a:t>break;</a:t>
            </a:r>
          </a:p>
          <a:p>
            <a:pPr rtl="1"/>
            <a:r>
              <a:rPr lang="en-GB" sz="3200" b="1" dirty="0">
                <a:solidFill>
                  <a:srgbClr val="0033CC"/>
                </a:solidFill>
                <a:latin typeface="Arial" panose="020B0604020202020204" pitchFamily="34" charset="0"/>
                <a:cs typeface="Arial" panose="020B0604020202020204" pitchFamily="34" charset="0"/>
              </a:rPr>
              <a:t>case</a:t>
            </a:r>
            <a:r>
              <a:rPr lang="en-US" sz="3200" b="1" dirty="0">
                <a:solidFill>
                  <a:srgbClr val="0033CC"/>
                </a:solidFill>
                <a:latin typeface="Arial" panose="020B0604020202020204" pitchFamily="34" charset="0"/>
                <a:cs typeface="Arial" panose="020B0604020202020204" pitchFamily="34" charset="0"/>
              </a:rPr>
              <a:t>2</a:t>
            </a:r>
            <a:r>
              <a:rPr lang="en-GB" sz="3200" dirty="0">
                <a:latin typeface="Arial" panose="020B0604020202020204" pitchFamily="34" charset="0"/>
                <a:cs typeface="Arial" panose="020B0604020202020204" pitchFamily="34" charset="0"/>
              </a:rPr>
              <a:t>:{ result ………</a:t>
            </a:r>
          </a:p>
          <a:p>
            <a:pPr rtl="1"/>
            <a:r>
              <a:rPr lang="en-GB" sz="3200" dirty="0">
                <a:latin typeface="Arial" panose="020B0604020202020204" pitchFamily="34" charset="0"/>
                <a:cs typeface="Arial" panose="020B0604020202020204" pitchFamily="34" charset="0"/>
              </a:rPr>
              <a:t>}</a:t>
            </a:r>
          </a:p>
          <a:p>
            <a:pPr rtl="1"/>
            <a:r>
              <a:rPr lang="en-GB" sz="3200" b="1" dirty="0">
                <a:solidFill>
                  <a:srgbClr val="0070C0"/>
                </a:solidFill>
                <a:latin typeface="Arial" panose="020B0604020202020204" pitchFamily="34" charset="0"/>
                <a:cs typeface="Arial" panose="020B0604020202020204" pitchFamily="34" charset="0"/>
              </a:rPr>
              <a:t>break;</a:t>
            </a:r>
            <a:endParaRPr lang="ar-SA" sz="3200" b="1" dirty="0">
              <a:solidFill>
                <a:srgbClr val="0070C0"/>
              </a:solidFill>
              <a:latin typeface="Arial" panose="020B0604020202020204" pitchFamily="34" charset="0"/>
              <a:cs typeface="Arial" panose="020B0604020202020204" pitchFamily="34" charset="0"/>
            </a:endParaRPr>
          </a:p>
          <a:p>
            <a:pPr rtl="1"/>
            <a:r>
              <a:rPr lang="en-GB" sz="3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8689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8" end="8"/>
                                            </p:txEl>
                                          </p:spTgt>
                                        </p:tgtEl>
                                        <p:attrNameLst>
                                          <p:attrName>style.visibility</p:attrName>
                                        </p:attrNameLst>
                                      </p:cBhvr>
                                      <p:to>
                                        <p:strVal val="visible"/>
                                      </p:to>
                                    </p:set>
                                    <p:animEffect transition="in" filter="fade">
                                      <p:cBhvr>
                                        <p:cTn id="63" dur="1000"/>
                                        <p:tgtEl>
                                          <p:spTgt spid="2">
                                            <p:txEl>
                                              <p:pRg st="8" end="8"/>
                                            </p:txEl>
                                          </p:spTgt>
                                        </p:tgtEl>
                                      </p:cBhvr>
                                    </p:animEffect>
                                    <p:anim calcmode="lin" valueType="num">
                                      <p:cBhvr>
                                        <p:cTn id="64"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
                                            <p:txEl>
                                              <p:pRg st="9" end="9"/>
                                            </p:txEl>
                                          </p:spTgt>
                                        </p:tgtEl>
                                        <p:attrNameLst>
                                          <p:attrName>style.visibility</p:attrName>
                                        </p:attrNameLst>
                                      </p:cBhvr>
                                      <p:to>
                                        <p:strVal val="visible"/>
                                      </p:to>
                                    </p:set>
                                    <p:animEffect transition="in" filter="fade">
                                      <p:cBhvr>
                                        <p:cTn id="70" dur="1000"/>
                                        <p:tgtEl>
                                          <p:spTgt spid="2">
                                            <p:txEl>
                                              <p:pRg st="9" end="9"/>
                                            </p:txEl>
                                          </p:spTgt>
                                        </p:tgtEl>
                                      </p:cBhvr>
                                    </p:animEffect>
                                    <p:anim calcmode="lin" valueType="num">
                                      <p:cBhvr>
                                        <p:cTn id="71"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D49855EC-C270-4714-9127-9ED34725997E}"/>
              </a:ext>
            </a:extLst>
          </p:cNvPr>
          <p:cNvSpPr txBox="1">
            <a:spLocks/>
          </p:cNvSpPr>
          <p:nvPr/>
        </p:nvSpPr>
        <p:spPr>
          <a:xfrm>
            <a:off x="304800" y="228600"/>
            <a:ext cx="8534400" cy="152400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r" rtl="1">
              <a:buNone/>
            </a:pPr>
            <a:r>
              <a:rPr lang="ar-SA" sz="3200" b="1" dirty="0">
                <a:solidFill>
                  <a:srgbClr val="C00000"/>
                </a:solidFill>
                <a:latin typeface="Arial" panose="020B0604020202020204" pitchFamily="34" charset="0"/>
                <a:cs typeface="Arial" panose="020B0604020202020204" pitchFamily="34" charset="0"/>
              </a:rPr>
              <a:t>مثال : </a:t>
            </a:r>
            <a:r>
              <a:rPr lang="ar-SA" sz="3200" dirty="0">
                <a:solidFill>
                  <a:schemeClr val="tx1"/>
                </a:solidFill>
                <a:latin typeface="Arial" panose="020B0604020202020204" pitchFamily="34" charset="0"/>
                <a:cs typeface="Arial" panose="020B0604020202020204" pitchFamily="34" charset="0"/>
              </a:rPr>
              <a:t>برنامج يقوم بإدخال رقم قيمته من 1 إلى 12 والتي تعتبر أشهر السنة , ويطلب من البرنامج كتابة اسم الشهر, فإذا كان مثلا يساوي 4 يطبع </a:t>
            </a:r>
            <a:r>
              <a:rPr lang="en-US" sz="3200" dirty="0">
                <a:solidFill>
                  <a:schemeClr val="tx1"/>
                </a:solidFill>
                <a:latin typeface="Arial" panose="020B0604020202020204" pitchFamily="34" charset="0"/>
                <a:cs typeface="Arial" panose="020B0604020202020204" pitchFamily="34" charset="0"/>
              </a:rPr>
              <a:t>April</a:t>
            </a:r>
            <a:r>
              <a:rPr lang="ar-SA" sz="3200" dirty="0">
                <a:solidFill>
                  <a:schemeClr val="tx1"/>
                </a:solidFill>
                <a:latin typeface="Arial" panose="020B0604020202020204" pitchFamily="34" charset="0"/>
                <a:cs typeface="Arial" panose="020B0604020202020204" pitchFamily="34" charset="0"/>
              </a:rPr>
              <a:t> أو ابريل .</a:t>
            </a:r>
            <a:endParaRPr lang="en-GB" sz="32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AF0738B-B8FF-4E42-9144-D34455F7F952}"/>
              </a:ext>
            </a:extLst>
          </p:cNvPr>
          <p:cNvSpPr/>
          <p:nvPr/>
        </p:nvSpPr>
        <p:spPr>
          <a:xfrm>
            <a:off x="228600" y="5587425"/>
            <a:ext cx="8839200" cy="584775"/>
          </a:xfrm>
          <a:prstGeom prst="rect">
            <a:avLst/>
          </a:prstGeom>
        </p:spPr>
        <p:txBody>
          <a:bodyPr wrap="square">
            <a:spAutoFit/>
          </a:bodyPr>
          <a:lstStyle/>
          <a:p>
            <a:r>
              <a:rPr lang="en-GB" sz="3200" dirty="0">
                <a:latin typeface="Arial" panose="020B0604020202020204" pitchFamily="34" charset="0"/>
                <a:cs typeface="Arial" panose="020B0604020202020204" pitchFamily="34" charset="0"/>
              </a:rPr>
              <a:t>month = </a:t>
            </a:r>
            <a:r>
              <a:rPr lang="en-GB" sz="3200" dirty="0" err="1">
                <a:latin typeface="Arial" panose="020B0604020202020204" pitchFamily="34" charset="0"/>
                <a:cs typeface="Arial" panose="020B0604020202020204" pitchFamily="34" charset="0"/>
              </a:rPr>
              <a:t>Integer.parseInt</a:t>
            </a:r>
            <a:r>
              <a:rPr lang="en-GB" sz="3200" dirty="0">
                <a:latin typeface="Arial" panose="020B0604020202020204" pitchFamily="34" charset="0"/>
                <a:cs typeface="Arial" panose="020B0604020202020204" pitchFamily="34" charset="0"/>
              </a:rPr>
              <a:t>( input ); </a:t>
            </a:r>
          </a:p>
        </p:txBody>
      </p:sp>
      <p:sp>
        <p:nvSpPr>
          <p:cNvPr id="4" name="TextBox 3">
            <a:extLst>
              <a:ext uri="{FF2B5EF4-FFF2-40B4-BE49-F238E27FC236}">
                <a16:creationId xmlns:a16="http://schemas.microsoft.com/office/drawing/2014/main" id="{EBBC425D-59E0-4B8A-BC28-280E94E75829}"/>
              </a:ext>
            </a:extLst>
          </p:cNvPr>
          <p:cNvSpPr txBox="1"/>
          <p:nvPr/>
        </p:nvSpPr>
        <p:spPr>
          <a:xfrm>
            <a:off x="228600" y="1524000"/>
            <a:ext cx="8229600" cy="584775"/>
          </a:xfrm>
          <a:prstGeom prst="rect">
            <a:avLst/>
          </a:prstGeom>
          <a:noFill/>
        </p:spPr>
        <p:txBody>
          <a:bodyPr wrap="square" rtlCol="0">
            <a:spAutoFit/>
          </a:bodyPr>
          <a:lstStyle/>
          <a:p>
            <a:r>
              <a:rPr lang="en-GB" sz="3200" dirty="0">
                <a:solidFill>
                  <a:srgbClr val="0033CC"/>
                </a:solidFill>
                <a:latin typeface="Arial" panose="020B0604020202020204" pitchFamily="34" charset="0"/>
                <a:cs typeface="Arial" panose="020B0604020202020204" pitchFamily="34" charset="0"/>
              </a:rPr>
              <a:t>import</a:t>
            </a:r>
            <a:r>
              <a:rPr lang="en-GB" sz="3200" dirty="0">
                <a:latin typeface="Arial" panose="020B0604020202020204" pitchFamily="34" charset="0"/>
                <a:cs typeface="Arial" panose="020B0604020202020204" pitchFamily="34" charset="0"/>
              </a:rPr>
              <a:t> </a:t>
            </a:r>
            <a:r>
              <a:rPr lang="en-GB" sz="3200" dirty="0" err="1">
                <a:latin typeface="Arial" panose="020B0604020202020204" pitchFamily="34" charset="0"/>
                <a:cs typeface="Arial" panose="020B0604020202020204" pitchFamily="34" charset="0"/>
              </a:rPr>
              <a:t>javax.swing</a:t>
            </a:r>
            <a:r>
              <a:rPr lang="en-GB" sz="3200" dirty="0">
                <a:latin typeface="Arial" panose="020B0604020202020204" pitchFamily="34" charset="0"/>
                <a:cs typeface="Arial" panose="020B0604020202020204" pitchFamily="34" charset="0"/>
              </a:rPr>
              <a:t>.*; </a:t>
            </a:r>
          </a:p>
        </p:txBody>
      </p:sp>
      <p:sp>
        <p:nvSpPr>
          <p:cNvPr id="5" name="TextBox 4">
            <a:extLst>
              <a:ext uri="{FF2B5EF4-FFF2-40B4-BE49-F238E27FC236}">
                <a16:creationId xmlns:a16="http://schemas.microsoft.com/office/drawing/2014/main" id="{D6725F16-397B-4D4C-BFB9-A26B35B315CA}"/>
              </a:ext>
            </a:extLst>
          </p:cNvPr>
          <p:cNvSpPr txBox="1"/>
          <p:nvPr/>
        </p:nvSpPr>
        <p:spPr>
          <a:xfrm>
            <a:off x="228600" y="2082225"/>
            <a:ext cx="8229600" cy="584775"/>
          </a:xfrm>
          <a:prstGeom prst="rect">
            <a:avLst/>
          </a:prstGeom>
          <a:noFill/>
        </p:spPr>
        <p:txBody>
          <a:bodyPr wrap="square" rtlCol="0">
            <a:spAutoFit/>
          </a:bodyPr>
          <a:lstStyle/>
          <a:p>
            <a:r>
              <a:rPr lang="en-GB" sz="3200" dirty="0">
                <a:solidFill>
                  <a:srgbClr val="0033CC"/>
                </a:solidFill>
                <a:latin typeface="Arial" panose="020B0604020202020204" pitchFamily="34" charset="0"/>
                <a:cs typeface="Arial" panose="020B0604020202020204" pitchFamily="34" charset="0"/>
              </a:rPr>
              <a:t>public class </a:t>
            </a:r>
            <a:r>
              <a:rPr lang="en-GB" sz="3200" dirty="0">
                <a:latin typeface="Arial" panose="020B0604020202020204" pitchFamily="34" charset="0"/>
                <a:cs typeface="Arial" panose="020B0604020202020204" pitchFamily="34" charset="0"/>
              </a:rPr>
              <a:t>Main { </a:t>
            </a:r>
          </a:p>
        </p:txBody>
      </p:sp>
      <p:sp>
        <p:nvSpPr>
          <p:cNvPr id="6" name="TextBox 5">
            <a:extLst>
              <a:ext uri="{FF2B5EF4-FFF2-40B4-BE49-F238E27FC236}">
                <a16:creationId xmlns:a16="http://schemas.microsoft.com/office/drawing/2014/main" id="{53328CD4-03CB-40A2-9B07-959D0690F229}"/>
              </a:ext>
            </a:extLst>
          </p:cNvPr>
          <p:cNvSpPr txBox="1"/>
          <p:nvPr/>
        </p:nvSpPr>
        <p:spPr>
          <a:xfrm>
            <a:off x="228600" y="2615625"/>
            <a:ext cx="8229600" cy="584775"/>
          </a:xfrm>
          <a:prstGeom prst="rect">
            <a:avLst/>
          </a:prstGeom>
          <a:noFill/>
        </p:spPr>
        <p:txBody>
          <a:bodyPr wrap="square" rtlCol="0">
            <a:spAutoFit/>
          </a:bodyPr>
          <a:lstStyle/>
          <a:p>
            <a:r>
              <a:rPr lang="en-GB" sz="3200" dirty="0">
                <a:solidFill>
                  <a:srgbClr val="0033CC"/>
                </a:solidFill>
                <a:latin typeface="Arial" panose="020B0604020202020204" pitchFamily="34" charset="0"/>
                <a:cs typeface="Arial" panose="020B0604020202020204" pitchFamily="34" charset="0"/>
              </a:rPr>
              <a:t>public static void </a:t>
            </a:r>
            <a:r>
              <a:rPr lang="en-GB" sz="3200" dirty="0">
                <a:latin typeface="Arial" panose="020B0604020202020204" pitchFamily="34" charset="0"/>
                <a:cs typeface="Arial" panose="020B0604020202020204" pitchFamily="34" charset="0"/>
              </a:rPr>
              <a:t>main( String </a:t>
            </a:r>
            <a:r>
              <a:rPr lang="en-GB" sz="3200" dirty="0" err="1">
                <a:latin typeface="Arial" panose="020B0604020202020204" pitchFamily="34" charset="0"/>
                <a:cs typeface="Arial" panose="020B0604020202020204" pitchFamily="34" charset="0"/>
              </a:rPr>
              <a:t>args</a:t>
            </a:r>
            <a:r>
              <a:rPr lang="en-GB" sz="3200" dirty="0">
                <a:latin typeface="Arial" panose="020B0604020202020204" pitchFamily="34" charset="0"/>
                <a:cs typeface="Arial" panose="020B0604020202020204" pitchFamily="34" charset="0"/>
              </a:rPr>
              <a:t>[]){ </a:t>
            </a:r>
          </a:p>
        </p:txBody>
      </p:sp>
      <p:sp>
        <p:nvSpPr>
          <p:cNvPr id="7" name="TextBox 6">
            <a:extLst>
              <a:ext uri="{FF2B5EF4-FFF2-40B4-BE49-F238E27FC236}">
                <a16:creationId xmlns:a16="http://schemas.microsoft.com/office/drawing/2014/main" id="{107B0652-B7CD-4B18-BD14-8989015A8D09}"/>
              </a:ext>
            </a:extLst>
          </p:cNvPr>
          <p:cNvSpPr txBox="1"/>
          <p:nvPr/>
        </p:nvSpPr>
        <p:spPr>
          <a:xfrm>
            <a:off x="228600" y="3149025"/>
            <a:ext cx="8229600" cy="584775"/>
          </a:xfrm>
          <a:prstGeom prst="rect">
            <a:avLst/>
          </a:prstGeom>
          <a:noFill/>
        </p:spPr>
        <p:txBody>
          <a:bodyPr wrap="square" rtlCol="0">
            <a:spAutoFit/>
          </a:bodyPr>
          <a:lstStyle/>
          <a:p>
            <a:r>
              <a:rPr lang="en-GB" sz="3200" dirty="0" err="1">
                <a:solidFill>
                  <a:srgbClr val="0033CC"/>
                </a:solidFill>
                <a:latin typeface="Arial" panose="020B0604020202020204" pitchFamily="34" charset="0"/>
                <a:cs typeface="Arial" panose="020B0604020202020204" pitchFamily="34" charset="0"/>
              </a:rPr>
              <a:t>int</a:t>
            </a:r>
            <a:r>
              <a:rPr lang="en-GB" sz="3200" dirty="0">
                <a:latin typeface="Arial" panose="020B0604020202020204" pitchFamily="34" charset="0"/>
                <a:cs typeface="Arial" panose="020B0604020202020204" pitchFamily="34" charset="0"/>
              </a:rPr>
              <a:t> month; </a:t>
            </a:r>
          </a:p>
        </p:txBody>
      </p:sp>
      <p:sp>
        <p:nvSpPr>
          <p:cNvPr id="8" name="TextBox 7">
            <a:extLst>
              <a:ext uri="{FF2B5EF4-FFF2-40B4-BE49-F238E27FC236}">
                <a16:creationId xmlns:a16="http://schemas.microsoft.com/office/drawing/2014/main" id="{C8B2963F-D181-4285-ADBF-8F97232CD0DD}"/>
              </a:ext>
            </a:extLst>
          </p:cNvPr>
          <p:cNvSpPr txBox="1"/>
          <p:nvPr/>
        </p:nvSpPr>
        <p:spPr>
          <a:xfrm>
            <a:off x="228600" y="3657600"/>
            <a:ext cx="8229600" cy="584775"/>
          </a:xfrm>
          <a:prstGeom prst="rect">
            <a:avLst/>
          </a:prstGeom>
          <a:noFill/>
        </p:spPr>
        <p:txBody>
          <a:bodyPr wrap="square" rtlCol="0">
            <a:spAutoFit/>
          </a:bodyPr>
          <a:lstStyle/>
          <a:p>
            <a:r>
              <a:rPr lang="en-GB" sz="3200" dirty="0">
                <a:solidFill>
                  <a:srgbClr val="0033CC"/>
                </a:solidFill>
                <a:latin typeface="Arial" panose="020B0604020202020204" pitchFamily="34" charset="0"/>
                <a:cs typeface="Arial" panose="020B0604020202020204" pitchFamily="34" charset="0"/>
              </a:rPr>
              <a:t>String</a:t>
            </a:r>
            <a:r>
              <a:rPr lang="en-GB" sz="3200" dirty="0">
                <a:latin typeface="Arial" panose="020B0604020202020204" pitchFamily="34" charset="0"/>
                <a:cs typeface="Arial" panose="020B0604020202020204" pitchFamily="34" charset="0"/>
              </a:rPr>
              <a:t> input; </a:t>
            </a:r>
          </a:p>
        </p:txBody>
      </p:sp>
      <p:sp>
        <p:nvSpPr>
          <p:cNvPr id="9" name="TextBox 8">
            <a:extLst>
              <a:ext uri="{FF2B5EF4-FFF2-40B4-BE49-F238E27FC236}">
                <a16:creationId xmlns:a16="http://schemas.microsoft.com/office/drawing/2014/main" id="{E0D4A8EB-0EA3-4477-B834-409126025E1F}"/>
              </a:ext>
            </a:extLst>
          </p:cNvPr>
          <p:cNvSpPr txBox="1"/>
          <p:nvPr/>
        </p:nvSpPr>
        <p:spPr>
          <a:xfrm>
            <a:off x="228600" y="4139625"/>
            <a:ext cx="8229600" cy="584775"/>
          </a:xfrm>
          <a:prstGeom prst="rect">
            <a:avLst/>
          </a:prstGeom>
          <a:noFill/>
        </p:spPr>
        <p:txBody>
          <a:bodyPr wrap="square" rtlCol="0">
            <a:spAutoFit/>
          </a:bodyPr>
          <a:lstStyle/>
          <a:p>
            <a:r>
              <a:rPr lang="en-GB" sz="3200" dirty="0">
                <a:solidFill>
                  <a:srgbClr val="0033CC"/>
                </a:solidFill>
                <a:latin typeface="Arial" panose="020B0604020202020204" pitchFamily="34" charset="0"/>
                <a:cs typeface="Arial" panose="020B0604020202020204" pitchFamily="34" charset="0"/>
              </a:rPr>
              <a:t>String</a:t>
            </a:r>
            <a:r>
              <a:rPr lang="en-GB" sz="3200" dirty="0">
                <a:latin typeface="Arial" panose="020B0604020202020204" pitchFamily="34" charset="0"/>
                <a:cs typeface="Arial" panose="020B0604020202020204" pitchFamily="34" charset="0"/>
              </a:rPr>
              <a:t> name; </a:t>
            </a:r>
          </a:p>
        </p:txBody>
      </p:sp>
      <p:sp>
        <p:nvSpPr>
          <p:cNvPr id="10" name="TextBox 9">
            <a:extLst>
              <a:ext uri="{FF2B5EF4-FFF2-40B4-BE49-F238E27FC236}">
                <a16:creationId xmlns:a16="http://schemas.microsoft.com/office/drawing/2014/main" id="{93C11184-0F15-43B9-B827-AFED2992BA41}"/>
              </a:ext>
            </a:extLst>
          </p:cNvPr>
          <p:cNvSpPr txBox="1"/>
          <p:nvPr/>
        </p:nvSpPr>
        <p:spPr>
          <a:xfrm>
            <a:off x="228600" y="4637782"/>
            <a:ext cx="8763000" cy="1077218"/>
          </a:xfrm>
          <a:prstGeom prst="rect">
            <a:avLst/>
          </a:prstGeom>
          <a:noFill/>
        </p:spPr>
        <p:txBody>
          <a:bodyPr wrap="square" rtlCol="0">
            <a:spAutoFit/>
          </a:bodyPr>
          <a:lstStyle/>
          <a:p>
            <a:r>
              <a:rPr lang="en-GB" sz="3200" dirty="0">
                <a:latin typeface="Arial" panose="020B0604020202020204" pitchFamily="34" charset="0"/>
                <a:cs typeface="Arial" panose="020B0604020202020204" pitchFamily="34" charset="0"/>
              </a:rPr>
              <a:t>input=</a:t>
            </a:r>
            <a:r>
              <a:rPr lang="en-GB" sz="3200" dirty="0" err="1">
                <a:latin typeface="Arial" panose="020B0604020202020204" pitchFamily="34" charset="0"/>
                <a:cs typeface="Arial" panose="020B0604020202020204" pitchFamily="34" charset="0"/>
              </a:rPr>
              <a:t>JOptionPane.showInputDialog</a:t>
            </a:r>
            <a:r>
              <a:rPr lang="en-GB" sz="3200" dirty="0">
                <a:latin typeface="Arial" panose="020B0604020202020204" pitchFamily="34" charset="0"/>
                <a:cs typeface="Arial" panose="020B0604020202020204" pitchFamily="34" charset="0"/>
              </a:rPr>
              <a:t>("Enter Month" ); </a:t>
            </a:r>
          </a:p>
        </p:txBody>
      </p:sp>
    </p:spTree>
    <p:extLst>
      <p:ext uri="{BB962C8B-B14F-4D97-AF65-F5344CB8AC3E}">
        <p14:creationId xmlns:p14="http://schemas.microsoft.com/office/powerpoint/2010/main" val="412502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1000"/>
                                        <p:tgtEl>
                                          <p:spTgt spid="10"/>
                                        </p:tgtEl>
                                      </p:cBhvr>
                                    </p:animEffect>
                                    <p:anim calcmode="lin" valueType="num">
                                      <p:cBhvr>
                                        <p:cTn id="57" dur="1000" fill="hold"/>
                                        <p:tgtEl>
                                          <p:spTgt spid="10"/>
                                        </p:tgtEl>
                                        <p:attrNameLst>
                                          <p:attrName>ppt_x</p:attrName>
                                        </p:attrNameLst>
                                      </p:cBhvr>
                                      <p:tavLst>
                                        <p:tav tm="0">
                                          <p:val>
                                            <p:strVal val="#ppt_x"/>
                                          </p:val>
                                        </p:tav>
                                        <p:tav tm="100000">
                                          <p:val>
                                            <p:strVal val="#ppt_x"/>
                                          </p:val>
                                        </p:tav>
                                      </p:tavLst>
                                    </p:anim>
                                    <p:anim calcmode="lin" valueType="num">
                                      <p:cBhvr>
                                        <p:cTn id="5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fade">
                                      <p:cBhvr>
                                        <p:cTn id="63" dur="1000"/>
                                        <p:tgtEl>
                                          <p:spTgt spid="3"/>
                                        </p:tgtEl>
                                      </p:cBhvr>
                                    </p:animEffect>
                                    <p:anim calcmode="lin" valueType="num">
                                      <p:cBhvr>
                                        <p:cTn id="64" dur="1000" fill="hold"/>
                                        <p:tgtEl>
                                          <p:spTgt spid="3"/>
                                        </p:tgtEl>
                                        <p:attrNameLst>
                                          <p:attrName>ppt_x</p:attrName>
                                        </p:attrNameLst>
                                      </p:cBhvr>
                                      <p:tavLst>
                                        <p:tav tm="0">
                                          <p:val>
                                            <p:strVal val="#ppt_x"/>
                                          </p:val>
                                        </p:tav>
                                        <p:tav tm="100000">
                                          <p:val>
                                            <p:strVal val="#ppt_x"/>
                                          </p:val>
                                        </p:tav>
                                      </p:tavLst>
                                    </p:anim>
                                    <p:anim calcmode="lin" valueType="num">
                                      <p:cBhvr>
                                        <p:cTn id="6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p:bldP spid="5" grpId="0"/>
      <p:bldP spid="6" grpId="0"/>
      <p:bldP spid="7" grpId="0"/>
      <p:bldP spid="8" grpId="0"/>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22DBEE-48DF-49E5-AA35-D5840D98D3AF}"/>
              </a:ext>
            </a:extLst>
          </p:cNvPr>
          <p:cNvSpPr/>
          <p:nvPr/>
        </p:nvSpPr>
        <p:spPr>
          <a:xfrm>
            <a:off x="1447800" y="228600"/>
            <a:ext cx="7543800" cy="584775"/>
          </a:xfrm>
          <a:prstGeom prst="rect">
            <a:avLst/>
          </a:prstGeom>
        </p:spPr>
        <p:txBody>
          <a:bodyPr wrap="square">
            <a:spAutoFit/>
          </a:bodyPr>
          <a:lstStyle/>
          <a:p>
            <a:r>
              <a:rPr lang="en-GB" sz="3200" dirty="0">
                <a:latin typeface="Arial" panose="020B0604020202020204" pitchFamily="34" charset="0"/>
                <a:cs typeface="Arial" panose="020B0604020202020204" pitchFamily="34" charset="0"/>
              </a:rPr>
              <a:t>switch ( month ){ </a:t>
            </a:r>
          </a:p>
        </p:txBody>
      </p:sp>
      <p:sp>
        <p:nvSpPr>
          <p:cNvPr id="3" name="Rectangle 2">
            <a:extLst>
              <a:ext uri="{FF2B5EF4-FFF2-40B4-BE49-F238E27FC236}">
                <a16:creationId xmlns:a16="http://schemas.microsoft.com/office/drawing/2014/main" id="{A6D2D256-8F4E-4E5D-85D4-FEACA6D6A22D}"/>
              </a:ext>
            </a:extLst>
          </p:cNvPr>
          <p:cNvSpPr/>
          <p:nvPr/>
        </p:nvSpPr>
        <p:spPr>
          <a:xfrm>
            <a:off x="1447800" y="710625"/>
            <a:ext cx="7543800" cy="584775"/>
          </a:xfrm>
          <a:prstGeom prst="rect">
            <a:avLst/>
          </a:prstGeom>
        </p:spPr>
        <p:txBody>
          <a:bodyPr wrap="square">
            <a:spAutoFit/>
          </a:bodyPr>
          <a:lstStyle/>
          <a:p>
            <a:r>
              <a:rPr lang="en-GB" sz="3200" dirty="0">
                <a:latin typeface="Arial" panose="020B0604020202020204" pitchFamily="34" charset="0"/>
                <a:cs typeface="Arial" panose="020B0604020202020204" pitchFamily="34" charset="0"/>
              </a:rPr>
              <a:t>case 1:name="January";         break;</a:t>
            </a:r>
          </a:p>
        </p:txBody>
      </p:sp>
      <p:sp>
        <p:nvSpPr>
          <p:cNvPr id="4" name="Rectangle 3">
            <a:extLst>
              <a:ext uri="{FF2B5EF4-FFF2-40B4-BE49-F238E27FC236}">
                <a16:creationId xmlns:a16="http://schemas.microsoft.com/office/drawing/2014/main" id="{5B2CED95-D612-4E90-BED8-7E832492E586}"/>
              </a:ext>
            </a:extLst>
          </p:cNvPr>
          <p:cNvSpPr/>
          <p:nvPr/>
        </p:nvSpPr>
        <p:spPr>
          <a:xfrm>
            <a:off x="1447800" y="1230170"/>
            <a:ext cx="7543800" cy="584775"/>
          </a:xfrm>
          <a:prstGeom prst="rect">
            <a:avLst/>
          </a:prstGeom>
        </p:spPr>
        <p:txBody>
          <a:bodyPr wrap="square">
            <a:spAutoFit/>
          </a:bodyPr>
          <a:lstStyle/>
          <a:p>
            <a:r>
              <a:rPr lang="en-GB" sz="3200" dirty="0">
                <a:latin typeface="Arial" panose="020B0604020202020204" pitchFamily="34" charset="0"/>
                <a:cs typeface="Arial" panose="020B0604020202020204" pitchFamily="34" charset="0"/>
              </a:rPr>
              <a:t>case 2:name="February";       break;</a:t>
            </a:r>
          </a:p>
        </p:txBody>
      </p:sp>
      <p:sp>
        <p:nvSpPr>
          <p:cNvPr id="5" name="Rectangle 4">
            <a:extLst>
              <a:ext uri="{FF2B5EF4-FFF2-40B4-BE49-F238E27FC236}">
                <a16:creationId xmlns:a16="http://schemas.microsoft.com/office/drawing/2014/main" id="{E521102C-5C1F-4AF3-B16F-67AB955DACF6}"/>
              </a:ext>
            </a:extLst>
          </p:cNvPr>
          <p:cNvSpPr/>
          <p:nvPr/>
        </p:nvSpPr>
        <p:spPr>
          <a:xfrm>
            <a:off x="1447800" y="1756643"/>
            <a:ext cx="7543800" cy="584775"/>
          </a:xfrm>
          <a:prstGeom prst="rect">
            <a:avLst/>
          </a:prstGeom>
        </p:spPr>
        <p:txBody>
          <a:bodyPr wrap="square">
            <a:spAutoFit/>
          </a:bodyPr>
          <a:lstStyle/>
          <a:p>
            <a:r>
              <a:rPr lang="en-GB" sz="3200" dirty="0">
                <a:latin typeface="Arial" panose="020B0604020202020204" pitchFamily="34" charset="0"/>
                <a:cs typeface="Arial" panose="020B0604020202020204" pitchFamily="34" charset="0"/>
              </a:rPr>
              <a:t>case 3:name=“March";            break;</a:t>
            </a:r>
          </a:p>
        </p:txBody>
      </p:sp>
      <p:sp>
        <p:nvSpPr>
          <p:cNvPr id="6" name="Rectangle 5">
            <a:extLst>
              <a:ext uri="{FF2B5EF4-FFF2-40B4-BE49-F238E27FC236}">
                <a16:creationId xmlns:a16="http://schemas.microsoft.com/office/drawing/2014/main" id="{B1D77CC0-723A-4DB4-B1EE-37E88CFB65D0}"/>
              </a:ext>
            </a:extLst>
          </p:cNvPr>
          <p:cNvSpPr/>
          <p:nvPr/>
        </p:nvSpPr>
        <p:spPr>
          <a:xfrm>
            <a:off x="1447800" y="2286000"/>
            <a:ext cx="7543800" cy="584775"/>
          </a:xfrm>
          <a:prstGeom prst="rect">
            <a:avLst/>
          </a:prstGeom>
        </p:spPr>
        <p:txBody>
          <a:bodyPr wrap="square">
            <a:spAutoFit/>
          </a:bodyPr>
          <a:lstStyle/>
          <a:p>
            <a:r>
              <a:rPr lang="en-GB" sz="3200" dirty="0">
                <a:latin typeface="Arial" panose="020B0604020202020204" pitchFamily="34" charset="0"/>
                <a:cs typeface="Arial" panose="020B0604020202020204" pitchFamily="34" charset="0"/>
              </a:rPr>
              <a:t>case 4:name=“April";              break;</a:t>
            </a:r>
          </a:p>
        </p:txBody>
      </p:sp>
      <p:sp>
        <p:nvSpPr>
          <p:cNvPr id="7" name="Rectangle 6">
            <a:extLst>
              <a:ext uri="{FF2B5EF4-FFF2-40B4-BE49-F238E27FC236}">
                <a16:creationId xmlns:a16="http://schemas.microsoft.com/office/drawing/2014/main" id="{31683C7D-FD5D-4337-A120-DFD86F127B86}"/>
              </a:ext>
            </a:extLst>
          </p:cNvPr>
          <p:cNvSpPr/>
          <p:nvPr/>
        </p:nvSpPr>
        <p:spPr>
          <a:xfrm>
            <a:off x="1447800" y="2819400"/>
            <a:ext cx="7543800" cy="584775"/>
          </a:xfrm>
          <a:prstGeom prst="rect">
            <a:avLst/>
          </a:prstGeom>
        </p:spPr>
        <p:txBody>
          <a:bodyPr wrap="square">
            <a:spAutoFit/>
          </a:bodyPr>
          <a:lstStyle/>
          <a:p>
            <a:r>
              <a:rPr lang="en-GB" sz="3200" dirty="0">
                <a:latin typeface="Arial" panose="020B0604020202020204" pitchFamily="34" charset="0"/>
                <a:cs typeface="Arial" panose="020B0604020202020204" pitchFamily="34" charset="0"/>
              </a:rPr>
              <a:t>case 5:name=“May";               break;</a:t>
            </a:r>
          </a:p>
        </p:txBody>
      </p:sp>
      <p:sp>
        <p:nvSpPr>
          <p:cNvPr id="8" name="Rectangle 7">
            <a:extLst>
              <a:ext uri="{FF2B5EF4-FFF2-40B4-BE49-F238E27FC236}">
                <a16:creationId xmlns:a16="http://schemas.microsoft.com/office/drawing/2014/main" id="{D28A2CC8-0D93-4EEC-A0C1-666BAD479A47}"/>
              </a:ext>
            </a:extLst>
          </p:cNvPr>
          <p:cNvSpPr/>
          <p:nvPr/>
        </p:nvSpPr>
        <p:spPr>
          <a:xfrm>
            <a:off x="1447800" y="3276600"/>
            <a:ext cx="7543800" cy="584775"/>
          </a:xfrm>
          <a:prstGeom prst="rect">
            <a:avLst/>
          </a:prstGeom>
        </p:spPr>
        <p:txBody>
          <a:bodyPr wrap="square">
            <a:spAutoFit/>
          </a:bodyPr>
          <a:lstStyle/>
          <a:p>
            <a:r>
              <a:rPr lang="en-GB" sz="3200" dirty="0">
                <a:latin typeface="Arial" panose="020B0604020202020204" pitchFamily="34" charset="0"/>
                <a:cs typeface="Arial" panose="020B0604020202020204" pitchFamily="34" charset="0"/>
              </a:rPr>
              <a:t>case 6:name=“June";              break;</a:t>
            </a:r>
          </a:p>
        </p:txBody>
      </p:sp>
      <p:sp>
        <p:nvSpPr>
          <p:cNvPr id="9" name="Rectangle 8">
            <a:extLst>
              <a:ext uri="{FF2B5EF4-FFF2-40B4-BE49-F238E27FC236}">
                <a16:creationId xmlns:a16="http://schemas.microsoft.com/office/drawing/2014/main" id="{87167CA1-0013-444C-83F0-1E7F151FECC4}"/>
              </a:ext>
            </a:extLst>
          </p:cNvPr>
          <p:cNvSpPr/>
          <p:nvPr/>
        </p:nvSpPr>
        <p:spPr>
          <a:xfrm>
            <a:off x="1447800" y="3810000"/>
            <a:ext cx="7543800" cy="584775"/>
          </a:xfrm>
          <a:prstGeom prst="rect">
            <a:avLst/>
          </a:prstGeom>
        </p:spPr>
        <p:txBody>
          <a:bodyPr wrap="square">
            <a:spAutoFit/>
          </a:bodyPr>
          <a:lstStyle/>
          <a:p>
            <a:r>
              <a:rPr lang="en-GB" sz="3200" dirty="0">
                <a:latin typeface="Arial" panose="020B0604020202020204" pitchFamily="34" charset="0"/>
                <a:cs typeface="Arial" panose="020B0604020202020204" pitchFamily="34" charset="0"/>
              </a:rPr>
              <a:t>case 7:name=“July";               break;</a:t>
            </a:r>
          </a:p>
        </p:txBody>
      </p:sp>
      <p:sp>
        <p:nvSpPr>
          <p:cNvPr id="10" name="Rectangle 9">
            <a:extLst>
              <a:ext uri="{FF2B5EF4-FFF2-40B4-BE49-F238E27FC236}">
                <a16:creationId xmlns:a16="http://schemas.microsoft.com/office/drawing/2014/main" id="{2D1A510E-E41F-4014-BC85-1194EC485D88}"/>
              </a:ext>
            </a:extLst>
          </p:cNvPr>
          <p:cNvSpPr/>
          <p:nvPr/>
        </p:nvSpPr>
        <p:spPr>
          <a:xfrm>
            <a:off x="1447800" y="4292025"/>
            <a:ext cx="7543800" cy="584775"/>
          </a:xfrm>
          <a:prstGeom prst="rect">
            <a:avLst/>
          </a:prstGeom>
        </p:spPr>
        <p:txBody>
          <a:bodyPr wrap="square">
            <a:spAutoFit/>
          </a:bodyPr>
          <a:lstStyle/>
          <a:p>
            <a:r>
              <a:rPr lang="en-GB" sz="3200" dirty="0">
                <a:latin typeface="Arial" panose="020B0604020202020204" pitchFamily="34" charset="0"/>
                <a:cs typeface="Arial" panose="020B0604020202020204" pitchFamily="34" charset="0"/>
              </a:rPr>
              <a:t>case 8:name=“August";          break;</a:t>
            </a:r>
          </a:p>
        </p:txBody>
      </p:sp>
      <p:sp>
        <p:nvSpPr>
          <p:cNvPr id="11" name="Rectangle 10">
            <a:extLst>
              <a:ext uri="{FF2B5EF4-FFF2-40B4-BE49-F238E27FC236}">
                <a16:creationId xmlns:a16="http://schemas.microsoft.com/office/drawing/2014/main" id="{0F9F94CA-CDC8-47D2-B2B0-0C83FB609923}"/>
              </a:ext>
            </a:extLst>
          </p:cNvPr>
          <p:cNvSpPr/>
          <p:nvPr/>
        </p:nvSpPr>
        <p:spPr>
          <a:xfrm>
            <a:off x="1447800" y="4800600"/>
            <a:ext cx="7543800" cy="584775"/>
          </a:xfrm>
          <a:prstGeom prst="rect">
            <a:avLst/>
          </a:prstGeom>
        </p:spPr>
        <p:txBody>
          <a:bodyPr wrap="square">
            <a:spAutoFit/>
          </a:bodyPr>
          <a:lstStyle/>
          <a:p>
            <a:r>
              <a:rPr lang="en-GB" sz="3200" dirty="0">
                <a:latin typeface="Arial" panose="020B0604020202020204" pitchFamily="34" charset="0"/>
                <a:cs typeface="Arial" panose="020B0604020202020204" pitchFamily="34" charset="0"/>
              </a:rPr>
              <a:t>case 9:name=“September";    break;</a:t>
            </a:r>
          </a:p>
        </p:txBody>
      </p:sp>
      <p:sp>
        <p:nvSpPr>
          <p:cNvPr id="12" name="Rectangle 11">
            <a:extLst>
              <a:ext uri="{FF2B5EF4-FFF2-40B4-BE49-F238E27FC236}">
                <a16:creationId xmlns:a16="http://schemas.microsoft.com/office/drawing/2014/main" id="{266589B0-08CE-44D1-8E0E-3E6DC4DADFED}"/>
              </a:ext>
            </a:extLst>
          </p:cNvPr>
          <p:cNvSpPr/>
          <p:nvPr/>
        </p:nvSpPr>
        <p:spPr>
          <a:xfrm>
            <a:off x="1447800" y="5333999"/>
            <a:ext cx="7543800" cy="584775"/>
          </a:xfrm>
          <a:prstGeom prst="rect">
            <a:avLst/>
          </a:prstGeom>
        </p:spPr>
        <p:txBody>
          <a:bodyPr wrap="square">
            <a:spAutoFit/>
          </a:bodyPr>
          <a:lstStyle/>
          <a:p>
            <a:r>
              <a:rPr lang="en-GB" sz="3200" dirty="0">
                <a:latin typeface="Arial" panose="020B0604020202020204" pitchFamily="34" charset="0"/>
                <a:cs typeface="Arial" panose="020B0604020202020204" pitchFamily="34" charset="0"/>
              </a:rPr>
              <a:t>case 10:name=“October";       break;</a:t>
            </a:r>
          </a:p>
        </p:txBody>
      </p:sp>
      <p:sp>
        <p:nvSpPr>
          <p:cNvPr id="13" name="Rectangle 12">
            <a:extLst>
              <a:ext uri="{FF2B5EF4-FFF2-40B4-BE49-F238E27FC236}">
                <a16:creationId xmlns:a16="http://schemas.microsoft.com/office/drawing/2014/main" id="{E756915C-93A8-4C45-98FD-5238BF7E29C0}"/>
              </a:ext>
            </a:extLst>
          </p:cNvPr>
          <p:cNvSpPr/>
          <p:nvPr/>
        </p:nvSpPr>
        <p:spPr>
          <a:xfrm>
            <a:off x="1447800" y="5892225"/>
            <a:ext cx="7543800" cy="584775"/>
          </a:xfrm>
          <a:prstGeom prst="rect">
            <a:avLst/>
          </a:prstGeom>
        </p:spPr>
        <p:txBody>
          <a:bodyPr wrap="square">
            <a:spAutoFit/>
          </a:bodyPr>
          <a:lstStyle/>
          <a:p>
            <a:r>
              <a:rPr lang="en-GB" sz="3200" dirty="0">
                <a:latin typeface="Arial" panose="020B0604020202020204" pitchFamily="34" charset="0"/>
                <a:cs typeface="Arial" panose="020B0604020202020204" pitchFamily="34" charset="0"/>
              </a:rPr>
              <a:t>case 11:name=“November";   break;</a:t>
            </a:r>
          </a:p>
        </p:txBody>
      </p:sp>
    </p:spTree>
    <p:extLst>
      <p:ext uri="{BB962C8B-B14F-4D97-AF65-F5344CB8AC3E}">
        <p14:creationId xmlns:p14="http://schemas.microsoft.com/office/powerpoint/2010/main" val="118982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1000"/>
                                        <p:tgtEl>
                                          <p:spTgt spid="9"/>
                                        </p:tgtEl>
                                      </p:cBhvr>
                                    </p:animEffect>
                                    <p:anim calcmode="lin" valueType="num">
                                      <p:cBhvr>
                                        <p:cTn id="57" dur="1000" fill="hold"/>
                                        <p:tgtEl>
                                          <p:spTgt spid="9"/>
                                        </p:tgtEl>
                                        <p:attrNameLst>
                                          <p:attrName>ppt_x</p:attrName>
                                        </p:attrNameLst>
                                      </p:cBhvr>
                                      <p:tavLst>
                                        <p:tav tm="0">
                                          <p:val>
                                            <p:strVal val="#ppt_x"/>
                                          </p:val>
                                        </p:tav>
                                        <p:tav tm="100000">
                                          <p:val>
                                            <p:strVal val="#ppt_x"/>
                                          </p:val>
                                        </p:tav>
                                      </p:tavLst>
                                    </p:anim>
                                    <p:anim calcmode="lin" valueType="num">
                                      <p:cBhvr>
                                        <p:cTn id="5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1000"/>
                                        <p:tgtEl>
                                          <p:spTgt spid="10"/>
                                        </p:tgtEl>
                                      </p:cBhvr>
                                    </p:animEffect>
                                    <p:anim calcmode="lin" valueType="num">
                                      <p:cBhvr>
                                        <p:cTn id="64" dur="1000" fill="hold"/>
                                        <p:tgtEl>
                                          <p:spTgt spid="10"/>
                                        </p:tgtEl>
                                        <p:attrNameLst>
                                          <p:attrName>ppt_x</p:attrName>
                                        </p:attrNameLst>
                                      </p:cBhvr>
                                      <p:tavLst>
                                        <p:tav tm="0">
                                          <p:val>
                                            <p:strVal val="#ppt_x"/>
                                          </p:val>
                                        </p:tav>
                                        <p:tav tm="100000">
                                          <p:val>
                                            <p:strVal val="#ppt_x"/>
                                          </p:val>
                                        </p:tav>
                                      </p:tavLst>
                                    </p:anim>
                                    <p:anim calcmode="lin" valueType="num">
                                      <p:cBhvr>
                                        <p:cTn id="6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1000"/>
                                        <p:tgtEl>
                                          <p:spTgt spid="11"/>
                                        </p:tgtEl>
                                      </p:cBhvr>
                                    </p:animEffect>
                                    <p:anim calcmode="lin" valueType="num">
                                      <p:cBhvr>
                                        <p:cTn id="71" dur="1000" fill="hold"/>
                                        <p:tgtEl>
                                          <p:spTgt spid="11"/>
                                        </p:tgtEl>
                                        <p:attrNameLst>
                                          <p:attrName>ppt_x</p:attrName>
                                        </p:attrNameLst>
                                      </p:cBhvr>
                                      <p:tavLst>
                                        <p:tav tm="0">
                                          <p:val>
                                            <p:strVal val="#ppt_x"/>
                                          </p:val>
                                        </p:tav>
                                        <p:tav tm="100000">
                                          <p:val>
                                            <p:strVal val="#ppt_x"/>
                                          </p:val>
                                        </p:tav>
                                      </p:tavLst>
                                    </p:anim>
                                    <p:anim calcmode="lin" valueType="num">
                                      <p:cBhvr>
                                        <p:cTn id="7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fade">
                                      <p:cBhvr>
                                        <p:cTn id="77" dur="1000"/>
                                        <p:tgtEl>
                                          <p:spTgt spid="12"/>
                                        </p:tgtEl>
                                      </p:cBhvr>
                                    </p:animEffect>
                                    <p:anim calcmode="lin" valueType="num">
                                      <p:cBhvr>
                                        <p:cTn id="78" dur="1000" fill="hold"/>
                                        <p:tgtEl>
                                          <p:spTgt spid="12"/>
                                        </p:tgtEl>
                                        <p:attrNameLst>
                                          <p:attrName>ppt_x</p:attrName>
                                        </p:attrNameLst>
                                      </p:cBhvr>
                                      <p:tavLst>
                                        <p:tav tm="0">
                                          <p:val>
                                            <p:strVal val="#ppt_x"/>
                                          </p:val>
                                        </p:tav>
                                        <p:tav tm="100000">
                                          <p:val>
                                            <p:strVal val="#ppt_x"/>
                                          </p:val>
                                        </p:tav>
                                      </p:tavLst>
                                    </p:anim>
                                    <p:anim calcmode="lin" valueType="num">
                                      <p:cBhvr>
                                        <p:cTn id="7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3"/>
                                        </p:tgtEl>
                                        <p:attrNameLst>
                                          <p:attrName>style.visibility</p:attrName>
                                        </p:attrNameLst>
                                      </p:cBhvr>
                                      <p:to>
                                        <p:strVal val="visible"/>
                                      </p:to>
                                    </p:set>
                                    <p:animEffect transition="in" filter="fade">
                                      <p:cBhvr>
                                        <p:cTn id="84" dur="1000"/>
                                        <p:tgtEl>
                                          <p:spTgt spid="13"/>
                                        </p:tgtEl>
                                      </p:cBhvr>
                                    </p:animEffect>
                                    <p:anim calcmode="lin" valueType="num">
                                      <p:cBhvr>
                                        <p:cTn id="85" dur="1000" fill="hold"/>
                                        <p:tgtEl>
                                          <p:spTgt spid="13"/>
                                        </p:tgtEl>
                                        <p:attrNameLst>
                                          <p:attrName>ppt_x</p:attrName>
                                        </p:attrNameLst>
                                      </p:cBhvr>
                                      <p:tavLst>
                                        <p:tav tm="0">
                                          <p:val>
                                            <p:strVal val="#ppt_x"/>
                                          </p:val>
                                        </p:tav>
                                        <p:tav tm="100000">
                                          <p:val>
                                            <p:strVal val="#ppt_x"/>
                                          </p:val>
                                        </p:tav>
                                      </p:tavLst>
                                    </p:anim>
                                    <p:anim calcmode="lin" valueType="num">
                                      <p:cBhvr>
                                        <p:cTn id="8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CC0E545F-062C-4FCE-9783-93476D27F3AE}"/>
              </a:ext>
            </a:extLst>
          </p:cNvPr>
          <p:cNvSpPr txBox="1">
            <a:spLocks/>
          </p:cNvSpPr>
          <p:nvPr/>
        </p:nvSpPr>
        <p:spPr>
          <a:xfrm>
            <a:off x="2781300" y="228600"/>
            <a:ext cx="6172200" cy="609600"/>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dirty="0">
                <a:solidFill>
                  <a:srgbClr val="0070C0"/>
                </a:solidFill>
                <a:latin typeface="Arial" panose="020B0604020202020204" pitchFamily="34" charset="0"/>
                <a:cs typeface="Arial" panose="020B0604020202020204" pitchFamily="34" charset="0"/>
              </a:rPr>
              <a:t>الجملة الشرطية </a:t>
            </a:r>
            <a:r>
              <a:rPr lang="en-US" sz="3200" dirty="0">
                <a:solidFill>
                  <a:srgbClr val="0070C0"/>
                </a:solidFill>
                <a:latin typeface="Arial" panose="020B0604020202020204" pitchFamily="34" charset="0"/>
                <a:cs typeface="Arial" panose="020B0604020202020204" pitchFamily="34" charset="0"/>
              </a:rPr>
              <a:t>if statement</a:t>
            </a:r>
            <a:endParaRPr lang="en-GB" sz="3200" dirty="0">
              <a:solidFill>
                <a:srgbClr val="0070C0"/>
              </a:solidFill>
              <a:latin typeface="Arial" panose="020B0604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F0C7FA89-5B2D-4DF6-9ED6-0F053FE1CA5C}"/>
              </a:ext>
            </a:extLst>
          </p:cNvPr>
          <p:cNvSpPr txBox="1">
            <a:spLocks/>
          </p:cNvSpPr>
          <p:nvPr/>
        </p:nvSpPr>
        <p:spPr>
          <a:xfrm>
            <a:off x="190500" y="838200"/>
            <a:ext cx="8763000" cy="1524000"/>
          </a:xfrm>
          <a:prstGeom prst="rect">
            <a:avLst/>
          </a:prstGeom>
        </p:spPr>
        <p:txBody>
          <a:bodyPr vert="horz">
            <a:no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b="0" dirty="0">
                <a:solidFill>
                  <a:schemeClr val="tx1"/>
                </a:solidFill>
                <a:latin typeface="Arial" panose="020B0604020202020204" pitchFamily="34" charset="0"/>
                <a:cs typeface="Arial" panose="020B0604020202020204" pitchFamily="34" charset="0"/>
              </a:rPr>
              <a:t>تمثل هذه الجملة عملية ((إذا تحقق الشرط </a:t>
            </a:r>
            <a:r>
              <a:rPr lang="en-US" sz="3200" b="0" dirty="0">
                <a:solidFill>
                  <a:schemeClr val="tx1"/>
                </a:solidFill>
                <a:latin typeface="Arial" panose="020B0604020202020204" pitchFamily="34" charset="0"/>
                <a:cs typeface="Arial" panose="020B0604020202020204" pitchFamily="34" charset="0"/>
              </a:rPr>
              <a:t>x</a:t>
            </a:r>
            <a:r>
              <a:rPr lang="ar-SA" sz="3200" b="0" dirty="0">
                <a:solidFill>
                  <a:schemeClr val="tx1"/>
                </a:solidFill>
                <a:latin typeface="Arial" panose="020B0604020202020204" pitchFamily="34" charset="0"/>
                <a:cs typeface="Arial" panose="020B0604020202020204" pitchFamily="34" charset="0"/>
              </a:rPr>
              <a:t> فتطلب من البرنامج إخراج النتيجة </a:t>
            </a:r>
            <a:r>
              <a:rPr lang="en-US" sz="3200" b="0" dirty="0">
                <a:solidFill>
                  <a:schemeClr val="tx1"/>
                </a:solidFill>
                <a:latin typeface="Arial" panose="020B0604020202020204" pitchFamily="34" charset="0"/>
                <a:cs typeface="Arial" panose="020B0604020202020204" pitchFamily="34" charset="0"/>
              </a:rPr>
              <a:t>y</a:t>
            </a:r>
            <a:r>
              <a:rPr lang="ar-SA" sz="3200" b="0" dirty="0">
                <a:solidFill>
                  <a:schemeClr val="tx1"/>
                </a:solidFill>
                <a:latin typeface="Arial" panose="020B0604020202020204" pitchFamily="34" charset="0"/>
                <a:cs typeface="Arial" panose="020B0604020202020204" pitchFamily="34" charset="0"/>
              </a:rPr>
              <a:t> )) ,وبمعادلة أخرى (( إذا كان معك </a:t>
            </a:r>
            <a:r>
              <a:rPr lang="en-US" sz="3200" b="0" dirty="0">
                <a:solidFill>
                  <a:schemeClr val="tx1"/>
                </a:solidFill>
                <a:latin typeface="Arial" panose="020B0604020202020204" pitchFamily="34" charset="0"/>
                <a:cs typeface="Arial" panose="020B0604020202020204" pitchFamily="34" charset="0"/>
              </a:rPr>
              <a:t>10</a:t>
            </a:r>
            <a:r>
              <a:rPr lang="ar-SA" sz="3200" b="0" dirty="0">
                <a:solidFill>
                  <a:schemeClr val="tx1"/>
                </a:solidFill>
                <a:latin typeface="Arial" panose="020B0604020202020204" pitchFamily="34" charset="0"/>
                <a:cs typeface="Arial" panose="020B0604020202020204" pitchFamily="34" charset="0"/>
              </a:rPr>
              <a:t> $ تشتري قلم )) .</a:t>
            </a:r>
            <a:endParaRPr lang="en-GB" sz="3200" b="0" dirty="0">
              <a:solidFill>
                <a:schemeClr val="tx1"/>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3BC58E35-3D31-4F26-9EE2-EE261BBAD666}"/>
              </a:ext>
            </a:extLst>
          </p:cNvPr>
          <p:cNvSpPr txBox="1">
            <a:spLocks/>
          </p:cNvSpPr>
          <p:nvPr/>
        </p:nvSpPr>
        <p:spPr>
          <a:xfrm>
            <a:off x="227286" y="2514600"/>
            <a:ext cx="8763000" cy="2438400"/>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dirty="0">
                <a:solidFill>
                  <a:srgbClr val="0070C0"/>
                </a:solidFill>
                <a:latin typeface="Arial" panose="020B0604020202020204" pitchFamily="34" charset="0"/>
                <a:cs typeface="Arial" panose="020B0604020202020204" pitchFamily="34" charset="0"/>
              </a:rPr>
              <a:t>البناء الأساسي لجملة الشرط </a:t>
            </a:r>
            <a:r>
              <a:rPr lang="en-US" sz="3200" dirty="0">
                <a:solidFill>
                  <a:srgbClr val="0070C0"/>
                </a:solidFill>
                <a:latin typeface="Arial" panose="020B0604020202020204" pitchFamily="34" charset="0"/>
                <a:cs typeface="Arial" panose="020B0604020202020204" pitchFamily="34" charset="0"/>
              </a:rPr>
              <a:t>if statement</a:t>
            </a:r>
            <a:r>
              <a:rPr lang="ar-SA" sz="3200" dirty="0">
                <a:solidFill>
                  <a:srgbClr val="0070C0"/>
                </a:solidFill>
                <a:latin typeface="Arial" panose="020B0604020202020204" pitchFamily="34" charset="0"/>
                <a:cs typeface="Arial" panose="020B0604020202020204" pitchFamily="34" charset="0"/>
              </a:rPr>
              <a:t> : </a:t>
            </a:r>
          </a:p>
          <a:p>
            <a:pPr rtl="1"/>
            <a:r>
              <a:rPr lang="en-GB" sz="3200" dirty="0">
                <a:solidFill>
                  <a:schemeClr val="tx1"/>
                </a:solidFill>
                <a:latin typeface="Arial" panose="020B0604020202020204" pitchFamily="34" charset="0"/>
                <a:cs typeface="Arial" panose="020B0604020202020204" pitchFamily="34" charset="0"/>
              </a:rPr>
              <a:t>if (condition){ </a:t>
            </a:r>
          </a:p>
          <a:p>
            <a:pPr rtl="1"/>
            <a:r>
              <a:rPr lang="en-GB" sz="3200" dirty="0">
                <a:solidFill>
                  <a:schemeClr val="tx1"/>
                </a:solidFill>
                <a:latin typeface="Arial" panose="020B0604020202020204" pitchFamily="34" charset="0"/>
                <a:cs typeface="Arial" panose="020B0604020202020204" pitchFamily="34" charset="0"/>
              </a:rPr>
              <a:t>result </a:t>
            </a:r>
          </a:p>
          <a:p>
            <a:pPr rtl="1"/>
            <a:r>
              <a:rPr lang="en-GB" sz="3200" dirty="0">
                <a:solidFill>
                  <a:schemeClr val="tx1"/>
                </a:solidFill>
                <a:latin typeface="Arial" panose="020B0604020202020204" pitchFamily="34" charset="0"/>
                <a:cs typeface="Arial" panose="020B0604020202020204" pitchFamily="34" charset="0"/>
              </a:rPr>
              <a:t>}</a:t>
            </a:r>
            <a:endParaRPr lang="ar-SA" sz="3200" dirty="0">
              <a:solidFill>
                <a:schemeClr val="tx1"/>
              </a:solidFill>
              <a:latin typeface="Arial" panose="020B0604020202020204" pitchFamily="34" charset="0"/>
              <a:cs typeface="Arial" panose="020B0604020202020204" pitchFamily="34" charset="0"/>
            </a:endParaRPr>
          </a:p>
          <a:p>
            <a:pPr algn="r" rtl="1"/>
            <a:endParaRPr lang="en-GB" sz="3200" dirty="0">
              <a:solidFill>
                <a:schemeClr val="accent2">
                  <a:lumMod val="50000"/>
                </a:schemeClr>
              </a:solidFill>
              <a:latin typeface="Arial" panose="020B0604020202020204" pitchFamily="34" charset="0"/>
              <a:cs typeface="Arial" panose="020B0604020202020204" pitchFamily="34" charset="0"/>
            </a:endParaRPr>
          </a:p>
        </p:txBody>
      </p:sp>
      <p:sp>
        <p:nvSpPr>
          <p:cNvPr id="9" name="Subtitle 2">
            <a:extLst>
              <a:ext uri="{FF2B5EF4-FFF2-40B4-BE49-F238E27FC236}">
                <a16:creationId xmlns:a16="http://schemas.microsoft.com/office/drawing/2014/main" id="{53A31848-33AC-4BC8-9E43-FC890BD190E6}"/>
              </a:ext>
            </a:extLst>
          </p:cNvPr>
          <p:cNvSpPr txBox="1">
            <a:spLocks/>
          </p:cNvSpPr>
          <p:nvPr/>
        </p:nvSpPr>
        <p:spPr>
          <a:xfrm>
            <a:off x="190500" y="4953000"/>
            <a:ext cx="8763000" cy="1219200"/>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dirty="0">
                <a:solidFill>
                  <a:srgbClr val="C00000"/>
                </a:solidFill>
                <a:latin typeface="Arial" panose="020B0604020202020204" pitchFamily="34" charset="0"/>
                <a:cs typeface="Arial" panose="020B0604020202020204" pitchFamily="34" charset="0"/>
              </a:rPr>
              <a:t>مثال :</a:t>
            </a:r>
            <a:r>
              <a:rPr lang="ar-SA" sz="3200" b="0" dirty="0">
                <a:solidFill>
                  <a:srgbClr val="C00000"/>
                </a:solidFill>
                <a:latin typeface="Arial" panose="020B0604020202020204" pitchFamily="34" charset="0"/>
                <a:cs typeface="Arial" panose="020B0604020202020204" pitchFamily="34" charset="0"/>
              </a:rPr>
              <a:t> </a:t>
            </a:r>
            <a:r>
              <a:rPr lang="ar-SA" sz="3200" b="0" dirty="0">
                <a:solidFill>
                  <a:schemeClr val="tx1"/>
                </a:solidFill>
                <a:latin typeface="Arial" panose="020B0604020202020204" pitchFamily="34" charset="0"/>
                <a:cs typeface="Arial" panose="020B0604020202020204" pitchFamily="34" charset="0"/>
              </a:rPr>
              <a:t>برنامج تقييم نتيجة الطالب فإذا كانت نتيجة الطالب أكبر من </a:t>
            </a:r>
            <a:r>
              <a:rPr lang="en-US" sz="3200" b="0" dirty="0">
                <a:solidFill>
                  <a:schemeClr val="tx1"/>
                </a:solidFill>
                <a:latin typeface="Arial" panose="020B0604020202020204" pitchFamily="34" charset="0"/>
                <a:cs typeface="Arial" panose="020B0604020202020204" pitchFamily="34" charset="0"/>
              </a:rPr>
              <a:t>50</a:t>
            </a:r>
            <a:r>
              <a:rPr lang="ar-SA" sz="3200" b="0" dirty="0">
                <a:solidFill>
                  <a:schemeClr val="tx1"/>
                </a:solidFill>
                <a:latin typeface="Arial" panose="020B0604020202020204" pitchFamily="34" charset="0"/>
                <a:cs typeface="Arial" panose="020B0604020202020204" pitchFamily="34" charset="0"/>
              </a:rPr>
              <a:t> يكون ناجحا ؟</a:t>
            </a:r>
            <a:endParaRPr lang="en-GB" sz="3200" b="0" dirty="0">
              <a:solidFill>
                <a:schemeClr val="tx1"/>
              </a:solidFill>
              <a:latin typeface="Arial" panose="020B0604020202020204" pitchFamily="34" charset="0"/>
              <a:cs typeface="Arial" panose="020B0604020202020204" pitchFamily="34" charset="0"/>
            </a:endParaRPr>
          </a:p>
          <a:p>
            <a:pPr algn="r" rtl="1"/>
            <a:endParaRPr lang="en-GB" sz="2800" dirty="0">
              <a:solidFill>
                <a:schemeClr val="accent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174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2982DA-53E6-46CE-9A2D-70814BD7203F}"/>
              </a:ext>
            </a:extLst>
          </p:cNvPr>
          <p:cNvSpPr/>
          <p:nvPr/>
        </p:nvSpPr>
        <p:spPr>
          <a:xfrm>
            <a:off x="1269124" y="145703"/>
            <a:ext cx="7924800" cy="584775"/>
          </a:xfrm>
          <a:prstGeom prst="rect">
            <a:avLst/>
          </a:prstGeom>
        </p:spPr>
        <p:txBody>
          <a:bodyPr wrap="square">
            <a:spAutoFit/>
          </a:bodyPr>
          <a:lstStyle/>
          <a:p>
            <a:r>
              <a:rPr lang="en-GB" sz="3200" dirty="0">
                <a:latin typeface="Arial" panose="020B0604020202020204" pitchFamily="34" charset="0"/>
                <a:cs typeface="Arial" panose="020B0604020202020204" pitchFamily="34" charset="0"/>
              </a:rPr>
              <a:t>case 12:name=“December";          break;</a:t>
            </a:r>
          </a:p>
        </p:txBody>
      </p:sp>
      <p:sp>
        <p:nvSpPr>
          <p:cNvPr id="3" name="Rectangle 2">
            <a:extLst>
              <a:ext uri="{FF2B5EF4-FFF2-40B4-BE49-F238E27FC236}">
                <a16:creationId xmlns:a16="http://schemas.microsoft.com/office/drawing/2014/main" id="{3052E207-9771-4478-B15E-3C854D13003F}"/>
              </a:ext>
            </a:extLst>
          </p:cNvPr>
          <p:cNvSpPr/>
          <p:nvPr/>
        </p:nvSpPr>
        <p:spPr>
          <a:xfrm>
            <a:off x="1269124" y="627728"/>
            <a:ext cx="7924800" cy="584775"/>
          </a:xfrm>
          <a:prstGeom prst="rect">
            <a:avLst/>
          </a:prstGeom>
        </p:spPr>
        <p:txBody>
          <a:bodyPr wrap="square">
            <a:spAutoFit/>
          </a:bodyPr>
          <a:lstStyle/>
          <a:p>
            <a:r>
              <a:rPr lang="en-GB" sz="3200" dirty="0">
                <a:latin typeface="Arial" panose="020B0604020202020204" pitchFamily="34" charset="0"/>
                <a:cs typeface="Arial" panose="020B0604020202020204" pitchFamily="34" charset="0"/>
              </a:rPr>
              <a:t>default :name=" invalid Month number ";   }</a:t>
            </a:r>
          </a:p>
        </p:txBody>
      </p:sp>
      <p:sp>
        <p:nvSpPr>
          <p:cNvPr id="4" name="Rectangle 3">
            <a:extLst>
              <a:ext uri="{FF2B5EF4-FFF2-40B4-BE49-F238E27FC236}">
                <a16:creationId xmlns:a16="http://schemas.microsoft.com/office/drawing/2014/main" id="{A60C3CF0-5A39-42EB-B70F-C2A9DAE09C57}"/>
              </a:ext>
            </a:extLst>
          </p:cNvPr>
          <p:cNvSpPr/>
          <p:nvPr/>
        </p:nvSpPr>
        <p:spPr>
          <a:xfrm>
            <a:off x="152400" y="1325940"/>
            <a:ext cx="8839200" cy="584775"/>
          </a:xfrm>
          <a:prstGeom prst="rect">
            <a:avLst/>
          </a:prstGeom>
        </p:spPr>
        <p:txBody>
          <a:bodyPr wrap="square">
            <a:spAutoFit/>
          </a:bodyPr>
          <a:lstStyle/>
          <a:p>
            <a:r>
              <a:rPr lang="nn-NO" sz="3200" dirty="0">
                <a:latin typeface="Arial" panose="020B0604020202020204" pitchFamily="34" charset="0"/>
                <a:cs typeface="Arial" panose="020B0604020202020204" pitchFamily="34" charset="0"/>
              </a:rPr>
              <a:t>System.out.println (</a:t>
            </a:r>
            <a:r>
              <a:rPr lang="en-GB" sz="3200" dirty="0">
                <a:latin typeface="Arial" panose="020B0604020202020204" pitchFamily="34" charset="0"/>
                <a:cs typeface="Arial" panose="020B0604020202020204" pitchFamily="34" charset="0"/>
              </a:rPr>
              <a:t>"the Month is " + name</a:t>
            </a:r>
            <a:r>
              <a:rPr lang="nn-NO" sz="3200" dirty="0">
                <a:latin typeface="Arial" panose="020B0604020202020204" pitchFamily="34" charset="0"/>
                <a:cs typeface="Arial" panose="020B0604020202020204" pitchFamily="34" charset="0"/>
              </a:rPr>
              <a:t>) ;</a:t>
            </a:r>
            <a:r>
              <a:rPr lang="en-GB" sz="3200" dirty="0">
                <a:latin typeface="Arial" panose="020B0604020202020204" pitchFamily="34" charset="0"/>
                <a:cs typeface="Arial" panose="020B0604020202020204" pitchFamily="34" charset="0"/>
              </a:rPr>
              <a:t> </a:t>
            </a:r>
          </a:p>
        </p:txBody>
      </p:sp>
      <p:sp>
        <p:nvSpPr>
          <p:cNvPr id="5" name="Rectangle 4">
            <a:extLst>
              <a:ext uri="{FF2B5EF4-FFF2-40B4-BE49-F238E27FC236}">
                <a16:creationId xmlns:a16="http://schemas.microsoft.com/office/drawing/2014/main" id="{52B1D94B-1645-4E86-9492-E9180E36F752}"/>
              </a:ext>
            </a:extLst>
          </p:cNvPr>
          <p:cNvSpPr/>
          <p:nvPr/>
        </p:nvSpPr>
        <p:spPr>
          <a:xfrm>
            <a:off x="228600" y="2024152"/>
            <a:ext cx="8839200" cy="584775"/>
          </a:xfrm>
          <a:prstGeom prst="rect">
            <a:avLst/>
          </a:prstGeom>
        </p:spPr>
        <p:txBody>
          <a:bodyPr wrap="square">
            <a:spAutoFit/>
          </a:bodyPr>
          <a:lstStyle/>
          <a:p>
            <a:r>
              <a:rPr lang="en-GB" sz="3200" dirty="0">
                <a:latin typeface="Arial" panose="020B0604020202020204" pitchFamily="34" charset="0"/>
                <a:cs typeface="Arial" panose="020B0604020202020204" pitchFamily="34" charset="0"/>
              </a:rPr>
              <a:t>}  }</a:t>
            </a:r>
          </a:p>
        </p:txBody>
      </p:sp>
      <p:sp>
        <p:nvSpPr>
          <p:cNvPr id="6" name="Rectangle 5">
            <a:extLst>
              <a:ext uri="{FF2B5EF4-FFF2-40B4-BE49-F238E27FC236}">
                <a16:creationId xmlns:a16="http://schemas.microsoft.com/office/drawing/2014/main" id="{2DDF681D-8293-462E-BBFA-6EE995C82ECC}"/>
              </a:ext>
            </a:extLst>
          </p:cNvPr>
          <p:cNvSpPr/>
          <p:nvPr/>
        </p:nvSpPr>
        <p:spPr>
          <a:xfrm>
            <a:off x="228600" y="2644170"/>
            <a:ext cx="8839200" cy="584775"/>
          </a:xfrm>
          <a:prstGeom prst="rect">
            <a:avLst/>
          </a:prstGeom>
        </p:spPr>
        <p:txBody>
          <a:bodyPr wrap="square">
            <a:spAutoFit/>
          </a:bodyPr>
          <a:lstStyle/>
          <a:p>
            <a:pPr algn="r" rtl="1"/>
            <a:r>
              <a:rPr lang="ar-SA" sz="3200" b="1" dirty="0">
                <a:solidFill>
                  <a:srgbClr val="0070C0"/>
                </a:solidFill>
                <a:latin typeface="Arial" panose="020B0604020202020204" pitchFamily="34" charset="0"/>
                <a:cs typeface="Arial" panose="020B0604020202020204" pitchFamily="34" charset="0"/>
              </a:rPr>
              <a:t>جملة </a:t>
            </a:r>
            <a:r>
              <a:rPr lang="en-US" sz="3200" b="1" dirty="0">
                <a:solidFill>
                  <a:srgbClr val="0070C0"/>
                </a:solidFill>
                <a:latin typeface="Arial" panose="020B0604020202020204" pitchFamily="34" charset="0"/>
                <a:cs typeface="Arial" panose="020B0604020202020204" pitchFamily="34" charset="0"/>
              </a:rPr>
              <a:t>for</a:t>
            </a:r>
            <a:r>
              <a:rPr lang="ar-SA" sz="3200" b="1" dirty="0">
                <a:solidFill>
                  <a:srgbClr val="0070C0"/>
                </a:solidFill>
                <a:latin typeface="Arial" panose="020B0604020202020204" pitchFamily="34" charset="0"/>
                <a:cs typeface="Arial" panose="020B0604020202020204" pitchFamily="34" charset="0"/>
              </a:rPr>
              <a:t> التكرارية :</a:t>
            </a:r>
            <a:r>
              <a:rPr lang="en-US" sz="3200" b="1" dirty="0">
                <a:solidFill>
                  <a:srgbClr val="0070C0"/>
                </a:solidFill>
                <a:latin typeface="Arial" panose="020B0604020202020204" pitchFamily="34" charset="0"/>
                <a:cs typeface="Arial" panose="020B0604020202020204" pitchFamily="34" charset="0"/>
              </a:rPr>
              <a:t> </a:t>
            </a:r>
            <a:endParaRPr lang="en-GB" sz="3200" b="1" dirty="0">
              <a:solidFill>
                <a:srgbClr val="0070C0"/>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DDB7FF2-1937-4283-8E69-1483780B3B4E}"/>
              </a:ext>
            </a:extLst>
          </p:cNvPr>
          <p:cNvSpPr/>
          <p:nvPr/>
        </p:nvSpPr>
        <p:spPr>
          <a:xfrm>
            <a:off x="212834" y="3420576"/>
            <a:ext cx="8839200" cy="1077218"/>
          </a:xfrm>
          <a:prstGeom prst="rect">
            <a:avLst/>
          </a:prstGeom>
        </p:spPr>
        <p:txBody>
          <a:bodyPr wrap="square">
            <a:spAutoFit/>
          </a:bodyPr>
          <a:lstStyle/>
          <a:p>
            <a:pPr algn="r" rtl="1"/>
            <a:r>
              <a:rPr lang="ar-SA" sz="3200" dirty="0">
                <a:latin typeface="Arial" panose="020B0604020202020204" pitchFamily="34" charset="0"/>
                <a:cs typeface="Arial" panose="020B0604020202020204" pitchFamily="34" charset="0"/>
              </a:rPr>
              <a:t>تستخدم جملة </a:t>
            </a:r>
            <a:r>
              <a:rPr lang="en-US" sz="3200" dirty="0">
                <a:latin typeface="Arial" panose="020B0604020202020204" pitchFamily="34" charset="0"/>
                <a:cs typeface="Arial" panose="020B0604020202020204" pitchFamily="34" charset="0"/>
              </a:rPr>
              <a:t>for</a:t>
            </a:r>
            <a:r>
              <a:rPr lang="ar-SA" sz="3200" dirty="0">
                <a:latin typeface="Arial" panose="020B0604020202020204" pitchFamily="34" charset="0"/>
                <a:cs typeface="Arial" panose="020B0604020202020204" pitchFamily="34" charset="0"/>
              </a:rPr>
              <a:t> التكرارية لعمل تكرار لجملة أو عدة جمل ويكون التركيب البنائي لها كالتالي :</a:t>
            </a:r>
            <a:r>
              <a:rPr lang="en-US" sz="3200" dirty="0">
                <a:latin typeface="Arial" panose="020B0604020202020204" pitchFamily="34" charset="0"/>
                <a:cs typeface="Arial" panose="020B0604020202020204" pitchFamily="34" charset="0"/>
              </a:rPr>
              <a:t> </a:t>
            </a:r>
            <a:endParaRPr lang="en-GB" sz="3200"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032C5014-E59A-44E8-AA70-6B3A05B7ED76}"/>
              </a:ext>
            </a:extLst>
          </p:cNvPr>
          <p:cNvSpPr/>
          <p:nvPr/>
        </p:nvSpPr>
        <p:spPr>
          <a:xfrm>
            <a:off x="501869" y="4632587"/>
            <a:ext cx="8534400" cy="523220"/>
          </a:xfrm>
          <a:prstGeom prst="rect">
            <a:avLst/>
          </a:prstGeom>
        </p:spPr>
        <p:txBody>
          <a:bodyPr wrap="square">
            <a:spAutoFit/>
          </a:bodyPr>
          <a:lstStyle/>
          <a:p>
            <a:pPr algn="r" rtl="1"/>
            <a:r>
              <a:rPr lang="ar-SA" sz="2800" dirty="0">
                <a:latin typeface="Arial" panose="020B0604020202020204" pitchFamily="34" charset="0"/>
                <a:cs typeface="Arial" panose="020B0604020202020204" pitchFamily="34" charset="0"/>
              </a:rPr>
              <a:t>(جملة زيادة أو نقصان </a:t>
            </a:r>
            <a:r>
              <a:rPr lang="en-US" sz="2800" dirty="0">
                <a:latin typeface="Arial" panose="020B0604020202020204" pitchFamily="34" charset="0"/>
                <a:cs typeface="Arial" panose="020B0604020202020204" pitchFamily="34" charset="0"/>
              </a:rPr>
              <a:t>;</a:t>
            </a:r>
            <a:r>
              <a:rPr lang="ar-SA" sz="2800" dirty="0">
                <a:latin typeface="Arial" panose="020B0604020202020204" pitchFamily="34" charset="0"/>
                <a:cs typeface="Arial" panose="020B0604020202020204" pitchFamily="34" charset="0"/>
              </a:rPr>
              <a:t>شرط استمرار الحلقة</a:t>
            </a:r>
            <a:r>
              <a:rPr lang="en-US" sz="2800" dirty="0">
                <a:latin typeface="Arial" panose="020B0604020202020204" pitchFamily="34" charset="0"/>
                <a:cs typeface="Arial" panose="020B0604020202020204" pitchFamily="34" charset="0"/>
              </a:rPr>
              <a:t>; </a:t>
            </a:r>
            <a:r>
              <a:rPr lang="ar-SA" sz="2800" dirty="0">
                <a:latin typeface="Arial" panose="020B0604020202020204" pitchFamily="34" charset="0"/>
                <a:cs typeface="Arial" panose="020B0604020202020204" pitchFamily="34" charset="0"/>
              </a:rPr>
              <a:t>اعطاء قيمة ابتدائية )</a:t>
            </a:r>
            <a:r>
              <a:rPr lang="en-US" sz="2800" dirty="0">
                <a:latin typeface="Arial" panose="020B0604020202020204" pitchFamily="34" charset="0"/>
                <a:cs typeface="Arial" panose="020B0604020202020204" pitchFamily="34" charset="0"/>
              </a:rPr>
              <a:t>for</a:t>
            </a:r>
            <a:endParaRPr lang="en-GB" sz="28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92F74655-71D5-4852-89B9-E579FA11E39A}"/>
              </a:ext>
            </a:extLst>
          </p:cNvPr>
          <p:cNvSpPr/>
          <p:nvPr/>
        </p:nvSpPr>
        <p:spPr>
          <a:xfrm>
            <a:off x="1192924" y="5206425"/>
            <a:ext cx="7798676" cy="584775"/>
          </a:xfrm>
          <a:prstGeom prst="rect">
            <a:avLst/>
          </a:prstGeom>
        </p:spPr>
        <p:txBody>
          <a:bodyPr wrap="square">
            <a:spAutoFit/>
          </a:bodyPr>
          <a:lstStyle/>
          <a:p>
            <a:r>
              <a:rPr lang="en-US" sz="3200" dirty="0">
                <a:latin typeface="Arial" panose="020B0604020202020204" pitchFamily="34" charset="0"/>
                <a:cs typeface="Arial" panose="020B0604020202020204" pitchFamily="34" charset="0"/>
              </a:rPr>
              <a:t>{</a:t>
            </a:r>
            <a:endParaRPr lang="en-GB" sz="32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67BA068C-C082-4E54-85E3-049EFED9FDE0}"/>
              </a:ext>
            </a:extLst>
          </p:cNvPr>
          <p:cNvSpPr/>
          <p:nvPr/>
        </p:nvSpPr>
        <p:spPr>
          <a:xfrm>
            <a:off x="1405564" y="5708065"/>
            <a:ext cx="7509836" cy="584775"/>
          </a:xfrm>
          <a:prstGeom prst="rect">
            <a:avLst/>
          </a:prstGeom>
        </p:spPr>
        <p:txBody>
          <a:bodyPr wrap="square">
            <a:spAutoFit/>
          </a:bodyPr>
          <a:lstStyle/>
          <a:p>
            <a:r>
              <a:rPr lang="ar-SA" sz="3200" dirty="0">
                <a:latin typeface="Arial" panose="020B0604020202020204" pitchFamily="34" charset="0"/>
                <a:cs typeface="Arial" panose="020B0604020202020204" pitchFamily="34" charset="0"/>
              </a:rPr>
              <a:t> الجمل المراد تكرارها</a:t>
            </a:r>
            <a:r>
              <a:rPr lang="en-US" sz="3200" dirty="0">
                <a:latin typeface="Arial" panose="020B0604020202020204" pitchFamily="34" charset="0"/>
                <a:cs typeface="Arial" panose="020B0604020202020204" pitchFamily="34" charset="0"/>
              </a:rPr>
              <a:t>;</a:t>
            </a:r>
            <a:endParaRPr lang="en-GB" sz="32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81A53E4D-A125-45C9-9326-E6580DAFDF84}"/>
              </a:ext>
            </a:extLst>
          </p:cNvPr>
          <p:cNvSpPr/>
          <p:nvPr/>
        </p:nvSpPr>
        <p:spPr>
          <a:xfrm>
            <a:off x="1269124" y="6019800"/>
            <a:ext cx="7798676" cy="584775"/>
          </a:xfrm>
          <a:prstGeom prst="rect">
            <a:avLst/>
          </a:prstGeom>
        </p:spPr>
        <p:txBody>
          <a:bodyPr wrap="square">
            <a:spAutoFit/>
          </a:bodyPr>
          <a:lstStyle/>
          <a:p>
            <a:r>
              <a:rPr lang="en-US" sz="3200" dirty="0">
                <a:latin typeface="Arial" panose="020B0604020202020204" pitchFamily="34" charset="0"/>
                <a:cs typeface="Arial" panose="020B0604020202020204" pitchFamily="34" charset="0"/>
              </a:rPr>
              <a:t>}</a:t>
            </a:r>
            <a:endParaRPr lang="en-GB"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41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1000"/>
                                        <p:tgtEl>
                                          <p:spTgt spid="9"/>
                                        </p:tgtEl>
                                      </p:cBhvr>
                                    </p:animEffect>
                                    <p:anim calcmode="lin" valueType="num">
                                      <p:cBhvr>
                                        <p:cTn id="57" dur="1000" fill="hold"/>
                                        <p:tgtEl>
                                          <p:spTgt spid="9"/>
                                        </p:tgtEl>
                                        <p:attrNameLst>
                                          <p:attrName>ppt_x</p:attrName>
                                        </p:attrNameLst>
                                      </p:cBhvr>
                                      <p:tavLst>
                                        <p:tav tm="0">
                                          <p:val>
                                            <p:strVal val="#ppt_x"/>
                                          </p:val>
                                        </p:tav>
                                        <p:tav tm="100000">
                                          <p:val>
                                            <p:strVal val="#ppt_x"/>
                                          </p:val>
                                        </p:tav>
                                      </p:tavLst>
                                    </p:anim>
                                    <p:anim calcmode="lin" valueType="num">
                                      <p:cBhvr>
                                        <p:cTn id="5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1000"/>
                                        <p:tgtEl>
                                          <p:spTgt spid="10"/>
                                        </p:tgtEl>
                                      </p:cBhvr>
                                    </p:animEffect>
                                    <p:anim calcmode="lin" valueType="num">
                                      <p:cBhvr>
                                        <p:cTn id="64" dur="1000" fill="hold"/>
                                        <p:tgtEl>
                                          <p:spTgt spid="10"/>
                                        </p:tgtEl>
                                        <p:attrNameLst>
                                          <p:attrName>ppt_x</p:attrName>
                                        </p:attrNameLst>
                                      </p:cBhvr>
                                      <p:tavLst>
                                        <p:tav tm="0">
                                          <p:val>
                                            <p:strVal val="#ppt_x"/>
                                          </p:val>
                                        </p:tav>
                                        <p:tav tm="100000">
                                          <p:val>
                                            <p:strVal val="#ppt_x"/>
                                          </p:val>
                                        </p:tav>
                                      </p:tavLst>
                                    </p:anim>
                                    <p:anim calcmode="lin" valueType="num">
                                      <p:cBhvr>
                                        <p:cTn id="6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1000"/>
                                        <p:tgtEl>
                                          <p:spTgt spid="11"/>
                                        </p:tgtEl>
                                      </p:cBhvr>
                                    </p:animEffect>
                                    <p:anim calcmode="lin" valueType="num">
                                      <p:cBhvr>
                                        <p:cTn id="71" dur="1000" fill="hold"/>
                                        <p:tgtEl>
                                          <p:spTgt spid="11"/>
                                        </p:tgtEl>
                                        <p:attrNameLst>
                                          <p:attrName>ppt_x</p:attrName>
                                        </p:attrNameLst>
                                      </p:cBhvr>
                                      <p:tavLst>
                                        <p:tav tm="0">
                                          <p:val>
                                            <p:strVal val="#ppt_x"/>
                                          </p:val>
                                        </p:tav>
                                        <p:tav tm="100000">
                                          <p:val>
                                            <p:strVal val="#ppt_x"/>
                                          </p:val>
                                        </p:tav>
                                      </p:tavLst>
                                    </p:anim>
                                    <p:anim calcmode="lin" valueType="num">
                                      <p:cBhvr>
                                        <p:cTn id="7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D7FB63-F8E4-4996-BC1F-45BC20EF0B91}"/>
              </a:ext>
            </a:extLst>
          </p:cNvPr>
          <p:cNvSpPr/>
          <p:nvPr/>
        </p:nvSpPr>
        <p:spPr>
          <a:xfrm>
            <a:off x="228600" y="253425"/>
            <a:ext cx="8686800" cy="584775"/>
          </a:xfrm>
          <a:prstGeom prst="rect">
            <a:avLst/>
          </a:prstGeom>
        </p:spPr>
        <p:txBody>
          <a:bodyPr wrap="square">
            <a:spAutoFit/>
          </a:bodyPr>
          <a:lstStyle/>
          <a:p>
            <a:pPr algn="r" rtl="1"/>
            <a:r>
              <a:rPr lang="ar-SA" sz="3200" dirty="0">
                <a:latin typeface="Arial" panose="020B0604020202020204" pitchFamily="34" charset="0"/>
                <a:cs typeface="Arial" panose="020B0604020202020204" pitchFamily="34" charset="0"/>
              </a:rPr>
              <a:t>مثال : اكتب برنامج يقوم بإيجاد مجموع الأعداد من </a:t>
            </a:r>
            <a:r>
              <a:rPr lang="en-US" sz="3200" dirty="0">
                <a:latin typeface="Arial" panose="020B0604020202020204" pitchFamily="34" charset="0"/>
                <a:cs typeface="Arial" panose="020B0604020202020204" pitchFamily="34" charset="0"/>
              </a:rPr>
              <a:t> 10 – 1</a:t>
            </a:r>
            <a:r>
              <a:rPr lang="ar-SA" sz="3200" dirty="0">
                <a:latin typeface="Arial" panose="020B0604020202020204" pitchFamily="34" charset="0"/>
                <a:cs typeface="Arial" panose="020B0604020202020204" pitchFamily="34" charset="0"/>
              </a:rPr>
              <a:t>؟</a:t>
            </a:r>
            <a:endParaRPr lang="en-GB" sz="32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4F1C59D1-5CB2-4D1B-B649-69E95DBF9583}"/>
              </a:ext>
            </a:extLst>
          </p:cNvPr>
          <p:cNvSpPr/>
          <p:nvPr/>
        </p:nvSpPr>
        <p:spPr>
          <a:xfrm>
            <a:off x="1371600" y="863025"/>
            <a:ext cx="7543800" cy="584775"/>
          </a:xfrm>
          <a:prstGeom prst="rect">
            <a:avLst/>
          </a:prstGeom>
        </p:spPr>
        <p:txBody>
          <a:bodyPr wrap="square">
            <a:spAutoFit/>
          </a:bodyPr>
          <a:lstStyle/>
          <a:p>
            <a:pPr rtl="1"/>
            <a:r>
              <a:rPr lang="en-GB" sz="3200" dirty="0">
                <a:latin typeface="Arial" panose="020B0604020202020204" pitchFamily="34" charset="0"/>
                <a:cs typeface="Arial" panose="020B0604020202020204" pitchFamily="34" charset="0"/>
              </a:rPr>
              <a:t>class </a:t>
            </a:r>
            <a:r>
              <a:rPr lang="en-GB" sz="3200" dirty="0" err="1">
                <a:latin typeface="Arial" panose="020B0604020202020204" pitchFamily="34" charset="0"/>
                <a:cs typeface="Arial" panose="020B0604020202020204" pitchFamily="34" charset="0"/>
              </a:rPr>
              <a:t>TestSum</a:t>
            </a:r>
            <a:r>
              <a:rPr lang="en-GB" sz="3200" dirty="0">
                <a:latin typeface="Arial" panose="020B0604020202020204" pitchFamily="34" charset="0"/>
                <a:cs typeface="Arial" panose="020B0604020202020204" pitchFamily="34" charset="0"/>
              </a:rPr>
              <a:t> </a:t>
            </a:r>
          </a:p>
        </p:txBody>
      </p:sp>
      <p:sp>
        <p:nvSpPr>
          <p:cNvPr id="4" name="Rectangle 3">
            <a:extLst>
              <a:ext uri="{FF2B5EF4-FFF2-40B4-BE49-F238E27FC236}">
                <a16:creationId xmlns:a16="http://schemas.microsoft.com/office/drawing/2014/main" id="{EA2D4FE7-A19C-48C2-8EDB-8C9D092F885C}"/>
              </a:ext>
            </a:extLst>
          </p:cNvPr>
          <p:cNvSpPr/>
          <p:nvPr/>
        </p:nvSpPr>
        <p:spPr>
          <a:xfrm>
            <a:off x="1447800" y="1396425"/>
            <a:ext cx="7543800" cy="584775"/>
          </a:xfrm>
          <a:prstGeom prst="rect">
            <a:avLst/>
          </a:prstGeom>
        </p:spPr>
        <p:txBody>
          <a:bodyPr wrap="square">
            <a:spAutoFit/>
          </a:bodyPr>
          <a:lstStyle/>
          <a:p>
            <a:r>
              <a:rPr lang="en-GB" sz="3200" dirty="0">
                <a:latin typeface="Arial" panose="020B0604020202020204" pitchFamily="34" charset="0"/>
                <a:cs typeface="Arial" panose="020B0604020202020204" pitchFamily="34" charset="0"/>
              </a:rPr>
              <a:t>{</a:t>
            </a:r>
          </a:p>
        </p:txBody>
      </p:sp>
      <p:sp>
        <p:nvSpPr>
          <p:cNvPr id="5" name="Rectangle 4">
            <a:extLst>
              <a:ext uri="{FF2B5EF4-FFF2-40B4-BE49-F238E27FC236}">
                <a16:creationId xmlns:a16="http://schemas.microsoft.com/office/drawing/2014/main" id="{1DA3A1DA-10DB-4782-AC65-7D6767457104}"/>
              </a:ext>
            </a:extLst>
          </p:cNvPr>
          <p:cNvSpPr/>
          <p:nvPr/>
        </p:nvSpPr>
        <p:spPr>
          <a:xfrm>
            <a:off x="1447800" y="1981200"/>
            <a:ext cx="7543800" cy="584775"/>
          </a:xfrm>
          <a:prstGeom prst="rect">
            <a:avLst/>
          </a:prstGeom>
        </p:spPr>
        <p:txBody>
          <a:bodyPr wrap="square">
            <a:spAutoFit/>
          </a:bodyPr>
          <a:lstStyle/>
          <a:p>
            <a:r>
              <a:rPr lang="en-GB" sz="3200" dirty="0">
                <a:latin typeface="Arial" panose="020B0604020202020204" pitchFamily="34" charset="0"/>
                <a:cs typeface="Arial" panose="020B0604020202020204" pitchFamily="34" charset="0"/>
              </a:rPr>
              <a:t>public static void main ( String [ ] </a:t>
            </a:r>
            <a:r>
              <a:rPr lang="en-GB" sz="3200" dirty="0" err="1">
                <a:latin typeface="Arial" panose="020B0604020202020204" pitchFamily="34" charset="0"/>
                <a:cs typeface="Arial" panose="020B0604020202020204" pitchFamily="34" charset="0"/>
              </a:rPr>
              <a:t>args</a:t>
            </a:r>
            <a:r>
              <a:rPr lang="en-GB" sz="3200" dirty="0">
                <a:latin typeface="Arial" panose="020B0604020202020204" pitchFamily="34" charset="0"/>
                <a:cs typeface="Arial" panose="020B0604020202020204" pitchFamily="34" charset="0"/>
              </a:rPr>
              <a:t> )</a:t>
            </a:r>
          </a:p>
        </p:txBody>
      </p:sp>
      <p:sp>
        <p:nvSpPr>
          <p:cNvPr id="6" name="Rectangle 5">
            <a:extLst>
              <a:ext uri="{FF2B5EF4-FFF2-40B4-BE49-F238E27FC236}">
                <a16:creationId xmlns:a16="http://schemas.microsoft.com/office/drawing/2014/main" id="{7205605B-3467-4E3F-B5C1-0024761D06BE}"/>
              </a:ext>
            </a:extLst>
          </p:cNvPr>
          <p:cNvSpPr/>
          <p:nvPr/>
        </p:nvSpPr>
        <p:spPr>
          <a:xfrm>
            <a:off x="1447800" y="2539425"/>
            <a:ext cx="7543800" cy="584775"/>
          </a:xfrm>
          <a:prstGeom prst="rect">
            <a:avLst/>
          </a:prstGeom>
        </p:spPr>
        <p:txBody>
          <a:bodyPr wrap="square">
            <a:spAutoFit/>
          </a:bodyPr>
          <a:lstStyle/>
          <a:p>
            <a:r>
              <a:rPr lang="en-GB" sz="3200" dirty="0">
                <a:latin typeface="Arial" panose="020B0604020202020204" pitchFamily="34" charset="0"/>
                <a:cs typeface="Arial" panose="020B0604020202020204" pitchFamily="34" charset="0"/>
              </a:rPr>
              <a:t>{ </a:t>
            </a:r>
          </a:p>
        </p:txBody>
      </p:sp>
      <p:sp>
        <p:nvSpPr>
          <p:cNvPr id="7" name="Rectangle 6">
            <a:extLst>
              <a:ext uri="{FF2B5EF4-FFF2-40B4-BE49-F238E27FC236}">
                <a16:creationId xmlns:a16="http://schemas.microsoft.com/office/drawing/2014/main" id="{D4880CB7-A55D-4003-928A-B01A021ED7E8}"/>
              </a:ext>
            </a:extLst>
          </p:cNvPr>
          <p:cNvSpPr/>
          <p:nvPr/>
        </p:nvSpPr>
        <p:spPr>
          <a:xfrm>
            <a:off x="1447800" y="3072825"/>
            <a:ext cx="7543800" cy="584775"/>
          </a:xfrm>
          <a:prstGeom prst="rect">
            <a:avLst/>
          </a:prstGeom>
        </p:spPr>
        <p:txBody>
          <a:bodyPr wrap="square">
            <a:spAutoFit/>
          </a:bodyPr>
          <a:lstStyle/>
          <a:p>
            <a:r>
              <a:rPr lang="en-GB" sz="3200" dirty="0">
                <a:latin typeface="Arial" panose="020B0604020202020204" pitchFamily="34" charset="0"/>
                <a:cs typeface="Arial" panose="020B0604020202020204" pitchFamily="34" charset="0"/>
              </a:rPr>
              <a:t>float sum =0; </a:t>
            </a:r>
          </a:p>
        </p:txBody>
      </p:sp>
      <p:sp>
        <p:nvSpPr>
          <p:cNvPr id="8" name="Rectangle 7">
            <a:extLst>
              <a:ext uri="{FF2B5EF4-FFF2-40B4-BE49-F238E27FC236}">
                <a16:creationId xmlns:a16="http://schemas.microsoft.com/office/drawing/2014/main" id="{3B0F0C6C-51CE-4889-A814-D1050F74BF47}"/>
              </a:ext>
            </a:extLst>
          </p:cNvPr>
          <p:cNvSpPr/>
          <p:nvPr/>
        </p:nvSpPr>
        <p:spPr>
          <a:xfrm>
            <a:off x="1447800" y="3606225"/>
            <a:ext cx="7543800" cy="584775"/>
          </a:xfrm>
          <a:prstGeom prst="rect">
            <a:avLst/>
          </a:prstGeom>
        </p:spPr>
        <p:txBody>
          <a:bodyPr wrap="square">
            <a:spAutoFit/>
          </a:bodyPr>
          <a:lstStyle/>
          <a:p>
            <a:r>
              <a:rPr lang="nn-NO" sz="3200" dirty="0">
                <a:latin typeface="Arial" panose="020B0604020202020204" pitchFamily="34" charset="0"/>
                <a:cs typeface="Arial" panose="020B0604020202020204" pitchFamily="34" charset="0"/>
              </a:rPr>
              <a:t>for ( float i = 0 ; i &lt;= 10 ; i = i + 1 )</a:t>
            </a:r>
            <a:endParaRPr lang="en-GB" sz="32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5418DC3A-E4C8-4F32-92AA-171D94D9A1EB}"/>
              </a:ext>
            </a:extLst>
          </p:cNvPr>
          <p:cNvSpPr/>
          <p:nvPr/>
        </p:nvSpPr>
        <p:spPr>
          <a:xfrm>
            <a:off x="1447800" y="4139625"/>
            <a:ext cx="7543800" cy="584775"/>
          </a:xfrm>
          <a:prstGeom prst="rect">
            <a:avLst/>
          </a:prstGeom>
        </p:spPr>
        <p:txBody>
          <a:bodyPr wrap="square">
            <a:spAutoFit/>
          </a:bodyPr>
          <a:lstStyle/>
          <a:p>
            <a:r>
              <a:rPr lang="nn-NO" sz="3200" dirty="0">
                <a:latin typeface="Arial" panose="020B0604020202020204" pitchFamily="34" charset="0"/>
                <a:cs typeface="Arial" panose="020B0604020202020204" pitchFamily="34" charset="0"/>
              </a:rPr>
              <a:t>sum += i ;</a:t>
            </a:r>
            <a:endParaRPr lang="en-GB" sz="32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B4495667-C113-47E9-926A-2EB3E7C86981}"/>
              </a:ext>
            </a:extLst>
          </p:cNvPr>
          <p:cNvSpPr/>
          <p:nvPr/>
        </p:nvSpPr>
        <p:spPr>
          <a:xfrm>
            <a:off x="1447800" y="4596825"/>
            <a:ext cx="7543800" cy="584775"/>
          </a:xfrm>
          <a:prstGeom prst="rect">
            <a:avLst/>
          </a:prstGeom>
        </p:spPr>
        <p:txBody>
          <a:bodyPr wrap="square">
            <a:spAutoFit/>
          </a:bodyPr>
          <a:lstStyle/>
          <a:p>
            <a:r>
              <a:rPr lang="en-GB" sz="3200" dirty="0">
                <a:latin typeface="Arial" panose="020B0604020202020204" pitchFamily="34" charset="0"/>
                <a:cs typeface="Arial" panose="020B0604020202020204" pitchFamily="34" charset="0"/>
              </a:rPr>
              <a:t>System.out.println ( " sum" + sum ) ;</a:t>
            </a:r>
          </a:p>
        </p:txBody>
      </p:sp>
      <p:sp>
        <p:nvSpPr>
          <p:cNvPr id="11" name="Rectangle 10">
            <a:extLst>
              <a:ext uri="{FF2B5EF4-FFF2-40B4-BE49-F238E27FC236}">
                <a16:creationId xmlns:a16="http://schemas.microsoft.com/office/drawing/2014/main" id="{36F8B533-B844-4227-B957-73B00121D820}"/>
              </a:ext>
            </a:extLst>
          </p:cNvPr>
          <p:cNvSpPr/>
          <p:nvPr/>
        </p:nvSpPr>
        <p:spPr>
          <a:xfrm>
            <a:off x="1447800" y="5202382"/>
            <a:ext cx="7543800" cy="584775"/>
          </a:xfrm>
          <a:prstGeom prst="rect">
            <a:avLst/>
          </a:prstGeom>
        </p:spPr>
        <p:txBody>
          <a:bodyPr wrap="square">
            <a:spAutoFit/>
          </a:bodyPr>
          <a:lstStyle/>
          <a:p>
            <a:r>
              <a:rPr lang="en-US" sz="3200" dirty="0">
                <a:latin typeface="Arial" panose="020B0604020202020204" pitchFamily="34" charset="0"/>
                <a:cs typeface="Arial" panose="020B0604020202020204" pitchFamily="34" charset="0"/>
              </a:rPr>
              <a:t>}</a:t>
            </a:r>
            <a:r>
              <a:rPr lang="en-GB" sz="3200" dirty="0">
                <a:latin typeface="Arial" panose="020B0604020202020204" pitchFamily="34" charset="0"/>
                <a:cs typeface="Arial" panose="020B0604020202020204" pitchFamily="34" charset="0"/>
              </a:rPr>
              <a:t> </a:t>
            </a:r>
          </a:p>
        </p:txBody>
      </p:sp>
      <p:sp>
        <p:nvSpPr>
          <p:cNvPr id="12" name="Rectangle 11">
            <a:extLst>
              <a:ext uri="{FF2B5EF4-FFF2-40B4-BE49-F238E27FC236}">
                <a16:creationId xmlns:a16="http://schemas.microsoft.com/office/drawing/2014/main" id="{A7DA004C-3276-41EA-A438-52B194484BFF}"/>
              </a:ext>
            </a:extLst>
          </p:cNvPr>
          <p:cNvSpPr/>
          <p:nvPr/>
        </p:nvSpPr>
        <p:spPr>
          <a:xfrm>
            <a:off x="1447800" y="5739825"/>
            <a:ext cx="7543800" cy="584775"/>
          </a:xfrm>
          <a:prstGeom prst="rect">
            <a:avLst/>
          </a:prstGeom>
        </p:spPr>
        <p:txBody>
          <a:bodyPr wrap="square">
            <a:spAutoFit/>
          </a:bodyPr>
          <a:lstStyle/>
          <a:p>
            <a:r>
              <a:rPr lang="en-US" sz="3200" dirty="0">
                <a:latin typeface="Arial" panose="020B0604020202020204" pitchFamily="34" charset="0"/>
                <a:cs typeface="Arial" panose="020B0604020202020204" pitchFamily="34" charset="0"/>
              </a:rPr>
              <a:t>}</a:t>
            </a:r>
            <a:r>
              <a:rPr lang="en-GB" sz="32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8003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1000"/>
                                        <p:tgtEl>
                                          <p:spTgt spid="9"/>
                                        </p:tgtEl>
                                      </p:cBhvr>
                                    </p:animEffect>
                                    <p:anim calcmode="lin" valueType="num">
                                      <p:cBhvr>
                                        <p:cTn id="57" dur="1000" fill="hold"/>
                                        <p:tgtEl>
                                          <p:spTgt spid="9"/>
                                        </p:tgtEl>
                                        <p:attrNameLst>
                                          <p:attrName>ppt_x</p:attrName>
                                        </p:attrNameLst>
                                      </p:cBhvr>
                                      <p:tavLst>
                                        <p:tav tm="0">
                                          <p:val>
                                            <p:strVal val="#ppt_x"/>
                                          </p:val>
                                        </p:tav>
                                        <p:tav tm="100000">
                                          <p:val>
                                            <p:strVal val="#ppt_x"/>
                                          </p:val>
                                        </p:tav>
                                      </p:tavLst>
                                    </p:anim>
                                    <p:anim calcmode="lin" valueType="num">
                                      <p:cBhvr>
                                        <p:cTn id="5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1000"/>
                                        <p:tgtEl>
                                          <p:spTgt spid="10"/>
                                        </p:tgtEl>
                                      </p:cBhvr>
                                    </p:animEffect>
                                    <p:anim calcmode="lin" valueType="num">
                                      <p:cBhvr>
                                        <p:cTn id="64" dur="1000" fill="hold"/>
                                        <p:tgtEl>
                                          <p:spTgt spid="10"/>
                                        </p:tgtEl>
                                        <p:attrNameLst>
                                          <p:attrName>ppt_x</p:attrName>
                                        </p:attrNameLst>
                                      </p:cBhvr>
                                      <p:tavLst>
                                        <p:tav tm="0">
                                          <p:val>
                                            <p:strVal val="#ppt_x"/>
                                          </p:val>
                                        </p:tav>
                                        <p:tav tm="100000">
                                          <p:val>
                                            <p:strVal val="#ppt_x"/>
                                          </p:val>
                                        </p:tav>
                                      </p:tavLst>
                                    </p:anim>
                                    <p:anim calcmode="lin" valueType="num">
                                      <p:cBhvr>
                                        <p:cTn id="6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1000"/>
                                        <p:tgtEl>
                                          <p:spTgt spid="11"/>
                                        </p:tgtEl>
                                      </p:cBhvr>
                                    </p:animEffect>
                                    <p:anim calcmode="lin" valueType="num">
                                      <p:cBhvr>
                                        <p:cTn id="71" dur="1000" fill="hold"/>
                                        <p:tgtEl>
                                          <p:spTgt spid="11"/>
                                        </p:tgtEl>
                                        <p:attrNameLst>
                                          <p:attrName>ppt_x</p:attrName>
                                        </p:attrNameLst>
                                      </p:cBhvr>
                                      <p:tavLst>
                                        <p:tav tm="0">
                                          <p:val>
                                            <p:strVal val="#ppt_x"/>
                                          </p:val>
                                        </p:tav>
                                        <p:tav tm="100000">
                                          <p:val>
                                            <p:strVal val="#ppt_x"/>
                                          </p:val>
                                        </p:tav>
                                      </p:tavLst>
                                    </p:anim>
                                    <p:anim calcmode="lin" valueType="num">
                                      <p:cBhvr>
                                        <p:cTn id="7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fade">
                                      <p:cBhvr>
                                        <p:cTn id="77" dur="1000"/>
                                        <p:tgtEl>
                                          <p:spTgt spid="12"/>
                                        </p:tgtEl>
                                      </p:cBhvr>
                                    </p:animEffect>
                                    <p:anim calcmode="lin" valueType="num">
                                      <p:cBhvr>
                                        <p:cTn id="78" dur="1000" fill="hold"/>
                                        <p:tgtEl>
                                          <p:spTgt spid="12"/>
                                        </p:tgtEl>
                                        <p:attrNameLst>
                                          <p:attrName>ppt_x</p:attrName>
                                        </p:attrNameLst>
                                      </p:cBhvr>
                                      <p:tavLst>
                                        <p:tav tm="0">
                                          <p:val>
                                            <p:strVal val="#ppt_x"/>
                                          </p:val>
                                        </p:tav>
                                        <p:tav tm="100000">
                                          <p:val>
                                            <p:strVal val="#ppt_x"/>
                                          </p:val>
                                        </p:tav>
                                      </p:tavLst>
                                    </p:anim>
                                    <p:anim calcmode="lin" valueType="num">
                                      <p:cBhvr>
                                        <p:cTn id="7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8E7F08-C323-4E55-A890-FCBDC84FBF4C}"/>
              </a:ext>
            </a:extLst>
          </p:cNvPr>
          <p:cNvSpPr/>
          <p:nvPr/>
        </p:nvSpPr>
        <p:spPr>
          <a:xfrm>
            <a:off x="0" y="76200"/>
            <a:ext cx="8839200" cy="584775"/>
          </a:xfrm>
          <a:prstGeom prst="rect">
            <a:avLst/>
          </a:prstGeom>
        </p:spPr>
        <p:txBody>
          <a:bodyPr wrap="square">
            <a:spAutoFit/>
          </a:bodyPr>
          <a:lstStyle/>
          <a:p>
            <a:pPr algn="r" rtl="1"/>
            <a:r>
              <a:rPr lang="ar-SA" sz="3200" b="1" dirty="0">
                <a:solidFill>
                  <a:srgbClr val="0070C0"/>
                </a:solidFill>
                <a:latin typeface="Arial" panose="020B0604020202020204" pitchFamily="34" charset="0"/>
                <a:cs typeface="Arial" panose="020B0604020202020204" pitchFamily="34" charset="0"/>
              </a:rPr>
              <a:t>خطأ شائع :</a:t>
            </a:r>
            <a:endParaRPr lang="en-GB" sz="3200" b="1" dirty="0">
              <a:solidFill>
                <a:srgbClr val="0070C0"/>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FA05633D-E274-4529-B422-39702E5E15D1}"/>
              </a:ext>
            </a:extLst>
          </p:cNvPr>
          <p:cNvSpPr/>
          <p:nvPr/>
        </p:nvSpPr>
        <p:spPr>
          <a:xfrm>
            <a:off x="0" y="644843"/>
            <a:ext cx="8839200" cy="1077218"/>
          </a:xfrm>
          <a:prstGeom prst="rect">
            <a:avLst/>
          </a:prstGeom>
        </p:spPr>
        <p:txBody>
          <a:bodyPr wrap="square">
            <a:spAutoFit/>
          </a:bodyPr>
          <a:lstStyle/>
          <a:p>
            <a:pPr algn="r" rtl="1"/>
            <a:r>
              <a:rPr lang="ar-SA" sz="3200" dirty="0">
                <a:latin typeface="Arial" panose="020B0604020202020204" pitchFamily="34" charset="0"/>
                <a:cs typeface="Arial" panose="020B0604020202020204" pitchFamily="34" charset="0"/>
              </a:rPr>
              <a:t>وضع فاصلة منقوطة بدلا من الفاصلة التي تفصل بين أدوات التحكم في </a:t>
            </a:r>
            <a:r>
              <a:rPr lang="en-US" sz="3200" dirty="0">
                <a:latin typeface="Arial" panose="020B0604020202020204" pitchFamily="34" charset="0"/>
                <a:cs typeface="Arial" panose="020B0604020202020204" pitchFamily="34" charset="0"/>
              </a:rPr>
              <a:t>for</a:t>
            </a:r>
            <a:r>
              <a:rPr lang="ar-SA" sz="3200" dirty="0">
                <a:latin typeface="Arial" panose="020B0604020202020204" pitchFamily="34" charset="0"/>
                <a:cs typeface="Arial" panose="020B0604020202020204" pitchFamily="34" charset="0"/>
              </a:rPr>
              <a:t> يعطي خطأ في بناء الجملة .</a:t>
            </a:r>
            <a:endParaRPr lang="en-GB" sz="3200" dirty="0">
              <a:latin typeface="Arial" panose="020B0604020202020204" pitchFamily="34" charset="0"/>
              <a:cs typeface="Arial" panose="020B0604020202020204" pitchFamily="34" charset="0"/>
            </a:endParaRPr>
          </a:p>
        </p:txBody>
      </p:sp>
      <p:sp>
        <p:nvSpPr>
          <p:cNvPr id="6" name="Subtitle 2">
            <a:extLst>
              <a:ext uri="{FF2B5EF4-FFF2-40B4-BE49-F238E27FC236}">
                <a16:creationId xmlns:a16="http://schemas.microsoft.com/office/drawing/2014/main" id="{E9AACD84-B9B8-4B51-ADB1-509B37F8D0AC}"/>
              </a:ext>
            </a:extLst>
          </p:cNvPr>
          <p:cNvSpPr txBox="1">
            <a:spLocks/>
          </p:cNvSpPr>
          <p:nvPr/>
        </p:nvSpPr>
        <p:spPr>
          <a:xfrm>
            <a:off x="152400" y="1672546"/>
            <a:ext cx="8763000" cy="53340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r" rtl="1">
              <a:buNone/>
            </a:pPr>
            <a:r>
              <a:rPr lang="ar-SA" sz="3200" b="1" dirty="0">
                <a:solidFill>
                  <a:srgbClr val="0033CC"/>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حلقة </a:t>
            </a:r>
            <a:r>
              <a:rPr lang="en-US" sz="3200" b="1" dirty="0">
                <a:solidFill>
                  <a:srgbClr val="0033CC"/>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do while</a:t>
            </a:r>
            <a:r>
              <a:rPr lang="ar-SA" sz="3200" b="1" dirty="0">
                <a:solidFill>
                  <a:srgbClr val="0033CC"/>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التكرارية :</a:t>
            </a:r>
            <a:endParaRPr lang="en-GB" sz="3200" b="1" dirty="0">
              <a:solidFill>
                <a:srgbClr val="0033CC"/>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DF1C9942-8F23-47AB-A8C4-13C053A21AC4}"/>
              </a:ext>
            </a:extLst>
          </p:cNvPr>
          <p:cNvSpPr txBox="1">
            <a:spLocks/>
          </p:cNvSpPr>
          <p:nvPr/>
        </p:nvSpPr>
        <p:spPr>
          <a:xfrm>
            <a:off x="190500" y="2156430"/>
            <a:ext cx="8763000" cy="1219200"/>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b="0" dirty="0">
                <a:solidFill>
                  <a:schemeClr val="tx1"/>
                </a:solidFill>
                <a:latin typeface="Arial" panose="020B0604020202020204" pitchFamily="34" charset="0"/>
                <a:cs typeface="Arial" panose="020B0604020202020204" pitchFamily="34" charset="0"/>
              </a:rPr>
              <a:t>تستخدم </a:t>
            </a:r>
            <a:r>
              <a:rPr lang="en-US" sz="3200" b="0" dirty="0">
                <a:solidFill>
                  <a:schemeClr val="tx1"/>
                </a:solidFill>
                <a:latin typeface="Arial" panose="020B0604020202020204" pitchFamily="34" charset="0"/>
                <a:cs typeface="Arial" panose="020B0604020202020204" pitchFamily="34" charset="0"/>
              </a:rPr>
              <a:t>do while</a:t>
            </a:r>
            <a:r>
              <a:rPr lang="ar-SA" sz="3200" b="0" dirty="0">
                <a:solidFill>
                  <a:schemeClr val="tx1"/>
                </a:solidFill>
                <a:latin typeface="Arial" panose="020B0604020202020204" pitchFamily="34" charset="0"/>
                <a:cs typeface="Arial" panose="020B0604020202020204" pitchFamily="34" charset="0"/>
              </a:rPr>
              <a:t> كسابقتها </a:t>
            </a:r>
            <a:r>
              <a:rPr lang="en-US" sz="3200" b="0" dirty="0">
                <a:solidFill>
                  <a:schemeClr val="tx1"/>
                </a:solidFill>
                <a:latin typeface="Arial" panose="020B0604020202020204" pitchFamily="34" charset="0"/>
                <a:cs typeface="Arial" panose="020B0604020202020204" pitchFamily="34" charset="0"/>
              </a:rPr>
              <a:t>while</a:t>
            </a:r>
            <a:r>
              <a:rPr lang="ar-SA" sz="3200" b="0" dirty="0">
                <a:solidFill>
                  <a:schemeClr val="tx1"/>
                </a:solidFill>
                <a:latin typeface="Arial" panose="020B0604020202020204" pitchFamily="34" charset="0"/>
                <a:cs typeface="Arial" panose="020B0604020202020204" pitchFamily="34" charset="0"/>
              </a:rPr>
              <a:t> لعمل تكرار لجملة أو لعدة جمل ويكون التركيب البنائي لها كالتالي :</a:t>
            </a:r>
            <a:endParaRPr lang="en-GB" sz="3200" b="0" dirty="0">
              <a:solidFill>
                <a:schemeClr val="tx1"/>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A897BC7E-3C7C-49D9-A666-E705AE7EEE67}"/>
              </a:ext>
            </a:extLst>
          </p:cNvPr>
          <p:cNvSpPr txBox="1">
            <a:spLocks/>
          </p:cNvSpPr>
          <p:nvPr/>
        </p:nvSpPr>
        <p:spPr>
          <a:xfrm>
            <a:off x="685800" y="3200400"/>
            <a:ext cx="7696200" cy="1828800"/>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en-US" sz="3200" dirty="0">
                <a:solidFill>
                  <a:srgbClr val="0033CC"/>
                </a:solidFill>
                <a:latin typeface="Arial" panose="020B0604020202020204" pitchFamily="34" charset="0"/>
                <a:cs typeface="Arial" panose="020B0604020202020204" pitchFamily="34" charset="0"/>
              </a:rPr>
              <a:t>Do</a:t>
            </a:r>
            <a:r>
              <a:rPr lang="en-US" sz="3200" b="0" dirty="0">
                <a:solidFill>
                  <a:schemeClr val="tx1"/>
                </a:solidFill>
                <a:latin typeface="Arial" panose="020B0604020202020204" pitchFamily="34" charset="0"/>
                <a:cs typeface="Arial" panose="020B0604020202020204" pitchFamily="34" charset="0"/>
              </a:rPr>
              <a:t>{</a:t>
            </a:r>
          </a:p>
          <a:p>
            <a:pPr rtl="1"/>
            <a:r>
              <a:rPr lang="ar-SA" sz="3200" b="0" dirty="0">
                <a:solidFill>
                  <a:schemeClr val="tx1"/>
                </a:solidFill>
                <a:latin typeface="Arial" panose="020B0604020202020204" pitchFamily="34" charset="0"/>
                <a:cs typeface="Arial" panose="020B0604020202020204" pitchFamily="34" charset="0"/>
              </a:rPr>
              <a:t>الجمل المراد تكرارها    </a:t>
            </a:r>
            <a:r>
              <a:rPr lang="en-US" sz="3200" b="0" dirty="0">
                <a:solidFill>
                  <a:schemeClr val="tx1"/>
                </a:solidFill>
                <a:latin typeface="Arial" panose="020B0604020202020204" pitchFamily="34" charset="0"/>
                <a:cs typeface="Arial" panose="020B0604020202020204" pitchFamily="34" charset="0"/>
              </a:rPr>
              <a:t>result;</a:t>
            </a:r>
          </a:p>
          <a:p>
            <a:pPr rtl="1"/>
            <a:r>
              <a:rPr lang="en-US" sz="3200" b="0" dirty="0">
                <a:solidFill>
                  <a:schemeClr val="tx1"/>
                </a:solidFill>
                <a:latin typeface="Arial" panose="020B0604020202020204" pitchFamily="34" charset="0"/>
                <a:cs typeface="Arial" panose="020B0604020202020204" pitchFamily="34" charset="0"/>
              </a:rPr>
              <a:t>condition); </a:t>
            </a:r>
            <a:r>
              <a:rPr lang="ar-SA" sz="3200" b="0" dirty="0">
                <a:solidFill>
                  <a:schemeClr val="tx1"/>
                </a:solidFill>
                <a:latin typeface="Arial" panose="020B0604020202020204" pitchFamily="34" charset="0"/>
                <a:cs typeface="Arial" panose="020B0604020202020204" pitchFamily="34" charset="0"/>
              </a:rPr>
              <a:t>  الشرط  </a:t>
            </a:r>
            <a:r>
              <a:rPr lang="en-US" sz="3200" b="0" dirty="0">
                <a:solidFill>
                  <a:schemeClr val="tx1"/>
                </a:solidFill>
                <a:latin typeface="Arial" panose="020B0604020202020204" pitchFamily="34" charset="0"/>
                <a:cs typeface="Arial" panose="020B0604020202020204" pitchFamily="34" charset="0"/>
              </a:rPr>
              <a:t>}</a:t>
            </a:r>
            <a:r>
              <a:rPr lang="en-US" sz="3200" dirty="0">
                <a:solidFill>
                  <a:srgbClr val="0033CC"/>
                </a:solidFill>
                <a:latin typeface="Arial" panose="020B0604020202020204" pitchFamily="34" charset="0"/>
                <a:cs typeface="Arial" panose="020B0604020202020204" pitchFamily="34" charset="0"/>
              </a:rPr>
              <a:t>while</a:t>
            </a:r>
            <a:r>
              <a:rPr lang="en-US" sz="3200" b="0" dirty="0">
                <a:solidFill>
                  <a:schemeClr val="tx1"/>
                </a:solidFill>
                <a:latin typeface="Arial" panose="020B0604020202020204" pitchFamily="34" charset="0"/>
                <a:cs typeface="Arial" panose="020B0604020202020204" pitchFamily="34" charset="0"/>
              </a:rPr>
              <a:t> (</a:t>
            </a:r>
            <a:endParaRPr lang="ar-SA" sz="3200" b="0" dirty="0">
              <a:solidFill>
                <a:schemeClr val="tx1"/>
              </a:solidFill>
              <a:latin typeface="Arial" panose="020B0604020202020204" pitchFamily="34" charset="0"/>
              <a:cs typeface="Arial" panose="020B0604020202020204" pitchFamily="34" charset="0"/>
            </a:endParaRPr>
          </a:p>
        </p:txBody>
      </p:sp>
      <p:sp>
        <p:nvSpPr>
          <p:cNvPr id="9" name="Subtitle 2">
            <a:extLst>
              <a:ext uri="{FF2B5EF4-FFF2-40B4-BE49-F238E27FC236}">
                <a16:creationId xmlns:a16="http://schemas.microsoft.com/office/drawing/2014/main" id="{1EB65A9F-669C-449A-ABF9-2A6A80D8D5FB}"/>
              </a:ext>
            </a:extLst>
          </p:cNvPr>
          <p:cNvSpPr txBox="1">
            <a:spLocks/>
          </p:cNvSpPr>
          <p:nvPr/>
        </p:nvSpPr>
        <p:spPr>
          <a:xfrm>
            <a:off x="152400" y="5029200"/>
            <a:ext cx="8763000" cy="1828800"/>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b="0" dirty="0">
                <a:solidFill>
                  <a:schemeClr val="tx1"/>
                </a:solidFill>
                <a:latin typeface="Arial" panose="020B0604020202020204" pitchFamily="34" charset="0"/>
                <a:cs typeface="Arial" panose="020B0604020202020204" pitchFamily="34" charset="0"/>
              </a:rPr>
              <a:t>	يمكن أن نسمي هذه العملية بال </a:t>
            </a:r>
            <a:r>
              <a:rPr lang="en-US" sz="3200" b="0" dirty="0">
                <a:solidFill>
                  <a:schemeClr val="tx1"/>
                </a:solidFill>
                <a:latin typeface="Arial" panose="020B0604020202020204" pitchFamily="34" charset="0"/>
                <a:cs typeface="Arial" panose="020B0604020202020204" pitchFamily="34" charset="0"/>
              </a:rPr>
              <a:t>loop</a:t>
            </a:r>
            <a:r>
              <a:rPr lang="ar-SA" sz="3200" b="0" dirty="0">
                <a:solidFill>
                  <a:schemeClr val="tx1"/>
                </a:solidFill>
                <a:latin typeface="Arial" panose="020B0604020202020204" pitchFamily="34" charset="0"/>
                <a:cs typeface="Arial" panose="020B0604020202020204" pitchFamily="34" charset="0"/>
              </a:rPr>
              <a:t> المقفل ,بمعنى آخر إذا دخلت هذا اللوب لايمكن الخروج منه إلا إذا لم يتحقق الشرط ,(أي افعل النتيجة إذا تحقق الشرط ).</a:t>
            </a:r>
          </a:p>
        </p:txBody>
      </p:sp>
    </p:spTree>
    <p:extLst>
      <p:ext uri="{BB962C8B-B14F-4D97-AF65-F5344CB8AC3E}">
        <p14:creationId xmlns:p14="http://schemas.microsoft.com/office/powerpoint/2010/main" val="23806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1000"/>
                                        <p:tgtEl>
                                          <p:spTgt spid="6">
                                            <p:txEl>
                                              <p:pRg st="0" end="0"/>
                                            </p:txEl>
                                          </p:spTgt>
                                        </p:tgtEl>
                                      </p:cBhvr>
                                    </p:animEffect>
                                    <p:anim calcmode="lin" valueType="num">
                                      <p:cBhvr>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build="p"/>
      <p:bldP spid="7" grpId="0"/>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16B79822-E496-47E9-AA17-EA527DE87BC8}"/>
              </a:ext>
            </a:extLst>
          </p:cNvPr>
          <p:cNvSpPr txBox="1">
            <a:spLocks/>
          </p:cNvSpPr>
          <p:nvPr/>
        </p:nvSpPr>
        <p:spPr>
          <a:xfrm>
            <a:off x="2743200" y="228600"/>
            <a:ext cx="6172200" cy="55927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r" rtl="1">
              <a:buNone/>
            </a:pPr>
            <a:r>
              <a:rPr lang="ar-SA" sz="3200" b="1" dirty="0">
                <a:solidFill>
                  <a:srgbClr val="0033CC"/>
                </a:solidFill>
                <a:latin typeface="Arial" panose="020B0604020202020204" pitchFamily="34" charset="0"/>
                <a:cs typeface="Arial" panose="020B0604020202020204" pitchFamily="34" charset="0"/>
              </a:rPr>
              <a:t>ملاحظة :</a:t>
            </a:r>
            <a:endParaRPr lang="en-GB" sz="3200" b="1" dirty="0">
              <a:solidFill>
                <a:srgbClr val="0033CC"/>
              </a:solidFill>
              <a:latin typeface="Arial" panose="020B0604020202020204" pitchFamily="34" charset="0"/>
              <a:cs typeface="Arial" panose="020B0604020202020204" pitchFamily="34" charset="0"/>
            </a:endParaRPr>
          </a:p>
        </p:txBody>
      </p:sp>
      <p:sp>
        <p:nvSpPr>
          <p:cNvPr id="11" name="Subtitle 2">
            <a:extLst>
              <a:ext uri="{FF2B5EF4-FFF2-40B4-BE49-F238E27FC236}">
                <a16:creationId xmlns:a16="http://schemas.microsoft.com/office/drawing/2014/main" id="{B399D87C-96A4-4FDD-9945-4F1F88FFE0BB}"/>
              </a:ext>
            </a:extLst>
          </p:cNvPr>
          <p:cNvSpPr txBox="1">
            <a:spLocks/>
          </p:cNvSpPr>
          <p:nvPr/>
        </p:nvSpPr>
        <p:spPr>
          <a:xfrm>
            <a:off x="152400" y="736122"/>
            <a:ext cx="8763000" cy="1092678"/>
          </a:xfrm>
          <a:prstGeom prst="rect">
            <a:avLst/>
          </a:prstGeom>
        </p:spPr>
        <p:txBody>
          <a:bodyPr vert="horz">
            <a:normAutofit fontScale="92500"/>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just" rtl="1"/>
            <a:r>
              <a:rPr lang="ar-SA" sz="3200" b="0" dirty="0">
                <a:solidFill>
                  <a:schemeClr val="tx1"/>
                </a:solidFill>
                <a:latin typeface="Arial" panose="020B0604020202020204" pitchFamily="34" charset="0"/>
                <a:cs typeface="Arial" panose="020B0604020202020204" pitchFamily="34" charset="0"/>
              </a:rPr>
              <a:t>	الجمل المراد تكرارها تنفذ مرة واحدة على الأقل قبل أن يتم اختبار شرط استمرار الحلقة والذي يكون بداخل الأقواس بعد </a:t>
            </a:r>
            <a:r>
              <a:rPr lang="en-US" sz="3200" b="0" dirty="0">
                <a:solidFill>
                  <a:schemeClr val="tx1"/>
                </a:solidFill>
                <a:latin typeface="Arial" panose="020B0604020202020204" pitchFamily="34" charset="0"/>
                <a:cs typeface="Arial" panose="020B0604020202020204" pitchFamily="34" charset="0"/>
              </a:rPr>
              <a:t>while </a:t>
            </a:r>
            <a:r>
              <a:rPr lang="ar-SA" sz="3200" b="0" dirty="0">
                <a:solidFill>
                  <a:schemeClr val="tx1"/>
                </a:solidFill>
                <a:latin typeface="Arial" panose="020B0604020202020204" pitchFamily="34" charset="0"/>
                <a:cs typeface="Arial" panose="020B0604020202020204" pitchFamily="34" charset="0"/>
              </a:rPr>
              <a:t>.</a:t>
            </a:r>
            <a:endParaRPr lang="en-GB" sz="3200" b="0" dirty="0">
              <a:solidFill>
                <a:schemeClr val="tx1"/>
              </a:solidFill>
              <a:latin typeface="Arial" panose="020B0604020202020204" pitchFamily="34" charset="0"/>
              <a:cs typeface="Arial" panose="020B0604020202020204" pitchFamily="34" charset="0"/>
            </a:endParaRPr>
          </a:p>
        </p:txBody>
      </p:sp>
      <p:sp>
        <p:nvSpPr>
          <p:cNvPr id="12" name="Subtitle 2">
            <a:extLst>
              <a:ext uri="{FF2B5EF4-FFF2-40B4-BE49-F238E27FC236}">
                <a16:creationId xmlns:a16="http://schemas.microsoft.com/office/drawing/2014/main" id="{F85B6767-4F53-41F1-AF9C-7E38717F1A98}"/>
              </a:ext>
            </a:extLst>
          </p:cNvPr>
          <p:cNvSpPr txBox="1">
            <a:spLocks/>
          </p:cNvSpPr>
          <p:nvPr/>
        </p:nvSpPr>
        <p:spPr>
          <a:xfrm>
            <a:off x="152400" y="1802922"/>
            <a:ext cx="8763000" cy="2311878"/>
          </a:xfrm>
          <a:prstGeom prst="rect">
            <a:avLst/>
          </a:prstGeom>
        </p:spPr>
        <p:txBody>
          <a:bodyPr vert="horz">
            <a:normAutofit lnSpcReduction="10000"/>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just" rtl="1"/>
            <a:r>
              <a:rPr lang="ar-SA" sz="3200" b="0" dirty="0">
                <a:solidFill>
                  <a:schemeClr val="tx1"/>
                </a:solidFill>
                <a:latin typeface="Arial" panose="020B0604020202020204" pitchFamily="34" charset="0"/>
                <a:cs typeface="Arial" panose="020B0604020202020204" pitchFamily="34" charset="0"/>
              </a:rPr>
              <a:t>	الفرق بين جملة </a:t>
            </a:r>
            <a:r>
              <a:rPr lang="en-US" sz="3200" b="0" dirty="0">
                <a:solidFill>
                  <a:schemeClr val="tx1"/>
                </a:solidFill>
                <a:latin typeface="Arial" panose="020B0604020202020204" pitchFamily="34" charset="0"/>
                <a:cs typeface="Arial" panose="020B0604020202020204" pitchFamily="34" charset="0"/>
              </a:rPr>
              <a:t>while</a:t>
            </a:r>
            <a:r>
              <a:rPr lang="ar-SA" sz="3200" b="0" dirty="0">
                <a:solidFill>
                  <a:schemeClr val="tx1"/>
                </a:solidFill>
                <a:latin typeface="Arial" panose="020B0604020202020204" pitchFamily="34" charset="0"/>
                <a:cs typeface="Arial" panose="020B0604020202020204" pitchFamily="34" charset="0"/>
              </a:rPr>
              <a:t> وجملة  </a:t>
            </a:r>
            <a:r>
              <a:rPr lang="en-US" sz="3200" b="0" dirty="0">
                <a:solidFill>
                  <a:schemeClr val="tx1"/>
                </a:solidFill>
                <a:latin typeface="Arial" panose="020B0604020202020204" pitchFamily="34" charset="0"/>
                <a:cs typeface="Arial" panose="020B0604020202020204" pitchFamily="34" charset="0"/>
              </a:rPr>
              <a:t>do while</a:t>
            </a:r>
            <a:r>
              <a:rPr lang="ar-SA" sz="3200" b="0" dirty="0">
                <a:solidFill>
                  <a:schemeClr val="tx1"/>
                </a:solidFill>
                <a:latin typeface="Arial" panose="020B0604020202020204" pitchFamily="34" charset="0"/>
                <a:cs typeface="Arial" panose="020B0604020202020204" pitchFamily="34" charset="0"/>
              </a:rPr>
              <a:t> هو أن الجمل في   </a:t>
            </a:r>
            <a:r>
              <a:rPr lang="en-US" sz="3200" b="0" dirty="0">
                <a:solidFill>
                  <a:schemeClr val="tx1"/>
                </a:solidFill>
                <a:latin typeface="Arial" panose="020B0604020202020204" pitchFamily="34" charset="0"/>
                <a:cs typeface="Arial" panose="020B0604020202020204" pitchFamily="34" charset="0"/>
              </a:rPr>
              <a:t>do while</a:t>
            </a:r>
            <a:r>
              <a:rPr lang="ar-SA" sz="3200" b="0" dirty="0">
                <a:solidFill>
                  <a:schemeClr val="tx1"/>
                </a:solidFill>
                <a:latin typeface="Arial" panose="020B0604020202020204" pitchFamily="34" charset="0"/>
                <a:cs typeface="Arial" panose="020B0604020202020204" pitchFamily="34" charset="0"/>
              </a:rPr>
              <a:t> يتم تنفيذها مرة واحدة على الأقل حتى لو كان الشرط خطأ , على عكس </a:t>
            </a:r>
            <a:r>
              <a:rPr lang="en-US" sz="3200" b="0" dirty="0">
                <a:solidFill>
                  <a:schemeClr val="tx1"/>
                </a:solidFill>
                <a:latin typeface="Arial" panose="020B0604020202020204" pitchFamily="34" charset="0"/>
                <a:cs typeface="Arial" panose="020B0604020202020204" pitchFamily="34" charset="0"/>
              </a:rPr>
              <a:t>while</a:t>
            </a:r>
            <a:r>
              <a:rPr lang="ar-SA" sz="3200" b="0" dirty="0">
                <a:solidFill>
                  <a:schemeClr val="tx1"/>
                </a:solidFill>
                <a:latin typeface="Arial" panose="020B0604020202020204" pitchFamily="34" charset="0"/>
                <a:cs typeface="Arial" panose="020B0604020202020204" pitchFamily="34" charset="0"/>
              </a:rPr>
              <a:t> التي تختبر الشرط أولا فإذا كان صحيحا يتم التنفيذ و التكرار, وإذا كان خطأ تتوقف دون تنفيذ الجمل داخل الحلقة .</a:t>
            </a:r>
            <a:endParaRPr lang="en-GB" sz="3200" b="0" dirty="0">
              <a:solidFill>
                <a:schemeClr val="tx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2D1FD3AC-7D94-4840-98B8-B61A80E87762}"/>
              </a:ext>
            </a:extLst>
          </p:cNvPr>
          <p:cNvSpPr txBox="1">
            <a:spLocks/>
          </p:cNvSpPr>
          <p:nvPr/>
        </p:nvSpPr>
        <p:spPr>
          <a:xfrm>
            <a:off x="152400" y="4012722"/>
            <a:ext cx="8763000"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b="0" dirty="0">
                <a:solidFill>
                  <a:schemeClr val="tx1"/>
                </a:solidFill>
                <a:latin typeface="Arial" panose="020B0604020202020204" pitchFamily="34" charset="0"/>
                <a:cs typeface="Arial" panose="020B0604020202020204" pitchFamily="34" charset="0"/>
              </a:rPr>
              <a:t>مثال : اكتب برنامج يقوم بطباعة مجموع الأعداد من 1 – 10 ؟</a:t>
            </a:r>
            <a:endParaRPr lang="en-GB" sz="3200" b="0" dirty="0">
              <a:solidFill>
                <a:schemeClr val="tx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61C1FFC6-E804-44CB-B0DC-624643134478}"/>
              </a:ext>
            </a:extLst>
          </p:cNvPr>
          <p:cNvSpPr txBox="1">
            <a:spLocks/>
          </p:cNvSpPr>
          <p:nvPr/>
        </p:nvSpPr>
        <p:spPr>
          <a:xfrm>
            <a:off x="152400" y="4622322"/>
            <a:ext cx="8763000"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en-GB" sz="3200" b="0" dirty="0">
                <a:solidFill>
                  <a:srgbClr val="0033CC"/>
                </a:solidFill>
                <a:latin typeface="Arial" panose="020B0604020202020204" pitchFamily="34" charset="0"/>
                <a:cs typeface="Arial" panose="020B0604020202020204" pitchFamily="34" charset="0"/>
              </a:rPr>
              <a:t>public class </a:t>
            </a:r>
            <a:r>
              <a:rPr lang="en-GB" sz="3200" b="0" dirty="0">
                <a:solidFill>
                  <a:schemeClr val="tx1"/>
                </a:solidFill>
                <a:latin typeface="Arial" panose="020B0604020202020204" pitchFamily="34" charset="0"/>
                <a:cs typeface="Arial" panose="020B0604020202020204" pitchFamily="34" charset="0"/>
              </a:rPr>
              <a:t>NewClass {</a:t>
            </a:r>
          </a:p>
        </p:txBody>
      </p:sp>
      <p:sp>
        <p:nvSpPr>
          <p:cNvPr id="15" name="Subtitle 2">
            <a:extLst>
              <a:ext uri="{FF2B5EF4-FFF2-40B4-BE49-F238E27FC236}">
                <a16:creationId xmlns:a16="http://schemas.microsoft.com/office/drawing/2014/main" id="{54337E49-72ED-4FFA-895E-958BFB6569F2}"/>
              </a:ext>
            </a:extLst>
          </p:cNvPr>
          <p:cNvSpPr txBox="1">
            <a:spLocks/>
          </p:cNvSpPr>
          <p:nvPr/>
        </p:nvSpPr>
        <p:spPr>
          <a:xfrm>
            <a:off x="76200" y="5155722"/>
            <a:ext cx="8763000"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en-GB" sz="3200" b="0" dirty="0">
                <a:solidFill>
                  <a:schemeClr val="tx1"/>
                </a:solidFill>
                <a:latin typeface="Arial" panose="020B0604020202020204" pitchFamily="34" charset="0"/>
                <a:cs typeface="Arial" panose="020B0604020202020204" pitchFamily="34" charset="0"/>
              </a:rPr>
              <a:t> </a:t>
            </a:r>
            <a:r>
              <a:rPr lang="en-GB" sz="3200" b="0" dirty="0">
                <a:solidFill>
                  <a:srgbClr val="0033CC"/>
                </a:solidFill>
                <a:latin typeface="Arial" panose="020B0604020202020204" pitchFamily="34" charset="0"/>
                <a:cs typeface="Arial" panose="020B0604020202020204" pitchFamily="34" charset="0"/>
              </a:rPr>
              <a:t>public static void</a:t>
            </a:r>
            <a:r>
              <a:rPr lang="en-GB" sz="3200" b="0" dirty="0">
                <a:solidFill>
                  <a:schemeClr val="tx1"/>
                </a:solidFill>
                <a:latin typeface="Arial" panose="020B0604020202020204" pitchFamily="34" charset="0"/>
                <a:cs typeface="Arial" panose="020B0604020202020204" pitchFamily="34" charset="0"/>
              </a:rPr>
              <a:t> main(String[] args)</a:t>
            </a:r>
          </a:p>
        </p:txBody>
      </p:sp>
      <p:sp>
        <p:nvSpPr>
          <p:cNvPr id="16" name="Subtitle 2">
            <a:extLst>
              <a:ext uri="{FF2B5EF4-FFF2-40B4-BE49-F238E27FC236}">
                <a16:creationId xmlns:a16="http://schemas.microsoft.com/office/drawing/2014/main" id="{2C8355F9-034D-4BCB-924A-71DDAEA7D8C4}"/>
              </a:ext>
            </a:extLst>
          </p:cNvPr>
          <p:cNvSpPr txBox="1">
            <a:spLocks/>
          </p:cNvSpPr>
          <p:nvPr/>
        </p:nvSpPr>
        <p:spPr>
          <a:xfrm>
            <a:off x="76200" y="5765322"/>
            <a:ext cx="8763000"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en-GB" sz="3200" b="0" dirty="0">
                <a:solidFill>
                  <a:schemeClr val="tx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1808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12" grpId="0"/>
      <p:bldP spid="13" grpId="0"/>
      <p:bldP spid="14" grpId="0"/>
      <p:bldP spid="15"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717A9FE2-CA04-4596-9E0B-657405F4D403}"/>
              </a:ext>
            </a:extLst>
          </p:cNvPr>
          <p:cNvSpPr txBox="1">
            <a:spLocks/>
          </p:cNvSpPr>
          <p:nvPr/>
        </p:nvSpPr>
        <p:spPr>
          <a:xfrm>
            <a:off x="1295400" y="152400"/>
            <a:ext cx="7696200"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en-GB" sz="3200" b="0" dirty="0">
                <a:solidFill>
                  <a:schemeClr val="tx1"/>
                </a:solidFill>
                <a:latin typeface="Arial" panose="020B0604020202020204" pitchFamily="34" charset="0"/>
                <a:cs typeface="Arial" panose="020B0604020202020204" pitchFamily="34" charset="0"/>
              </a:rPr>
              <a:t> int sum = 0 ;</a:t>
            </a:r>
          </a:p>
        </p:txBody>
      </p:sp>
      <p:sp>
        <p:nvSpPr>
          <p:cNvPr id="3" name="Subtitle 2">
            <a:extLst>
              <a:ext uri="{FF2B5EF4-FFF2-40B4-BE49-F238E27FC236}">
                <a16:creationId xmlns:a16="http://schemas.microsoft.com/office/drawing/2014/main" id="{863D1CC8-7CB4-4A82-8F58-C29C3FE314DB}"/>
              </a:ext>
            </a:extLst>
          </p:cNvPr>
          <p:cNvSpPr txBox="1">
            <a:spLocks/>
          </p:cNvSpPr>
          <p:nvPr/>
        </p:nvSpPr>
        <p:spPr>
          <a:xfrm>
            <a:off x="1295400" y="736122"/>
            <a:ext cx="7696200"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en-GB" sz="3200" b="0" dirty="0">
                <a:solidFill>
                  <a:schemeClr val="tx1"/>
                </a:solidFill>
                <a:latin typeface="Arial" panose="020B0604020202020204" pitchFamily="34" charset="0"/>
                <a:cs typeface="Arial" panose="020B0604020202020204" pitchFamily="34" charset="0"/>
              </a:rPr>
              <a:t> int i = 1 ;</a:t>
            </a:r>
          </a:p>
        </p:txBody>
      </p:sp>
      <p:sp>
        <p:nvSpPr>
          <p:cNvPr id="4" name="Subtitle 2">
            <a:extLst>
              <a:ext uri="{FF2B5EF4-FFF2-40B4-BE49-F238E27FC236}">
                <a16:creationId xmlns:a16="http://schemas.microsoft.com/office/drawing/2014/main" id="{4A5440E9-C95B-4277-BEC0-64A3CB17A1EE}"/>
              </a:ext>
            </a:extLst>
          </p:cNvPr>
          <p:cNvSpPr txBox="1">
            <a:spLocks/>
          </p:cNvSpPr>
          <p:nvPr/>
        </p:nvSpPr>
        <p:spPr>
          <a:xfrm>
            <a:off x="1295400" y="1295400"/>
            <a:ext cx="7696200"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en-GB" sz="3200" b="0" dirty="0">
                <a:solidFill>
                  <a:schemeClr val="tx1"/>
                </a:solidFill>
                <a:latin typeface="Arial" panose="020B0604020202020204" pitchFamily="34" charset="0"/>
                <a:cs typeface="Arial" panose="020B0604020202020204" pitchFamily="34" charset="0"/>
              </a:rPr>
              <a:t> </a:t>
            </a:r>
            <a:r>
              <a:rPr lang="en-GB" sz="3200" b="0" dirty="0">
                <a:solidFill>
                  <a:srgbClr val="0033CC"/>
                </a:solidFill>
                <a:latin typeface="Arial" panose="020B0604020202020204" pitchFamily="34" charset="0"/>
                <a:cs typeface="Arial" panose="020B0604020202020204" pitchFamily="34" charset="0"/>
              </a:rPr>
              <a:t>do</a:t>
            </a:r>
          </a:p>
        </p:txBody>
      </p:sp>
      <p:sp>
        <p:nvSpPr>
          <p:cNvPr id="5" name="Subtitle 2">
            <a:extLst>
              <a:ext uri="{FF2B5EF4-FFF2-40B4-BE49-F238E27FC236}">
                <a16:creationId xmlns:a16="http://schemas.microsoft.com/office/drawing/2014/main" id="{4AC2C1E8-0852-4821-A36A-958D6ABEE21D}"/>
              </a:ext>
            </a:extLst>
          </p:cNvPr>
          <p:cNvSpPr txBox="1">
            <a:spLocks/>
          </p:cNvSpPr>
          <p:nvPr/>
        </p:nvSpPr>
        <p:spPr>
          <a:xfrm>
            <a:off x="1295400" y="1879122"/>
            <a:ext cx="7696200"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en-GB" sz="3200" b="0" dirty="0">
                <a:solidFill>
                  <a:schemeClr val="tx1"/>
                </a:solidFill>
                <a:latin typeface="Arial" panose="020B0604020202020204" pitchFamily="34" charset="0"/>
                <a:cs typeface="Arial" panose="020B0604020202020204" pitchFamily="34" charset="0"/>
              </a:rPr>
              <a:t> </a:t>
            </a:r>
            <a:r>
              <a:rPr lang="en-GB" sz="3200" dirty="0">
                <a:solidFill>
                  <a:srgbClr val="FF0000"/>
                </a:solidFill>
                <a:latin typeface="Arial" panose="020B0604020202020204" pitchFamily="34" charset="0"/>
                <a:cs typeface="Arial" panose="020B0604020202020204" pitchFamily="34" charset="0"/>
              </a:rPr>
              <a:t>{</a:t>
            </a:r>
          </a:p>
        </p:txBody>
      </p:sp>
      <p:sp>
        <p:nvSpPr>
          <p:cNvPr id="6" name="Subtitle 2">
            <a:extLst>
              <a:ext uri="{FF2B5EF4-FFF2-40B4-BE49-F238E27FC236}">
                <a16:creationId xmlns:a16="http://schemas.microsoft.com/office/drawing/2014/main" id="{B6F1A519-29DB-4F62-86B4-62E8C6DA1DFA}"/>
              </a:ext>
            </a:extLst>
          </p:cNvPr>
          <p:cNvSpPr txBox="1">
            <a:spLocks/>
          </p:cNvSpPr>
          <p:nvPr/>
        </p:nvSpPr>
        <p:spPr>
          <a:xfrm>
            <a:off x="1496170" y="2412522"/>
            <a:ext cx="7495430"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ar-SA" sz="3200" b="0" dirty="0">
                <a:solidFill>
                  <a:schemeClr val="tx1"/>
                </a:solidFill>
                <a:latin typeface="Arial" panose="020B0604020202020204" pitchFamily="34" charset="0"/>
                <a:cs typeface="Arial" panose="020B0604020202020204" pitchFamily="34" charset="0"/>
              </a:rPr>
              <a:t> </a:t>
            </a:r>
            <a:r>
              <a:rPr lang="en-GB" sz="3200" b="0" dirty="0">
                <a:solidFill>
                  <a:schemeClr val="tx1"/>
                </a:solidFill>
                <a:latin typeface="Arial" panose="020B0604020202020204" pitchFamily="34" charset="0"/>
                <a:cs typeface="Arial" panose="020B0604020202020204" pitchFamily="34" charset="0"/>
              </a:rPr>
              <a:t>sum += i ;</a:t>
            </a:r>
            <a:r>
              <a:rPr lang="ar-SA" sz="3200" b="0" dirty="0">
                <a:solidFill>
                  <a:schemeClr val="tx1"/>
                </a:solidFill>
                <a:latin typeface="Arial" panose="020B0604020202020204" pitchFamily="34" charset="0"/>
                <a:cs typeface="Arial" panose="020B0604020202020204" pitchFamily="34" charset="0"/>
              </a:rPr>
              <a:t>  </a:t>
            </a:r>
            <a:endParaRPr lang="en-GB" sz="3200" b="0" dirty="0">
              <a:solidFill>
                <a:schemeClr val="tx1"/>
              </a:solidFill>
              <a:latin typeface="Arial" panose="020B0604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D5970A91-CECD-40F7-9190-E6B9AC9496D2}"/>
              </a:ext>
            </a:extLst>
          </p:cNvPr>
          <p:cNvSpPr txBox="1">
            <a:spLocks/>
          </p:cNvSpPr>
          <p:nvPr/>
        </p:nvSpPr>
        <p:spPr>
          <a:xfrm>
            <a:off x="1496170" y="3022122"/>
            <a:ext cx="7495430"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en-GB" sz="3200" b="0" dirty="0">
                <a:solidFill>
                  <a:schemeClr val="tx1"/>
                </a:solidFill>
                <a:latin typeface="Arial" panose="020B0604020202020204" pitchFamily="34" charset="0"/>
                <a:cs typeface="Arial" panose="020B0604020202020204" pitchFamily="34" charset="0"/>
              </a:rPr>
              <a:t> i += 1 ; </a:t>
            </a:r>
          </a:p>
        </p:txBody>
      </p:sp>
      <p:sp>
        <p:nvSpPr>
          <p:cNvPr id="8" name="Subtitle 2">
            <a:extLst>
              <a:ext uri="{FF2B5EF4-FFF2-40B4-BE49-F238E27FC236}">
                <a16:creationId xmlns:a16="http://schemas.microsoft.com/office/drawing/2014/main" id="{9271E878-A7E3-46A6-9908-56AE9BB5E406}"/>
              </a:ext>
            </a:extLst>
          </p:cNvPr>
          <p:cNvSpPr txBox="1">
            <a:spLocks/>
          </p:cNvSpPr>
          <p:nvPr/>
        </p:nvSpPr>
        <p:spPr>
          <a:xfrm>
            <a:off x="1295400" y="3581400"/>
            <a:ext cx="7696200"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en-GB" sz="3200" b="0" dirty="0">
                <a:solidFill>
                  <a:schemeClr val="tx1"/>
                </a:solidFill>
                <a:latin typeface="Arial" panose="020B0604020202020204" pitchFamily="34" charset="0"/>
                <a:cs typeface="Arial" panose="020B0604020202020204" pitchFamily="34" charset="0"/>
              </a:rPr>
              <a:t> </a:t>
            </a:r>
            <a:r>
              <a:rPr lang="en-GB" sz="3200" dirty="0">
                <a:solidFill>
                  <a:srgbClr val="FF0000"/>
                </a:solidFill>
                <a:latin typeface="Arial" panose="020B0604020202020204" pitchFamily="34" charset="0"/>
                <a:cs typeface="Arial" panose="020B0604020202020204" pitchFamily="34" charset="0"/>
              </a:rPr>
              <a:t>}</a:t>
            </a:r>
            <a:r>
              <a:rPr lang="en-GB" sz="3200" b="0" dirty="0">
                <a:solidFill>
                  <a:srgbClr val="0033CC"/>
                </a:solidFill>
                <a:latin typeface="Arial" panose="020B0604020202020204" pitchFamily="34" charset="0"/>
                <a:cs typeface="Arial" panose="020B0604020202020204" pitchFamily="34" charset="0"/>
              </a:rPr>
              <a:t>while</a:t>
            </a:r>
            <a:r>
              <a:rPr lang="en-GB" sz="3200" b="0" dirty="0">
                <a:solidFill>
                  <a:schemeClr val="tx1"/>
                </a:solidFill>
                <a:latin typeface="Arial" panose="020B0604020202020204" pitchFamily="34" charset="0"/>
                <a:cs typeface="Arial" panose="020B0604020202020204" pitchFamily="34" charset="0"/>
              </a:rPr>
              <a:t>(i &lt;= 10);</a:t>
            </a:r>
          </a:p>
        </p:txBody>
      </p:sp>
      <p:sp>
        <p:nvSpPr>
          <p:cNvPr id="9" name="Subtitle 2">
            <a:extLst>
              <a:ext uri="{FF2B5EF4-FFF2-40B4-BE49-F238E27FC236}">
                <a16:creationId xmlns:a16="http://schemas.microsoft.com/office/drawing/2014/main" id="{FBEA9CAB-219F-4AD7-A20C-1DB5EB8D8D23}"/>
              </a:ext>
            </a:extLst>
          </p:cNvPr>
          <p:cNvSpPr txBox="1">
            <a:spLocks/>
          </p:cNvSpPr>
          <p:nvPr/>
        </p:nvSpPr>
        <p:spPr>
          <a:xfrm>
            <a:off x="1295400" y="4241322"/>
            <a:ext cx="7696200"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en-GB" sz="3200" b="0" dirty="0">
                <a:solidFill>
                  <a:schemeClr val="tx1"/>
                </a:solidFill>
                <a:latin typeface="Arial" panose="020B0604020202020204" pitchFamily="34" charset="0"/>
                <a:cs typeface="Arial" panose="020B0604020202020204" pitchFamily="34" charset="0"/>
              </a:rPr>
              <a:t> System.out.println ( sum ) ;</a:t>
            </a:r>
          </a:p>
        </p:txBody>
      </p:sp>
      <p:sp>
        <p:nvSpPr>
          <p:cNvPr id="10" name="Subtitle 2">
            <a:extLst>
              <a:ext uri="{FF2B5EF4-FFF2-40B4-BE49-F238E27FC236}">
                <a16:creationId xmlns:a16="http://schemas.microsoft.com/office/drawing/2014/main" id="{17F18606-65CE-4C88-9195-F9237F16E6C6}"/>
              </a:ext>
            </a:extLst>
          </p:cNvPr>
          <p:cNvSpPr txBox="1">
            <a:spLocks/>
          </p:cNvSpPr>
          <p:nvPr/>
        </p:nvSpPr>
        <p:spPr>
          <a:xfrm>
            <a:off x="1276846" y="4800600"/>
            <a:ext cx="7562353"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en-GB" sz="3200" b="0" dirty="0">
                <a:solidFill>
                  <a:schemeClr val="tx1"/>
                </a:solidFill>
                <a:latin typeface="Arial" panose="020B0604020202020204" pitchFamily="34" charset="0"/>
                <a:cs typeface="Arial" panose="020B0604020202020204" pitchFamily="34" charset="0"/>
              </a:rPr>
              <a:t>}</a:t>
            </a:r>
          </a:p>
        </p:txBody>
      </p:sp>
      <p:sp>
        <p:nvSpPr>
          <p:cNvPr id="11" name="Subtitle 2">
            <a:extLst>
              <a:ext uri="{FF2B5EF4-FFF2-40B4-BE49-F238E27FC236}">
                <a16:creationId xmlns:a16="http://schemas.microsoft.com/office/drawing/2014/main" id="{A05E09FC-D13A-4F38-9D6D-68F18236C8F8}"/>
              </a:ext>
            </a:extLst>
          </p:cNvPr>
          <p:cNvSpPr txBox="1">
            <a:spLocks/>
          </p:cNvSpPr>
          <p:nvPr/>
        </p:nvSpPr>
        <p:spPr>
          <a:xfrm>
            <a:off x="1295400" y="5384322"/>
            <a:ext cx="7696200"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en-GB" sz="3200" b="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472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1000"/>
                                        <p:tgtEl>
                                          <p:spTgt spid="9"/>
                                        </p:tgtEl>
                                      </p:cBhvr>
                                    </p:animEffect>
                                    <p:anim calcmode="lin" valueType="num">
                                      <p:cBhvr>
                                        <p:cTn id="57" dur="1000" fill="hold"/>
                                        <p:tgtEl>
                                          <p:spTgt spid="9"/>
                                        </p:tgtEl>
                                        <p:attrNameLst>
                                          <p:attrName>ppt_x</p:attrName>
                                        </p:attrNameLst>
                                      </p:cBhvr>
                                      <p:tavLst>
                                        <p:tav tm="0">
                                          <p:val>
                                            <p:strVal val="#ppt_x"/>
                                          </p:val>
                                        </p:tav>
                                        <p:tav tm="100000">
                                          <p:val>
                                            <p:strVal val="#ppt_x"/>
                                          </p:val>
                                        </p:tav>
                                      </p:tavLst>
                                    </p:anim>
                                    <p:anim calcmode="lin" valueType="num">
                                      <p:cBhvr>
                                        <p:cTn id="5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1000"/>
                                        <p:tgtEl>
                                          <p:spTgt spid="10"/>
                                        </p:tgtEl>
                                      </p:cBhvr>
                                    </p:animEffect>
                                    <p:anim calcmode="lin" valueType="num">
                                      <p:cBhvr>
                                        <p:cTn id="64" dur="1000" fill="hold"/>
                                        <p:tgtEl>
                                          <p:spTgt spid="10"/>
                                        </p:tgtEl>
                                        <p:attrNameLst>
                                          <p:attrName>ppt_x</p:attrName>
                                        </p:attrNameLst>
                                      </p:cBhvr>
                                      <p:tavLst>
                                        <p:tav tm="0">
                                          <p:val>
                                            <p:strVal val="#ppt_x"/>
                                          </p:val>
                                        </p:tav>
                                        <p:tav tm="100000">
                                          <p:val>
                                            <p:strVal val="#ppt_x"/>
                                          </p:val>
                                        </p:tav>
                                      </p:tavLst>
                                    </p:anim>
                                    <p:anim calcmode="lin" valueType="num">
                                      <p:cBhvr>
                                        <p:cTn id="6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1000"/>
                                        <p:tgtEl>
                                          <p:spTgt spid="11"/>
                                        </p:tgtEl>
                                      </p:cBhvr>
                                    </p:animEffect>
                                    <p:anim calcmode="lin" valueType="num">
                                      <p:cBhvr>
                                        <p:cTn id="71" dur="1000" fill="hold"/>
                                        <p:tgtEl>
                                          <p:spTgt spid="11"/>
                                        </p:tgtEl>
                                        <p:attrNameLst>
                                          <p:attrName>ppt_x</p:attrName>
                                        </p:attrNameLst>
                                      </p:cBhvr>
                                      <p:tavLst>
                                        <p:tav tm="0">
                                          <p:val>
                                            <p:strVal val="#ppt_x"/>
                                          </p:val>
                                        </p:tav>
                                        <p:tav tm="100000">
                                          <p:val>
                                            <p:strVal val="#ppt_x"/>
                                          </p:val>
                                        </p:tav>
                                      </p:tavLst>
                                    </p:anim>
                                    <p:anim calcmode="lin" valueType="num">
                                      <p:cBhvr>
                                        <p:cTn id="7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29D18928-2794-4498-90B4-B9DFB0B586D8}"/>
              </a:ext>
            </a:extLst>
          </p:cNvPr>
          <p:cNvSpPr txBox="1">
            <a:spLocks/>
          </p:cNvSpPr>
          <p:nvPr/>
        </p:nvSpPr>
        <p:spPr>
          <a:xfrm>
            <a:off x="152400" y="228600"/>
            <a:ext cx="8763000"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dirty="0">
                <a:solidFill>
                  <a:srgbClr val="0033CC"/>
                </a:solidFill>
                <a:latin typeface="Arial" panose="020B0604020202020204" pitchFamily="34" charset="0"/>
                <a:cs typeface="Arial" panose="020B0604020202020204" pitchFamily="34" charset="0"/>
              </a:rPr>
              <a:t>حلقة </a:t>
            </a:r>
            <a:r>
              <a:rPr lang="en-US" sz="3200" dirty="0">
                <a:solidFill>
                  <a:srgbClr val="0033CC"/>
                </a:solidFill>
                <a:latin typeface="Arial" panose="020B0604020202020204" pitchFamily="34" charset="0"/>
                <a:cs typeface="Arial" panose="020B0604020202020204" pitchFamily="34" charset="0"/>
              </a:rPr>
              <a:t>for </a:t>
            </a:r>
            <a:r>
              <a:rPr lang="ar-SA" sz="3200" dirty="0">
                <a:solidFill>
                  <a:srgbClr val="0033CC"/>
                </a:solidFill>
                <a:latin typeface="Arial" panose="020B0604020202020204" pitchFamily="34" charset="0"/>
                <a:cs typeface="Arial" panose="020B0604020202020204" pitchFamily="34" charset="0"/>
              </a:rPr>
              <a:t> المتداخلة :</a:t>
            </a:r>
            <a:endParaRPr lang="en-GB" sz="3200" dirty="0">
              <a:solidFill>
                <a:srgbClr val="0033CC"/>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A160E65-702C-45D6-9752-0D9EF749E400}"/>
              </a:ext>
            </a:extLst>
          </p:cNvPr>
          <p:cNvSpPr txBox="1">
            <a:spLocks/>
          </p:cNvSpPr>
          <p:nvPr/>
        </p:nvSpPr>
        <p:spPr>
          <a:xfrm>
            <a:off x="152400" y="812322"/>
            <a:ext cx="8763000" cy="17022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b="0" dirty="0">
                <a:solidFill>
                  <a:schemeClr val="tx1"/>
                </a:solidFill>
                <a:latin typeface="Arial" panose="020B0604020202020204" pitchFamily="34" charset="0"/>
                <a:cs typeface="Arial" panose="020B0604020202020204" pitchFamily="34" charset="0"/>
              </a:rPr>
              <a:t>	تتكون الحلقات المتداخلة من حلقة خارجية وحلقة آخرى داخلية أو أكثر , وفي كل مرة تتكرر الحقة الخارجية يتم تكرار الحلقة الداخلية من بداية العداد إلى نهايته .</a:t>
            </a:r>
            <a:endParaRPr lang="en-GB" sz="3200" b="0" dirty="0">
              <a:solidFill>
                <a:schemeClr val="tx1"/>
              </a:solidFill>
              <a:latin typeface="Arial" panose="020B0604020202020204" pitchFamily="34" charset="0"/>
              <a:cs typeface="Arial" panose="020B0604020202020204" pitchFamily="34" charset="0"/>
            </a:endParaRPr>
          </a:p>
        </p:txBody>
      </p:sp>
      <p:sp>
        <p:nvSpPr>
          <p:cNvPr id="4" name="Subtitle 2">
            <a:extLst>
              <a:ext uri="{FF2B5EF4-FFF2-40B4-BE49-F238E27FC236}">
                <a16:creationId xmlns:a16="http://schemas.microsoft.com/office/drawing/2014/main" id="{3B893C0C-0CEF-4FB6-87D2-F299FA2BDE35}"/>
              </a:ext>
            </a:extLst>
          </p:cNvPr>
          <p:cNvSpPr txBox="1">
            <a:spLocks/>
          </p:cNvSpPr>
          <p:nvPr/>
        </p:nvSpPr>
        <p:spPr>
          <a:xfrm>
            <a:off x="152400" y="2488722"/>
            <a:ext cx="8763000"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b="0" dirty="0">
                <a:solidFill>
                  <a:schemeClr val="tx1"/>
                </a:solidFill>
                <a:latin typeface="Arial" panose="020B0604020202020204" pitchFamily="34" charset="0"/>
                <a:cs typeface="Arial" panose="020B0604020202020204" pitchFamily="34" charset="0"/>
              </a:rPr>
              <a:t>مثال : اكتب برنامج يقوم بطباعة جدول ضرب من 1إلى 9 ؟</a:t>
            </a:r>
            <a:endParaRPr lang="en-GB" sz="3200" b="0" dirty="0">
              <a:solidFill>
                <a:schemeClr val="tx1"/>
              </a:solidFill>
              <a:latin typeface="Arial" panose="020B0604020202020204" pitchFamily="34" charset="0"/>
              <a:cs typeface="Arial" panose="020B0604020202020204" pitchFamily="34" charset="0"/>
            </a:endParaRPr>
          </a:p>
        </p:txBody>
      </p:sp>
      <p:sp>
        <p:nvSpPr>
          <p:cNvPr id="5" name="Subtitle 2">
            <a:extLst>
              <a:ext uri="{FF2B5EF4-FFF2-40B4-BE49-F238E27FC236}">
                <a16:creationId xmlns:a16="http://schemas.microsoft.com/office/drawing/2014/main" id="{695C58EA-91B5-493A-AA87-81CEB1D11A64}"/>
              </a:ext>
            </a:extLst>
          </p:cNvPr>
          <p:cNvSpPr txBox="1">
            <a:spLocks/>
          </p:cNvSpPr>
          <p:nvPr/>
        </p:nvSpPr>
        <p:spPr>
          <a:xfrm>
            <a:off x="1143000" y="3174522"/>
            <a:ext cx="7848600"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en-GB" sz="3200" b="0" dirty="0">
                <a:solidFill>
                  <a:srgbClr val="0033CC"/>
                </a:solidFill>
                <a:latin typeface="Arial" panose="020B0604020202020204" pitchFamily="34" charset="0"/>
                <a:cs typeface="Arial" panose="020B0604020202020204" pitchFamily="34" charset="0"/>
              </a:rPr>
              <a:t>public class </a:t>
            </a:r>
            <a:r>
              <a:rPr lang="en-GB" sz="3200" b="0" dirty="0">
                <a:solidFill>
                  <a:schemeClr val="tx1"/>
                </a:solidFill>
                <a:latin typeface="Arial" panose="020B0604020202020204" pitchFamily="34" charset="0"/>
                <a:cs typeface="Arial" panose="020B0604020202020204" pitchFamily="34" charset="0"/>
              </a:rPr>
              <a:t>NewClass {</a:t>
            </a:r>
          </a:p>
        </p:txBody>
      </p:sp>
      <p:sp>
        <p:nvSpPr>
          <p:cNvPr id="6" name="Subtitle 2">
            <a:extLst>
              <a:ext uri="{FF2B5EF4-FFF2-40B4-BE49-F238E27FC236}">
                <a16:creationId xmlns:a16="http://schemas.microsoft.com/office/drawing/2014/main" id="{816B7E77-187C-4129-A4B4-ABB051AC15CC}"/>
              </a:ext>
            </a:extLst>
          </p:cNvPr>
          <p:cNvSpPr txBox="1">
            <a:spLocks/>
          </p:cNvSpPr>
          <p:nvPr/>
        </p:nvSpPr>
        <p:spPr>
          <a:xfrm>
            <a:off x="1066800" y="3707922"/>
            <a:ext cx="7848600"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en-GB" sz="3200" b="0" dirty="0">
                <a:solidFill>
                  <a:schemeClr val="tx1"/>
                </a:solidFill>
                <a:latin typeface="Arial" panose="020B0604020202020204" pitchFamily="34" charset="0"/>
                <a:cs typeface="Arial" panose="020B0604020202020204" pitchFamily="34" charset="0"/>
              </a:rPr>
              <a:t> </a:t>
            </a:r>
            <a:r>
              <a:rPr lang="en-GB" sz="3200" b="0" dirty="0">
                <a:solidFill>
                  <a:srgbClr val="0033CC"/>
                </a:solidFill>
                <a:latin typeface="Arial" panose="020B0604020202020204" pitchFamily="34" charset="0"/>
                <a:cs typeface="Arial" panose="020B0604020202020204" pitchFamily="34" charset="0"/>
              </a:rPr>
              <a:t>public static void </a:t>
            </a:r>
            <a:r>
              <a:rPr lang="en-GB" sz="3200" b="0" dirty="0">
                <a:solidFill>
                  <a:schemeClr val="tx1"/>
                </a:solidFill>
                <a:latin typeface="Arial" panose="020B0604020202020204" pitchFamily="34" charset="0"/>
                <a:cs typeface="Arial" panose="020B0604020202020204" pitchFamily="34" charset="0"/>
              </a:rPr>
              <a:t>main ( String[ ] args )</a:t>
            </a:r>
          </a:p>
        </p:txBody>
      </p:sp>
      <p:sp>
        <p:nvSpPr>
          <p:cNvPr id="7" name="Subtitle 2">
            <a:extLst>
              <a:ext uri="{FF2B5EF4-FFF2-40B4-BE49-F238E27FC236}">
                <a16:creationId xmlns:a16="http://schemas.microsoft.com/office/drawing/2014/main" id="{55A02820-ED5D-4FA7-922E-2E75FB86E9C8}"/>
              </a:ext>
            </a:extLst>
          </p:cNvPr>
          <p:cNvSpPr txBox="1">
            <a:spLocks/>
          </p:cNvSpPr>
          <p:nvPr/>
        </p:nvSpPr>
        <p:spPr>
          <a:xfrm>
            <a:off x="1066800" y="4241322"/>
            <a:ext cx="7848600"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en-GB" sz="3200" b="0" dirty="0">
                <a:solidFill>
                  <a:schemeClr val="tx1"/>
                </a:solidFill>
                <a:latin typeface="Arial" panose="020B0604020202020204" pitchFamily="34" charset="0"/>
                <a:cs typeface="Arial" panose="020B0604020202020204" pitchFamily="34" charset="0"/>
              </a:rPr>
              <a:t>  { </a:t>
            </a:r>
          </a:p>
        </p:txBody>
      </p:sp>
      <p:sp>
        <p:nvSpPr>
          <p:cNvPr id="8" name="Subtitle 2">
            <a:extLst>
              <a:ext uri="{FF2B5EF4-FFF2-40B4-BE49-F238E27FC236}">
                <a16:creationId xmlns:a16="http://schemas.microsoft.com/office/drawing/2014/main" id="{84348AD1-F3FA-44A8-BB91-98375AA253BC}"/>
              </a:ext>
            </a:extLst>
          </p:cNvPr>
          <p:cNvSpPr txBox="1">
            <a:spLocks/>
          </p:cNvSpPr>
          <p:nvPr/>
        </p:nvSpPr>
        <p:spPr>
          <a:xfrm>
            <a:off x="1066800" y="4774722"/>
            <a:ext cx="7848600"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en-GB" sz="3200" b="0" dirty="0">
                <a:solidFill>
                  <a:schemeClr val="tx1"/>
                </a:solidFill>
                <a:latin typeface="Arial" panose="020B0604020202020204" pitchFamily="34" charset="0"/>
                <a:cs typeface="Arial" panose="020B0604020202020204" pitchFamily="34" charset="0"/>
              </a:rPr>
              <a:t>  </a:t>
            </a:r>
            <a:r>
              <a:rPr lang="en-GB" sz="3200" b="0" dirty="0">
                <a:solidFill>
                  <a:srgbClr val="0033CC"/>
                </a:solidFill>
                <a:latin typeface="Arial" panose="020B0604020202020204" pitchFamily="34" charset="0"/>
                <a:cs typeface="Arial" panose="020B0604020202020204" pitchFamily="34" charset="0"/>
              </a:rPr>
              <a:t>for</a:t>
            </a:r>
            <a:r>
              <a:rPr lang="en-GB" sz="3200" b="0" dirty="0">
                <a:solidFill>
                  <a:schemeClr val="tx1"/>
                </a:solidFill>
                <a:latin typeface="Arial" panose="020B0604020202020204" pitchFamily="34" charset="0"/>
                <a:cs typeface="Arial" panose="020B0604020202020204" pitchFamily="34" charset="0"/>
              </a:rPr>
              <a:t> ( int j=1 ; j &lt;= 9; j ++ )  </a:t>
            </a:r>
          </a:p>
        </p:txBody>
      </p:sp>
      <p:sp>
        <p:nvSpPr>
          <p:cNvPr id="9" name="Subtitle 2">
            <a:extLst>
              <a:ext uri="{FF2B5EF4-FFF2-40B4-BE49-F238E27FC236}">
                <a16:creationId xmlns:a16="http://schemas.microsoft.com/office/drawing/2014/main" id="{29E42E9A-0F34-4FB3-9AA2-C91ABDDC1D65}"/>
              </a:ext>
            </a:extLst>
          </p:cNvPr>
          <p:cNvSpPr txBox="1">
            <a:spLocks/>
          </p:cNvSpPr>
          <p:nvPr/>
        </p:nvSpPr>
        <p:spPr>
          <a:xfrm>
            <a:off x="1408042" y="5384322"/>
            <a:ext cx="7507357"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en-GB" sz="3200" b="0" dirty="0">
                <a:solidFill>
                  <a:schemeClr val="tx1"/>
                </a:solidFill>
                <a:latin typeface="Arial" panose="020B0604020202020204" pitchFamily="34" charset="0"/>
                <a:cs typeface="Arial" panose="020B0604020202020204" pitchFamily="34" charset="0"/>
              </a:rPr>
              <a:t>  </a:t>
            </a:r>
            <a:r>
              <a:rPr lang="nn-NO" sz="3200" b="0" dirty="0">
                <a:solidFill>
                  <a:srgbClr val="0033CC"/>
                </a:solidFill>
                <a:latin typeface="Arial" panose="020B0604020202020204" pitchFamily="34" charset="0"/>
                <a:cs typeface="Arial" panose="020B0604020202020204" pitchFamily="34" charset="0"/>
              </a:rPr>
              <a:t>for</a:t>
            </a:r>
            <a:r>
              <a:rPr lang="nn-NO" sz="3200" b="0" dirty="0">
                <a:solidFill>
                  <a:schemeClr val="tx1"/>
                </a:solidFill>
                <a:latin typeface="Arial" panose="020B0604020202020204" pitchFamily="34" charset="0"/>
                <a:cs typeface="Arial" panose="020B0604020202020204" pitchFamily="34" charset="0"/>
              </a:rPr>
              <a:t> ( int i = 1 ; i &lt;= 9 ; i ++ ) </a:t>
            </a:r>
            <a:endParaRPr lang="en-GB" sz="3200" b="0" dirty="0">
              <a:solidFill>
                <a:schemeClr val="tx1"/>
              </a:solidFill>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AECA62B4-F0FC-463F-9C5A-15805DC2F59F}"/>
              </a:ext>
            </a:extLst>
          </p:cNvPr>
          <p:cNvSpPr txBox="1">
            <a:spLocks/>
          </p:cNvSpPr>
          <p:nvPr/>
        </p:nvSpPr>
        <p:spPr>
          <a:xfrm>
            <a:off x="1066800" y="5917722"/>
            <a:ext cx="7848600"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en-GB" sz="3200" b="0" dirty="0">
                <a:solidFill>
                  <a:schemeClr val="tx1"/>
                </a:solidFill>
                <a:latin typeface="Arial" panose="020B0604020202020204" pitchFamily="34" charset="0"/>
                <a:cs typeface="Arial" panose="020B0604020202020204" pitchFamily="34" charset="0"/>
              </a:rPr>
              <a:t>  </a:t>
            </a:r>
            <a:r>
              <a:rPr lang="en-US" sz="3200" b="0" dirty="0">
                <a:solidFill>
                  <a:schemeClr val="tx1"/>
                </a:solidFill>
                <a:latin typeface="Arial" panose="020B0604020202020204" pitchFamily="34" charset="0"/>
                <a:cs typeface="Arial" panose="020B0604020202020204" pitchFamily="34" charset="0"/>
              </a:rPr>
              <a:t>{</a:t>
            </a:r>
            <a:r>
              <a:rPr lang="en-GB" sz="3200" b="0" dirty="0">
                <a:solidFill>
                  <a:schemeClr val="tx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58408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1000"/>
                                        <p:tgtEl>
                                          <p:spTgt spid="9"/>
                                        </p:tgtEl>
                                      </p:cBhvr>
                                    </p:animEffect>
                                    <p:anim calcmode="lin" valueType="num">
                                      <p:cBhvr>
                                        <p:cTn id="57" dur="1000" fill="hold"/>
                                        <p:tgtEl>
                                          <p:spTgt spid="9"/>
                                        </p:tgtEl>
                                        <p:attrNameLst>
                                          <p:attrName>ppt_x</p:attrName>
                                        </p:attrNameLst>
                                      </p:cBhvr>
                                      <p:tavLst>
                                        <p:tav tm="0">
                                          <p:val>
                                            <p:strVal val="#ppt_x"/>
                                          </p:val>
                                        </p:tav>
                                        <p:tav tm="100000">
                                          <p:val>
                                            <p:strVal val="#ppt_x"/>
                                          </p:val>
                                        </p:tav>
                                      </p:tavLst>
                                    </p:anim>
                                    <p:anim calcmode="lin" valueType="num">
                                      <p:cBhvr>
                                        <p:cTn id="5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1000"/>
                                        <p:tgtEl>
                                          <p:spTgt spid="10"/>
                                        </p:tgtEl>
                                      </p:cBhvr>
                                    </p:animEffect>
                                    <p:anim calcmode="lin" valueType="num">
                                      <p:cBhvr>
                                        <p:cTn id="64" dur="1000" fill="hold"/>
                                        <p:tgtEl>
                                          <p:spTgt spid="10"/>
                                        </p:tgtEl>
                                        <p:attrNameLst>
                                          <p:attrName>ppt_x</p:attrName>
                                        </p:attrNameLst>
                                      </p:cBhvr>
                                      <p:tavLst>
                                        <p:tav tm="0">
                                          <p:val>
                                            <p:strVal val="#ppt_x"/>
                                          </p:val>
                                        </p:tav>
                                        <p:tav tm="100000">
                                          <p:val>
                                            <p:strVal val="#ppt_x"/>
                                          </p:val>
                                        </p:tav>
                                      </p:tavLst>
                                    </p:anim>
                                    <p:anim calcmode="lin" valueType="num">
                                      <p:cBhvr>
                                        <p:cTn id="6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41BC0569-8B81-4148-8598-021492A5B233}"/>
              </a:ext>
            </a:extLst>
          </p:cNvPr>
          <p:cNvSpPr txBox="1">
            <a:spLocks/>
          </p:cNvSpPr>
          <p:nvPr/>
        </p:nvSpPr>
        <p:spPr>
          <a:xfrm>
            <a:off x="1295400" y="228600"/>
            <a:ext cx="7620000"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en-GB" sz="3200" b="0" dirty="0">
                <a:solidFill>
                  <a:schemeClr val="tx1"/>
                </a:solidFill>
                <a:latin typeface="Arial" panose="020B0604020202020204" pitchFamily="34" charset="0"/>
                <a:cs typeface="Arial" panose="020B0604020202020204" pitchFamily="34" charset="0"/>
              </a:rPr>
              <a:t> System.out.println (i+"*"+j+"=" +i* j ) ;  </a:t>
            </a:r>
          </a:p>
        </p:txBody>
      </p:sp>
      <p:sp>
        <p:nvSpPr>
          <p:cNvPr id="3" name="Subtitle 2">
            <a:extLst>
              <a:ext uri="{FF2B5EF4-FFF2-40B4-BE49-F238E27FC236}">
                <a16:creationId xmlns:a16="http://schemas.microsoft.com/office/drawing/2014/main" id="{B645398D-79D1-4CE7-A573-703D59B57CEF}"/>
              </a:ext>
            </a:extLst>
          </p:cNvPr>
          <p:cNvSpPr txBox="1">
            <a:spLocks/>
          </p:cNvSpPr>
          <p:nvPr/>
        </p:nvSpPr>
        <p:spPr>
          <a:xfrm>
            <a:off x="1295400" y="838200"/>
            <a:ext cx="7620000"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en-GB" sz="3200" b="0" dirty="0">
                <a:solidFill>
                  <a:schemeClr val="tx1"/>
                </a:solidFill>
                <a:latin typeface="Arial" panose="020B0604020202020204" pitchFamily="34" charset="0"/>
                <a:cs typeface="Arial" panose="020B0604020202020204" pitchFamily="34" charset="0"/>
              </a:rPr>
              <a:t>}</a:t>
            </a:r>
            <a:r>
              <a:rPr lang="ar-SA" sz="3200" b="0" dirty="0">
                <a:solidFill>
                  <a:schemeClr val="tx1"/>
                </a:solidFill>
                <a:latin typeface="Arial" panose="020B0604020202020204" pitchFamily="34" charset="0"/>
                <a:cs typeface="Arial" panose="020B0604020202020204" pitchFamily="34" charset="0"/>
              </a:rPr>
              <a:t>     </a:t>
            </a:r>
            <a:r>
              <a:rPr lang="en-GB" sz="3200" b="0" dirty="0">
                <a:solidFill>
                  <a:schemeClr val="tx1"/>
                </a:solidFill>
                <a:latin typeface="Arial" panose="020B0604020202020204" pitchFamily="34" charset="0"/>
                <a:cs typeface="Arial" panose="020B0604020202020204" pitchFamily="34" charset="0"/>
              </a:rPr>
              <a:t>}</a:t>
            </a:r>
            <a:r>
              <a:rPr lang="ar-SA" sz="3200" b="0" dirty="0">
                <a:solidFill>
                  <a:schemeClr val="tx1"/>
                </a:solidFill>
                <a:latin typeface="Arial" panose="020B0604020202020204" pitchFamily="34" charset="0"/>
                <a:cs typeface="Arial" panose="020B0604020202020204" pitchFamily="34" charset="0"/>
              </a:rPr>
              <a:t>   </a:t>
            </a:r>
            <a:r>
              <a:rPr lang="en-GB" sz="3200" b="0" dirty="0">
                <a:solidFill>
                  <a:schemeClr val="tx1"/>
                </a:solidFill>
                <a:latin typeface="Arial" panose="020B0604020202020204" pitchFamily="34" charset="0"/>
                <a:cs typeface="Arial" panose="020B0604020202020204" pitchFamily="34" charset="0"/>
              </a:rPr>
              <a:t>}</a:t>
            </a:r>
          </a:p>
          <a:p>
            <a:pPr rtl="1"/>
            <a:endParaRPr lang="en-GB" sz="3200" b="0" dirty="0">
              <a:solidFill>
                <a:schemeClr val="tx1"/>
              </a:solidFill>
              <a:latin typeface="Arial" panose="020B0604020202020204" pitchFamily="34" charset="0"/>
              <a:cs typeface="Arial" panose="020B0604020202020204" pitchFamily="34" charset="0"/>
            </a:endParaRPr>
          </a:p>
        </p:txBody>
      </p:sp>
      <p:sp>
        <p:nvSpPr>
          <p:cNvPr id="4" name="Subtitle 2">
            <a:extLst>
              <a:ext uri="{FF2B5EF4-FFF2-40B4-BE49-F238E27FC236}">
                <a16:creationId xmlns:a16="http://schemas.microsoft.com/office/drawing/2014/main" id="{0E4CBC30-06A1-45E8-82F0-D0C6928C956B}"/>
              </a:ext>
            </a:extLst>
          </p:cNvPr>
          <p:cNvSpPr txBox="1">
            <a:spLocks/>
          </p:cNvSpPr>
          <p:nvPr/>
        </p:nvSpPr>
        <p:spPr>
          <a:xfrm>
            <a:off x="1371600" y="1421922"/>
            <a:ext cx="7620000"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endParaRPr lang="en-GB" sz="3200" b="0" dirty="0">
              <a:solidFill>
                <a:schemeClr val="tx1"/>
              </a:solidFill>
              <a:latin typeface="Arial" panose="020B0604020202020204" pitchFamily="34" charset="0"/>
              <a:cs typeface="Arial" panose="020B0604020202020204" pitchFamily="34" charset="0"/>
            </a:endParaRPr>
          </a:p>
        </p:txBody>
      </p:sp>
      <p:sp>
        <p:nvSpPr>
          <p:cNvPr id="5" name="Subtitle 2">
            <a:extLst>
              <a:ext uri="{FF2B5EF4-FFF2-40B4-BE49-F238E27FC236}">
                <a16:creationId xmlns:a16="http://schemas.microsoft.com/office/drawing/2014/main" id="{B9195D77-078C-48AC-A037-DCAD35A29E01}"/>
              </a:ext>
            </a:extLst>
          </p:cNvPr>
          <p:cNvSpPr txBox="1">
            <a:spLocks/>
          </p:cNvSpPr>
          <p:nvPr/>
        </p:nvSpPr>
        <p:spPr>
          <a:xfrm>
            <a:off x="1382110" y="1315625"/>
            <a:ext cx="7620000" cy="2641122"/>
          </a:xfrm>
          <a:prstGeom prst="rect">
            <a:avLst/>
          </a:prstGeom>
        </p:spPr>
        <p:txBody>
          <a:bodyPr vert="horz">
            <a:normAutofit fontScale="92500" lnSpcReduction="10000"/>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500" dirty="0">
                <a:solidFill>
                  <a:srgbClr val="C00000"/>
                </a:solidFill>
                <a:latin typeface="Arial" panose="020B0604020202020204" pitchFamily="34" charset="0"/>
                <a:cs typeface="Arial" panose="020B0604020202020204" pitchFamily="34" charset="0"/>
              </a:rPr>
              <a:t>مثال : </a:t>
            </a:r>
            <a:r>
              <a:rPr lang="ar-SA" sz="3200" b="0" dirty="0">
                <a:solidFill>
                  <a:schemeClr val="tx1"/>
                </a:solidFill>
                <a:latin typeface="Arial" panose="020B0604020202020204" pitchFamily="34" charset="0"/>
                <a:cs typeface="Arial" panose="020B0604020202020204" pitchFamily="34" charset="0"/>
              </a:rPr>
              <a:t>اكتب برنامج يقوم بطباعة الأشكال التالية ؟</a:t>
            </a:r>
          </a:p>
          <a:p>
            <a:pPr rtl="1"/>
            <a:r>
              <a:rPr lang="ar-SA" sz="3500" dirty="0">
                <a:solidFill>
                  <a:schemeClr val="tx1"/>
                </a:solidFill>
                <a:latin typeface="Arial" panose="020B0604020202020204" pitchFamily="34" charset="0"/>
                <a:cs typeface="Arial" panose="020B0604020202020204" pitchFamily="34" charset="0"/>
              </a:rPr>
              <a:t>*    *    *    *</a:t>
            </a:r>
          </a:p>
          <a:p>
            <a:pPr rtl="1"/>
            <a:r>
              <a:rPr lang="ar-SA" sz="3500" dirty="0">
                <a:solidFill>
                  <a:schemeClr val="tx1"/>
                </a:solidFill>
                <a:latin typeface="Arial" panose="020B0604020202020204" pitchFamily="34" charset="0"/>
                <a:cs typeface="Arial" panose="020B0604020202020204" pitchFamily="34" charset="0"/>
              </a:rPr>
              <a:t>*    *    *    *</a:t>
            </a:r>
          </a:p>
          <a:p>
            <a:pPr rtl="1"/>
            <a:r>
              <a:rPr lang="ar-SA" sz="3500" dirty="0">
                <a:solidFill>
                  <a:schemeClr val="tx1"/>
                </a:solidFill>
                <a:latin typeface="Arial" panose="020B0604020202020204" pitchFamily="34" charset="0"/>
                <a:cs typeface="Arial" panose="020B0604020202020204" pitchFamily="34" charset="0"/>
              </a:rPr>
              <a:t>*    *    *    *</a:t>
            </a:r>
          </a:p>
          <a:p>
            <a:pPr rtl="1"/>
            <a:r>
              <a:rPr lang="ar-SA" sz="3500" dirty="0">
                <a:solidFill>
                  <a:schemeClr val="tx1"/>
                </a:solidFill>
                <a:latin typeface="Arial" panose="020B0604020202020204" pitchFamily="34" charset="0"/>
                <a:cs typeface="Arial" panose="020B0604020202020204" pitchFamily="34" charset="0"/>
              </a:rPr>
              <a:t>*    *    *    *</a:t>
            </a:r>
            <a:endParaRPr lang="ar-SA" sz="3200" b="0" dirty="0">
              <a:solidFill>
                <a:schemeClr val="tx1"/>
              </a:solidFill>
              <a:latin typeface="Arial" panose="020B0604020202020204" pitchFamily="34" charset="0"/>
              <a:cs typeface="Arial" panose="020B0604020202020204" pitchFamily="34" charset="0"/>
            </a:endParaRPr>
          </a:p>
          <a:p>
            <a:pPr algn="r" rtl="1"/>
            <a:endParaRPr lang="en-GB" sz="3200" b="0" dirty="0">
              <a:solidFill>
                <a:schemeClr val="tx1"/>
              </a:solidFill>
              <a:latin typeface="Arial" panose="020B0604020202020204" pitchFamily="34" charset="0"/>
              <a:cs typeface="Arial" panose="020B0604020202020204" pitchFamily="34" charset="0"/>
            </a:endParaRPr>
          </a:p>
        </p:txBody>
      </p:sp>
      <p:sp>
        <p:nvSpPr>
          <p:cNvPr id="6" name="Subtitle 2">
            <a:extLst>
              <a:ext uri="{FF2B5EF4-FFF2-40B4-BE49-F238E27FC236}">
                <a16:creationId xmlns:a16="http://schemas.microsoft.com/office/drawing/2014/main" id="{9FD3ECD8-512B-4E2A-BED3-FDFB59CC45C7}"/>
              </a:ext>
            </a:extLst>
          </p:cNvPr>
          <p:cNvSpPr txBox="1">
            <a:spLocks/>
          </p:cNvSpPr>
          <p:nvPr/>
        </p:nvSpPr>
        <p:spPr>
          <a:xfrm>
            <a:off x="1371600" y="3670738"/>
            <a:ext cx="7620000"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en-GB" sz="3200" b="0" dirty="0">
                <a:solidFill>
                  <a:srgbClr val="0033CC"/>
                </a:solidFill>
                <a:latin typeface="Arial" panose="020B0604020202020204" pitchFamily="34" charset="0"/>
                <a:cs typeface="Arial" panose="020B0604020202020204" pitchFamily="34" charset="0"/>
              </a:rPr>
              <a:t>public class </a:t>
            </a:r>
            <a:r>
              <a:rPr lang="en-GB" sz="3200" b="0" dirty="0">
                <a:solidFill>
                  <a:schemeClr val="tx1"/>
                </a:solidFill>
                <a:latin typeface="Arial" panose="020B0604020202020204" pitchFamily="34" charset="0"/>
                <a:cs typeface="Arial" panose="020B0604020202020204" pitchFamily="34" charset="0"/>
              </a:rPr>
              <a:t>NewClass {</a:t>
            </a:r>
          </a:p>
        </p:txBody>
      </p:sp>
      <p:sp>
        <p:nvSpPr>
          <p:cNvPr id="7" name="Subtitle 2">
            <a:extLst>
              <a:ext uri="{FF2B5EF4-FFF2-40B4-BE49-F238E27FC236}">
                <a16:creationId xmlns:a16="http://schemas.microsoft.com/office/drawing/2014/main" id="{34BA39A6-F70E-4568-8456-FC54D208E9EA}"/>
              </a:ext>
            </a:extLst>
          </p:cNvPr>
          <p:cNvSpPr txBox="1">
            <a:spLocks/>
          </p:cNvSpPr>
          <p:nvPr/>
        </p:nvSpPr>
        <p:spPr>
          <a:xfrm>
            <a:off x="1295400" y="4204138"/>
            <a:ext cx="7620000"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en-GB" sz="3200" b="0" dirty="0">
                <a:solidFill>
                  <a:schemeClr val="tx1"/>
                </a:solidFill>
                <a:latin typeface="Arial" panose="020B0604020202020204" pitchFamily="34" charset="0"/>
                <a:cs typeface="Arial" panose="020B0604020202020204" pitchFamily="34" charset="0"/>
              </a:rPr>
              <a:t> </a:t>
            </a:r>
            <a:r>
              <a:rPr lang="en-GB" sz="3200" b="0" dirty="0">
                <a:solidFill>
                  <a:srgbClr val="0033CC"/>
                </a:solidFill>
                <a:latin typeface="Arial" panose="020B0604020202020204" pitchFamily="34" charset="0"/>
                <a:cs typeface="Arial" panose="020B0604020202020204" pitchFamily="34" charset="0"/>
              </a:rPr>
              <a:t>public static void </a:t>
            </a:r>
            <a:r>
              <a:rPr lang="en-GB" sz="3200" b="0" dirty="0">
                <a:solidFill>
                  <a:schemeClr val="tx1"/>
                </a:solidFill>
                <a:latin typeface="Arial" panose="020B0604020202020204" pitchFamily="34" charset="0"/>
                <a:cs typeface="Arial" panose="020B0604020202020204" pitchFamily="34" charset="0"/>
              </a:rPr>
              <a:t>main ( String[ ] args )</a:t>
            </a:r>
          </a:p>
        </p:txBody>
      </p:sp>
      <p:sp>
        <p:nvSpPr>
          <p:cNvPr id="8" name="Subtitle 2">
            <a:extLst>
              <a:ext uri="{FF2B5EF4-FFF2-40B4-BE49-F238E27FC236}">
                <a16:creationId xmlns:a16="http://schemas.microsoft.com/office/drawing/2014/main" id="{3ABC5CD8-B69A-4FC2-A4E0-E872672B929C}"/>
              </a:ext>
            </a:extLst>
          </p:cNvPr>
          <p:cNvSpPr txBox="1">
            <a:spLocks/>
          </p:cNvSpPr>
          <p:nvPr/>
        </p:nvSpPr>
        <p:spPr>
          <a:xfrm>
            <a:off x="1295400" y="4737538"/>
            <a:ext cx="7620000"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en-GB" sz="3200" b="0" dirty="0">
                <a:solidFill>
                  <a:schemeClr val="tx1"/>
                </a:solidFill>
                <a:latin typeface="Arial" panose="020B0604020202020204" pitchFamily="34" charset="0"/>
                <a:cs typeface="Arial" panose="020B0604020202020204" pitchFamily="34" charset="0"/>
              </a:rPr>
              <a:t>  { </a:t>
            </a:r>
          </a:p>
        </p:txBody>
      </p:sp>
      <p:sp>
        <p:nvSpPr>
          <p:cNvPr id="10" name="Subtitle 2">
            <a:extLst>
              <a:ext uri="{FF2B5EF4-FFF2-40B4-BE49-F238E27FC236}">
                <a16:creationId xmlns:a16="http://schemas.microsoft.com/office/drawing/2014/main" id="{6660AA34-DE90-4B15-ADDA-70266594ABC8}"/>
              </a:ext>
            </a:extLst>
          </p:cNvPr>
          <p:cNvSpPr txBox="1">
            <a:spLocks/>
          </p:cNvSpPr>
          <p:nvPr/>
        </p:nvSpPr>
        <p:spPr>
          <a:xfrm>
            <a:off x="1532111" y="5231922"/>
            <a:ext cx="7288696"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en-GB" sz="3200" b="0" dirty="0">
                <a:solidFill>
                  <a:schemeClr val="tx1"/>
                </a:solidFill>
                <a:latin typeface="Arial" panose="020B0604020202020204" pitchFamily="34" charset="0"/>
                <a:cs typeface="Arial" panose="020B0604020202020204" pitchFamily="34" charset="0"/>
              </a:rPr>
              <a:t>  </a:t>
            </a:r>
            <a:r>
              <a:rPr lang="nn-NO" sz="3200" b="0" dirty="0">
                <a:solidFill>
                  <a:schemeClr val="tx1"/>
                </a:solidFill>
                <a:latin typeface="Arial" panose="020B0604020202020204" pitchFamily="34" charset="0"/>
                <a:cs typeface="Arial" panose="020B0604020202020204" pitchFamily="34" charset="0"/>
              </a:rPr>
              <a:t>for ( int i = 1 ; i &lt;= 4 ; i ++ ) </a:t>
            </a:r>
            <a:endParaRPr lang="en-GB" sz="3200" b="0" dirty="0">
              <a:solidFill>
                <a:schemeClr val="tx1"/>
              </a:solidFill>
              <a:latin typeface="Arial" panose="020B0604020202020204" pitchFamily="34" charset="0"/>
              <a:cs typeface="Arial" panose="020B0604020202020204" pitchFamily="34" charset="0"/>
            </a:endParaRPr>
          </a:p>
        </p:txBody>
      </p:sp>
      <p:sp>
        <p:nvSpPr>
          <p:cNvPr id="11" name="Subtitle 2">
            <a:extLst>
              <a:ext uri="{FF2B5EF4-FFF2-40B4-BE49-F238E27FC236}">
                <a16:creationId xmlns:a16="http://schemas.microsoft.com/office/drawing/2014/main" id="{95AF2768-4DFB-4E11-A60D-8D89F7F66BAB}"/>
              </a:ext>
            </a:extLst>
          </p:cNvPr>
          <p:cNvSpPr txBox="1">
            <a:spLocks/>
          </p:cNvSpPr>
          <p:nvPr/>
        </p:nvSpPr>
        <p:spPr>
          <a:xfrm>
            <a:off x="323193" y="5859517"/>
            <a:ext cx="8820807" cy="762000"/>
          </a:xfrm>
          <a:prstGeom prst="rect">
            <a:avLst/>
          </a:prstGeom>
        </p:spPr>
        <p:txBody>
          <a:bodyPr vert="horz">
            <a:no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en-GB" sz="2800" b="0" dirty="0">
                <a:solidFill>
                  <a:schemeClr val="tx1"/>
                </a:solidFill>
                <a:latin typeface="Arial" panose="020B0604020202020204" pitchFamily="34" charset="0"/>
                <a:cs typeface="Arial" panose="020B0604020202020204" pitchFamily="34" charset="0"/>
              </a:rPr>
              <a:t> </a:t>
            </a:r>
            <a:r>
              <a:rPr lang="en-GB" sz="2800" b="0" dirty="0" err="1">
                <a:solidFill>
                  <a:schemeClr val="tx1"/>
                </a:solidFill>
                <a:latin typeface="Arial" panose="020B0604020202020204" pitchFamily="34" charset="0"/>
                <a:cs typeface="Arial" panose="020B0604020202020204" pitchFamily="34" charset="0"/>
              </a:rPr>
              <a:t>System.out.println</a:t>
            </a:r>
            <a:r>
              <a:rPr lang="en-GB" sz="2800" b="0" dirty="0">
                <a:solidFill>
                  <a:schemeClr val="tx1"/>
                </a:solidFill>
                <a:latin typeface="Arial" panose="020B0604020202020204" pitchFamily="34" charset="0"/>
                <a:cs typeface="Arial" panose="020B0604020202020204" pitchFamily="34" charset="0"/>
              </a:rPr>
              <a:t> ("*"+”   “+"*"+”   “+"*"+”   “+"*"+”   “);</a:t>
            </a:r>
          </a:p>
        </p:txBody>
      </p:sp>
    </p:spTree>
    <p:extLst>
      <p:ext uri="{BB962C8B-B14F-4D97-AF65-F5344CB8AC3E}">
        <p14:creationId xmlns:p14="http://schemas.microsoft.com/office/powerpoint/2010/main" val="177173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1000"/>
                                        <p:tgtEl>
                                          <p:spTgt spid="10"/>
                                        </p:tgtEl>
                                      </p:cBhvr>
                                    </p:animEffect>
                                    <p:anim calcmode="lin" valueType="num">
                                      <p:cBhvr>
                                        <p:cTn id="57" dur="1000" fill="hold"/>
                                        <p:tgtEl>
                                          <p:spTgt spid="10"/>
                                        </p:tgtEl>
                                        <p:attrNameLst>
                                          <p:attrName>ppt_x</p:attrName>
                                        </p:attrNameLst>
                                      </p:cBhvr>
                                      <p:tavLst>
                                        <p:tav tm="0">
                                          <p:val>
                                            <p:strVal val="#ppt_x"/>
                                          </p:val>
                                        </p:tav>
                                        <p:tav tm="100000">
                                          <p:val>
                                            <p:strVal val="#ppt_x"/>
                                          </p:val>
                                        </p:tav>
                                      </p:tavLst>
                                    </p:anim>
                                    <p:anim calcmode="lin" valueType="num">
                                      <p:cBhvr>
                                        <p:cTn id="5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1000"/>
                                        <p:tgtEl>
                                          <p:spTgt spid="11"/>
                                        </p:tgtEl>
                                      </p:cBhvr>
                                    </p:animEffect>
                                    <p:anim calcmode="lin" valueType="num">
                                      <p:cBhvr>
                                        <p:cTn id="64" dur="1000" fill="hold"/>
                                        <p:tgtEl>
                                          <p:spTgt spid="11"/>
                                        </p:tgtEl>
                                        <p:attrNameLst>
                                          <p:attrName>ppt_x</p:attrName>
                                        </p:attrNameLst>
                                      </p:cBhvr>
                                      <p:tavLst>
                                        <p:tav tm="0">
                                          <p:val>
                                            <p:strVal val="#ppt_x"/>
                                          </p:val>
                                        </p:tav>
                                        <p:tav tm="100000">
                                          <p:val>
                                            <p:strVal val="#ppt_x"/>
                                          </p:val>
                                        </p:tav>
                                      </p:tavLst>
                                    </p:anim>
                                    <p:anim calcmode="lin" valueType="num">
                                      <p:cBhvr>
                                        <p:cTn id="6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0C380D0-803F-4CD4-A18F-B479BEF05663}"/>
              </a:ext>
            </a:extLst>
          </p:cNvPr>
          <p:cNvSpPr txBox="1">
            <a:spLocks/>
          </p:cNvSpPr>
          <p:nvPr/>
        </p:nvSpPr>
        <p:spPr>
          <a:xfrm>
            <a:off x="1504019" y="397164"/>
            <a:ext cx="7150210"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en-GB" sz="3200" b="0" dirty="0">
                <a:solidFill>
                  <a:schemeClr val="tx1"/>
                </a:solidFill>
              </a:rPr>
              <a:t>}</a:t>
            </a:r>
            <a:r>
              <a:rPr lang="ar-SA" sz="3200" b="0" dirty="0">
                <a:solidFill>
                  <a:schemeClr val="tx1"/>
                </a:solidFill>
              </a:rPr>
              <a:t>     </a:t>
            </a:r>
            <a:r>
              <a:rPr lang="en-GB" sz="3200" b="0" dirty="0">
                <a:solidFill>
                  <a:schemeClr val="tx1"/>
                </a:solidFill>
              </a:rPr>
              <a:t>}</a:t>
            </a:r>
            <a:r>
              <a:rPr lang="ar-SA" sz="3200" b="0" dirty="0">
                <a:solidFill>
                  <a:schemeClr val="tx1"/>
                </a:solidFill>
              </a:rPr>
              <a:t>   </a:t>
            </a:r>
            <a:endParaRPr lang="en-GB" sz="3200" b="0" dirty="0">
              <a:solidFill>
                <a:schemeClr val="tx1"/>
              </a:solidFill>
            </a:endParaRPr>
          </a:p>
          <a:p>
            <a:pPr rtl="1"/>
            <a:endParaRPr lang="en-GB" sz="3200" b="0" dirty="0">
              <a:solidFill>
                <a:schemeClr val="tx1"/>
              </a:solidFill>
            </a:endParaRPr>
          </a:p>
        </p:txBody>
      </p:sp>
      <p:sp>
        <p:nvSpPr>
          <p:cNvPr id="5" name="Subtitle 2">
            <a:extLst>
              <a:ext uri="{FF2B5EF4-FFF2-40B4-BE49-F238E27FC236}">
                <a16:creationId xmlns:a16="http://schemas.microsoft.com/office/drawing/2014/main" id="{6D53CAE7-29D3-4CA3-8794-733578256F4E}"/>
              </a:ext>
            </a:extLst>
          </p:cNvPr>
          <p:cNvSpPr txBox="1">
            <a:spLocks/>
          </p:cNvSpPr>
          <p:nvPr/>
        </p:nvSpPr>
        <p:spPr>
          <a:xfrm>
            <a:off x="1034229" y="1371600"/>
            <a:ext cx="7620000" cy="3400097"/>
          </a:xfrm>
          <a:prstGeom prst="rect">
            <a:avLst/>
          </a:prstGeom>
        </p:spPr>
        <p:txBody>
          <a:bodyPr vert="horz">
            <a:normAutofit lnSpcReduction="10000"/>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500" dirty="0">
                <a:solidFill>
                  <a:srgbClr val="C00000"/>
                </a:solidFill>
                <a:latin typeface="Arial" panose="020B0604020202020204" pitchFamily="34" charset="0"/>
                <a:cs typeface="Arial" panose="020B0604020202020204" pitchFamily="34" charset="0"/>
              </a:rPr>
              <a:t>تدريب : </a:t>
            </a:r>
            <a:r>
              <a:rPr lang="ar-SA" sz="3200" b="0" dirty="0">
                <a:solidFill>
                  <a:schemeClr val="tx1"/>
                </a:solidFill>
                <a:latin typeface="Arial" panose="020B0604020202020204" pitchFamily="34" charset="0"/>
                <a:cs typeface="Arial" panose="020B0604020202020204" pitchFamily="34" charset="0"/>
              </a:rPr>
              <a:t>اكتب برنامج يقوم بطباعة الأشكال التالية ؟</a:t>
            </a:r>
          </a:p>
          <a:p>
            <a:pPr rtl="1"/>
            <a:r>
              <a:rPr lang="ar-SA" sz="3500" dirty="0">
                <a:solidFill>
                  <a:schemeClr val="tx1"/>
                </a:solidFill>
                <a:latin typeface="Arial" panose="020B0604020202020204" pitchFamily="34" charset="0"/>
                <a:cs typeface="Arial" panose="020B0604020202020204" pitchFamily="34" charset="0"/>
              </a:rPr>
              <a:t>*  </a:t>
            </a:r>
            <a:r>
              <a:rPr lang="en-US" sz="3500" dirty="0">
                <a:solidFill>
                  <a:schemeClr val="tx1"/>
                </a:solidFill>
                <a:latin typeface="Arial" panose="020B0604020202020204" pitchFamily="34" charset="0"/>
                <a:cs typeface="Arial" panose="020B0604020202020204" pitchFamily="34" charset="0"/>
              </a:rPr>
              <a:t>         </a:t>
            </a:r>
            <a:r>
              <a:rPr lang="ar-SA" sz="3500" dirty="0">
                <a:solidFill>
                  <a:schemeClr val="tx1"/>
                </a:solidFill>
                <a:latin typeface="Arial" panose="020B0604020202020204" pitchFamily="34" charset="0"/>
                <a:cs typeface="Arial" panose="020B0604020202020204" pitchFamily="34" charset="0"/>
              </a:rPr>
              <a:t>    </a:t>
            </a:r>
          </a:p>
          <a:p>
            <a:pPr rtl="1"/>
            <a:r>
              <a:rPr lang="ar-SA" sz="3500" dirty="0">
                <a:solidFill>
                  <a:schemeClr val="tx1"/>
                </a:solidFill>
                <a:latin typeface="Arial" panose="020B0604020202020204" pitchFamily="34" charset="0"/>
                <a:cs typeface="Arial" panose="020B0604020202020204" pitchFamily="34" charset="0"/>
              </a:rPr>
              <a:t>*    *    *   </a:t>
            </a:r>
            <a:r>
              <a:rPr lang="en-US" sz="3500" dirty="0">
                <a:solidFill>
                  <a:schemeClr val="tx1"/>
                </a:solidFill>
                <a:latin typeface="Arial" panose="020B0604020202020204" pitchFamily="34" charset="0"/>
                <a:cs typeface="Arial" panose="020B0604020202020204" pitchFamily="34" charset="0"/>
              </a:rPr>
              <a:t>  </a:t>
            </a:r>
            <a:endParaRPr lang="ar-SA" sz="3500" dirty="0">
              <a:solidFill>
                <a:schemeClr val="tx1"/>
              </a:solidFill>
              <a:latin typeface="Arial" panose="020B0604020202020204" pitchFamily="34" charset="0"/>
              <a:cs typeface="Arial" panose="020B0604020202020204" pitchFamily="34" charset="0"/>
            </a:endParaRPr>
          </a:p>
          <a:p>
            <a:pPr rtl="1"/>
            <a:r>
              <a:rPr lang="en-US" sz="3500" dirty="0">
                <a:solidFill>
                  <a:schemeClr val="tx1"/>
                </a:solidFill>
                <a:latin typeface="Arial" panose="020B0604020202020204" pitchFamily="34" charset="0"/>
                <a:cs typeface="Arial" panose="020B0604020202020204" pitchFamily="34" charset="0"/>
              </a:rPr>
              <a:t>    *</a:t>
            </a:r>
            <a:r>
              <a:rPr lang="ar-SA" sz="3500" dirty="0">
                <a:solidFill>
                  <a:schemeClr val="tx1"/>
                </a:solidFill>
                <a:latin typeface="Arial" panose="020B0604020202020204" pitchFamily="34" charset="0"/>
                <a:cs typeface="Arial" panose="020B0604020202020204" pitchFamily="34" charset="0"/>
              </a:rPr>
              <a:t>*    *    *    *</a:t>
            </a:r>
          </a:p>
          <a:p>
            <a:pPr rtl="1"/>
            <a:r>
              <a:rPr lang="en-US" sz="3500" dirty="0">
                <a:solidFill>
                  <a:schemeClr val="tx1"/>
                </a:solidFill>
                <a:latin typeface="Arial" panose="020B0604020202020204" pitchFamily="34" charset="0"/>
                <a:cs typeface="Arial" panose="020B0604020202020204" pitchFamily="34" charset="0"/>
              </a:rPr>
              <a:t>     </a:t>
            </a:r>
            <a:r>
              <a:rPr lang="ar-SA" sz="3500" dirty="0">
                <a:solidFill>
                  <a:schemeClr val="tx1"/>
                </a:solidFill>
                <a:latin typeface="Arial" panose="020B0604020202020204" pitchFamily="34" charset="0"/>
                <a:cs typeface="Arial" panose="020B0604020202020204" pitchFamily="34" charset="0"/>
              </a:rPr>
              <a:t>*    *    *    </a:t>
            </a:r>
            <a:r>
              <a:rPr lang="en-US" sz="3500" dirty="0">
                <a:solidFill>
                  <a:schemeClr val="tx1"/>
                </a:solidFill>
                <a:latin typeface="Arial" panose="020B0604020202020204" pitchFamily="34" charset="0"/>
                <a:cs typeface="Arial" panose="020B0604020202020204" pitchFamily="34" charset="0"/>
              </a:rPr>
              <a:t>  </a:t>
            </a:r>
          </a:p>
          <a:p>
            <a:pPr rtl="1"/>
            <a:r>
              <a:rPr lang="en-US" sz="3500" b="0" dirty="0">
                <a:solidFill>
                  <a:schemeClr val="tx1"/>
                </a:solidFill>
                <a:latin typeface="Arial" panose="020B0604020202020204" pitchFamily="34" charset="0"/>
                <a:cs typeface="Arial" panose="020B0604020202020204" pitchFamily="34" charset="0"/>
              </a:rPr>
              <a:t>            *</a:t>
            </a:r>
            <a:endParaRPr lang="ar-SA" sz="3200" b="0" dirty="0">
              <a:solidFill>
                <a:schemeClr val="tx1"/>
              </a:solidFill>
              <a:latin typeface="Arial" panose="020B0604020202020204" pitchFamily="34" charset="0"/>
              <a:cs typeface="Arial" panose="020B0604020202020204" pitchFamily="34" charset="0"/>
            </a:endParaRPr>
          </a:p>
          <a:p>
            <a:pPr algn="r" rtl="1"/>
            <a:endParaRPr lang="en-GB" sz="3200" b="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473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EDF69D6-EB91-41D7-99FB-A1EC0F44AED3}"/>
              </a:ext>
            </a:extLst>
          </p:cNvPr>
          <p:cNvSpPr txBox="1"/>
          <p:nvPr/>
        </p:nvSpPr>
        <p:spPr>
          <a:xfrm>
            <a:off x="152400" y="152400"/>
            <a:ext cx="8763000" cy="584775"/>
          </a:xfrm>
          <a:prstGeom prst="rect">
            <a:avLst/>
          </a:prstGeom>
          <a:noFill/>
        </p:spPr>
        <p:txBody>
          <a:bodyPr wrap="square" rtlCol="0">
            <a:spAutoFit/>
          </a:bodyPr>
          <a:lstStyle/>
          <a:p>
            <a:pPr algn="r" rtl="1"/>
            <a:r>
              <a:rPr lang="ar-SA" sz="3200" dirty="0">
                <a:latin typeface="Arial" panose="020B0604020202020204" pitchFamily="34" charset="0"/>
                <a:cs typeface="Arial" panose="020B0604020202020204" pitchFamily="34" charset="0"/>
              </a:rPr>
              <a:t>نفرض أن درجة الطالب </a:t>
            </a:r>
            <a:r>
              <a:rPr lang="en-GB" sz="3200" dirty="0">
                <a:latin typeface="Arial" panose="020B0604020202020204" pitchFamily="34" charset="0"/>
                <a:cs typeface="Arial" panose="020B0604020202020204" pitchFamily="34" charset="0"/>
              </a:rPr>
              <a:t>mark</a:t>
            </a:r>
            <a:r>
              <a:rPr lang="ar-SA" sz="3200" dirty="0">
                <a:latin typeface="Arial" panose="020B0604020202020204" pitchFamily="34" charset="0"/>
                <a:cs typeface="Arial" panose="020B0604020202020204" pitchFamily="34" charset="0"/>
              </a:rPr>
              <a:t> .</a:t>
            </a:r>
            <a:endParaRPr lang="en-GB" sz="32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96D051E-2A84-48EA-8BC3-2E8747A9AE6B}"/>
              </a:ext>
            </a:extLst>
          </p:cNvPr>
          <p:cNvSpPr txBox="1"/>
          <p:nvPr/>
        </p:nvSpPr>
        <p:spPr>
          <a:xfrm>
            <a:off x="152400" y="710625"/>
            <a:ext cx="8763000" cy="1077218"/>
          </a:xfrm>
          <a:prstGeom prst="rect">
            <a:avLst/>
          </a:prstGeom>
          <a:noFill/>
        </p:spPr>
        <p:txBody>
          <a:bodyPr wrap="square" rtlCol="0">
            <a:spAutoFit/>
          </a:bodyPr>
          <a:lstStyle/>
          <a:p>
            <a:pPr algn="r" rtl="1"/>
            <a:r>
              <a:rPr lang="ar-SA" sz="3200" dirty="0">
                <a:latin typeface="Arial" panose="020B0604020202020204" pitchFamily="34" charset="0"/>
                <a:cs typeface="Arial" panose="020B0604020202020204" pitchFamily="34" charset="0"/>
              </a:rPr>
              <a:t>إذا كانت درجة الطالب </a:t>
            </a:r>
            <a:r>
              <a:rPr lang="en-GB" sz="3200" dirty="0">
                <a:latin typeface="Arial" panose="020B0604020202020204" pitchFamily="34" charset="0"/>
                <a:cs typeface="Arial" panose="020B0604020202020204" pitchFamily="34" charset="0"/>
              </a:rPr>
              <a:t>mark&gt;=50</a:t>
            </a:r>
            <a:r>
              <a:rPr lang="ar-SA" sz="3200" dirty="0">
                <a:latin typeface="Arial" panose="020B0604020202020204" pitchFamily="34" charset="0"/>
                <a:cs typeface="Arial" panose="020B0604020202020204" pitchFamily="34" charset="0"/>
              </a:rPr>
              <a:t>  </a:t>
            </a:r>
          </a:p>
          <a:p>
            <a:pPr algn="r" rtl="1"/>
            <a:r>
              <a:rPr lang="ar-SA" sz="3200" dirty="0">
                <a:latin typeface="Arial" panose="020B0604020202020204" pitchFamily="34" charset="0"/>
                <a:cs typeface="Arial" panose="020B0604020202020204" pitchFamily="34" charset="0"/>
              </a:rPr>
              <a:t>نطبع العبارة  </a:t>
            </a:r>
            <a:r>
              <a:rPr lang="en-GB" sz="3200" dirty="0">
                <a:latin typeface="Arial" panose="020B0604020202020204" pitchFamily="34" charset="0"/>
                <a:cs typeface="Arial" panose="020B0604020202020204" pitchFamily="34" charset="0"/>
              </a:rPr>
              <a:t>"the studant is succeeded"</a:t>
            </a:r>
            <a:r>
              <a:rPr lang="ar-SA" sz="3200" dirty="0">
                <a:latin typeface="Arial" panose="020B0604020202020204" pitchFamily="34" charset="0"/>
                <a:cs typeface="Arial" panose="020B0604020202020204" pitchFamily="34" charset="0"/>
              </a:rPr>
              <a:t>.</a:t>
            </a:r>
            <a:endParaRPr lang="en-GB" sz="3200" dirty="0">
              <a:latin typeface="Arial" panose="020B0604020202020204" pitchFamily="34" charset="0"/>
              <a:cs typeface="Arial" panose="020B0604020202020204" pitchFamily="34" charset="0"/>
            </a:endParaRPr>
          </a:p>
        </p:txBody>
      </p:sp>
      <p:sp>
        <p:nvSpPr>
          <p:cNvPr id="11" name="Oval 10">
            <a:extLst>
              <a:ext uri="{FF2B5EF4-FFF2-40B4-BE49-F238E27FC236}">
                <a16:creationId xmlns:a16="http://schemas.microsoft.com/office/drawing/2014/main" id="{86DFBD7D-F22D-4F70-BA32-AE96785D8305}"/>
              </a:ext>
            </a:extLst>
          </p:cNvPr>
          <p:cNvSpPr/>
          <p:nvPr/>
        </p:nvSpPr>
        <p:spPr>
          <a:xfrm>
            <a:off x="3962400" y="2057400"/>
            <a:ext cx="571500" cy="533400"/>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12" name="Diamond 11">
            <a:extLst>
              <a:ext uri="{FF2B5EF4-FFF2-40B4-BE49-F238E27FC236}">
                <a16:creationId xmlns:a16="http://schemas.microsoft.com/office/drawing/2014/main" id="{0EA59D42-0198-40C1-942B-39ED4AF27CE9}"/>
              </a:ext>
            </a:extLst>
          </p:cNvPr>
          <p:cNvSpPr/>
          <p:nvPr/>
        </p:nvSpPr>
        <p:spPr>
          <a:xfrm>
            <a:off x="2819400" y="3352800"/>
            <a:ext cx="2819400" cy="1905000"/>
          </a:xfrm>
          <a:prstGeom prst="diamond">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3200" b="1" dirty="0">
                <a:latin typeface="Arial" panose="020B0604020202020204" pitchFamily="34" charset="0"/>
                <a:cs typeface="Arial" panose="020B0604020202020204" pitchFamily="34" charset="0"/>
              </a:rPr>
              <a:t>mark&gt;=50</a:t>
            </a:r>
            <a:r>
              <a:rPr lang="ar-SA" sz="3200" b="1" dirty="0">
                <a:latin typeface="Arial" panose="020B0604020202020204" pitchFamily="34" charset="0"/>
                <a:cs typeface="Arial" panose="020B0604020202020204" pitchFamily="34" charset="0"/>
              </a:rPr>
              <a:t> </a:t>
            </a:r>
            <a:endParaRPr lang="en-GB" sz="3200" b="1" dirty="0">
              <a:latin typeface="Arial" panose="020B0604020202020204" pitchFamily="34" charset="0"/>
              <a:cs typeface="Arial" panose="020B0604020202020204" pitchFamily="34" charset="0"/>
            </a:endParaRPr>
          </a:p>
        </p:txBody>
      </p:sp>
      <p:cxnSp>
        <p:nvCxnSpPr>
          <p:cNvPr id="13" name="Straight Arrow Connector 12">
            <a:extLst>
              <a:ext uri="{FF2B5EF4-FFF2-40B4-BE49-F238E27FC236}">
                <a16:creationId xmlns:a16="http://schemas.microsoft.com/office/drawing/2014/main" id="{1B5AA0AD-D2FC-4143-8B05-956C5B1511A1}"/>
              </a:ext>
            </a:extLst>
          </p:cNvPr>
          <p:cNvCxnSpPr>
            <a:stCxn id="11" idx="4"/>
            <a:endCxn id="12" idx="0"/>
          </p:cNvCxnSpPr>
          <p:nvPr/>
        </p:nvCxnSpPr>
        <p:spPr>
          <a:xfrm flipH="1">
            <a:off x="4229100" y="2590800"/>
            <a:ext cx="19050" cy="762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14064772-48B6-4518-8216-CE25F1F9AD70}"/>
              </a:ext>
            </a:extLst>
          </p:cNvPr>
          <p:cNvCxnSpPr>
            <a:stCxn id="12" idx="3"/>
          </p:cNvCxnSpPr>
          <p:nvPr/>
        </p:nvCxnSpPr>
        <p:spPr>
          <a:xfrm>
            <a:off x="5638800" y="4305300"/>
            <a:ext cx="533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Rectangle 14">
            <a:extLst>
              <a:ext uri="{FF2B5EF4-FFF2-40B4-BE49-F238E27FC236}">
                <a16:creationId xmlns:a16="http://schemas.microsoft.com/office/drawing/2014/main" id="{3637539C-A3F4-454E-8824-F95B4729E338}"/>
              </a:ext>
            </a:extLst>
          </p:cNvPr>
          <p:cNvSpPr/>
          <p:nvPr/>
        </p:nvSpPr>
        <p:spPr>
          <a:xfrm>
            <a:off x="6172200" y="3505200"/>
            <a:ext cx="2743200" cy="14478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3200" dirty="0">
                <a:solidFill>
                  <a:schemeClr val="tx1"/>
                </a:solidFill>
                <a:latin typeface="Arial" panose="020B0604020202020204" pitchFamily="34" charset="0"/>
                <a:cs typeface="Arial" panose="020B0604020202020204" pitchFamily="34" charset="0"/>
              </a:rPr>
              <a:t>نطبع العبارة</a:t>
            </a:r>
            <a:r>
              <a:rPr lang="en-GB" sz="3200" dirty="0">
                <a:solidFill>
                  <a:schemeClr val="tx1"/>
                </a:solidFill>
                <a:latin typeface="Arial" panose="020B0604020202020204" pitchFamily="34" charset="0"/>
                <a:cs typeface="Arial" panose="020B0604020202020204" pitchFamily="34" charset="0"/>
              </a:rPr>
              <a:t>"the studant is succeeded"</a:t>
            </a:r>
          </a:p>
        </p:txBody>
      </p:sp>
      <p:sp>
        <p:nvSpPr>
          <p:cNvPr id="16" name="Oval 15">
            <a:extLst>
              <a:ext uri="{FF2B5EF4-FFF2-40B4-BE49-F238E27FC236}">
                <a16:creationId xmlns:a16="http://schemas.microsoft.com/office/drawing/2014/main" id="{471805D3-7D6C-411B-80DB-080C34CB8EA3}"/>
              </a:ext>
            </a:extLst>
          </p:cNvPr>
          <p:cNvSpPr/>
          <p:nvPr/>
        </p:nvSpPr>
        <p:spPr>
          <a:xfrm>
            <a:off x="3905250" y="6172200"/>
            <a:ext cx="571500" cy="533400"/>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cxnSp>
        <p:nvCxnSpPr>
          <p:cNvPr id="17" name="Straight Arrow Connector 16">
            <a:extLst>
              <a:ext uri="{FF2B5EF4-FFF2-40B4-BE49-F238E27FC236}">
                <a16:creationId xmlns:a16="http://schemas.microsoft.com/office/drawing/2014/main" id="{EFABDD51-8341-4543-8860-CE56A6C968FE}"/>
              </a:ext>
            </a:extLst>
          </p:cNvPr>
          <p:cNvCxnSpPr/>
          <p:nvPr/>
        </p:nvCxnSpPr>
        <p:spPr>
          <a:xfrm flipH="1">
            <a:off x="4191000" y="5257800"/>
            <a:ext cx="19050" cy="914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76C0B46E-1559-4375-91E2-CB08EFFCCE96}"/>
              </a:ext>
            </a:extLst>
          </p:cNvPr>
          <p:cNvCxnSpPr>
            <a:stCxn id="15" idx="2"/>
          </p:cNvCxnSpPr>
          <p:nvPr/>
        </p:nvCxnSpPr>
        <p:spPr>
          <a:xfrm>
            <a:off x="7543800" y="49530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8939FB20-1E98-47F2-B7D8-287666117550}"/>
              </a:ext>
            </a:extLst>
          </p:cNvPr>
          <p:cNvCxnSpPr/>
          <p:nvPr/>
        </p:nvCxnSpPr>
        <p:spPr>
          <a:xfrm flipH="1">
            <a:off x="4200525" y="5715000"/>
            <a:ext cx="3343275"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7D0A8465-D03F-48F8-939C-C8608923B32C}"/>
              </a:ext>
            </a:extLst>
          </p:cNvPr>
          <p:cNvSpPr txBox="1"/>
          <p:nvPr/>
        </p:nvSpPr>
        <p:spPr>
          <a:xfrm>
            <a:off x="4991100" y="3136612"/>
            <a:ext cx="1066800" cy="584775"/>
          </a:xfrm>
          <a:prstGeom prst="rect">
            <a:avLst/>
          </a:prstGeom>
          <a:noFill/>
        </p:spPr>
        <p:txBody>
          <a:bodyPr wrap="square" rtlCol="0">
            <a:spAutoFit/>
          </a:bodyPr>
          <a:lstStyle/>
          <a:p>
            <a:r>
              <a:rPr lang="en-GB" sz="3200" dirty="0">
                <a:latin typeface="Arial" panose="020B0604020202020204" pitchFamily="34" charset="0"/>
                <a:cs typeface="Arial" panose="020B0604020202020204" pitchFamily="34" charset="0"/>
              </a:rPr>
              <a:t>true</a:t>
            </a:r>
          </a:p>
        </p:txBody>
      </p:sp>
      <p:sp>
        <p:nvSpPr>
          <p:cNvPr id="21" name="TextBox 20">
            <a:extLst>
              <a:ext uri="{FF2B5EF4-FFF2-40B4-BE49-F238E27FC236}">
                <a16:creationId xmlns:a16="http://schemas.microsoft.com/office/drawing/2014/main" id="{BCEC9069-A25F-4624-B709-95823DE79547}"/>
              </a:ext>
            </a:extLst>
          </p:cNvPr>
          <p:cNvSpPr txBox="1"/>
          <p:nvPr/>
        </p:nvSpPr>
        <p:spPr>
          <a:xfrm>
            <a:off x="2514600" y="5334000"/>
            <a:ext cx="1295400" cy="584775"/>
          </a:xfrm>
          <a:prstGeom prst="rect">
            <a:avLst/>
          </a:prstGeom>
          <a:noFill/>
        </p:spPr>
        <p:txBody>
          <a:bodyPr wrap="square" rtlCol="0">
            <a:spAutoFit/>
          </a:bodyPr>
          <a:lstStyle/>
          <a:p>
            <a:r>
              <a:rPr lang="en-GB" sz="3200" dirty="0">
                <a:latin typeface="Arial" panose="020B0604020202020204" pitchFamily="34" charset="0"/>
                <a:cs typeface="Arial" panose="020B0604020202020204" pitchFamily="34" charset="0"/>
              </a:rPr>
              <a:t>false</a:t>
            </a:r>
          </a:p>
        </p:txBody>
      </p:sp>
    </p:spTree>
    <p:extLst>
      <p:ext uri="{BB962C8B-B14F-4D97-AF65-F5344CB8AC3E}">
        <p14:creationId xmlns:p14="http://schemas.microsoft.com/office/powerpoint/2010/main" val="249420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1000"/>
                                        <p:tgtEl>
                                          <p:spTgt spid="19"/>
                                        </p:tgtEl>
                                      </p:cBhvr>
                                    </p:animEffect>
                                    <p:anim calcmode="lin" valueType="num">
                                      <p:cBhvr>
                                        <p:cTn id="69" dur="1000" fill="hold"/>
                                        <p:tgtEl>
                                          <p:spTgt spid="19"/>
                                        </p:tgtEl>
                                        <p:attrNameLst>
                                          <p:attrName>ppt_x</p:attrName>
                                        </p:attrNameLst>
                                      </p:cBhvr>
                                      <p:tavLst>
                                        <p:tav tm="0">
                                          <p:val>
                                            <p:strVal val="#ppt_x"/>
                                          </p:val>
                                        </p:tav>
                                        <p:tav tm="100000">
                                          <p:val>
                                            <p:strVal val="#ppt_x"/>
                                          </p:val>
                                        </p:tav>
                                      </p:tavLst>
                                    </p:anim>
                                    <p:anim calcmode="lin" valueType="num">
                                      <p:cBhvr>
                                        <p:cTn id="7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1000"/>
                                        <p:tgtEl>
                                          <p:spTgt spid="17"/>
                                        </p:tgtEl>
                                      </p:cBhvr>
                                    </p:animEffect>
                                    <p:anim calcmode="lin" valueType="num">
                                      <p:cBhvr>
                                        <p:cTn id="76" dur="1000" fill="hold"/>
                                        <p:tgtEl>
                                          <p:spTgt spid="17"/>
                                        </p:tgtEl>
                                        <p:attrNameLst>
                                          <p:attrName>ppt_x</p:attrName>
                                        </p:attrNameLst>
                                      </p:cBhvr>
                                      <p:tavLst>
                                        <p:tav tm="0">
                                          <p:val>
                                            <p:strVal val="#ppt_x"/>
                                          </p:val>
                                        </p:tav>
                                        <p:tav tm="100000">
                                          <p:val>
                                            <p:strVal val="#ppt_x"/>
                                          </p:val>
                                        </p:tav>
                                      </p:tavLst>
                                    </p:anim>
                                    <p:anim calcmode="lin" valueType="num">
                                      <p:cBhvr>
                                        <p:cTn id="7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1000"/>
                                        <p:tgtEl>
                                          <p:spTgt spid="16"/>
                                        </p:tgtEl>
                                      </p:cBhvr>
                                    </p:animEffect>
                                    <p:anim calcmode="lin" valueType="num">
                                      <p:cBhvr>
                                        <p:cTn id="83" dur="1000" fill="hold"/>
                                        <p:tgtEl>
                                          <p:spTgt spid="16"/>
                                        </p:tgtEl>
                                        <p:attrNameLst>
                                          <p:attrName>ppt_x</p:attrName>
                                        </p:attrNameLst>
                                      </p:cBhvr>
                                      <p:tavLst>
                                        <p:tav tm="0">
                                          <p:val>
                                            <p:strVal val="#ppt_x"/>
                                          </p:val>
                                        </p:tav>
                                        <p:tav tm="100000">
                                          <p:val>
                                            <p:strVal val="#ppt_x"/>
                                          </p:val>
                                        </p:tav>
                                      </p:tavLst>
                                    </p:anim>
                                    <p:anim calcmode="lin" valueType="num">
                                      <p:cBhvr>
                                        <p:cTn id="8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fade">
                                      <p:cBhvr>
                                        <p:cTn id="89" dur="1000"/>
                                        <p:tgtEl>
                                          <p:spTgt spid="21"/>
                                        </p:tgtEl>
                                      </p:cBhvr>
                                    </p:animEffect>
                                    <p:anim calcmode="lin" valueType="num">
                                      <p:cBhvr>
                                        <p:cTn id="90" dur="1000" fill="hold"/>
                                        <p:tgtEl>
                                          <p:spTgt spid="21"/>
                                        </p:tgtEl>
                                        <p:attrNameLst>
                                          <p:attrName>ppt_x</p:attrName>
                                        </p:attrNameLst>
                                      </p:cBhvr>
                                      <p:tavLst>
                                        <p:tav tm="0">
                                          <p:val>
                                            <p:strVal val="#ppt_x"/>
                                          </p:val>
                                        </p:tav>
                                        <p:tav tm="100000">
                                          <p:val>
                                            <p:strVal val="#ppt_x"/>
                                          </p:val>
                                        </p:tav>
                                      </p:tavLst>
                                    </p:anim>
                                    <p:anim calcmode="lin" valueType="num">
                                      <p:cBhvr>
                                        <p:cTn id="9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animBg="1"/>
      <p:bldP spid="12" grpId="0" animBg="1"/>
      <p:bldP spid="15" grpId="0" animBg="1"/>
      <p:bldP spid="16" grpId="0" animBg="1"/>
      <p:bldP spid="20"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ubtitle 2">
            <a:extLst>
              <a:ext uri="{FF2B5EF4-FFF2-40B4-BE49-F238E27FC236}">
                <a16:creationId xmlns:a16="http://schemas.microsoft.com/office/drawing/2014/main" id="{744EF4E1-AB26-4DB7-9F30-7A750823B53A}"/>
              </a:ext>
            </a:extLst>
          </p:cNvPr>
          <p:cNvSpPr txBox="1">
            <a:spLocks/>
          </p:cNvSpPr>
          <p:nvPr/>
        </p:nvSpPr>
        <p:spPr>
          <a:xfrm>
            <a:off x="152400" y="152400"/>
            <a:ext cx="8991600" cy="3124200"/>
          </a:xfrm>
          <a:prstGeom prst="rect">
            <a:avLst/>
          </a:prstGeom>
        </p:spPr>
        <p:txBody>
          <a:bodyPr vert="horz">
            <a:no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r>
              <a:rPr lang="en-GB" sz="3200" dirty="0">
                <a:solidFill>
                  <a:schemeClr val="tx1"/>
                </a:solidFill>
                <a:latin typeface="Arial" panose="020B0604020202020204" pitchFamily="34" charset="0"/>
                <a:cs typeface="Arial" panose="020B0604020202020204" pitchFamily="34" charset="0"/>
              </a:rPr>
              <a:t>int mark = 0; </a:t>
            </a:r>
          </a:p>
          <a:p>
            <a:r>
              <a:rPr lang="en-GB" sz="3200" dirty="0">
                <a:solidFill>
                  <a:schemeClr val="tx1"/>
                </a:solidFill>
                <a:latin typeface="Arial" panose="020B0604020202020204" pitchFamily="34" charset="0"/>
                <a:cs typeface="Arial" panose="020B0604020202020204" pitchFamily="34" charset="0"/>
              </a:rPr>
              <a:t>if (mark&gt;=50)</a:t>
            </a:r>
          </a:p>
          <a:p>
            <a:r>
              <a:rPr lang="en-GB" sz="3200" dirty="0">
                <a:solidFill>
                  <a:schemeClr val="tx1"/>
                </a:solidFill>
                <a:latin typeface="Arial" panose="020B0604020202020204" pitchFamily="34" charset="0"/>
                <a:cs typeface="Arial" panose="020B0604020202020204" pitchFamily="34" charset="0"/>
              </a:rPr>
              <a:t>{ </a:t>
            </a:r>
          </a:p>
          <a:p>
            <a:r>
              <a:rPr lang="en-GB" sz="3200" dirty="0">
                <a:solidFill>
                  <a:schemeClr val="tx1"/>
                </a:solidFill>
                <a:latin typeface="Arial" panose="020B0604020202020204" pitchFamily="34" charset="0"/>
                <a:cs typeface="Arial" panose="020B0604020202020204" pitchFamily="34" charset="0"/>
              </a:rPr>
              <a:t>System.out.println("the studant is succeeded");</a:t>
            </a:r>
            <a:endParaRPr lang="ar-SA" sz="3200" dirty="0">
              <a:solidFill>
                <a:schemeClr val="tx1"/>
              </a:solidFill>
              <a:latin typeface="Arial" panose="020B0604020202020204" pitchFamily="34" charset="0"/>
              <a:cs typeface="Arial" panose="020B0604020202020204" pitchFamily="34" charset="0"/>
            </a:endParaRPr>
          </a:p>
          <a:p>
            <a:r>
              <a:rPr lang="en-GB" sz="3200" dirty="0">
                <a:solidFill>
                  <a:schemeClr val="tx1"/>
                </a:solidFill>
                <a:latin typeface="Arial" panose="020B0604020202020204" pitchFamily="34" charset="0"/>
                <a:cs typeface="Arial" panose="020B0604020202020204" pitchFamily="34" charset="0"/>
              </a:rPr>
              <a:t>}</a:t>
            </a:r>
          </a:p>
        </p:txBody>
      </p:sp>
      <p:sp>
        <p:nvSpPr>
          <p:cNvPr id="23" name="Subtitle 2">
            <a:extLst>
              <a:ext uri="{FF2B5EF4-FFF2-40B4-BE49-F238E27FC236}">
                <a16:creationId xmlns:a16="http://schemas.microsoft.com/office/drawing/2014/main" id="{482EB063-6B7E-4CB3-96AC-304CBBF42220}"/>
              </a:ext>
            </a:extLst>
          </p:cNvPr>
          <p:cNvSpPr txBox="1">
            <a:spLocks/>
          </p:cNvSpPr>
          <p:nvPr/>
        </p:nvSpPr>
        <p:spPr>
          <a:xfrm>
            <a:off x="2743200" y="3581400"/>
            <a:ext cx="6172200" cy="609600"/>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dirty="0">
                <a:solidFill>
                  <a:srgbClr val="0033CC"/>
                </a:solidFill>
                <a:latin typeface="Arial" panose="020B0604020202020204" pitchFamily="34" charset="0"/>
                <a:cs typeface="Arial" panose="020B0604020202020204" pitchFamily="34" charset="0"/>
              </a:rPr>
              <a:t>الجملة الشرطية </a:t>
            </a:r>
            <a:r>
              <a:rPr lang="en-US" sz="3200" dirty="0">
                <a:solidFill>
                  <a:srgbClr val="0033CC"/>
                </a:solidFill>
                <a:latin typeface="Arial" panose="020B0604020202020204" pitchFamily="34" charset="0"/>
                <a:cs typeface="Arial" panose="020B0604020202020204" pitchFamily="34" charset="0"/>
              </a:rPr>
              <a:t>if…..else </a:t>
            </a:r>
            <a:endParaRPr lang="en-GB" sz="3200" dirty="0">
              <a:solidFill>
                <a:srgbClr val="0033CC"/>
              </a:solidFill>
              <a:latin typeface="Arial" panose="020B0604020202020204" pitchFamily="34" charset="0"/>
              <a:cs typeface="Arial" panose="020B0604020202020204" pitchFamily="34" charset="0"/>
            </a:endParaRPr>
          </a:p>
        </p:txBody>
      </p:sp>
      <p:sp>
        <p:nvSpPr>
          <p:cNvPr id="24" name="Subtitle 2">
            <a:extLst>
              <a:ext uri="{FF2B5EF4-FFF2-40B4-BE49-F238E27FC236}">
                <a16:creationId xmlns:a16="http://schemas.microsoft.com/office/drawing/2014/main" id="{348398A0-54C6-4528-9C5F-ADDE9FFD296A}"/>
              </a:ext>
            </a:extLst>
          </p:cNvPr>
          <p:cNvSpPr txBox="1">
            <a:spLocks/>
          </p:cNvSpPr>
          <p:nvPr/>
        </p:nvSpPr>
        <p:spPr>
          <a:xfrm>
            <a:off x="152400" y="4343400"/>
            <a:ext cx="8763000" cy="1752600"/>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b="0" dirty="0">
                <a:solidFill>
                  <a:schemeClr val="tx1"/>
                </a:solidFill>
                <a:latin typeface="Arial" panose="020B0604020202020204" pitchFamily="34" charset="0"/>
                <a:cs typeface="Arial" panose="020B0604020202020204" pitchFamily="34" charset="0"/>
              </a:rPr>
              <a:t>يعتبر هذا النوع امتداد للجملة الشرطية </a:t>
            </a:r>
            <a:r>
              <a:rPr lang="en-US" sz="3200" b="0" dirty="0">
                <a:solidFill>
                  <a:schemeClr val="tx1"/>
                </a:solidFill>
                <a:latin typeface="Arial" panose="020B0604020202020204" pitchFamily="34" charset="0"/>
                <a:cs typeface="Arial" panose="020B0604020202020204" pitchFamily="34" charset="0"/>
              </a:rPr>
              <a:t>if statement</a:t>
            </a:r>
            <a:r>
              <a:rPr lang="ar-SA" sz="3200" b="0" dirty="0">
                <a:solidFill>
                  <a:schemeClr val="tx1"/>
                </a:solidFill>
                <a:latin typeface="Arial" panose="020B0604020202020204" pitchFamily="34" charset="0"/>
                <a:cs typeface="Arial" panose="020B0604020202020204" pitchFamily="34" charset="0"/>
              </a:rPr>
              <a:t> , حيث تعبر هذه الجملة عن  (( إذا تحقق الشرط </a:t>
            </a:r>
            <a:r>
              <a:rPr lang="en-US" sz="3200" b="0" dirty="0">
                <a:solidFill>
                  <a:schemeClr val="tx1"/>
                </a:solidFill>
                <a:latin typeface="Arial" panose="020B0604020202020204" pitchFamily="34" charset="0"/>
                <a:cs typeface="Arial" panose="020B0604020202020204" pitchFamily="34" charset="0"/>
              </a:rPr>
              <a:t>x</a:t>
            </a:r>
            <a:r>
              <a:rPr lang="ar-SA" sz="3200" b="0" dirty="0">
                <a:solidFill>
                  <a:schemeClr val="tx1"/>
                </a:solidFill>
                <a:latin typeface="Arial" panose="020B0604020202020204" pitchFamily="34" charset="0"/>
                <a:cs typeface="Arial" panose="020B0604020202020204" pitchFamily="34" charset="0"/>
              </a:rPr>
              <a:t> ,أطبع النتيجة </a:t>
            </a:r>
            <a:r>
              <a:rPr lang="en-US" sz="3200" b="0" dirty="0">
                <a:solidFill>
                  <a:schemeClr val="tx1"/>
                </a:solidFill>
                <a:latin typeface="Arial" panose="020B0604020202020204" pitchFamily="34" charset="0"/>
                <a:cs typeface="Arial" panose="020B0604020202020204" pitchFamily="34" charset="0"/>
              </a:rPr>
              <a:t>y</a:t>
            </a:r>
            <a:r>
              <a:rPr lang="ar-SA" sz="3200" b="0" dirty="0">
                <a:solidFill>
                  <a:schemeClr val="tx1"/>
                </a:solidFill>
                <a:latin typeface="Arial" panose="020B0604020202020204" pitchFamily="34" charset="0"/>
                <a:cs typeface="Arial" panose="020B0604020202020204" pitchFamily="34" charset="0"/>
              </a:rPr>
              <a:t> , أما إذا لم يتحقق الشرط </a:t>
            </a:r>
            <a:r>
              <a:rPr lang="en-US" sz="3200" b="0" dirty="0">
                <a:solidFill>
                  <a:schemeClr val="tx1"/>
                </a:solidFill>
                <a:latin typeface="Arial" panose="020B0604020202020204" pitchFamily="34" charset="0"/>
                <a:cs typeface="Arial" panose="020B0604020202020204" pitchFamily="34" charset="0"/>
              </a:rPr>
              <a:t>x</a:t>
            </a:r>
            <a:r>
              <a:rPr lang="ar-SA" sz="3200" b="0" dirty="0">
                <a:solidFill>
                  <a:schemeClr val="tx1"/>
                </a:solidFill>
                <a:latin typeface="Arial" panose="020B0604020202020204" pitchFamily="34" charset="0"/>
                <a:cs typeface="Arial" panose="020B0604020202020204" pitchFamily="34" charset="0"/>
              </a:rPr>
              <a:t> , فأطبع النتيجة </a:t>
            </a:r>
            <a:r>
              <a:rPr lang="en-US" sz="3200" b="0" dirty="0">
                <a:solidFill>
                  <a:schemeClr val="tx1"/>
                </a:solidFill>
                <a:latin typeface="Arial" panose="020B0604020202020204" pitchFamily="34" charset="0"/>
                <a:cs typeface="Arial" panose="020B0604020202020204" pitchFamily="34" charset="0"/>
              </a:rPr>
              <a:t>z</a:t>
            </a:r>
            <a:r>
              <a:rPr lang="ar-SA" sz="3200" b="0" dirty="0">
                <a:solidFill>
                  <a:schemeClr val="tx1"/>
                </a:solidFill>
                <a:latin typeface="Arial" panose="020B0604020202020204" pitchFamily="34" charset="0"/>
                <a:cs typeface="Arial" panose="020B0604020202020204" pitchFamily="34" charset="0"/>
              </a:rPr>
              <a:t> ))</a:t>
            </a:r>
            <a:endParaRPr lang="en-GB" sz="3200" b="0" dirty="0">
              <a:solidFill>
                <a:schemeClr val="tx1"/>
              </a:solidFill>
              <a:latin typeface="Arial" panose="020B0604020202020204" pitchFamily="34" charset="0"/>
              <a:cs typeface="Arial" panose="020B0604020202020204" pitchFamily="34" charset="0"/>
            </a:endParaRPr>
          </a:p>
          <a:p>
            <a:pPr algn="r" rtl="1"/>
            <a:endParaRPr lang="en-GB" sz="3200" b="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85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1000"/>
                                        <p:tgtEl>
                                          <p:spTgt spid="24"/>
                                        </p:tgtEl>
                                      </p:cBhvr>
                                    </p:animEffect>
                                    <p:anim calcmode="lin" valueType="num">
                                      <p:cBhvr>
                                        <p:cTn id="22" dur="1000" fill="hold"/>
                                        <p:tgtEl>
                                          <p:spTgt spid="24"/>
                                        </p:tgtEl>
                                        <p:attrNameLst>
                                          <p:attrName>ppt_x</p:attrName>
                                        </p:attrNameLst>
                                      </p:cBhvr>
                                      <p:tavLst>
                                        <p:tav tm="0">
                                          <p:val>
                                            <p:strVal val="#ppt_x"/>
                                          </p:val>
                                        </p:tav>
                                        <p:tav tm="100000">
                                          <p:val>
                                            <p:strVal val="#ppt_x"/>
                                          </p:val>
                                        </p:tav>
                                      </p:tavLst>
                                    </p:anim>
                                    <p:anim calcmode="lin" valueType="num">
                                      <p:cBhvr>
                                        <p:cTn id="2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3">
            <a:extLst>
              <a:ext uri="{FF2B5EF4-FFF2-40B4-BE49-F238E27FC236}">
                <a16:creationId xmlns:a16="http://schemas.microsoft.com/office/drawing/2014/main" id="{A267C6E5-8846-45A2-872F-772E86821B0F}"/>
              </a:ext>
            </a:extLst>
          </p:cNvPr>
          <p:cNvSpPr txBox="1">
            <a:spLocks/>
          </p:cNvSpPr>
          <p:nvPr/>
        </p:nvSpPr>
        <p:spPr>
          <a:xfrm>
            <a:off x="152400" y="228600"/>
            <a:ext cx="8763000" cy="584775"/>
          </a:xfrm>
          <a:prstGeom prst="rect">
            <a:avLst/>
          </a:prstGeom>
          <a:noFill/>
        </p:spPr>
        <p:txBody>
          <a:bodyPr vert="horz" wrap="square" lIns="91440" tIns="45720" rIns="91440" bIns="45720" rtlCol="0">
            <a:sp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r" rtl="1"/>
            <a:r>
              <a:rPr lang="ar-SA" sz="3200" b="1" dirty="0">
                <a:solidFill>
                  <a:srgbClr val="0033CC"/>
                </a:solidFill>
                <a:latin typeface="Arial" panose="020B0604020202020204" pitchFamily="34" charset="0"/>
                <a:cs typeface="Arial" panose="020B0604020202020204" pitchFamily="34" charset="0"/>
              </a:rPr>
              <a:t>البناء الأساسي لجملة الشرط </a:t>
            </a:r>
            <a:r>
              <a:rPr lang="en-US" sz="3200" b="1" dirty="0">
                <a:solidFill>
                  <a:srgbClr val="0033CC"/>
                </a:solidFill>
                <a:latin typeface="Arial" panose="020B0604020202020204" pitchFamily="34" charset="0"/>
                <a:cs typeface="Arial" panose="020B0604020202020204" pitchFamily="34" charset="0"/>
              </a:rPr>
              <a:t>if…..else </a:t>
            </a:r>
            <a:r>
              <a:rPr lang="ar-SA" sz="3200" b="1" dirty="0">
                <a:solidFill>
                  <a:srgbClr val="0033CC"/>
                </a:solidFill>
                <a:latin typeface="Arial" panose="020B0604020202020204" pitchFamily="34" charset="0"/>
                <a:cs typeface="Arial" panose="020B0604020202020204" pitchFamily="34" charset="0"/>
              </a:rPr>
              <a:t>: </a:t>
            </a:r>
          </a:p>
        </p:txBody>
      </p:sp>
      <p:sp>
        <p:nvSpPr>
          <p:cNvPr id="6" name="Subtitle 3">
            <a:extLst>
              <a:ext uri="{FF2B5EF4-FFF2-40B4-BE49-F238E27FC236}">
                <a16:creationId xmlns:a16="http://schemas.microsoft.com/office/drawing/2014/main" id="{0B9D7F51-2897-4CCF-9E1D-08DB41512DE6}"/>
              </a:ext>
            </a:extLst>
          </p:cNvPr>
          <p:cNvSpPr txBox="1">
            <a:spLocks/>
          </p:cNvSpPr>
          <p:nvPr/>
        </p:nvSpPr>
        <p:spPr>
          <a:xfrm>
            <a:off x="1676400" y="838200"/>
            <a:ext cx="7273636" cy="4570482"/>
          </a:xfrm>
          <a:prstGeom prst="rect">
            <a:avLst/>
          </a:prstGeom>
          <a:noFill/>
        </p:spPr>
        <p:txBody>
          <a:bodyPr vert="horz" wrap="square" rtlCol="0">
            <a:sp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rtl="1"/>
            <a:r>
              <a:rPr lang="en-GB" sz="3200" dirty="0">
                <a:solidFill>
                  <a:schemeClr val="tx1"/>
                </a:solidFill>
                <a:latin typeface="Arial" panose="020B0604020202020204" pitchFamily="34" charset="0"/>
                <a:cs typeface="Arial" panose="020B0604020202020204" pitchFamily="34" charset="0"/>
              </a:rPr>
              <a:t>if (condition)</a:t>
            </a:r>
          </a:p>
          <a:p>
            <a:pPr rtl="1"/>
            <a:r>
              <a:rPr lang="en-GB" sz="3200" dirty="0">
                <a:solidFill>
                  <a:schemeClr val="accent2">
                    <a:lumMod val="75000"/>
                  </a:schemeClr>
                </a:solidFill>
                <a:latin typeface="Arial" panose="020B0604020202020204" pitchFamily="34" charset="0"/>
                <a:cs typeface="Arial" panose="020B0604020202020204" pitchFamily="34" charset="0"/>
              </a:rPr>
              <a:t>{</a:t>
            </a:r>
          </a:p>
          <a:p>
            <a:pPr rtl="1"/>
            <a:r>
              <a:rPr lang="en-GB" sz="3200" dirty="0">
                <a:solidFill>
                  <a:schemeClr val="tx1"/>
                </a:solidFill>
                <a:latin typeface="Arial" panose="020B0604020202020204" pitchFamily="34" charset="0"/>
                <a:cs typeface="Arial" panose="020B0604020202020204" pitchFamily="34" charset="0"/>
              </a:rPr>
              <a:t>result1</a:t>
            </a:r>
            <a:r>
              <a:rPr lang="en-US" sz="3200" dirty="0">
                <a:solidFill>
                  <a:schemeClr val="tx1"/>
                </a:solidFill>
                <a:latin typeface="Arial" panose="020B0604020202020204" pitchFamily="34" charset="0"/>
                <a:cs typeface="Arial" panose="020B0604020202020204" pitchFamily="34" charset="0"/>
              </a:rPr>
              <a:t>  </a:t>
            </a:r>
          </a:p>
          <a:p>
            <a:pPr rtl="1"/>
            <a:r>
              <a:rPr lang="en-GB" sz="3200" dirty="0">
                <a:solidFill>
                  <a:schemeClr val="accent2">
                    <a:lumMod val="75000"/>
                  </a:schemeClr>
                </a:solidFill>
                <a:latin typeface="Arial" panose="020B0604020202020204" pitchFamily="34" charset="0"/>
                <a:cs typeface="Arial" panose="020B0604020202020204" pitchFamily="34" charset="0"/>
              </a:rPr>
              <a:t>}</a:t>
            </a:r>
          </a:p>
          <a:p>
            <a:pPr rtl="1"/>
            <a:r>
              <a:rPr lang="en-GB" sz="3200" dirty="0">
                <a:solidFill>
                  <a:schemeClr val="tx1"/>
                </a:solidFill>
                <a:latin typeface="Arial" panose="020B0604020202020204" pitchFamily="34" charset="0"/>
                <a:cs typeface="Arial" panose="020B0604020202020204" pitchFamily="34" charset="0"/>
              </a:rPr>
              <a:t>else </a:t>
            </a:r>
          </a:p>
          <a:p>
            <a:pPr rtl="1"/>
            <a:r>
              <a:rPr lang="en-GB" sz="3200" dirty="0">
                <a:solidFill>
                  <a:srgbClr val="00B050"/>
                </a:solidFill>
                <a:latin typeface="Arial" panose="020B0604020202020204" pitchFamily="34" charset="0"/>
                <a:cs typeface="Arial" panose="020B0604020202020204" pitchFamily="34" charset="0"/>
              </a:rPr>
              <a:t>{</a:t>
            </a:r>
          </a:p>
          <a:p>
            <a:pPr rtl="1"/>
            <a:r>
              <a:rPr lang="en-GB" sz="3200" dirty="0">
                <a:solidFill>
                  <a:schemeClr val="tx1"/>
                </a:solidFill>
                <a:latin typeface="Arial" panose="020B0604020202020204" pitchFamily="34" charset="0"/>
                <a:cs typeface="Arial" panose="020B0604020202020204" pitchFamily="34" charset="0"/>
              </a:rPr>
              <a:t>result2   </a:t>
            </a:r>
          </a:p>
          <a:p>
            <a:pPr rtl="1"/>
            <a:r>
              <a:rPr lang="en-GB" sz="3200" dirty="0">
                <a:solidFill>
                  <a:srgbClr val="00B05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04629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7E92F3B0-2CB2-44A9-9FAD-C8A16C74ED47}"/>
              </a:ext>
            </a:extLst>
          </p:cNvPr>
          <p:cNvSpPr txBox="1">
            <a:spLocks/>
          </p:cNvSpPr>
          <p:nvPr/>
        </p:nvSpPr>
        <p:spPr>
          <a:xfrm>
            <a:off x="152400" y="304800"/>
            <a:ext cx="8763000" cy="1219200"/>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dirty="0">
                <a:solidFill>
                  <a:schemeClr val="accent3">
                    <a:lumMod val="75000"/>
                  </a:schemeClr>
                </a:solidFill>
                <a:latin typeface="Arial" panose="020B0604020202020204" pitchFamily="34" charset="0"/>
                <a:cs typeface="Arial" panose="020B0604020202020204" pitchFamily="34" charset="0"/>
              </a:rPr>
              <a:t>مثال</a:t>
            </a:r>
            <a:r>
              <a:rPr lang="en-US" sz="3200" dirty="0">
                <a:solidFill>
                  <a:schemeClr val="accent3">
                    <a:lumMod val="75000"/>
                  </a:schemeClr>
                </a:solidFill>
                <a:latin typeface="Arial" panose="020B0604020202020204" pitchFamily="34" charset="0"/>
                <a:cs typeface="Arial" panose="020B0604020202020204" pitchFamily="34" charset="0"/>
              </a:rPr>
              <a:t> 2 </a:t>
            </a:r>
            <a:r>
              <a:rPr lang="ar-SA" sz="3200" dirty="0">
                <a:solidFill>
                  <a:schemeClr val="accent3">
                    <a:lumMod val="75000"/>
                  </a:schemeClr>
                </a:solidFill>
                <a:latin typeface="Arial" panose="020B0604020202020204" pitchFamily="34" charset="0"/>
                <a:cs typeface="Arial" panose="020B0604020202020204" pitchFamily="34" charset="0"/>
              </a:rPr>
              <a:t> :</a:t>
            </a:r>
            <a:r>
              <a:rPr lang="ar-SA" sz="3200" b="0" dirty="0">
                <a:solidFill>
                  <a:schemeClr val="tx1"/>
                </a:solidFill>
                <a:latin typeface="Arial" panose="020B0604020202020204" pitchFamily="34" charset="0"/>
                <a:cs typeface="Arial" panose="020B0604020202020204" pitchFamily="34" charset="0"/>
              </a:rPr>
              <a:t> في البرنامج السابق إذا كانت نتيجة الطالب أكبر من </a:t>
            </a:r>
            <a:r>
              <a:rPr lang="en-US" sz="3200" b="0" dirty="0">
                <a:solidFill>
                  <a:schemeClr val="tx1"/>
                </a:solidFill>
                <a:latin typeface="Arial" panose="020B0604020202020204" pitchFamily="34" charset="0"/>
                <a:cs typeface="Arial" panose="020B0604020202020204" pitchFamily="34" charset="0"/>
              </a:rPr>
              <a:t>50</a:t>
            </a:r>
            <a:r>
              <a:rPr lang="ar-SA" sz="3200" b="0" dirty="0">
                <a:solidFill>
                  <a:schemeClr val="tx1"/>
                </a:solidFill>
                <a:latin typeface="Arial" panose="020B0604020202020204" pitchFamily="34" charset="0"/>
                <a:cs typeface="Arial" panose="020B0604020202020204" pitchFamily="34" charset="0"/>
              </a:rPr>
              <a:t> يكون ناجحا وإلا يكون الطالب راسبا ؟</a:t>
            </a:r>
            <a:endParaRPr lang="en-GB" sz="3200" b="0" dirty="0">
              <a:solidFill>
                <a:schemeClr val="tx1"/>
              </a:solidFill>
              <a:latin typeface="Arial" panose="020B0604020202020204" pitchFamily="34" charset="0"/>
              <a:cs typeface="Arial" panose="020B0604020202020204" pitchFamily="34" charset="0"/>
            </a:endParaRPr>
          </a:p>
          <a:p>
            <a:pPr algn="r" rtl="1"/>
            <a:endParaRPr lang="en-GB" sz="2800" dirty="0">
              <a:solidFill>
                <a:schemeClr val="accent2">
                  <a:lumMod val="50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B3839D9-EC1D-4036-ACFC-3B0D928DFC7D}"/>
              </a:ext>
            </a:extLst>
          </p:cNvPr>
          <p:cNvSpPr txBox="1"/>
          <p:nvPr/>
        </p:nvSpPr>
        <p:spPr>
          <a:xfrm>
            <a:off x="152400" y="1548825"/>
            <a:ext cx="8763000" cy="584775"/>
          </a:xfrm>
          <a:prstGeom prst="rect">
            <a:avLst/>
          </a:prstGeom>
          <a:noFill/>
        </p:spPr>
        <p:txBody>
          <a:bodyPr wrap="square" rtlCol="0">
            <a:spAutoFit/>
          </a:bodyPr>
          <a:lstStyle/>
          <a:p>
            <a:pPr algn="r" rtl="1"/>
            <a:r>
              <a:rPr lang="ar-SA" sz="3200" dirty="0">
                <a:latin typeface="Arial" panose="020B0604020202020204" pitchFamily="34" charset="0"/>
                <a:cs typeface="Arial" panose="020B0604020202020204" pitchFamily="34" charset="0"/>
              </a:rPr>
              <a:t>نفرض أن درجة الطالب </a:t>
            </a:r>
            <a:r>
              <a:rPr lang="en-GB" sz="3200" dirty="0">
                <a:latin typeface="Arial" panose="020B0604020202020204" pitchFamily="34" charset="0"/>
                <a:cs typeface="Arial" panose="020B0604020202020204" pitchFamily="34" charset="0"/>
              </a:rPr>
              <a:t>mark</a:t>
            </a:r>
            <a:r>
              <a:rPr lang="ar-SA" sz="3200" dirty="0">
                <a:latin typeface="Arial" panose="020B0604020202020204" pitchFamily="34" charset="0"/>
                <a:cs typeface="Arial" panose="020B0604020202020204" pitchFamily="34" charset="0"/>
              </a:rPr>
              <a:t> .</a:t>
            </a:r>
            <a:endParaRPr lang="en-GB" sz="3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BB87C19-1F67-4384-951C-3423379B6F36}"/>
              </a:ext>
            </a:extLst>
          </p:cNvPr>
          <p:cNvSpPr txBox="1"/>
          <p:nvPr/>
        </p:nvSpPr>
        <p:spPr>
          <a:xfrm>
            <a:off x="152400" y="2275582"/>
            <a:ext cx="8763000" cy="1077218"/>
          </a:xfrm>
          <a:prstGeom prst="rect">
            <a:avLst/>
          </a:prstGeom>
          <a:noFill/>
        </p:spPr>
        <p:txBody>
          <a:bodyPr wrap="square" rtlCol="0">
            <a:spAutoFit/>
          </a:bodyPr>
          <a:lstStyle/>
          <a:p>
            <a:pPr algn="r" rtl="1"/>
            <a:r>
              <a:rPr lang="ar-SA" sz="3200" dirty="0">
                <a:latin typeface="Arial" panose="020B0604020202020204" pitchFamily="34" charset="0"/>
                <a:cs typeface="Arial" panose="020B0604020202020204" pitchFamily="34" charset="0"/>
              </a:rPr>
              <a:t>إذا كانت درجة الطالب </a:t>
            </a:r>
            <a:r>
              <a:rPr lang="en-GB" sz="3200" dirty="0">
                <a:latin typeface="Arial" panose="020B0604020202020204" pitchFamily="34" charset="0"/>
                <a:cs typeface="Arial" panose="020B0604020202020204" pitchFamily="34" charset="0"/>
              </a:rPr>
              <a:t>mark&gt;=50</a:t>
            </a:r>
            <a:r>
              <a:rPr lang="ar-SA" sz="3200" dirty="0">
                <a:latin typeface="Arial" panose="020B0604020202020204" pitchFamily="34" charset="0"/>
                <a:cs typeface="Arial" panose="020B0604020202020204" pitchFamily="34" charset="0"/>
              </a:rPr>
              <a:t>  </a:t>
            </a:r>
          </a:p>
          <a:p>
            <a:pPr algn="r" rtl="1"/>
            <a:r>
              <a:rPr lang="ar-SA" sz="3200" dirty="0">
                <a:latin typeface="Arial" panose="020B0604020202020204" pitchFamily="34" charset="0"/>
                <a:cs typeface="Arial" panose="020B0604020202020204" pitchFamily="34" charset="0"/>
              </a:rPr>
              <a:t>نطبع العبارة  </a:t>
            </a:r>
            <a:r>
              <a:rPr lang="en-GB" sz="3200" dirty="0">
                <a:latin typeface="Arial" panose="020B0604020202020204" pitchFamily="34" charset="0"/>
                <a:cs typeface="Arial" panose="020B0604020202020204" pitchFamily="34" charset="0"/>
              </a:rPr>
              <a:t>" passed "</a:t>
            </a:r>
            <a:r>
              <a:rPr lang="ar-SA" sz="3200" dirty="0">
                <a:latin typeface="Arial" panose="020B0604020202020204" pitchFamily="34" charset="0"/>
                <a:cs typeface="Arial" panose="020B0604020202020204" pitchFamily="34" charset="0"/>
              </a:rPr>
              <a:t>.</a:t>
            </a:r>
            <a:endParaRPr lang="en-GB" sz="32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0ADB878-FDD3-42AE-8D0A-BB6404D3366B}"/>
              </a:ext>
            </a:extLst>
          </p:cNvPr>
          <p:cNvSpPr txBox="1"/>
          <p:nvPr/>
        </p:nvSpPr>
        <p:spPr>
          <a:xfrm>
            <a:off x="152400" y="3418582"/>
            <a:ext cx="8763000" cy="1077218"/>
          </a:xfrm>
          <a:prstGeom prst="rect">
            <a:avLst/>
          </a:prstGeom>
          <a:noFill/>
        </p:spPr>
        <p:txBody>
          <a:bodyPr wrap="square" rtlCol="0">
            <a:spAutoFit/>
          </a:bodyPr>
          <a:lstStyle/>
          <a:p>
            <a:pPr algn="r" rtl="1"/>
            <a:r>
              <a:rPr lang="ar-SA" sz="3200" dirty="0">
                <a:latin typeface="Arial" panose="020B0604020202020204" pitchFamily="34" charset="0"/>
                <a:cs typeface="Arial" panose="020B0604020202020204" pitchFamily="34" charset="0"/>
              </a:rPr>
              <a:t>وإلا إذا كانت درجة الطالب </a:t>
            </a:r>
            <a:r>
              <a:rPr lang="en-GB" sz="3200" dirty="0">
                <a:latin typeface="Arial" panose="020B0604020202020204" pitchFamily="34" charset="0"/>
                <a:cs typeface="Arial" panose="020B0604020202020204" pitchFamily="34" charset="0"/>
              </a:rPr>
              <a:t>mark&lt;50</a:t>
            </a:r>
            <a:r>
              <a:rPr lang="ar-SA" sz="3200" dirty="0">
                <a:latin typeface="Arial" panose="020B0604020202020204" pitchFamily="34" charset="0"/>
                <a:cs typeface="Arial" panose="020B0604020202020204" pitchFamily="34" charset="0"/>
              </a:rPr>
              <a:t>  </a:t>
            </a:r>
          </a:p>
          <a:p>
            <a:pPr algn="r" rtl="1"/>
            <a:r>
              <a:rPr lang="ar-SA" sz="3200" dirty="0">
                <a:latin typeface="Arial" panose="020B0604020202020204" pitchFamily="34" charset="0"/>
                <a:cs typeface="Arial" panose="020B0604020202020204" pitchFamily="34" charset="0"/>
              </a:rPr>
              <a:t>نطبع العبارة  </a:t>
            </a:r>
            <a:r>
              <a:rPr lang="en-GB" sz="3200" dirty="0">
                <a:latin typeface="Arial" panose="020B0604020202020204" pitchFamily="34" charset="0"/>
                <a:cs typeface="Arial" panose="020B0604020202020204" pitchFamily="34" charset="0"/>
              </a:rPr>
              <a:t>" failed "</a:t>
            </a:r>
            <a:r>
              <a:rPr lang="ar-SA" sz="3200" dirty="0">
                <a:latin typeface="Arial" panose="020B0604020202020204" pitchFamily="34" charset="0"/>
                <a:cs typeface="Arial" panose="020B0604020202020204" pitchFamily="34" charset="0"/>
              </a:rPr>
              <a:t>.</a:t>
            </a:r>
            <a:endParaRPr lang="en-GB"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525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36B207B8-0A33-470F-902D-E636CE7996D5}"/>
              </a:ext>
            </a:extLst>
          </p:cNvPr>
          <p:cNvSpPr/>
          <p:nvPr/>
        </p:nvSpPr>
        <p:spPr>
          <a:xfrm>
            <a:off x="3962400" y="13138"/>
            <a:ext cx="571500" cy="533400"/>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3" name="Diamond 2">
            <a:extLst>
              <a:ext uri="{FF2B5EF4-FFF2-40B4-BE49-F238E27FC236}">
                <a16:creationId xmlns:a16="http://schemas.microsoft.com/office/drawing/2014/main" id="{846C59AA-7257-43E1-8AD0-2607FAE050FB}"/>
              </a:ext>
            </a:extLst>
          </p:cNvPr>
          <p:cNvSpPr/>
          <p:nvPr/>
        </p:nvSpPr>
        <p:spPr>
          <a:xfrm>
            <a:off x="2819400" y="1371600"/>
            <a:ext cx="2819400" cy="1905000"/>
          </a:xfrm>
          <a:prstGeom prst="diamond">
            <a:avLst/>
          </a:prstGeom>
          <a:solidFill>
            <a:srgbClr val="0033CC"/>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GB" sz="3200" b="1" dirty="0">
                <a:latin typeface="Arial" panose="020B0604020202020204" pitchFamily="34" charset="0"/>
                <a:cs typeface="Arial" panose="020B0604020202020204" pitchFamily="34" charset="0"/>
              </a:rPr>
              <a:t>mark&gt;=60</a:t>
            </a:r>
            <a:r>
              <a:rPr lang="ar-SA" sz="3200" b="1" dirty="0">
                <a:latin typeface="Arial" panose="020B0604020202020204" pitchFamily="34" charset="0"/>
                <a:cs typeface="Arial" panose="020B0604020202020204" pitchFamily="34" charset="0"/>
              </a:rPr>
              <a:t> </a:t>
            </a:r>
            <a:endParaRPr lang="en-GB" sz="3200" b="1" dirty="0">
              <a:latin typeface="Arial" panose="020B0604020202020204" pitchFamily="34" charset="0"/>
              <a:cs typeface="Arial" panose="020B0604020202020204" pitchFamily="34" charset="0"/>
            </a:endParaRPr>
          </a:p>
        </p:txBody>
      </p:sp>
      <p:cxnSp>
        <p:nvCxnSpPr>
          <p:cNvPr id="4" name="Straight Arrow Connector 3">
            <a:extLst>
              <a:ext uri="{FF2B5EF4-FFF2-40B4-BE49-F238E27FC236}">
                <a16:creationId xmlns:a16="http://schemas.microsoft.com/office/drawing/2014/main" id="{33CD2CDB-F085-4BDE-8DD6-EA9654405B49}"/>
              </a:ext>
            </a:extLst>
          </p:cNvPr>
          <p:cNvCxnSpPr>
            <a:stCxn id="2" idx="4"/>
            <a:endCxn id="3" idx="0"/>
          </p:cNvCxnSpPr>
          <p:nvPr/>
        </p:nvCxnSpPr>
        <p:spPr>
          <a:xfrm flipH="1">
            <a:off x="4229100" y="546538"/>
            <a:ext cx="19050" cy="8250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C4D9BE73-135D-4C7E-9402-39AD4E8FB112}"/>
              </a:ext>
            </a:extLst>
          </p:cNvPr>
          <p:cNvCxnSpPr>
            <a:stCxn id="3" idx="3"/>
          </p:cNvCxnSpPr>
          <p:nvPr/>
        </p:nvCxnSpPr>
        <p:spPr>
          <a:xfrm>
            <a:off x="5638800" y="2324100"/>
            <a:ext cx="533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 name="Rectangle 5">
            <a:extLst>
              <a:ext uri="{FF2B5EF4-FFF2-40B4-BE49-F238E27FC236}">
                <a16:creationId xmlns:a16="http://schemas.microsoft.com/office/drawing/2014/main" id="{7EFC6F56-1FD4-43B2-9745-CE273B349B06}"/>
              </a:ext>
            </a:extLst>
          </p:cNvPr>
          <p:cNvSpPr/>
          <p:nvPr/>
        </p:nvSpPr>
        <p:spPr>
          <a:xfrm>
            <a:off x="6172200" y="1524000"/>
            <a:ext cx="2743200" cy="12192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3200" dirty="0">
                <a:solidFill>
                  <a:schemeClr val="tx1"/>
                </a:solidFill>
                <a:latin typeface="Arial" panose="020B0604020202020204" pitchFamily="34" charset="0"/>
                <a:cs typeface="Arial" panose="020B0604020202020204" pitchFamily="34" charset="0"/>
              </a:rPr>
              <a:t>نطبع العبارة</a:t>
            </a:r>
            <a:r>
              <a:rPr lang="en-US" sz="3200" dirty="0">
                <a:solidFill>
                  <a:schemeClr val="tx1"/>
                </a:solidFill>
                <a:latin typeface="Arial" panose="020B0604020202020204" pitchFamily="34" charset="0"/>
                <a:cs typeface="Arial" panose="020B0604020202020204" pitchFamily="34" charset="0"/>
              </a:rPr>
              <a:t> </a:t>
            </a:r>
            <a:r>
              <a:rPr lang="en-GB" sz="3200" dirty="0">
                <a:solidFill>
                  <a:schemeClr val="tx1"/>
                </a:solidFill>
                <a:latin typeface="Arial" panose="020B0604020202020204" pitchFamily="34" charset="0"/>
                <a:cs typeface="Arial" panose="020B0604020202020204" pitchFamily="34" charset="0"/>
              </a:rPr>
              <a:t>"passed"</a:t>
            </a:r>
          </a:p>
        </p:txBody>
      </p:sp>
      <p:sp>
        <p:nvSpPr>
          <p:cNvPr id="7" name="Oval 6">
            <a:extLst>
              <a:ext uri="{FF2B5EF4-FFF2-40B4-BE49-F238E27FC236}">
                <a16:creationId xmlns:a16="http://schemas.microsoft.com/office/drawing/2014/main" id="{1743AB11-E433-494E-BC59-4416DD729470}"/>
              </a:ext>
            </a:extLst>
          </p:cNvPr>
          <p:cNvSpPr/>
          <p:nvPr/>
        </p:nvSpPr>
        <p:spPr>
          <a:xfrm>
            <a:off x="3962400" y="3536731"/>
            <a:ext cx="571500" cy="533400"/>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cxnSp>
        <p:nvCxnSpPr>
          <p:cNvPr id="8" name="Straight Arrow Connector 7">
            <a:extLst>
              <a:ext uri="{FF2B5EF4-FFF2-40B4-BE49-F238E27FC236}">
                <a16:creationId xmlns:a16="http://schemas.microsoft.com/office/drawing/2014/main" id="{090FD0CE-C825-40D4-BDF9-C9FD37209035}"/>
              </a:ext>
            </a:extLst>
          </p:cNvPr>
          <p:cNvCxnSpPr>
            <a:stCxn id="7" idx="4"/>
          </p:cNvCxnSpPr>
          <p:nvPr/>
        </p:nvCxnSpPr>
        <p:spPr>
          <a:xfrm flipH="1">
            <a:off x="4238625" y="4070131"/>
            <a:ext cx="9525"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A5B9309D-EFE8-4CCA-B7B6-3E72D37C98E5}"/>
              </a:ext>
            </a:extLst>
          </p:cNvPr>
          <p:cNvCxnSpPr>
            <a:stCxn id="6" idx="2"/>
          </p:cNvCxnSpPr>
          <p:nvPr/>
        </p:nvCxnSpPr>
        <p:spPr>
          <a:xfrm>
            <a:off x="7543800" y="2743200"/>
            <a:ext cx="0" cy="99060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02EF0BC5-2C47-4232-AD34-4189615DC783}"/>
              </a:ext>
            </a:extLst>
          </p:cNvPr>
          <p:cNvCxnSpPr/>
          <p:nvPr/>
        </p:nvCxnSpPr>
        <p:spPr>
          <a:xfrm flipH="1">
            <a:off x="4533900" y="3733800"/>
            <a:ext cx="300990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EE10612-02D6-43B5-9AE9-56DD9D7470C5}"/>
              </a:ext>
            </a:extLst>
          </p:cNvPr>
          <p:cNvSpPr txBox="1"/>
          <p:nvPr/>
        </p:nvSpPr>
        <p:spPr>
          <a:xfrm>
            <a:off x="4953000" y="1167825"/>
            <a:ext cx="1066800" cy="584775"/>
          </a:xfrm>
          <a:prstGeom prst="rect">
            <a:avLst/>
          </a:prstGeom>
          <a:noFill/>
        </p:spPr>
        <p:txBody>
          <a:bodyPr wrap="square" rtlCol="0">
            <a:spAutoFit/>
          </a:bodyPr>
          <a:lstStyle/>
          <a:p>
            <a:r>
              <a:rPr lang="en-GB" sz="3200" dirty="0">
                <a:latin typeface="Arial" panose="020B0604020202020204" pitchFamily="34" charset="0"/>
                <a:cs typeface="Arial" panose="020B0604020202020204" pitchFamily="34" charset="0"/>
              </a:rPr>
              <a:t>true</a:t>
            </a:r>
          </a:p>
        </p:txBody>
      </p:sp>
      <p:sp>
        <p:nvSpPr>
          <p:cNvPr id="12" name="TextBox 11">
            <a:extLst>
              <a:ext uri="{FF2B5EF4-FFF2-40B4-BE49-F238E27FC236}">
                <a16:creationId xmlns:a16="http://schemas.microsoft.com/office/drawing/2014/main" id="{46691047-F9F4-494B-A3F8-545A06282F46}"/>
              </a:ext>
            </a:extLst>
          </p:cNvPr>
          <p:cNvSpPr txBox="1"/>
          <p:nvPr/>
        </p:nvSpPr>
        <p:spPr>
          <a:xfrm>
            <a:off x="2514600" y="1244025"/>
            <a:ext cx="1295400" cy="584775"/>
          </a:xfrm>
          <a:prstGeom prst="rect">
            <a:avLst/>
          </a:prstGeom>
          <a:noFill/>
        </p:spPr>
        <p:txBody>
          <a:bodyPr wrap="square" rtlCol="0">
            <a:spAutoFit/>
          </a:bodyPr>
          <a:lstStyle/>
          <a:p>
            <a:r>
              <a:rPr lang="en-GB" sz="3200" dirty="0">
                <a:latin typeface="Arial" panose="020B0604020202020204" pitchFamily="34" charset="0"/>
                <a:cs typeface="Arial" panose="020B0604020202020204" pitchFamily="34" charset="0"/>
              </a:rPr>
              <a:t>false</a:t>
            </a:r>
          </a:p>
        </p:txBody>
      </p:sp>
      <p:sp>
        <p:nvSpPr>
          <p:cNvPr id="13" name="Rectangle 12">
            <a:extLst>
              <a:ext uri="{FF2B5EF4-FFF2-40B4-BE49-F238E27FC236}">
                <a16:creationId xmlns:a16="http://schemas.microsoft.com/office/drawing/2014/main" id="{65F7346B-B3E4-46DB-9317-83838AE1F446}"/>
              </a:ext>
            </a:extLst>
          </p:cNvPr>
          <p:cNvSpPr/>
          <p:nvPr/>
        </p:nvSpPr>
        <p:spPr>
          <a:xfrm>
            <a:off x="76200" y="1524000"/>
            <a:ext cx="2438400" cy="121920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ar-SA" sz="3200" dirty="0">
                <a:solidFill>
                  <a:schemeClr val="tx1"/>
                </a:solidFill>
                <a:latin typeface="Arial" panose="020B0604020202020204" pitchFamily="34" charset="0"/>
                <a:cs typeface="Arial" panose="020B0604020202020204" pitchFamily="34" charset="0"/>
              </a:rPr>
              <a:t>نطبع العبارة</a:t>
            </a:r>
            <a:r>
              <a:rPr lang="en-US" sz="3200" dirty="0">
                <a:solidFill>
                  <a:schemeClr val="tx1"/>
                </a:solidFill>
                <a:latin typeface="Arial" panose="020B0604020202020204" pitchFamily="34" charset="0"/>
                <a:cs typeface="Arial" panose="020B0604020202020204" pitchFamily="34" charset="0"/>
              </a:rPr>
              <a:t> </a:t>
            </a:r>
            <a:r>
              <a:rPr lang="en-GB" sz="3200" dirty="0">
                <a:solidFill>
                  <a:schemeClr val="tx1"/>
                </a:solidFill>
                <a:latin typeface="Arial" panose="020B0604020202020204" pitchFamily="34" charset="0"/>
                <a:cs typeface="Arial" panose="020B0604020202020204" pitchFamily="34" charset="0"/>
              </a:rPr>
              <a:t>"failed"</a:t>
            </a:r>
          </a:p>
        </p:txBody>
      </p:sp>
      <p:cxnSp>
        <p:nvCxnSpPr>
          <p:cNvPr id="14" name="Straight Arrow Connector 13">
            <a:extLst>
              <a:ext uri="{FF2B5EF4-FFF2-40B4-BE49-F238E27FC236}">
                <a16:creationId xmlns:a16="http://schemas.microsoft.com/office/drawing/2014/main" id="{98C14E3F-B4A8-4177-936F-5C0D768A61AE}"/>
              </a:ext>
            </a:extLst>
          </p:cNvPr>
          <p:cNvCxnSpPr>
            <a:stCxn id="3" idx="1"/>
          </p:cNvCxnSpPr>
          <p:nvPr/>
        </p:nvCxnSpPr>
        <p:spPr>
          <a:xfrm flipH="1">
            <a:off x="2514600" y="2324100"/>
            <a:ext cx="304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33B6FFF5-77EA-4BFD-993B-038979F4725F}"/>
              </a:ext>
            </a:extLst>
          </p:cNvPr>
          <p:cNvCxnSpPr/>
          <p:nvPr/>
        </p:nvCxnSpPr>
        <p:spPr>
          <a:xfrm>
            <a:off x="1219200" y="2743200"/>
            <a:ext cx="0" cy="990600"/>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2A7E4D23-389A-47C5-A411-A9A75E5BF8DF}"/>
              </a:ext>
            </a:extLst>
          </p:cNvPr>
          <p:cNvCxnSpPr/>
          <p:nvPr/>
        </p:nvCxnSpPr>
        <p:spPr>
          <a:xfrm>
            <a:off x="1219200" y="3733800"/>
            <a:ext cx="2743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Oval 16">
            <a:extLst>
              <a:ext uri="{FF2B5EF4-FFF2-40B4-BE49-F238E27FC236}">
                <a16:creationId xmlns:a16="http://schemas.microsoft.com/office/drawing/2014/main" id="{B117F440-368F-4DD6-A6D6-798935237852}"/>
              </a:ext>
            </a:extLst>
          </p:cNvPr>
          <p:cNvSpPr/>
          <p:nvPr/>
        </p:nvSpPr>
        <p:spPr>
          <a:xfrm>
            <a:off x="3962400" y="4495800"/>
            <a:ext cx="571500" cy="533400"/>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4689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1000"/>
                                        <p:tgtEl>
                                          <p:spTgt spid="10"/>
                                        </p:tgtEl>
                                      </p:cBhvr>
                                    </p:animEffect>
                                    <p:anim calcmode="lin" valueType="num">
                                      <p:cBhvr>
                                        <p:cTn id="55" dur="1000" fill="hold"/>
                                        <p:tgtEl>
                                          <p:spTgt spid="10"/>
                                        </p:tgtEl>
                                        <p:attrNameLst>
                                          <p:attrName>ppt_x</p:attrName>
                                        </p:attrNameLst>
                                      </p:cBhvr>
                                      <p:tavLst>
                                        <p:tav tm="0">
                                          <p:val>
                                            <p:strVal val="#ppt_x"/>
                                          </p:val>
                                        </p:tav>
                                        <p:tav tm="100000">
                                          <p:val>
                                            <p:strVal val="#ppt_x"/>
                                          </p:val>
                                        </p:tav>
                                      </p:tavLst>
                                    </p:anim>
                                    <p:anim calcmode="lin" valueType="num">
                                      <p:cBhvr>
                                        <p:cTn id="5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1000"/>
                                        <p:tgtEl>
                                          <p:spTgt spid="7"/>
                                        </p:tgtEl>
                                      </p:cBhvr>
                                    </p:animEffect>
                                    <p:anim calcmode="lin" valueType="num">
                                      <p:cBhvr>
                                        <p:cTn id="62" dur="1000" fill="hold"/>
                                        <p:tgtEl>
                                          <p:spTgt spid="7"/>
                                        </p:tgtEl>
                                        <p:attrNameLst>
                                          <p:attrName>ppt_x</p:attrName>
                                        </p:attrNameLst>
                                      </p:cBhvr>
                                      <p:tavLst>
                                        <p:tav tm="0">
                                          <p:val>
                                            <p:strVal val="#ppt_x"/>
                                          </p:val>
                                        </p:tav>
                                        <p:tav tm="100000">
                                          <p:val>
                                            <p:strVal val="#ppt_x"/>
                                          </p:val>
                                        </p:tav>
                                      </p:tavLst>
                                    </p:anim>
                                    <p:anim calcmode="lin" valueType="num">
                                      <p:cBhvr>
                                        <p:cTn id="6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anim calcmode="lin" valueType="num">
                                      <p:cBhvr>
                                        <p:cTn id="69" dur="1000" fill="hold"/>
                                        <p:tgtEl>
                                          <p:spTgt spid="8"/>
                                        </p:tgtEl>
                                        <p:attrNameLst>
                                          <p:attrName>ppt_x</p:attrName>
                                        </p:attrNameLst>
                                      </p:cBhvr>
                                      <p:tavLst>
                                        <p:tav tm="0">
                                          <p:val>
                                            <p:strVal val="#ppt_x"/>
                                          </p:val>
                                        </p:tav>
                                        <p:tav tm="100000">
                                          <p:val>
                                            <p:strVal val="#ppt_x"/>
                                          </p:val>
                                        </p:tav>
                                      </p:tavLst>
                                    </p:anim>
                                    <p:anim calcmode="lin" valueType="num">
                                      <p:cBhvr>
                                        <p:cTn id="7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1000"/>
                                        <p:tgtEl>
                                          <p:spTgt spid="17"/>
                                        </p:tgtEl>
                                      </p:cBhvr>
                                    </p:animEffect>
                                    <p:anim calcmode="lin" valueType="num">
                                      <p:cBhvr>
                                        <p:cTn id="76" dur="1000" fill="hold"/>
                                        <p:tgtEl>
                                          <p:spTgt spid="17"/>
                                        </p:tgtEl>
                                        <p:attrNameLst>
                                          <p:attrName>ppt_x</p:attrName>
                                        </p:attrNameLst>
                                      </p:cBhvr>
                                      <p:tavLst>
                                        <p:tav tm="0">
                                          <p:val>
                                            <p:strVal val="#ppt_x"/>
                                          </p:val>
                                        </p:tav>
                                        <p:tav tm="100000">
                                          <p:val>
                                            <p:strVal val="#ppt_x"/>
                                          </p:val>
                                        </p:tav>
                                      </p:tavLst>
                                    </p:anim>
                                    <p:anim calcmode="lin" valueType="num">
                                      <p:cBhvr>
                                        <p:cTn id="7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1000"/>
                                        <p:tgtEl>
                                          <p:spTgt spid="12"/>
                                        </p:tgtEl>
                                      </p:cBhvr>
                                    </p:animEffect>
                                    <p:anim calcmode="lin" valueType="num">
                                      <p:cBhvr>
                                        <p:cTn id="83" dur="1000" fill="hold"/>
                                        <p:tgtEl>
                                          <p:spTgt spid="12"/>
                                        </p:tgtEl>
                                        <p:attrNameLst>
                                          <p:attrName>ppt_x</p:attrName>
                                        </p:attrNameLst>
                                      </p:cBhvr>
                                      <p:tavLst>
                                        <p:tav tm="0">
                                          <p:val>
                                            <p:strVal val="#ppt_x"/>
                                          </p:val>
                                        </p:tav>
                                        <p:tav tm="100000">
                                          <p:val>
                                            <p:strVal val="#ppt_x"/>
                                          </p:val>
                                        </p:tav>
                                      </p:tavLst>
                                    </p:anim>
                                    <p:anim calcmode="lin" valueType="num">
                                      <p:cBhvr>
                                        <p:cTn id="8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fade">
                                      <p:cBhvr>
                                        <p:cTn id="89" dur="1000"/>
                                        <p:tgtEl>
                                          <p:spTgt spid="14"/>
                                        </p:tgtEl>
                                      </p:cBhvr>
                                    </p:animEffect>
                                    <p:anim calcmode="lin" valueType="num">
                                      <p:cBhvr>
                                        <p:cTn id="90" dur="1000" fill="hold"/>
                                        <p:tgtEl>
                                          <p:spTgt spid="14"/>
                                        </p:tgtEl>
                                        <p:attrNameLst>
                                          <p:attrName>ppt_x</p:attrName>
                                        </p:attrNameLst>
                                      </p:cBhvr>
                                      <p:tavLst>
                                        <p:tav tm="0">
                                          <p:val>
                                            <p:strVal val="#ppt_x"/>
                                          </p:val>
                                        </p:tav>
                                        <p:tav tm="100000">
                                          <p:val>
                                            <p:strVal val="#ppt_x"/>
                                          </p:val>
                                        </p:tav>
                                      </p:tavLst>
                                    </p:anim>
                                    <p:anim calcmode="lin" valueType="num">
                                      <p:cBhvr>
                                        <p:cTn id="9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13"/>
                                        </p:tgtEl>
                                        <p:attrNameLst>
                                          <p:attrName>style.visibility</p:attrName>
                                        </p:attrNameLst>
                                      </p:cBhvr>
                                      <p:to>
                                        <p:strVal val="visible"/>
                                      </p:to>
                                    </p:set>
                                    <p:animEffect transition="in" filter="fade">
                                      <p:cBhvr>
                                        <p:cTn id="96" dur="1000"/>
                                        <p:tgtEl>
                                          <p:spTgt spid="13"/>
                                        </p:tgtEl>
                                      </p:cBhvr>
                                    </p:animEffect>
                                    <p:anim calcmode="lin" valueType="num">
                                      <p:cBhvr>
                                        <p:cTn id="97" dur="1000" fill="hold"/>
                                        <p:tgtEl>
                                          <p:spTgt spid="13"/>
                                        </p:tgtEl>
                                        <p:attrNameLst>
                                          <p:attrName>ppt_x</p:attrName>
                                        </p:attrNameLst>
                                      </p:cBhvr>
                                      <p:tavLst>
                                        <p:tav tm="0">
                                          <p:val>
                                            <p:strVal val="#ppt_x"/>
                                          </p:val>
                                        </p:tav>
                                        <p:tav tm="100000">
                                          <p:val>
                                            <p:strVal val="#ppt_x"/>
                                          </p:val>
                                        </p:tav>
                                      </p:tavLst>
                                    </p:anim>
                                    <p:anim calcmode="lin" valueType="num">
                                      <p:cBhvr>
                                        <p:cTn id="9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fade">
                                      <p:cBhvr>
                                        <p:cTn id="103" dur="1000"/>
                                        <p:tgtEl>
                                          <p:spTgt spid="15"/>
                                        </p:tgtEl>
                                      </p:cBhvr>
                                    </p:animEffect>
                                    <p:anim calcmode="lin" valueType="num">
                                      <p:cBhvr>
                                        <p:cTn id="104" dur="1000" fill="hold"/>
                                        <p:tgtEl>
                                          <p:spTgt spid="15"/>
                                        </p:tgtEl>
                                        <p:attrNameLst>
                                          <p:attrName>ppt_x</p:attrName>
                                        </p:attrNameLst>
                                      </p:cBhvr>
                                      <p:tavLst>
                                        <p:tav tm="0">
                                          <p:val>
                                            <p:strVal val="#ppt_x"/>
                                          </p:val>
                                        </p:tav>
                                        <p:tav tm="100000">
                                          <p:val>
                                            <p:strVal val="#ppt_x"/>
                                          </p:val>
                                        </p:tav>
                                      </p:tavLst>
                                    </p:anim>
                                    <p:anim calcmode="lin" valueType="num">
                                      <p:cBhvr>
                                        <p:cTn id="10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16"/>
                                        </p:tgtEl>
                                        <p:attrNameLst>
                                          <p:attrName>style.visibility</p:attrName>
                                        </p:attrNameLst>
                                      </p:cBhvr>
                                      <p:to>
                                        <p:strVal val="visible"/>
                                      </p:to>
                                    </p:set>
                                    <p:animEffect transition="in" filter="fade">
                                      <p:cBhvr>
                                        <p:cTn id="110" dur="1000"/>
                                        <p:tgtEl>
                                          <p:spTgt spid="16"/>
                                        </p:tgtEl>
                                      </p:cBhvr>
                                    </p:animEffect>
                                    <p:anim calcmode="lin" valueType="num">
                                      <p:cBhvr>
                                        <p:cTn id="111" dur="1000" fill="hold"/>
                                        <p:tgtEl>
                                          <p:spTgt spid="16"/>
                                        </p:tgtEl>
                                        <p:attrNameLst>
                                          <p:attrName>ppt_x</p:attrName>
                                        </p:attrNameLst>
                                      </p:cBhvr>
                                      <p:tavLst>
                                        <p:tav tm="0">
                                          <p:val>
                                            <p:strVal val="#ppt_x"/>
                                          </p:val>
                                        </p:tav>
                                        <p:tav tm="100000">
                                          <p:val>
                                            <p:strVal val="#ppt_x"/>
                                          </p:val>
                                        </p:tav>
                                      </p:tavLst>
                                    </p:anim>
                                    <p:anim calcmode="lin" valueType="num">
                                      <p:cBhvr>
                                        <p:cTn id="11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7" grpId="0" animBg="1"/>
      <p:bldP spid="11" grpId="0"/>
      <p:bldP spid="12" grpId="0"/>
      <p:bldP spid="13"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0196B04E-A49D-4312-89C7-C89D17EFED82}"/>
              </a:ext>
            </a:extLst>
          </p:cNvPr>
          <p:cNvSpPr txBox="1">
            <a:spLocks/>
          </p:cNvSpPr>
          <p:nvPr/>
        </p:nvSpPr>
        <p:spPr>
          <a:xfrm>
            <a:off x="1295400" y="152400"/>
            <a:ext cx="7162800" cy="30480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GB" sz="3200" dirty="0">
                <a:solidFill>
                  <a:schemeClr val="tx1"/>
                </a:solidFill>
                <a:latin typeface="Arial" panose="020B0604020202020204" pitchFamily="34" charset="0"/>
                <a:cs typeface="Arial" panose="020B0604020202020204" pitchFamily="34" charset="0"/>
              </a:rPr>
              <a:t>int mark = 0; </a:t>
            </a:r>
          </a:p>
          <a:p>
            <a:pPr marL="0" indent="0">
              <a:buNone/>
            </a:pPr>
            <a:r>
              <a:rPr lang="en-GB" sz="3200" dirty="0">
                <a:solidFill>
                  <a:schemeClr val="tx1"/>
                </a:solidFill>
                <a:latin typeface="Arial" panose="020B0604020202020204" pitchFamily="34" charset="0"/>
                <a:cs typeface="Arial" panose="020B0604020202020204" pitchFamily="34" charset="0"/>
              </a:rPr>
              <a:t>if (mark&gt;=50)</a:t>
            </a:r>
          </a:p>
          <a:p>
            <a:pPr marL="0" indent="0">
              <a:buNone/>
            </a:pPr>
            <a:r>
              <a:rPr lang="en-GB" sz="3200" dirty="0" err="1">
                <a:solidFill>
                  <a:schemeClr val="tx1"/>
                </a:solidFill>
                <a:latin typeface="Arial" panose="020B0604020202020204" pitchFamily="34" charset="0"/>
                <a:cs typeface="Arial" panose="020B0604020202020204" pitchFamily="34" charset="0"/>
              </a:rPr>
              <a:t>System.out.println</a:t>
            </a:r>
            <a:r>
              <a:rPr lang="en-GB" sz="3200" dirty="0">
                <a:solidFill>
                  <a:schemeClr val="tx1"/>
                </a:solidFill>
                <a:latin typeface="Arial" panose="020B0604020202020204" pitchFamily="34" charset="0"/>
                <a:cs typeface="Arial" panose="020B0604020202020204" pitchFamily="34" charset="0"/>
              </a:rPr>
              <a:t> ( “ passed “ ); </a:t>
            </a:r>
          </a:p>
          <a:p>
            <a:pPr marL="0" indent="0">
              <a:buNone/>
            </a:pPr>
            <a:r>
              <a:rPr lang="en-GB" sz="3200" dirty="0">
                <a:solidFill>
                  <a:schemeClr val="tx1"/>
                </a:solidFill>
                <a:latin typeface="Arial" panose="020B0604020202020204" pitchFamily="34" charset="0"/>
                <a:cs typeface="Arial" panose="020B0604020202020204" pitchFamily="34" charset="0"/>
              </a:rPr>
              <a:t>else </a:t>
            </a:r>
          </a:p>
          <a:p>
            <a:pPr marL="0" indent="0">
              <a:buNone/>
            </a:pPr>
            <a:r>
              <a:rPr lang="en-GB" sz="3200" dirty="0" err="1">
                <a:solidFill>
                  <a:schemeClr val="tx1"/>
                </a:solidFill>
                <a:latin typeface="Arial" panose="020B0604020202020204" pitchFamily="34" charset="0"/>
                <a:cs typeface="Arial" panose="020B0604020202020204" pitchFamily="34" charset="0"/>
              </a:rPr>
              <a:t>System.out.println</a:t>
            </a:r>
            <a:r>
              <a:rPr lang="en-GB" sz="3200" dirty="0">
                <a:solidFill>
                  <a:schemeClr val="tx1"/>
                </a:solidFill>
                <a:latin typeface="Arial" panose="020B0604020202020204" pitchFamily="34" charset="0"/>
                <a:cs typeface="Arial" panose="020B0604020202020204" pitchFamily="34" charset="0"/>
              </a:rPr>
              <a:t> ( “ failed “ );</a:t>
            </a:r>
          </a:p>
        </p:txBody>
      </p:sp>
      <p:sp>
        <p:nvSpPr>
          <p:cNvPr id="3" name="TextBox 2">
            <a:extLst>
              <a:ext uri="{FF2B5EF4-FFF2-40B4-BE49-F238E27FC236}">
                <a16:creationId xmlns:a16="http://schemas.microsoft.com/office/drawing/2014/main" id="{B4462919-8F4E-4932-8511-E995944128A9}"/>
              </a:ext>
            </a:extLst>
          </p:cNvPr>
          <p:cNvSpPr txBox="1"/>
          <p:nvPr/>
        </p:nvSpPr>
        <p:spPr>
          <a:xfrm>
            <a:off x="152400" y="3505200"/>
            <a:ext cx="8763000" cy="1569660"/>
          </a:xfrm>
          <a:prstGeom prst="rect">
            <a:avLst/>
          </a:prstGeom>
          <a:noFill/>
        </p:spPr>
        <p:txBody>
          <a:bodyPr wrap="square" rtlCol="0">
            <a:spAutoFit/>
          </a:bodyPr>
          <a:lstStyle/>
          <a:p>
            <a:pPr algn="r" rtl="1"/>
            <a:r>
              <a:rPr lang="ar-SA" sz="3200" b="1" dirty="0">
                <a:solidFill>
                  <a:schemeClr val="accent3">
                    <a:lumMod val="75000"/>
                  </a:schemeClr>
                </a:solidFill>
                <a:latin typeface="Arial" panose="020B0604020202020204" pitchFamily="34" charset="0"/>
                <a:cs typeface="Arial" panose="020B0604020202020204" pitchFamily="34" charset="0"/>
              </a:rPr>
              <a:t>ملاحظة : </a:t>
            </a:r>
            <a:r>
              <a:rPr lang="ar-SA" sz="3200" dirty="0">
                <a:latin typeface="Arial" panose="020B0604020202020204" pitchFamily="34" charset="0"/>
                <a:cs typeface="Arial" panose="020B0604020202020204" pitchFamily="34" charset="0"/>
              </a:rPr>
              <a:t>إذا كانت العبارة المطلوب تنفيذها </a:t>
            </a:r>
            <a:r>
              <a:rPr lang="ar-SA" sz="3200" dirty="0">
                <a:solidFill>
                  <a:srgbClr val="FF0000"/>
                </a:solidFill>
                <a:latin typeface="Arial" panose="020B0604020202020204" pitchFamily="34" charset="0"/>
                <a:cs typeface="Arial" panose="020B0604020202020204" pitchFamily="34" charset="0"/>
              </a:rPr>
              <a:t>واحدة</a:t>
            </a:r>
            <a:r>
              <a:rPr lang="ar-SA" sz="3200" dirty="0">
                <a:latin typeface="Arial" panose="020B0604020202020204" pitchFamily="34" charset="0"/>
                <a:cs typeface="Arial" panose="020B0604020202020204" pitchFamily="34" charset="0"/>
              </a:rPr>
              <a:t> لاتكتب داخل بلوك (</a:t>
            </a:r>
            <a:r>
              <a:rPr lang="en-US" sz="3200" dirty="0">
                <a:latin typeface="Arial" panose="020B0604020202020204" pitchFamily="34" charset="0"/>
                <a:cs typeface="Arial" panose="020B0604020202020204" pitchFamily="34" charset="0"/>
              </a:rPr>
              <a:t>block</a:t>
            </a:r>
            <a:r>
              <a:rPr lang="ar-SA" sz="3200" dirty="0">
                <a:latin typeface="Arial" panose="020B0604020202020204" pitchFamily="34" charset="0"/>
                <a:cs typeface="Arial" panose="020B0604020202020204" pitchFamily="34" charset="0"/>
              </a:rPr>
              <a:t>) ,وإذا كانت </a:t>
            </a:r>
            <a:r>
              <a:rPr lang="ar-SA" sz="3200" dirty="0">
                <a:solidFill>
                  <a:srgbClr val="FF0000"/>
                </a:solidFill>
                <a:latin typeface="Arial" panose="020B0604020202020204" pitchFamily="34" charset="0"/>
                <a:cs typeface="Arial" panose="020B0604020202020204" pitchFamily="34" charset="0"/>
              </a:rPr>
              <a:t>أكثر</a:t>
            </a:r>
            <a:r>
              <a:rPr lang="ar-SA" sz="3200" dirty="0">
                <a:latin typeface="Arial" panose="020B0604020202020204" pitchFamily="34" charset="0"/>
                <a:cs typeface="Arial" panose="020B0604020202020204" pitchFamily="34" charset="0"/>
              </a:rPr>
              <a:t> من عبارة </a:t>
            </a:r>
            <a:r>
              <a:rPr lang="ar-SA" sz="3200" dirty="0">
                <a:solidFill>
                  <a:srgbClr val="FF0000"/>
                </a:solidFill>
                <a:latin typeface="Arial" panose="020B0604020202020204" pitchFamily="34" charset="0"/>
                <a:cs typeface="Arial" panose="020B0604020202020204" pitchFamily="34" charset="0"/>
              </a:rPr>
              <a:t>فلابد</a:t>
            </a:r>
            <a:r>
              <a:rPr lang="ar-SA" sz="3200" dirty="0">
                <a:latin typeface="Arial" panose="020B0604020202020204" pitchFamily="34" charset="0"/>
                <a:cs typeface="Arial" panose="020B0604020202020204" pitchFamily="34" charset="0"/>
              </a:rPr>
              <a:t> من كتابتها داخل بلوك (</a:t>
            </a:r>
            <a:r>
              <a:rPr lang="en-US" sz="3200" dirty="0">
                <a:latin typeface="Arial" panose="020B0604020202020204" pitchFamily="34" charset="0"/>
                <a:cs typeface="Arial" panose="020B0604020202020204" pitchFamily="34" charset="0"/>
              </a:rPr>
              <a:t>block</a:t>
            </a:r>
            <a:r>
              <a:rPr lang="ar-SA" sz="3200" dirty="0">
                <a:latin typeface="Arial" panose="020B0604020202020204" pitchFamily="34" charset="0"/>
                <a:cs typeface="Arial" panose="020B0604020202020204" pitchFamily="34" charset="0"/>
              </a:rPr>
              <a:t>)   </a:t>
            </a:r>
            <a:r>
              <a:rPr lang="en-US" sz="3200" b="1" dirty="0">
                <a:latin typeface="Arial" panose="020B0604020202020204" pitchFamily="34" charset="0"/>
                <a:cs typeface="Arial" panose="020B0604020202020204" pitchFamily="34" charset="0"/>
              </a:rPr>
              <a:t>{  } </a:t>
            </a:r>
            <a:r>
              <a:rPr lang="ar-SA" sz="3200" b="1" dirty="0">
                <a:latin typeface="Arial" panose="020B0604020202020204" pitchFamily="34" charset="0"/>
                <a:cs typeface="Arial" panose="020B0604020202020204" pitchFamily="34" charset="0"/>
              </a:rPr>
              <a:t> .</a:t>
            </a:r>
            <a:endParaRPr lang="en-GB"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3233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77D1A12B-94E8-4339-992E-CB78F9C201E5}"/>
              </a:ext>
            </a:extLst>
          </p:cNvPr>
          <p:cNvSpPr txBox="1">
            <a:spLocks/>
          </p:cNvSpPr>
          <p:nvPr/>
        </p:nvSpPr>
        <p:spPr>
          <a:xfrm>
            <a:off x="457200" y="315310"/>
            <a:ext cx="8534400"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r" rtl="1">
              <a:buNone/>
            </a:pPr>
            <a:r>
              <a:rPr lang="ar-SA" sz="2800" b="1" dirty="0">
                <a:solidFill>
                  <a:srgbClr val="0033CC"/>
                </a:solidFill>
                <a:latin typeface="Arial" panose="020B0604020202020204" pitchFamily="34" charset="0"/>
                <a:cs typeface="Arial" panose="020B0604020202020204" pitchFamily="34" charset="0"/>
              </a:rPr>
              <a:t>العملية (:؟)</a:t>
            </a:r>
          </a:p>
          <a:p>
            <a:pPr marL="0" indent="0" algn="just" rtl="1">
              <a:buNone/>
            </a:pPr>
            <a:r>
              <a:rPr lang="ar-SA" sz="2800" dirty="0">
                <a:solidFill>
                  <a:schemeClr val="tx1"/>
                </a:solidFill>
                <a:latin typeface="Arial" panose="020B0604020202020204" pitchFamily="34" charset="0"/>
                <a:cs typeface="Arial" panose="020B0604020202020204" pitchFamily="34" charset="0"/>
              </a:rPr>
              <a:t>	يمكن اختصار جملة </a:t>
            </a:r>
            <a:r>
              <a:rPr lang="en-US" sz="2800" b="1" dirty="0">
                <a:solidFill>
                  <a:srgbClr val="C00000"/>
                </a:solidFill>
                <a:latin typeface="Arial" panose="020B0604020202020204" pitchFamily="34" charset="0"/>
                <a:cs typeface="Arial" panose="020B0604020202020204" pitchFamily="34" charset="0"/>
              </a:rPr>
              <a:t>else</a:t>
            </a:r>
            <a:r>
              <a:rPr lang="ar-SA" sz="2800" b="1" dirty="0">
                <a:solidFill>
                  <a:srgbClr val="C00000"/>
                </a:solidFill>
                <a:latin typeface="Arial" panose="020B0604020202020204" pitchFamily="34" charset="0"/>
                <a:cs typeface="Arial" panose="020B0604020202020204" pitchFamily="34" charset="0"/>
              </a:rPr>
              <a:t>...</a:t>
            </a:r>
            <a:r>
              <a:rPr lang="en-US" sz="2800" b="1" dirty="0">
                <a:solidFill>
                  <a:srgbClr val="C00000"/>
                </a:solidFill>
                <a:latin typeface="Arial" panose="020B0604020202020204" pitchFamily="34" charset="0"/>
                <a:cs typeface="Arial" panose="020B0604020202020204" pitchFamily="34" charset="0"/>
              </a:rPr>
              <a:t>if </a:t>
            </a:r>
            <a:r>
              <a:rPr lang="ar-SA" sz="2800" dirty="0">
                <a:solidFill>
                  <a:schemeClr val="tx1"/>
                </a:solidFill>
                <a:latin typeface="Arial" panose="020B0604020202020204" pitchFamily="34" charset="0"/>
                <a:cs typeface="Arial" panose="020B0604020202020204" pitchFamily="34" charset="0"/>
              </a:rPr>
              <a:t> في لغة جافا بالعملية (</a:t>
            </a:r>
            <a:r>
              <a:rPr lang="ar-SA" sz="2800" b="1" dirty="0">
                <a:solidFill>
                  <a:srgbClr val="C00000"/>
                </a:solidFill>
                <a:latin typeface="Arial" panose="020B0604020202020204" pitchFamily="34" charset="0"/>
                <a:cs typeface="Arial" panose="020B0604020202020204" pitchFamily="34" charset="0"/>
              </a:rPr>
              <a:t>:؟</a:t>
            </a:r>
            <a:r>
              <a:rPr lang="ar-SA" sz="2800" dirty="0">
                <a:solidFill>
                  <a:schemeClr val="tx1"/>
                </a:solidFill>
                <a:latin typeface="Arial" panose="020B0604020202020204" pitchFamily="34" charset="0"/>
                <a:cs typeface="Arial" panose="020B0604020202020204" pitchFamily="34" charset="0"/>
              </a:rPr>
              <a:t>) وبذلك يمكن التعبير عن جملة </a:t>
            </a:r>
            <a:r>
              <a:rPr lang="en-US" sz="2800" b="1" dirty="0">
                <a:solidFill>
                  <a:srgbClr val="C00000"/>
                </a:solidFill>
                <a:latin typeface="Arial" panose="020B0604020202020204" pitchFamily="34" charset="0"/>
                <a:cs typeface="Arial" panose="020B0604020202020204" pitchFamily="34" charset="0"/>
              </a:rPr>
              <a:t>else</a:t>
            </a:r>
            <a:r>
              <a:rPr lang="ar-SA" sz="2800" b="1" dirty="0">
                <a:solidFill>
                  <a:srgbClr val="C00000"/>
                </a:solidFill>
                <a:latin typeface="Arial" panose="020B0604020202020204" pitchFamily="34" charset="0"/>
                <a:cs typeface="Arial" panose="020B0604020202020204" pitchFamily="34" charset="0"/>
              </a:rPr>
              <a:t>...</a:t>
            </a:r>
            <a:r>
              <a:rPr lang="en-US" sz="2800" b="1" dirty="0">
                <a:solidFill>
                  <a:srgbClr val="C00000"/>
                </a:solidFill>
                <a:latin typeface="Arial" panose="020B0604020202020204" pitchFamily="34" charset="0"/>
                <a:cs typeface="Arial" panose="020B0604020202020204" pitchFamily="34" charset="0"/>
              </a:rPr>
              <a:t>if </a:t>
            </a:r>
            <a:r>
              <a:rPr lang="ar-SA" sz="2800" b="1" dirty="0">
                <a:solidFill>
                  <a:srgbClr val="C00000"/>
                </a:solidFill>
                <a:latin typeface="Arial" panose="020B0604020202020204" pitchFamily="34" charset="0"/>
                <a:cs typeface="Arial" panose="020B0604020202020204" pitchFamily="34" charset="0"/>
              </a:rPr>
              <a:t> </a:t>
            </a:r>
            <a:r>
              <a:rPr lang="ar-SA" sz="2800" dirty="0">
                <a:solidFill>
                  <a:schemeClr val="tx1"/>
                </a:solidFill>
                <a:latin typeface="Arial" panose="020B0604020202020204" pitchFamily="34" charset="0"/>
                <a:cs typeface="Arial" panose="020B0604020202020204" pitchFamily="34" charset="0"/>
              </a:rPr>
              <a:t>كالتالي :</a:t>
            </a:r>
          </a:p>
          <a:p>
            <a:pPr marL="0" indent="0" algn="l">
              <a:buNone/>
            </a:pPr>
            <a:r>
              <a:rPr lang="en-GB" sz="2800" dirty="0">
                <a:solidFill>
                  <a:schemeClr val="tx1"/>
                </a:solidFill>
                <a:latin typeface="Arial" panose="020B0604020202020204" pitchFamily="34" charset="0"/>
                <a:cs typeface="Arial" panose="020B0604020202020204" pitchFamily="34" charset="0"/>
              </a:rPr>
              <a:t>String w=(mark&gt;=50 ) </a:t>
            </a:r>
            <a:r>
              <a:rPr lang="en-GB" sz="2800" b="1" dirty="0">
                <a:solidFill>
                  <a:srgbClr val="C00000"/>
                </a:solidFill>
                <a:latin typeface="Arial" panose="020B0604020202020204" pitchFamily="34" charset="0"/>
                <a:cs typeface="Arial" panose="020B0604020202020204" pitchFamily="34" charset="0"/>
              </a:rPr>
              <a:t>?</a:t>
            </a:r>
            <a:r>
              <a:rPr lang="en-GB" sz="2800" dirty="0">
                <a:solidFill>
                  <a:schemeClr val="tx1"/>
                </a:solidFill>
                <a:latin typeface="Arial" panose="020B0604020202020204" pitchFamily="34" charset="0"/>
                <a:cs typeface="Arial" panose="020B0604020202020204" pitchFamily="34" charset="0"/>
              </a:rPr>
              <a:t> " passed " </a:t>
            </a:r>
            <a:r>
              <a:rPr lang="en-GB" sz="2800" b="1" dirty="0">
                <a:solidFill>
                  <a:srgbClr val="C00000"/>
                </a:solidFill>
                <a:latin typeface="Arial" panose="020B0604020202020204" pitchFamily="34" charset="0"/>
                <a:cs typeface="Arial" panose="020B0604020202020204" pitchFamily="34" charset="0"/>
              </a:rPr>
              <a:t>:</a:t>
            </a:r>
            <a:r>
              <a:rPr lang="en-GB" sz="2800" dirty="0">
                <a:solidFill>
                  <a:schemeClr val="tx1"/>
                </a:solidFill>
                <a:latin typeface="Arial" panose="020B0604020202020204" pitchFamily="34" charset="0"/>
                <a:cs typeface="Arial" panose="020B0604020202020204" pitchFamily="34" charset="0"/>
              </a:rPr>
              <a:t> "failed "; </a:t>
            </a:r>
            <a:r>
              <a:rPr lang="en-US" sz="2800" dirty="0" err="1">
                <a:solidFill>
                  <a:schemeClr val="tx1"/>
                </a:solidFill>
                <a:latin typeface="Arial" panose="020B0604020202020204" pitchFamily="34" charset="0"/>
                <a:cs typeface="Arial" panose="020B0604020202020204" pitchFamily="34" charset="0"/>
              </a:rPr>
              <a:t>System.out.println</a:t>
            </a:r>
            <a:r>
              <a:rPr lang="en-US" sz="2800" dirty="0">
                <a:solidFill>
                  <a:schemeClr val="tx1"/>
                </a:solidFill>
                <a:latin typeface="Arial" panose="020B0604020202020204" pitchFamily="34" charset="0"/>
                <a:cs typeface="Arial" panose="020B0604020202020204" pitchFamily="34" charset="0"/>
              </a:rPr>
              <a:t>(mark);</a:t>
            </a:r>
          </a:p>
          <a:p>
            <a:pPr marL="0" indent="0" algn="just" rtl="1">
              <a:buNone/>
            </a:pPr>
            <a:r>
              <a:rPr lang="ar-SA" sz="2800" dirty="0">
                <a:solidFill>
                  <a:schemeClr val="tx1"/>
                </a:solidFill>
                <a:latin typeface="Arial" panose="020B0604020202020204" pitchFamily="34" charset="0"/>
                <a:cs typeface="Arial" panose="020B0604020202020204" pitchFamily="34" charset="0"/>
              </a:rPr>
              <a:t>لاحظ أن </a:t>
            </a:r>
            <a:r>
              <a:rPr lang="ar-SA" sz="3200" b="1" dirty="0">
                <a:solidFill>
                  <a:srgbClr val="C00000"/>
                </a:solidFill>
                <a:latin typeface="Arial" panose="020B0604020202020204" pitchFamily="34" charset="0"/>
                <a:cs typeface="Arial" panose="020B0604020202020204" pitchFamily="34" charset="0"/>
              </a:rPr>
              <a:t>؟</a:t>
            </a:r>
            <a:r>
              <a:rPr lang="ar-SA" sz="2800" dirty="0">
                <a:solidFill>
                  <a:schemeClr val="tx1"/>
                </a:solidFill>
                <a:latin typeface="Arial" panose="020B0604020202020204" pitchFamily="34" charset="0"/>
                <a:cs typeface="Arial" panose="020B0604020202020204" pitchFamily="34" charset="0"/>
              </a:rPr>
              <a:t> تمثل جملة </a:t>
            </a:r>
            <a:r>
              <a:rPr lang="en-US" sz="2800" dirty="0">
                <a:solidFill>
                  <a:schemeClr val="tx1"/>
                </a:solidFill>
                <a:latin typeface="Arial" panose="020B0604020202020204" pitchFamily="34" charset="0"/>
                <a:cs typeface="Arial" panose="020B0604020202020204" pitchFamily="34" charset="0"/>
              </a:rPr>
              <a:t>if</a:t>
            </a:r>
            <a:r>
              <a:rPr lang="ar-SA" sz="2800" dirty="0">
                <a:solidFill>
                  <a:schemeClr val="tx1"/>
                </a:solidFill>
                <a:latin typeface="Arial" panose="020B0604020202020204" pitchFamily="34" charset="0"/>
                <a:cs typeface="Arial" panose="020B0604020202020204" pitchFamily="34" charset="0"/>
              </a:rPr>
              <a:t> , و</a:t>
            </a:r>
            <a:r>
              <a:rPr lang="ar-SA" sz="2800" b="1" dirty="0">
                <a:solidFill>
                  <a:srgbClr val="C00000"/>
                </a:solidFill>
                <a:latin typeface="Arial" panose="020B0604020202020204" pitchFamily="34" charset="0"/>
                <a:cs typeface="Arial" panose="020B0604020202020204" pitchFamily="34" charset="0"/>
              </a:rPr>
              <a:t>:</a:t>
            </a:r>
            <a:r>
              <a:rPr lang="ar-SA" sz="2800" dirty="0">
                <a:solidFill>
                  <a:schemeClr val="tx1"/>
                </a:solidFill>
                <a:latin typeface="Arial" panose="020B0604020202020204" pitchFamily="34" charset="0"/>
                <a:cs typeface="Arial" panose="020B0604020202020204" pitchFamily="34" charset="0"/>
              </a:rPr>
              <a:t> تمثل جملة </a:t>
            </a:r>
            <a:r>
              <a:rPr lang="en-US" sz="2800" dirty="0">
                <a:solidFill>
                  <a:schemeClr val="tx1"/>
                </a:solidFill>
                <a:latin typeface="Arial" panose="020B0604020202020204" pitchFamily="34" charset="0"/>
                <a:cs typeface="Arial" panose="020B0604020202020204" pitchFamily="34" charset="0"/>
              </a:rPr>
              <a:t>else</a:t>
            </a:r>
            <a:r>
              <a:rPr lang="ar-SA" sz="2800" dirty="0">
                <a:solidFill>
                  <a:schemeClr val="tx1"/>
                </a:solidFill>
                <a:latin typeface="Arial" panose="020B0604020202020204" pitchFamily="34" charset="0"/>
                <a:cs typeface="Arial" panose="020B0604020202020204" pitchFamily="34" charset="0"/>
              </a:rPr>
              <a:t>.</a:t>
            </a:r>
          </a:p>
          <a:p>
            <a:pPr marL="0" indent="0" algn="r" rtl="1">
              <a:buNone/>
            </a:pPr>
            <a:endParaRPr lang="ar-SA" sz="2800" dirty="0">
              <a:solidFill>
                <a:schemeClr val="tx1"/>
              </a:solidFill>
              <a:latin typeface="Arial" panose="020B0604020202020204" pitchFamily="34" charset="0"/>
              <a:cs typeface="Arial" panose="020B0604020202020204" pitchFamily="34" charset="0"/>
            </a:endParaRPr>
          </a:p>
          <a:p>
            <a:pPr marL="0" indent="0" algn="r" rtl="1">
              <a:buNone/>
            </a:pPr>
            <a:endParaRPr lang="ar-SA" sz="2800" dirty="0">
              <a:solidFill>
                <a:schemeClr val="tx1"/>
              </a:solidFill>
              <a:latin typeface="Arial" panose="020B0604020202020204" pitchFamily="34" charset="0"/>
              <a:cs typeface="Arial" panose="020B0604020202020204" pitchFamily="34" charset="0"/>
            </a:endParaRPr>
          </a:p>
          <a:p>
            <a:pPr marL="0" indent="0" algn="r" rtl="1">
              <a:buNone/>
            </a:pPr>
            <a:endParaRPr lang="en-GB" sz="2800" dirty="0">
              <a:solidFill>
                <a:schemeClr val="tx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93D877B-53FC-4398-9B2C-FCFA7833D9C3}"/>
              </a:ext>
            </a:extLst>
          </p:cNvPr>
          <p:cNvSpPr txBox="1">
            <a:spLocks/>
          </p:cNvSpPr>
          <p:nvPr/>
        </p:nvSpPr>
        <p:spPr>
          <a:xfrm>
            <a:off x="381000" y="3820510"/>
            <a:ext cx="8534400" cy="2971800"/>
          </a:xfrm>
          <a:prstGeom prst="rect">
            <a:avLst/>
          </a:prstGeom>
        </p:spPr>
        <p:txBody>
          <a:bodyPr vert="horz">
            <a:normAutofit lnSpcReduction="10000"/>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dirty="0">
                <a:solidFill>
                  <a:srgbClr val="0033CC"/>
                </a:solidFill>
                <a:latin typeface="Arial" panose="020B0604020202020204" pitchFamily="34" charset="0"/>
                <a:cs typeface="Arial" panose="020B0604020202020204" pitchFamily="34" charset="0"/>
              </a:rPr>
              <a:t>جملة </a:t>
            </a:r>
            <a:r>
              <a:rPr lang="en-US" sz="3200" dirty="0">
                <a:solidFill>
                  <a:srgbClr val="0033CC"/>
                </a:solidFill>
                <a:latin typeface="Arial" panose="020B0604020202020204" pitchFamily="34" charset="0"/>
                <a:cs typeface="Arial" panose="020B0604020202020204" pitchFamily="34" charset="0"/>
              </a:rPr>
              <a:t>if…else</a:t>
            </a:r>
            <a:r>
              <a:rPr lang="ar-SA" sz="3200" dirty="0">
                <a:solidFill>
                  <a:srgbClr val="0033CC"/>
                </a:solidFill>
                <a:latin typeface="Arial" panose="020B0604020202020204" pitchFamily="34" charset="0"/>
                <a:cs typeface="Arial" panose="020B0604020202020204" pitchFamily="34" charset="0"/>
              </a:rPr>
              <a:t> المتعددة :</a:t>
            </a:r>
          </a:p>
          <a:p>
            <a:pPr algn="r" rtl="1"/>
            <a:r>
              <a:rPr lang="ar-SA" sz="3000" b="0" dirty="0">
                <a:solidFill>
                  <a:schemeClr val="tx1"/>
                </a:solidFill>
                <a:latin typeface="Arial" panose="020B0604020202020204" pitchFamily="34" charset="0"/>
                <a:cs typeface="Arial" panose="020B0604020202020204" pitchFamily="34" charset="0"/>
              </a:rPr>
              <a:t>تستخدم جملة </a:t>
            </a:r>
            <a:r>
              <a:rPr lang="en-US" sz="3000" dirty="0">
                <a:solidFill>
                  <a:srgbClr val="C00000"/>
                </a:solidFill>
                <a:latin typeface="Arial" panose="020B0604020202020204" pitchFamily="34" charset="0"/>
                <a:cs typeface="Arial" panose="020B0604020202020204" pitchFamily="34" charset="0"/>
              </a:rPr>
              <a:t>if …else</a:t>
            </a:r>
            <a:r>
              <a:rPr lang="ar-SA" sz="3000" dirty="0">
                <a:solidFill>
                  <a:srgbClr val="C00000"/>
                </a:solidFill>
                <a:latin typeface="Arial" panose="020B0604020202020204" pitchFamily="34" charset="0"/>
                <a:cs typeface="Arial" panose="020B0604020202020204" pitchFamily="34" charset="0"/>
              </a:rPr>
              <a:t> </a:t>
            </a:r>
            <a:r>
              <a:rPr lang="ar-SA" sz="3000" b="0" dirty="0">
                <a:solidFill>
                  <a:schemeClr val="tx1"/>
                </a:solidFill>
                <a:latin typeface="Arial" panose="020B0604020202020204" pitchFamily="34" charset="0"/>
                <a:cs typeface="Arial" panose="020B0604020202020204" pitchFamily="34" charset="0"/>
              </a:rPr>
              <a:t>المتعددة وذلك في حالة الاختيار من متعدد </a:t>
            </a:r>
          </a:p>
          <a:p>
            <a:pPr algn="r" rtl="1"/>
            <a:r>
              <a:rPr lang="ar-SA" sz="3000" dirty="0">
                <a:solidFill>
                  <a:srgbClr val="C00000"/>
                </a:solidFill>
                <a:latin typeface="Arial" panose="020B0604020202020204" pitchFamily="34" charset="0"/>
                <a:cs typeface="Arial" panose="020B0604020202020204" pitchFamily="34" charset="0"/>
              </a:rPr>
              <a:t>مثال : </a:t>
            </a:r>
            <a:r>
              <a:rPr lang="ar-SA" sz="3000" b="0" dirty="0">
                <a:solidFill>
                  <a:schemeClr val="tx1"/>
                </a:solidFill>
                <a:latin typeface="Arial" panose="020B0604020202020204" pitchFamily="34" charset="0"/>
                <a:cs typeface="Arial" panose="020B0604020202020204" pitchFamily="34" charset="0"/>
              </a:rPr>
              <a:t>اكتب برنامج يقوم  بإدخال درجة الطالب ,ثم يختبر إذا كانت الدرجة </a:t>
            </a:r>
            <a:r>
              <a:rPr lang="ar-SA" sz="3000" dirty="0">
                <a:solidFill>
                  <a:srgbClr val="00B050"/>
                </a:solidFill>
                <a:latin typeface="Arial" panose="020B0604020202020204" pitchFamily="34" charset="0"/>
                <a:cs typeface="Arial" panose="020B0604020202020204" pitchFamily="34" charset="0"/>
              </a:rPr>
              <a:t>أكبر من </a:t>
            </a:r>
            <a:r>
              <a:rPr lang="en-US" sz="3000" dirty="0">
                <a:solidFill>
                  <a:srgbClr val="00B050"/>
                </a:solidFill>
                <a:latin typeface="Arial" panose="020B0604020202020204" pitchFamily="34" charset="0"/>
                <a:cs typeface="Arial" panose="020B0604020202020204" pitchFamily="34" charset="0"/>
              </a:rPr>
              <a:t>80</a:t>
            </a:r>
            <a:r>
              <a:rPr lang="ar-SA" sz="3000" dirty="0">
                <a:solidFill>
                  <a:srgbClr val="00B050"/>
                </a:solidFill>
                <a:latin typeface="Arial" panose="020B0604020202020204" pitchFamily="34" charset="0"/>
                <a:cs typeface="Arial" panose="020B0604020202020204" pitchFamily="34" charset="0"/>
              </a:rPr>
              <a:t> </a:t>
            </a:r>
            <a:r>
              <a:rPr lang="ar-SA" sz="3000" b="0" dirty="0">
                <a:solidFill>
                  <a:schemeClr val="tx1"/>
                </a:solidFill>
                <a:latin typeface="Arial" panose="020B0604020202020204" pitchFamily="34" charset="0"/>
                <a:cs typeface="Arial" panose="020B0604020202020204" pitchFamily="34" charset="0"/>
              </a:rPr>
              <a:t>يطبع </a:t>
            </a:r>
            <a:r>
              <a:rPr lang="en-US" sz="3000" dirty="0">
                <a:solidFill>
                  <a:srgbClr val="00B050"/>
                </a:solidFill>
                <a:latin typeface="Arial" panose="020B0604020202020204" pitchFamily="34" charset="0"/>
                <a:cs typeface="Arial" panose="020B0604020202020204" pitchFamily="34" charset="0"/>
              </a:rPr>
              <a:t>a</a:t>
            </a:r>
            <a:r>
              <a:rPr lang="ar-SA" sz="3000" b="0" dirty="0">
                <a:solidFill>
                  <a:schemeClr val="tx1"/>
                </a:solidFill>
                <a:latin typeface="Arial" panose="020B0604020202020204" pitchFamily="34" charset="0"/>
                <a:cs typeface="Arial" panose="020B0604020202020204" pitchFamily="34" charset="0"/>
              </a:rPr>
              <a:t> ,وإذا كانت الدرجة بين </a:t>
            </a:r>
            <a:r>
              <a:rPr lang="en-US" sz="3000" dirty="0">
                <a:solidFill>
                  <a:srgbClr val="00B050"/>
                </a:solidFill>
                <a:latin typeface="Arial" panose="020B0604020202020204" pitchFamily="34" charset="0"/>
                <a:cs typeface="Arial" panose="020B0604020202020204" pitchFamily="34" charset="0"/>
              </a:rPr>
              <a:t>70 -79</a:t>
            </a:r>
            <a:r>
              <a:rPr lang="ar-SA" sz="3000" dirty="0">
                <a:solidFill>
                  <a:srgbClr val="00B050"/>
                </a:solidFill>
                <a:latin typeface="Arial" panose="020B0604020202020204" pitchFamily="34" charset="0"/>
                <a:cs typeface="Arial" panose="020B0604020202020204" pitchFamily="34" charset="0"/>
              </a:rPr>
              <a:t> </a:t>
            </a:r>
            <a:r>
              <a:rPr lang="ar-SA" sz="3000" b="0" dirty="0">
                <a:solidFill>
                  <a:schemeClr val="tx1"/>
                </a:solidFill>
                <a:latin typeface="Arial" panose="020B0604020202020204" pitchFamily="34" charset="0"/>
                <a:cs typeface="Arial" panose="020B0604020202020204" pitchFamily="34" charset="0"/>
              </a:rPr>
              <a:t>يطبع </a:t>
            </a:r>
            <a:r>
              <a:rPr lang="en-US" sz="3000" dirty="0">
                <a:solidFill>
                  <a:srgbClr val="00B050"/>
                </a:solidFill>
                <a:latin typeface="Arial" panose="020B0604020202020204" pitchFamily="34" charset="0"/>
                <a:cs typeface="Arial" panose="020B0604020202020204" pitchFamily="34" charset="0"/>
              </a:rPr>
              <a:t>b</a:t>
            </a:r>
            <a:r>
              <a:rPr lang="ar-SA" sz="3000" b="0" dirty="0">
                <a:solidFill>
                  <a:schemeClr val="tx1"/>
                </a:solidFill>
                <a:latin typeface="Arial" panose="020B0604020202020204" pitchFamily="34" charset="0"/>
                <a:cs typeface="Arial" panose="020B0604020202020204" pitchFamily="34" charset="0"/>
              </a:rPr>
              <a:t> ,وإذا كانت الدرجة </a:t>
            </a:r>
            <a:r>
              <a:rPr lang="en-US" sz="3000" dirty="0">
                <a:solidFill>
                  <a:srgbClr val="00B050"/>
                </a:solidFill>
                <a:latin typeface="Arial" panose="020B0604020202020204" pitchFamily="34" charset="0"/>
                <a:cs typeface="Arial" panose="020B0604020202020204" pitchFamily="34" charset="0"/>
              </a:rPr>
              <a:t>60-69</a:t>
            </a:r>
            <a:r>
              <a:rPr lang="ar-SA" sz="3000" b="0" dirty="0">
                <a:solidFill>
                  <a:schemeClr val="tx1"/>
                </a:solidFill>
                <a:latin typeface="Arial" panose="020B0604020202020204" pitchFamily="34" charset="0"/>
                <a:cs typeface="Arial" panose="020B0604020202020204" pitchFamily="34" charset="0"/>
              </a:rPr>
              <a:t> يطبع </a:t>
            </a:r>
            <a:r>
              <a:rPr lang="en-US" sz="3000" dirty="0">
                <a:solidFill>
                  <a:srgbClr val="00B050"/>
                </a:solidFill>
                <a:latin typeface="Arial" panose="020B0604020202020204" pitchFamily="34" charset="0"/>
                <a:cs typeface="Arial" panose="020B0604020202020204" pitchFamily="34" charset="0"/>
              </a:rPr>
              <a:t>c</a:t>
            </a:r>
            <a:r>
              <a:rPr lang="ar-SA" sz="3000" b="0" dirty="0">
                <a:solidFill>
                  <a:schemeClr val="tx1"/>
                </a:solidFill>
                <a:latin typeface="Arial" panose="020B0604020202020204" pitchFamily="34" charset="0"/>
                <a:cs typeface="Arial" panose="020B0604020202020204" pitchFamily="34" charset="0"/>
              </a:rPr>
              <a:t>, وإذا كانت الدرجة بين </a:t>
            </a:r>
            <a:r>
              <a:rPr lang="en-US" sz="3000" dirty="0">
                <a:solidFill>
                  <a:srgbClr val="00B050"/>
                </a:solidFill>
                <a:latin typeface="Arial" panose="020B0604020202020204" pitchFamily="34" charset="0"/>
                <a:cs typeface="Arial" panose="020B0604020202020204" pitchFamily="34" charset="0"/>
              </a:rPr>
              <a:t>50-59</a:t>
            </a:r>
            <a:r>
              <a:rPr lang="ar-SA" sz="3000" b="0" dirty="0">
                <a:solidFill>
                  <a:schemeClr val="tx1"/>
                </a:solidFill>
                <a:latin typeface="Arial" panose="020B0604020202020204" pitchFamily="34" charset="0"/>
                <a:cs typeface="Arial" panose="020B0604020202020204" pitchFamily="34" charset="0"/>
              </a:rPr>
              <a:t> يطبع </a:t>
            </a:r>
            <a:r>
              <a:rPr lang="en-US" sz="3000" dirty="0">
                <a:solidFill>
                  <a:srgbClr val="00B050"/>
                </a:solidFill>
                <a:latin typeface="Arial" panose="020B0604020202020204" pitchFamily="34" charset="0"/>
                <a:cs typeface="Arial" panose="020B0604020202020204" pitchFamily="34" charset="0"/>
              </a:rPr>
              <a:t>d</a:t>
            </a:r>
            <a:r>
              <a:rPr lang="ar-SA" sz="3000" b="0" dirty="0">
                <a:solidFill>
                  <a:schemeClr val="tx1"/>
                </a:solidFill>
                <a:latin typeface="Arial" panose="020B0604020202020204" pitchFamily="34" charset="0"/>
                <a:cs typeface="Arial" panose="020B0604020202020204" pitchFamily="34" charset="0"/>
              </a:rPr>
              <a:t> ,وإذا كان </a:t>
            </a:r>
            <a:r>
              <a:rPr lang="ar-SA" sz="3000" dirty="0">
                <a:solidFill>
                  <a:srgbClr val="00B050"/>
                </a:solidFill>
                <a:latin typeface="Arial" panose="020B0604020202020204" pitchFamily="34" charset="0"/>
                <a:cs typeface="Arial" panose="020B0604020202020204" pitchFamily="34" charset="0"/>
              </a:rPr>
              <a:t>غير ذلك </a:t>
            </a:r>
            <a:r>
              <a:rPr lang="ar-SA" sz="3000" b="0" dirty="0">
                <a:solidFill>
                  <a:schemeClr val="tx1"/>
                </a:solidFill>
                <a:latin typeface="Arial" panose="020B0604020202020204" pitchFamily="34" charset="0"/>
                <a:cs typeface="Arial" panose="020B0604020202020204" pitchFamily="34" charset="0"/>
              </a:rPr>
              <a:t>يطبع </a:t>
            </a:r>
            <a:r>
              <a:rPr lang="en-US" sz="3000" dirty="0">
                <a:solidFill>
                  <a:srgbClr val="00B050"/>
                </a:solidFill>
                <a:latin typeface="Arial" panose="020B0604020202020204" pitchFamily="34" charset="0"/>
                <a:cs typeface="Arial" panose="020B0604020202020204" pitchFamily="34" charset="0"/>
              </a:rPr>
              <a:t>f </a:t>
            </a:r>
            <a:r>
              <a:rPr lang="ar-SA" sz="3000" b="0" dirty="0">
                <a:solidFill>
                  <a:schemeClr val="tx1"/>
                </a:solidFill>
                <a:latin typeface="Arial" panose="020B0604020202020204" pitchFamily="34" charset="0"/>
                <a:cs typeface="Arial" panose="020B0604020202020204" pitchFamily="34" charset="0"/>
              </a:rPr>
              <a:t> ؟</a:t>
            </a:r>
          </a:p>
          <a:p>
            <a:pPr algn="r" rtl="1"/>
            <a:endParaRPr lang="en-GB" sz="3200" b="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809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1000"/>
                                        <p:tgtEl>
                                          <p:spTgt spid="3">
                                            <p:txEl>
                                              <p:pRg st="0" end="0"/>
                                            </p:txEl>
                                          </p:spTgt>
                                        </p:tgtEl>
                                      </p:cBhvr>
                                    </p:animEffect>
                                    <p:anim calcmode="lin" valueType="num">
                                      <p:cBhvr>
                                        <p:cTn id="3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fade">
                                      <p:cBhvr>
                                        <p:cTn id="42" dur="1000"/>
                                        <p:tgtEl>
                                          <p:spTgt spid="3">
                                            <p:txEl>
                                              <p:pRg st="1" end="1"/>
                                            </p:txEl>
                                          </p:spTgt>
                                        </p:tgtEl>
                                      </p:cBhvr>
                                    </p:animEffect>
                                    <p:anim calcmode="lin" valueType="num">
                                      <p:cBhvr>
                                        <p:cTn id="4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Effect transition="in" filter="fade">
                                      <p:cBhvr>
                                        <p:cTn id="49" dur="1000"/>
                                        <p:tgtEl>
                                          <p:spTgt spid="3">
                                            <p:txEl>
                                              <p:pRg st="2" end="2"/>
                                            </p:txEl>
                                          </p:spTgt>
                                        </p:tgtEl>
                                      </p:cBhvr>
                                    </p:animEffect>
                                    <p:anim calcmode="lin" valueType="num">
                                      <p:cBhvr>
                                        <p:cTn id="5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theme/theme1.xml><?xml version="1.0" encoding="utf-8"?>
<a:theme xmlns:a="http://schemas.openxmlformats.org/drawingml/2006/main" name="Wisp">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5628</TotalTime>
  <Words>1523</Words>
  <Application>Microsoft Office PowerPoint</Application>
  <PresentationFormat>On-screen Show (4:3)</PresentationFormat>
  <Paragraphs>231</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BatangChe</vt:lpstr>
      <vt:lpstr>Century Gothic</vt:lpstr>
      <vt:lpstr>Tahoma</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tamir</dc:creator>
  <cp:lastModifiedBy>hamim</cp:lastModifiedBy>
  <cp:revision>154</cp:revision>
  <dcterms:created xsi:type="dcterms:W3CDTF">2006-08-16T00:00:00Z</dcterms:created>
  <dcterms:modified xsi:type="dcterms:W3CDTF">2024-10-14T05:32:14Z</dcterms:modified>
</cp:coreProperties>
</file>