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1" d="100"/>
          <a:sy n="61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6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047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60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7547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0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35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9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9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9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7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5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1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9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2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5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ubtitle 2">
            <a:extLst>
              <a:ext uri="{FF2B5EF4-FFF2-40B4-BE49-F238E27FC236}">
                <a16:creationId xmlns:a16="http://schemas.microsoft.com/office/drawing/2014/main" id="{A223F500-51DE-4851-A20F-F40B965F7FD9}"/>
              </a:ext>
            </a:extLst>
          </p:cNvPr>
          <p:cNvSpPr txBox="1">
            <a:spLocks/>
          </p:cNvSpPr>
          <p:nvPr/>
        </p:nvSpPr>
        <p:spPr>
          <a:xfrm>
            <a:off x="1905000" y="3810000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SA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المحاضرة الخامسة</a:t>
            </a:r>
            <a:endParaRPr lang="en-GB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006BAD82-AB45-4FBE-913C-0D22C3546E0C}"/>
              </a:ext>
            </a:extLst>
          </p:cNvPr>
          <p:cNvSpPr txBox="1">
            <a:spLocks/>
          </p:cNvSpPr>
          <p:nvPr/>
        </p:nvSpPr>
        <p:spPr>
          <a:xfrm>
            <a:off x="0" y="5715000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SA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أ.لينا الأمين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EC47B-AD87-46C2-B141-8E2952776AE4}"/>
              </a:ext>
            </a:extLst>
          </p:cNvPr>
          <p:cNvSpPr txBox="1">
            <a:spLocks/>
          </p:cNvSpPr>
          <p:nvPr/>
        </p:nvSpPr>
        <p:spPr>
          <a:xfrm>
            <a:off x="304800" y="990600"/>
            <a:ext cx="8534400" cy="1295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SA" sz="6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اساسيات لغة الجافا</a:t>
            </a:r>
            <a:endParaRPr lang="en-GB" sz="6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19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DBDDB186-8C60-4061-AF22-06A9D5A44862}"/>
              </a:ext>
            </a:extLst>
          </p:cNvPr>
          <p:cNvSpPr txBox="1">
            <a:spLocks/>
          </p:cNvSpPr>
          <p:nvPr/>
        </p:nvSpPr>
        <p:spPr>
          <a:xfrm>
            <a:off x="685800" y="3505200"/>
            <a:ext cx="83058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for(int i=0;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&lt;6;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i++){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464FC-2C28-45B2-A6BA-FEAAED9AAC68}"/>
              </a:ext>
            </a:extLst>
          </p:cNvPr>
          <p:cNvSpPr txBox="1">
            <a:spLocks/>
          </p:cNvSpPr>
          <p:nvPr/>
        </p:nvSpPr>
        <p:spPr>
          <a:xfrm>
            <a:off x="685800" y="4191000"/>
            <a:ext cx="83058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System.out.println(x[i]);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933E260-46B6-4599-BA06-F72D0EB8E0F3}"/>
              </a:ext>
            </a:extLst>
          </p:cNvPr>
          <p:cNvSpPr txBox="1">
            <a:spLocks/>
          </p:cNvSpPr>
          <p:nvPr/>
        </p:nvSpPr>
        <p:spPr>
          <a:xfrm>
            <a:off x="685800" y="4800600"/>
            <a:ext cx="83058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} }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8C29FD0-3145-4B89-B525-45DC885BF7CF}"/>
              </a:ext>
            </a:extLst>
          </p:cNvPr>
          <p:cNvSpPr txBox="1">
            <a:spLocks/>
          </p:cNvSpPr>
          <p:nvPr/>
        </p:nvSpPr>
        <p:spPr>
          <a:xfrm>
            <a:off x="685800" y="1219200"/>
            <a:ext cx="83058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for(int i=0;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&lt;6; i++){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769B39D-5FF1-4A93-A4A0-D45D1A7D15F8}"/>
              </a:ext>
            </a:extLst>
          </p:cNvPr>
          <p:cNvSpPr txBox="1">
            <a:spLocks/>
          </p:cNvSpPr>
          <p:nvPr/>
        </p:nvSpPr>
        <p:spPr>
          <a:xfrm>
            <a:off x="685800" y="1752600"/>
            <a:ext cx="8305800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s=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JOptionPane.showInputDialog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("Enter x"); 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46CBD73-360A-441A-B4B0-E96574EDA76D}"/>
              </a:ext>
            </a:extLst>
          </p:cNvPr>
          <p:cNvSpPr txBox="1">
            <a:spLocks/>
          </p:cNvSpPr>
          <p:nvPr/>
        </p:nvSpPr>
        <p:spPr>
          <a:xfrm>
            <a:off x="685800" y="2362200"/>
            <a:ext cx="8305800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x[i]=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Integer.parseInt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(s);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0AF5F2F-9D8E-4818-A804-C12B741A9954}"/>
              </a:ext>
            </a:extLst>
          </p:cNvPr>
          <p:cNvSpPr txBox="1">
            <a:spLocks/>
          </p:cNvSpPr>
          <p:nvPr/>
        </p:nvSpPr>
        <p:spPr>
          <a:xfrm>
            <a:off x="685800" y="3034145"/>
            <a:ext cx="83058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55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09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9D18928-2794-4498-90B4-B9DFB0B586D8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8763000" cy="635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حلقة </a:t>
            </a:r>
            <a:r>
              <a:rPr lang="en-US" sz="32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ar-SA" sz="32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المتداخلة :</a:t>
            </a:r>
            <a:endParaRPr lang="en-GB" sz="32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60E65-702C-45D6-9752-0D9EF749E400}"/>
              </a:ext>
            </a:extLst>
          </p:cNvPr>
          <p:cNvSpPr txBox="1">
            <a:spLocks/>
          </p:cNvSpPr>
          <p:nvPr/>
        </p:nvSpPr>
        <p:spPr>
          <a:xfrm>
            <a:off x="152400" y="812322"/>
            <a:ext cx="8763000" cy="17022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تتكون الحلقات المتداخلة من حلقة خارجية وحلقة آخرى داخلية أو أكثر , وفي كل مرة تتكرر الحقة الخارجية يتم تكرار الحلقة الداخلية من بداية العداد إلى نهايته .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B893C0C-0CEF-4FB6-87D2-F299FA2BDE35}"/>
              </a:ext>
            </a:extLst>
          </p:cNvPr>
          <p:cNvSpPr txBox="1">
            <a:spLocks/>
          </p:cNvSpPr>
          <p:nvPr/>
        </p:nvSpPr>
        <p:spPr>
          <a:xfrm>
            <a:off x="152400" y="2488722"/>
            <a:ext cx="8763000" cy="635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مثال : اكتب برنامج يقوم بطباعة جدول ضرب من 1إلى 9 ؟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5C58EA-91B5-493A-AA87-81CEB1D11A64}"/>
              </a:ext>
            </a:extLst>
          </p:cNvPr>
          <p:cNvSpPr txBox="1">
            <a:spLocks/>
          </p:cNvSpPr>
          <p:nvPr/>
        </p:nvSpPr>
        <p:spPr>
          <a:xfrm>
            <a:off x="1143000" y="3174522"/>
            <a:ext cx="7848600" cy="635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GB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NewClass {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16B7E77-187C-4129-A4B4-ABB051AC15CC}"/>
              </a:ext>
            </a:extLst>
          </p:cNvPr>
          <p:cNvSpPr txBox="1">
            <a:spLocks/>
          </p:cNvSpPr>
          <p:nvPr/>
        </p:nvSpPr>
        <p:spPr>
          <a:xfrm>
            <a:off x="1066800" y="3707922"/>
            <a:ext cx="7848600" cy="635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void 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( String[ ] args )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5A02820-ED5D-4FA7-922E-2E75FB86E9C8}"/>
              </a:ext>
            </a:extLst>
          </p:cNvPr>
          <p:cNvSpPr txBox="1">
            <a:spLocks/>
          </p:cNvSpPr>
          <p:nvPr/>
        </p:nvSpPr>
        <p:spPr>
          <a:xfrm>
            <a:off x="1066800" y="4241322"/>
            <a:ext cx="7848600" cy="635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4348AD1-F3FA-44A8-BB91-98375AA253BC}"/>
              </a:ext>
            </a:extLst>
          </p:cNvPr>
          <p:cNvSpPr txBox="1">
            <a:spLocks/>
          </p:cNvSpPr>
          <p:nvPr/>
        </p:nvSpPr>
        <p:spPr>
          <a:xfrm>
            <a:off x="1066800" y="4774722"/>
            <a:ext cx="7848600" cy="635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 int j=1 ; j &lt;= 9; j ++ ) 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9E42E9A-0F34-4FB3-9AA2-C91ABDDC1D65}"/>
              </a:ext>
            </a:extLst>
          </p:cNvPr>
          <p:cNvSpPr txBox="1">
            <a:spLocks/>
          </p:cNvSpPr>
          <p:nvPr/>
        </p:nvSpPr>
        <p:spPr>
          <a:xfrm>
            <a:off x="1408042" y="5384322"/>
            <a:ext cx="7507357" cy="635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nn-NO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nn-NO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 int i = 1 ; i &lt;= 9 ; i ++ ) 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ECA62B4-F0FC-463F-9C5A-15805DC2F59F}"/>
              </a:ext>
            </a:extLst>
          </p:cNvPr>
          <p:cNvSpPr txBox="1">
            <a:spLocks/>
          </p:cNvSpPr>
          <p:nvPr/>
        </p:nvSpPr>
        <p:spPr>
          <a:xfrm>
            <a:off x="1066800" y="5917722"/>
            <a:ext cx="7848600" cy="635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408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41BC0569-8B81-4148-8598-021492A5B233}"/>
              </a:ext>
            </a:extLst>
          </p:cNvPr>
          <p:cNvSpPr txBox="1">
            <a:spLocks/>
          </p:cNvSpPr>
          <p:nvPr/>
        </p:nvSpPr>
        <p:spPr>
          <a:xfrm>
            <a:off x="1295400" y="228600"/>
            <a:ext cx="7620000" cy="635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System.out.println (i+"*"+j+"=" +i* j ) ;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5398D-79D1-4CE7-A573-703D59B57CEF}"/>
              </a:ext>
            </a:extLst>
          </p:cNvPr>
          <p:cNvSpPr txBox="1">
            <a:spLocks/>
          </p:cNvSpPr>
          <p:nvPr/>
        </p:nvSpPr>
        <p:spPr>
          <a:xfrm>
            <a:off x="1295400" y="838200"/>
            <a:ext cx="7620000" cy="635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rtl="1"/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E4CBC30-06A1-45E8-82F0-D0C6928C956B}"/>
              </a:ext>
            </a:extLst>
          </p:cNvPr>
          <p:cNvSpPr txBox="1">
            <a:spLocks/>
          </p:cNvSpPr>
          <p:nvPr/>
        </p:nvSpPr>
        <p:spPr>
          <a:xfrm>
            <a:off x="1371600" y="1421922"/>
            <a:ext cx="7620000" cy="635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797158E-BAB2-46E9-9AF0-55946EC693C4}"/>
              </a:ext>
            </a:extLst>
          </p:cNvPr>
          <p:cNvSpPr txBox="1">
            <a:spLocks/>
          </p:cNvSpPr>
          <p:nvPr/>
        </p:nvSpPr>
        <p:spPr>
          <a:xfrm>
            <a:off x="152400" y="1752600"/>
            <a:ext cx="8763000" cy="635478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المصفوفات :</a:t>
            </a:r>
            <a:endParaRPr lang="en-GB" sz="36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1"/>
            <a:endParaRPr lang="en-GB" sz="3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9991799-947B-4647-BCDB-F03750FB2288}"/>
              </a:ext>
            </a:extLst>
          </p:cNvPr>
          <p:cNvSpPr txBox="1">
            <a:spLocks/>
          </p:cNvSpPr>
          <p:nvPr/>
        </p:nvSpPr>
        <p:spPr>
          <a:xfrm>
            <a:off x="152400" y="2286000"/>
            <a:ext cx="8763000" cy="10926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المصفوفات هي عبارة عن مواقع يتم تخزين البيانات فيها لمدة مؤقتة (طيلة فترة تنفيذ البرنامج فقط ) .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DED9B76-BF39-4941-B6E1-A967B2A162BE}"/>
              </a:ext>
            </a:extLst>
          </p:cNvPr>
          <p:cNvSpPr txBox="1">
            <a:spLocks/>
          </p:cNvSpPr>
          <p:nvPr/>
        </p:nvSpPr>
        <p:spPr>
          <a:xfrm>
            <a:off x="152400" y="3352800"/>
            <a:ext cx="8763000" cy="16002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وعند تعريف المصفوفة وإنشاءها يتم حجز عدد محدد من المواقع المتجاورة في الذاكرة لتخزين البيانات فيها ,حيث يتم الوصول للبيانات المخزنة في هذا الموقع عن طريق اسم المصفوفة ورقم الموقع . 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058EA89-74A2-48DB-AEFB-9129BD8995C1}"/>
              </a:ext>
            </a:extLst>
          </p:cNvPr>
          <p:cNvSpPr txBox="1">
            <a:spLocks/>
          </p:cNvSpPr>
          <p:nvPr/>
        </p:nvSpPr>
        <p:spPr>
          <a:xfrm>
            <a:off x="152400" y="4953000"/>
            <a:ext cx="8763000" cy="1600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والغاية من استخدام المصفوفة هو تخزين عدد غير محدد من القيم تحت اسم واحد فقط (اسم المصفوفة ) دون الحاجة إلى تخزين كل قيمة في متغير . 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73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4126F111-FC6C-40C0-804C-35A1DD4EF436}"/>
              </a:ext>
            </a:extLst>
          </p:cNvPr>
          <p:cNvSpPr txBox="1">
            <a:spLocks/>
          </p:cNvSpPr>
          <p:nvPr/>
        </p:nvSpPr>
        <p:spPr>
          <a:xfrm>
            <a:off x="152400" y="1828800"/>
            <a:ext cx="8763000" cy="1676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F68E95-2054-4D7F-A86E-DDAE317C6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416029"/>
              </p:ext>
            </p:extLst>
          </p:nvPr>
        </p:nvGraphicFramePr>
        <p:xfrm>
          <a:off x="1485900" y="1451033"/>
          <a:ext cx="6095999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ubtitle 2">
            <a:extLst>
              <a:ext uri="{FF2B5EF4-FFF2-40B4-BE49-F238E27FC236}">
                <a16:creationId xmlns:a16="http://schemas.microsoft.com/office/drawing/2014/main" id="{37E92613-F316-4F7C-B1BC-36350B806AB4}"/>
              </a:ext>
            </a:extLst>
          </p:cNvPr>
          <p:cNvSpPr txBox="1">
            <a:spLocks/>
          </p:cNvSpPr>
          <p:nvPr/>
        </p:nvSpPr>
        <p:spPr>
          <a:xfrm>
            <a:off x="152400" y="526473"/>
            <a:ext cx="8763000" cy="129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                                       العنصر الأول</a:t>
            </a:r>
          </a:p>
          <a:p>
            <a:pPr algn="r" rtl="1"/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98B131-19E1-4EB3-8FA1-418A223483A0}"/>
              </a:ext>
            </a:extLst>
          </p:cNvPr>
          <p:cNvCxnSpPr/>
          <p:nvPr/>
        </p:nvCxnSpPr>
        <p:spPr>
          <a:xfrm>
            <a:off x="1447800" y="1021773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159D4268-F3D2-45A0-86BA-0F2E88B3A61D}"/>
              </a:ext>
            </a:extLst>
          </p:cNvPr>
          <p:cNvSpPr txBox="1">
            <a:spLocks/>
          </p:cNvSpPr>
          <p:nvPr/>
        </p:nvSpPr>
        <p:spPr>
          <a:xfrm>
            <a:off x="1589808" y="1828800"/>
            <a:ext cx="529937" cy="533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2014798-BE0E-4931-ACE6-F1E7FB5D149E}"/>
              </a:ext>
            </a:extLst>
          </p:cNvPr>
          <p:cNvSpPr txBox="1">
            <a:spLocks/>
          </p:cNvSpPr>
          <p:nvPr/>
        </p:nvSpPr>
        <p:spPr>
          <a:xfrm>
            <a:off x="2441863" y="1856509"/>
            <a:ext cx="529937" cy="533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188C7B3-A6A6-4C54-9910-AA013CBBBF8E}"/>
              </a:ext>
            </a:extLst>
          </p:cNvPr>
          <p:cNvSpPr txBox="1">
            <a:spLocks/>
          </p:cNvSpPr>
          <p:nvPr/>
        </p:nvSpPr>
        <p:spPr>
          <a:xfrm>
            <a:off x="3276600" y="1856509"/>
            <a:ext cx="529937" cy="533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BC9D525-C106-4574-9FB4-E6154090C772}"/>
              </a:ext>
            </a:extLst>
          </p:cNvPr>
          <p:cNvSpPr txBox="1">
            <a:spLocks/>
          </p:cNvSpPr>
          <p:nvPr/>
        </p:nvSpPr>
        <p:spPr>
          <a:xfrm>
            <a:off x="4194463" y="1856509"/>
            <a:ext cx="529937" cy="533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11A00D2-46AE-4323-BD1A-9687CFAB2D66}"/>
              </a:ext>
            </a:extLst>
          </p:cNvPr>
          <p:cNvSpPr txBox="1">
            <a:spLocks/>
          </p:cNvSpPr>
          <p:nvPr/>
        </p:nvSpPr>
        <p:spPr>
          <a:xfrm>
            <a:off x="5108863" y="1856509"/>
            <a:ext cx="529937" cy="533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B8484CA-F15D-41D5-AD58-9D67D38454C7}"/>
              </a:ext>
            </a:extLst>
          </p:cNvPr>
          <p:cNvSpPr txBox="1">
            <a:spLocks/>
          </p:cNvSpPr>
          <p:nvPr/>
        </p:nvSpPr>
        <p:spPr>
          <a:xfrm>
            <a:off x="6019800" y="1856509"/>
            <a:ext cx="529937" cy="533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3906411-160C-4506-B560-CFEB8EA59A46}"/>
              </a:ext>
            </a:extLst>
          </p:cNvPr>
          <p:cNvSpPr txBox="1">
            <a:spLocks/>
          </p:cNvSpPr>
          <p:nvPr/>
        </p:nvSpPr>
        <p:spPr>
          <a:xfrm>
            <a:off x="6861463" y="1856509"/>
            <a:ext cx="529937" cy="533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81671E0-830A-43A6-8879-E1C048905A07}"/>
              </a:ext>
            </a:extLst>
          </p:cNvPr>
          <p:cNvSpPr txBox="1">
            <a:spLocks/>
          </p:cNvSpPr>
          <p:nvPr/>
        </p:nvSpPr>
        <p:spPr>
          <a:xfrm>
            <a:off x="1854776" y="2514600"/>
            <a:ext cx="6915151" cy="533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تعريف المصفوفة  ذات الصف الواحد :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F1988BF-F7AF-4768-AC16-82ACB1150A9C}"/>
              </a:ext>
            </a:extLst>
          </p:cNvPr>
          <p:cNvSpPr txBox="1">
            <a:spLocks/>
          </p:cNvSpPr>
          <p:nvPr/>
        </p:nvSpPr>
        <p:spPr>
          <a:xfrm>
            <a:off x="152400" y="3151909"/>
            <a:ext cx="8763000" cy="10668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[ ] x = new int[5]; 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1"/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] = new String [10]; 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46B047D-D447-4A9D-B431-A588521AC18B}"/>
              </a:ext>
            </a:extLst>
          </p:cNvPr>
          <p:cNvSpPr txBox="1">
            <a:spLocks/>
          </p:cNvSpPr>
          <p:nvPr/>
        </p:nvSpPr>
        <p:spPr>
          <a:xfrm>
            <a:off x="152400" y="4343400"/>
            <a:ext cx="8763000" cy="533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6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ويمكن كتابتها بطريقة آخرى :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F200D88-657D-4562-B99B-2F547AABC63D}"/>
              </a:ext>
            </a:extLst>
          </p:cNvPr>
          <p:cNvSpPr txBox="1">
            <a:spLocks/>
          </p:cNvSpPr>
          <p:nvPr/>
        </p:nvSpPr>
        <p:spPr>
          <a:xfrm>
            <a:off x="152400" y="4876800"/>
            <a:ext cx="8763000" cy="10668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x [ ] = new int[5]; 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1"/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a[ ] = new String [10]; 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663E17D-7172-47FE-A794-966294B9C3BB}"/>
              </a:ext>
            </a:extLst>
          </p:cNvPr>
          <p:cNvSpPr txBox="1">
            <a:spLocks/>
          </p:cNvSpPr>
          <p:nvPr/>
        </p:nvSpPr>
        <p:spPr>
          <a:xfrm>
            <a:off x="2667000" y="444261"/>
            <a:ext cx="6172200" cy="635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ar-SA" sz="36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رقم موقع العنصر في المصفوفة :</a:t>
            </a:r>
            <a:endParaRPr lang="en-GB" sz="3600" b="1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1763E-706B-43F9-9FEC-17C71D0DF399}"/>
              </a:ext>
            </a:extLst>
          </p:cNvPr>
          <p:cNvSpPr txBox="1">
            <a:spLocks/>
          </p:cNvSpPr>
          <p:nvPr/>
        </p:nvSpPr>
        <p:spPr>
          <a:xfrm>
            <a:off x="76200" y="1193322"/>
            <a:ext cx="8763000" cy="154987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رقم موقع العنصر في المصفوفة يكتب بين أقواس مربعة بعد اسم المصفوفة مثال :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array[k]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,حيث أن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يمثل رقم الموقع في المصفوفة .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D2D02EE-B42E-450C-9B3E-A6736B488EEF}"/>
              </a:ext>
            </a:extLst>
          </p:cNvPr>
          <p:cNvSpPr txBox="1">
            <a:spLocks/>
          </p:cNvSpPr>
          <p:nvPr/>
        </p:nvSpPr>
        <p:spPr>
          <a:xfrm>
            <a:off x="2667000" y="2564922"/>
            <a:ext cx="6172200" cy="635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عدد مواقع العناصرالمحجوزة في المصفوفة :</a:t>
            </a:r>
            <a:endParaRPr lang="en-GB" sz="32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270BD1-8B0D-4B24-A7A4-B810A8423257}"/>
              </a:ext>
            </a:extLst>
          </p:cNvPr>
          <p:cNvSpPr txBox="1">
            <a:spLocks/>
          </p:cNvSpPr>
          <p:nvPr/>
        </p:nvSpPr>
        <p:spPr>
          <a:xfrm>
            <a:off x="76200" y="3174522"/>
            <a:ext cx="8763000" cy="11688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عند حجز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من المواقع للمصفوفة فإن أرقام هذه المواقع تكون من صفر إلى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algn="r" rtl="1"/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5FD01EC-C079-429A-BB86-BB86F2C87792}"/>
              </a:ext>
            </a:extLst>
          </p:cNvPr>
          <p:cNvSpPr txBox="1">
            <a:spLocks/>
          </p:cNvSpPr>
          <p:nvPr/>
        </p:nvSpPr>
        <p:spPr>
          <a:xfrm>
            <a:off x="76200" y="4393722"/>
            <a:ext cx="8763000" cy="11688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مثال : عدد المواقع المحجوزة في المصفوفة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array[5]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تكون من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إلى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5 -1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algn="r" rtl="1"/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94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02D49BE-731A-4DBF-B044-26F8E1E9E744}"/>
              </a:ext>
            </a:extLst>
          </p:cNvPr>
          <p:cNvSpPr txBox="1">
            <a:spLocks/>
          </p:cNvSpPr>
          <p:nvPr/>
        </p:nvSpPr>
        <p:spPr>
          <a:xfrm>
            <a:off x="2667000" y="228600"/>
            <a:ext cx="6172200" cy="635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اسناد قيم للمصفوفة :</a:t>
            </a:r>
            <a:endParaRPr lang="en-GB" sz="3200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6DE82-D80E-48A0-99B0-5310AD0A1A0F}"/>
              </a:ext>
            </a:extLst>
          </p:cNvPr>
          <p:cNvSpPr txBox="1">
            <a:spLocks/>
          </p:cNvSpPr>
          <p:nvPr/>
        </p:nvSpPr>
        <p:spPr>
          <a:xfrm>
            <a:off x="152400" y="736122"/>
            <a:ext cx="8763000" cy="11688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ar-SA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الطريقة الأولى :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يمكن تحديد قيم ابتدائية للمصفوفة كالتالي :</a:t>
            </a:r>
          </a:p>
          <a:p>
            <a:pPr algn="r"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x[ ]={8,9,11,5,3,2}.                                       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6693761-1619-49DB-BA8B-802FB4E519D1}"/>
              </a:ext>
            </a:extLst>
          </p:cNvPr>
          <p:cNvSpPr txBox="1">
            <a:spLocks/>
          </p:cNvSpPr>
          <p:nvPr/>
        </p:nvSpPr>
        <p:spPr>
          <a:xfrm>
            <a:off x="152400" y="1879122"/>
            <a:ext cx="8763000" cy="154987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من خلال الجملة السابقة تم تعريف مصفوفة اسمها 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وخزنا فيها قيما ابتدائية , حيث سيتم حجز مواقع على عدد هذه القيم الإبتدائية كما في الشكل التالي .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B9AC7B3-09CE-47BF-89AB-66D6E2C1A7AE}"/>
              </a:ext>
            </a:extLst>
          </p:cNvPr>
          <p:cNvSpPr txBox="1">
            <a:spLocks/>
          </p:cNvSpPr>
          <p:nvPr/>
        </p:nvSpPr>
        <p:spPr>
          <a:xfrm>
            <a:off x="152400" y="3250722"/>
            <a:ext cx="8763000" cy="154987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5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</a:t>
            </a:r>
          </a:p>
          <a:p>
            <a:pPr algn="r" rtl="1"/>
            <a:endParaRPr lang="en-US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en-US" sz="3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0        1         2        3         4       5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ar-SA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المواقع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D972BF-CAFA-4F0A-8DF0-23CDD632D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592385"/>
              </p:ext>
            </p:extLst>
          </p:nvPr>
        </p:nvGraphicFramePr>
        <p:xfrm>
          <a:off x="1676400" y="3698065"/>
          <a:ext cx="6096000" cy="5181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  <a:endParaRPr lang="en-GB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  <a:endParaRPr lang="en-GB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FF9451-5D36-41F3-85BA-58C75E2F7283}"/>
              </a:ext>
            </a:extLst>
          </p:cNvPr>
          <p:cNvCxnSpPr/>
          <p:nvPr/>
        </p:nvCxnSpPr>
        <p:spPr>
          <a:xfrm>
            <a:off x="1828800" y="44958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4DF95E14-0288-4623-9DFC-1968EF2F7A24}"/>
              </a:ext>
            </a:extLst>
          </p:cNvPr>
          <p:cNvSpPr txBox="1">
            <a:spLocks/>
          </p:cNvSpPr>
          <p:nvPr/>
        </p:nvSpPr>
        <p:spPr>
          <a:xfrm>
            <a:off x="228600" y="4850922"/>
            <a:ext cx="8763000" cy="162607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ar-SA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الطريقة الثانية : 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يمكن تحديد قيم ابتدائية لموقع في المصفوفة كالتالي :</a:t>
            </a:r>
          </a:p>
          <a:p>
            <a:pPr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x[2]=11</a:t>
            </a:r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algn="r" rtl="1"/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50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EF072C42-0460-4BBE-85E9-BD3A5D748294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86868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ويمكن طباعة العنصر كالتالي :</a:t>
            </a:r>
          </a:p>
          <a:p>
            <a:pPr rtl="1"/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GB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(x[2]);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0BFD9-1F9A-4825-9C5F-95791674A3B1}"/>
              </a:ext>
            </a:extLst>
          </p:cNvPr>
          <p:cNvSpPr txBox="1">
            <a:spLocks/>
          </p:cNvSpPr>
          <p:nvPr/>
        </p:nvSpPr>
        <p:spPr>
          <a:xfrm>
            <a:off x="152400" y="1600200"/>
            <a:ext cx="86868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ويمكن تعديل العنصر كالتالي :</a:t>
            </a:r>
          </a:p>
          <a:p>
            <a:pPr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x[2]=22;</a:t>
            </a:r>
            <a:endParaRPr lang="en-GB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344C21C-4994-419B-820C-6EAE37125F5A}"/>
              </a:ext>
            </a:extLst>
          </p:cNvPr>
          <p:cNvSpPr txBox="1">
            <a:spLocks/>
          </p:cNvSpPr>
          <p:nvPr/>
        </p:nvSpPr>
        <p:spPr>
          <a:xfrm>
            <a:off x="152400" y="2743200"/>
            <a:ext cx="8686800" cy="2057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مثال : اكتب برنامج للمصفوفة التالية :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86DDE44-1B11-4F06-A20E-96E68E213C8F}"/>
              </a:ext>
            </a:extLst>
          </p:cNvPr>
          <p:cNvSpPr txBox="1">
            <a:spLocks/>
          </p:cNvSpPr>
          <p:nvPr/>
        </p:nvSpPr>
        <p:spPr>
          <a:xfrm>
            <a:off x="152400" y="3250722"/>
            <a:ext cx="8763000" cy="154987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5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                                                       </a:t>
            </a:r>
          </a:p>
          <a:p>
            <a:pPr algn="r" rtl="1"/>
            <a:endParaRPr lang="en-US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en-US" sz="3000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0        1         2        3         4       5              </a:t>
            </a:r>
            <a:r>
              <a:rPr lang="ar-SA" sz="3000" b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GB" sz="3200" b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DF8CF6-28AA-4FB6-9675-BE269B772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845214"/>
              </p:ext>
            </p:extLst>
          </p:nvPr>
        </p:nvGraphicFramePr>
        <p:xfrm>
          <a:off x="1828800" y="3703320"/>
          <a:ext cx="6096000" cy="5181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GB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GB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GB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GB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GB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GB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:a16="http://schemas.microsoft.com/office/drawing/2014/main" id="{463DB7F6-822F-42BA-A7FA-1CF45E1E14F7}"/>
              </a:ext>
            </a:extLst>
          </p:cNvPr>
          <p:cNvSpPr txBox="1">
            <a:spLocks/>
          </p:cNvSpPr>
          <p:nvPr/>
        </p:nvSpPr>
        <p:spPr>
          <a:xfrm>
            <a:off x="1219200" y="4800600"/>
            <a:ext cx="76200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GB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array1{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C6F85AC-70C5-4B17-A073-843015E0E77A}"/>
              </a:ext>
            </a:extLst>
          </p:cNvPr>
          <p:cNvSpPr txBox="1">
            <a:spLocks/>
          </p:cNvSpPr>
          <p:nvPr/>
        </p:nvSpPr>
        <p:spPr>
          <a:xfrm>
            <a:off x="1219200" y="5410200"/>
            <a:ext cx="76200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GB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void 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main(String </a:t>
            </a:r>
            <a:r>
              <a:rPr lang="en-GB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[]){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A660AB0-315E-4E07-AE19-EC72F3C10E00}"/>
              </a:ext>
            </a:extLst>
          </p:cNvPr>
          <p:cNvSpPr txBox="1">
            <a:spLocks/>
          </p:cNvSpPr>
          <p:nvPr/>
        </p:nvSpPr>
        <p:spPr>
          <a:xfrm>
            <a:off x="1219200" y="6019800"/>
            <a:ext cx="7620000" cy="6096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x[ ]={8,9,11,5,3,2};                                    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6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9FB2A68-21F6-4822-861F-E77532EC4529}"/>
              </a:ext>
            </a:extLst>
          </p:cNvPr>
          <p:cNvSpPr txBox="1">
            <a:spLocks/>
          </p:cNvSpPr>
          <p:nvPr/>
        </p:nvSpPr>
        <p:spPr>
          <a:xfrm>
            <a:off x="1371600" y="228600"/>
            <a:ext cx="7467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for(int i=0;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&lt;6; i++){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CB1D9-308C-43DD-977C-35D28F06CF33}"/>
              </a:ext>
            </a:extLst>
          </p:cNvPr>
          <p:cNvSpPr txBox="1">
            <a:spLocks/>
          </p:cNvSpPr>
          <p:nvPr/>
        </p:nvSpPr>
        <p:spPr>
          <a:xfrm>
            <a:off x="1371600" y="914400"/>
            <a:ext cx="7467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System.out.println(x[i]);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BAA8449-A0CB-4EEF-A013-37F0BABEEC9A}"/>
              </a:ext>
            </a:extLst>
          </p:cNvPr>
          <p:cNvSpPr txBox="1">
            <a:spLocks/>
          </p:cNvSpPr>
          <p:nvPr/>
        </p:nvSpPr>
        <p:spPr>
          <a:xfrm>
            <a:off x="1371600" y="1524000"/>
            <a:ext cx="7467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} }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D95F77B-8B08-4175-A90F-2C9F3CF28708}"/>
              </a:ext>
            </a:extLst>
          </p:cNvPr>
          <p:cNvSpPr txBox="1">
            <a:spLocks/>
          </p:cNvSpPr>
          <p:nvPr/>
        </p:nvSpPr>
        <p:spPr>
          <a:xfrm>
            <a:off x="1371600" y="2057400"/>
            <a:ext cx="7467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بالطريقة الثانية: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F44AE44-EA82-4B2A-8A0B-D898C75DD67B}"/>
              </a:ext>
            </a:extLst>
          </p:cNvPr>
          <p:cNvSpPr txBox="1">
            <a:spLocks/>
          </p:cNvSpPr>
          <p:nvPr/>
        </p:nvSpPr>
        <p:spPr>
          <a:xfrm>
            <a:off x="1371600" y="2660073"/>
            <a:ext cx="7467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GB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array1{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4347F19-5026-4E33-9F9E-9FC6315F0165}"/>
              </a:ext>
            </a:extLst>
          </p:cNvPr>
          <p:cNvSpPr txBox="1">
            <a:spLocks/>
          </p:cNvSpPr>
          <p:nvPr/>
        </p:nvSpPr>
        <p:spPr>
          <a:xfrm>
            <a:off x="1371600" y="3269673"/>
            <a:ext cx="7467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GB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void 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main(String </a:t>
            </a:r>
            <a:r>
              <a:rPr lang="en-GB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[]){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B6B31AC-3827-4AAA-A083-455A9112B9E9}"/>
              </a:ext>
            </a:extLst>
          </p:cNvPr>
          <p:cNvSpPr txBox="1">
            <a:spLocks/>
          </p:cNvSpPr>
          <p:nvPr/>
        </p:nvSpPr>
        <p:spPr>
          <a:xfrm>
            <a:off x="1371600" y="3879273"/>
            <a:ext cx="7467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x[] =</a:t>
            </a:r>
            <a:r>
              <a:rPr lang="en-US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int[6];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778A1C7-159D-4905-8D16-D9C5912AD520}"/>
              </a:ext>
            </a:extLst>
          </p:cNvPr>
          <p:cNvSpPr txBox="1">
            <a:spLocks/>
          </p:cNvSpPr>
          <p:nvPr/>
        </p:nvSpPr>
        <p:spPr>
          <a:xfrm>
            <a:off x="1371600" y="4419600"/>
            <a:ext cx="7467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x[0]=8;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6524AB3-FDB0-4564-BF1F-24291DB26352}"/>
              </a:ext>
            </a:extLst>
          </p:cNvPr>
          <p:cNvSpPr txBox="1">
            <a:spLocks/>
          </p:cNvSpPr>
          <p:nvPr/>
        </p:nvSpPr>
        <p:spPr>
          <a:xfrm>
            <a:off x="1371600" y="4876800"/>
            <a:ext cx="7467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x[1]=9;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0273230-718A-4262-BEDF-9A566837A856}"/>
              </a:ext>
            </a:extLst>
          </p:cNvPr>
          <p:cNvSpPr txBox="1">
            <a:spLocks/>
          </p:cNvSpPr>
          <p:nvPr/>
        </p:nvSpPr>
        <p:spPr>
          <a:xfrm>
            <a:off x="1371600" y="5334000"/>
            <a:ext cx="7467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x[2]=11;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70E0FF4-79B8-4A39-846C-428561376897}"/>
              </a:ext>
            </a:extLst>
          </p:cNvPr>
          <p:cNvSpPr txBox="1">
            <a:spLocks/>
          </p:cNvSpPr>
          <p:nvPr/>
        </p:nvSpPr>
        <p:spPr>
          <a:xfrm>
            <a:off x="1371600" y="5791200"/>
            <a:ext cx="74676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x[3]=5;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6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00F4B62C-618C-4A8C-B9A0-75F13BBBBA7E}"/>
              </a:ext>
            </a:extLst>
          </p:cNvPr>
          <p:cNvSpPr txBox="1">
            <a:spLocks/>
          </p:cNvSpPr>
          <p:nvPr/>
        </p:nvSpPr>
        <p:spPr>
          <a:xfrm>
            <a:off x="1336964" y="304800"/>
            <a:ext cx="7502236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x[4]=3;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C7C56-5829-418F-890D-4472345C7EA1}"/>
              </a:ext>
            </a:extLst>
          </p:cNvPr>
          <p:cNvSpPr txBox="1">
            <a:spLocks/>
          </p:cNvSpPr>
          <p:nvPr/>
        </p:nvSpPr>
        <p:spPr>
          <a:xfrm>
            <a:off x="1336964" y="762000"/>
            <a:ext cx="7502236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x[5]=2;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2E8B15-CF04-4067-A658-BA2222C02D0D}"/>
              </a:ext>
            </a:extLst>
          </p:cNvPr>
          <p:cNvSpPr txBox="1">
            <a:spLocks/>
          </p:cNvSpPr>
          <p:nvPr/>
        </p:nvSpPr>
        <p:spPr>
          <a:xfrm>
            <a:off x="1371600" y="1371600"/>
            <a:ext cx="7502236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for(int i=0; </a:t>
            </a:r>
            <a:r>
              <a:rPr 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&lt;6; i++){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76C0C8F-0111-47CB-ADF4-467D32E1BB35}"/>
              </a:ext>
            </a:extLst>
          </p:cNvPr>
          <p:cNvSpPr txBox="1">
            <a:spLocks/>
          </p:cNvSpPr>
          <p:nvPr/>
        </p:nvSpPr>
        <p:spPr>
          <a:xfrm>
            <a:off x="1371600" y="2057400"/>
            <a:ext cx="7502236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System.out.println(x[i]);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B12FB20-E6E5-40B2-9309-9F2F02C441BA}"/>
              </a:ext>
            </a:extLst>
          </p:cNvPr>
          <p:cNvSpPr txBox="1">
            <a:spLocks/>
          </p:cNvSpPr>
          <p:nvPr/>
        </p:nvSpPr>
        <p:spPr>
          <a:xfrm>
            <a:off x="1371600" y="2667000"/>
            <a:ext cx="7502236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} }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0EAEA3-4CD6-45CB-AA9C-6F0AC37B0410}"/>
              </a:ext>
            </a:extLst>
          </p:cNvPr>
          <p:cNvSpPr txBox="1">
            <a:spLocks/>
          </p:cNvSpPr>
          <p:nvPr/>
        </p:nvSpPr>
        <p:spPr>
          <a:xfrm>
            <a:off x="1336964" y="3276600"/>
            <a:ext cx="7502236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SA" sz="32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ادخال قيم المصفوفة من لوحة المفاتيح :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6E6145D-B6CD-4A73-8EAE-879CFD3B08E3}"/>
              </a:ext>
            </a:extLst>
          </p:cNvPr>
          <p:cNvSpPr txBox="1">
            <a:spLocks/>
          </p:cNvSpPr>
          <p:nvPr/>
        </p:nvSpPr>
        <p:spPr>
          <a:xfrm>
            <a:off x="1323109" y="3934691"/>
            <a:ext cx="7502236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GB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array1{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9ED6941-9804-4775-BC60-C28D65AF9849}"/>
              </a:ext>
            </a:extLst>
          </p:cNvPr>
          <p:cNvSpPr txBox="1">
            <a:spLocks/>
          </p:cNvSpPr>
          <p:nvPr/>
        </p:nvSpPr>
        <p:spPr>
          <a:xfrm>
            <a:off x="1323109" y="4544291"/>
            <a:ext cx="7502236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GB" sz="3200" b="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void 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main(String </a:t>
            </a:r>
            <a:r>
              <a:rPr lang="en-GB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GB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[]){ 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5FC1D57-E02E-452A-B672-BE6D3EE2F268}"/>
              </a:ext>
            </a:extLst>
          </p:cNvPr>
          <p:cNvSpPr txBox="1">
            <a:spLocks/>
          </p:cNvSpPr>
          <p:nvPr/>
        </p:nvSpPr>
        <p:spPr>
          <a:xfrm>
            <a:off x="1323109" y="5153891"/>
            <a:ext cx="7502236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x[ ] =new int[6];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B033919-8B91-424D-BE38-D5A62CC35295}"/>
              </a:ext>
            </a:extLst>
          </p:cNvPr>
          <p:cNvSpPr txBox="1">
            <a:spLocks/>
          </p:cNvSpPr>
          <p:nvPr/>
        </p:nvSpPr>
        <p:spPr>
          <a:xfrm>
            <a:off x="1336964" y="5638800"/>
            <a:ext cx="7502236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s;</a:t>
            </a:r>
            <a:endParaRPr lang="ar-SA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82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Wis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5967</TotalTime>
  <Words>440</Words>
  <Application>Microsoft Office PowerPoint</Application>
  <PresentationFormat>On-screen Show (4:3)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tamir</dc:creator>
  <cp:lastModifiedBy>hamim</cp:lastModifiedBy>
  <cp:revision>168</cp:revision>
  <dcterms:created xsi:type="dcterms:W3CDTF">2006-08-16T00:00:00Z</dcterms:created>
  <dcterms:modified xsi:type="dcterms:W3CDTF">2024-10-20T12:53:47Z</dcterms:modified>
</cp:coreProperties>
</file>