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32" r:id="rId1"/>
  </p:sldMasterIdLst>
  <p:sldIdLst>
    <p:sldId id="256" r:id="rId2"/>
    <p:sldId id="258" r:id="rId3"/>
    <p:sldId id="259" r:id="rId4"/>
    <p:sldId id="257" r:id="rId5"/>
    <p:sldId id="297" r:id="rId6"/>
    <p:sldId id="278" r:id="rId7"/>
    <p:sldId id="280" r:id="rId8"/>
    <p:sldId id="281" r:id="rId9"/>
    <p:sldId id="282" r:id="rId10"/>
    <p:sldId id="283" r:id="rId11"/>
    <p:sldId id="284" r:id="rId12"/>
    <p:sldId id="285" r:id="rId13"/>
    <p:sldId id="287" r:id="rId14"/>
    <p:sldId id="290" r:id="rId15"/>
    <p:sldId id="320" r:id="rId16"/>
    <p:sldId id="325" r:id="rId17"/>
    <p:sldId id="327" r:id="rId18"/>
    <p:sldId id="291" r:id="rId19"/>
    <p:sldId id="298" r:id="rId20"/>
    <p:sldId id="300" r:id="rId21"/>
    <p:sldId id="301" r:id="rId22"/>
    <p:sldId id="303" r:id="rId23"/>
    <p:sldId id="304" r:id="rId24"/>
    <p:sldId id="305" r:id="rId25"/>
    <p:sldId id="306" r:id="rId26"/>
    <p:sldId id="307" r:id="rId27"/>
    <p:sldId id="317" r:id="rId28"/>
    <p:sldId id="308" r:id="rId29"/>
    <p:sldId id="318" r:id="rId30"/>
    <p:sldId id="309" r:id="rId31"/>
    <p:sldId id="319" r:id="rId32"/>
    <p:sldId id="314" r:id="rId33"/>
    <p:sldId id="323" r:id="rId34"/>
    <p:sldId id="321" r:id="rId35"/>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4380"/>
    <p:restoredTop sz="94660"/>
  </p:normalViewPr>
  <p:slideViewPr>
    <p:cSldViewPr>
      <p:cViewPr varScale="1">
        <p:scale>
          <a:sx n="68" d="100"/>
          <a:sy n="68" d="100"/>
        </p:scale>
        <p:origin x="-141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10/02/40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transition>
    <p:pull dir="l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10/02/40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transition>
    <p:pull dir="l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10/02/40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transition>
    <p:pull dir="l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10/02/40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transition>
    <p:pull dir="l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10/02/40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transition>
    <p:pull dir="l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10/02/40</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transition>
    <p:pull dir="l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p>
            <a:fld id="{1B8ABB09-4A1D-463E-8065-109CC2B7EFAA}" type="datetimeFigureOut">
              <a:rPr lang="ar-SA" smtClean="0"/>
              <a:pPr/>
              <a:t>10/02/40</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transition>
    <p:pull dir="l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p>
            <a:fld id="{1B8ABB09-4A1D-463E-8065-109CC2B7EFAA}" type="datetimeFigureOut">
              <a:rPr lang="ar-SA" smtClean="0"/>
              <a:pPr/>
              <a:t>10/02/40</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transition>
    <p:pull dir="l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pPr/>
              <a:t>10/02/40</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transition>
    <p:pull dir="l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10/02/40</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transition>
    <p:pull dir="l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الرمز لإضافة صورة</a:t>
            </a:r>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10/02/40</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transition>
    <p:pull dir="l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1000"/>
            <a:lum/>
          </a:blip>
          <a:srcRect/>
          <a:stretch>
            <a:fillRect t="-37000" b="-6000"/>
          </a:stretch>
        </a:blipFill>
        <a:effectLst/>
      </p:bgPr>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B8ABB09-4A1D-463E-8065-109CC2B7EFAA}" type="datetimeFigureOut">
              <a:rPr lang="ar-SA" smtClean="0"/>
              <a:pPr/>
              <a:t>10/02/40</a:t>
            </a:fld>
            <a:endParaRPr lang="ar-SA"/>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B34F065-1154-456A-91E3-76DE8E75E17B}" type="slidenum">
              <a:rPr lang="ar-SA" smtClean="0"/>
              <a:pPr/>
              <a:t>‹#›</a:t>
            </a:fld>
            <a:endParaRPr lang="ar-SA"/>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pull dir="ld"/>
  </p:transition>
  <p:timing>
    <p:tnLst>
      <p:par>
        <p:cTn id="1" dur="indefinite" restart="never" nodeType="tmRoot"/>
      </p:par>
    </p:tnLst>
  </p:timing>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785786" y="285728"/>
            <a:ext cx="7863840" cy="3291840"/>
          </a:xfrm>
          <a:effectLst>
            <a:outerShdw blurRad="50800" dist="38100" algn="l" rotWithShape="0">
              <a:prstClr val="black">
                <a:alpha val="40000"/>
              </a:prstClr>
            </a:outerShdw>
          </a:effectLst>
          <a:scene3d>
            <a:camera prst="orthographicFront"/>
            <a:lightRig rig="threePt" dir="t"/>
          </a:scene3d>
          <a:sp3d>
            <a:bevelT prst="relaxedInset"/>
          </a:sp3d>
        </p:spPr>
        <p:txBody>
          <a:bodyPr>
            <a:normAutofit/>
          </a:bodyPr>
          <a:lstStyle/>
          <a:p>
            <a:r>
              <a:rPr lang="ar-SA" sz="5400" b="1" dirty="0" smtClean="0">
                <a:cs typeface="Diwani Letter" pitchFamily="2" charset="-78"/>
              </a:rPr>
              <a:t>بسم الله  الرحمن الرحيم</a:t>
            </a:r>
            <a:r>
              <a:rPr lang="ar-SA" b="1" dirty="0" smtClean="0">
                <a:cs typeface="DecoType Naskh Extensions" pitchFamily="2" charset="-78"/>
              </a:rPr>
              <a:t/>
            </a:r>
            <a:br>
              <a:rPr lang="ar-SA" b="1" dirty="0" smtClean="0">
                <a:cs typeface="DecoType Naskh Extensions" pitchFamily="2" charset="-78"/>
              </a:rPr>
            </a:br>
            <a:r>
              <a:rPr lang="ar-SA" b="1" dirty="0" smtClean="0">
                <a:cs typeface="DecoType Naskh Extensions" pitchFamily="2" charset="-78"/>
              </a:rPr>
              <a:t/>
            </a:r>
            <a:br>
              <a:rPr lang="ar-SA" b="1" dirty="0" smtClean="0">
                <a:cs typeface="DecoType Naskh Extensions" pitchFamily="2" charset="-78"/>
              </a:rPr>
            </a:br>
            <a:r>
              <a:rPr lang="ar-SA" b="1" dirty="0" smtClean="0">
                <a:cs typeface="DecoType Naskh Extensions" pitchFamily="2" charset="-78"/>
              </a:rPr>
              <a:t>جامعة دنقــلا</a:t>
            </a:r>
            <a:br>
              <a:rPr lang="ar-SA" b="1" dirty="0" smtClean="0">
                <a:cs typeface="DecoType Naskh Extensions" pitchFamily="2" charset="-78"/>
              </a:rPr>
            </a:br>
            <a:r>
              <a:rPr lang="ar-SA" b="1" dirty="0" smtClean="0">
                <a:cs typeface="DecoType Naskh Extensions" pitchFamily="2" charset="-78"/>
              </a:rPr>
              <a:t>كلية علوم الحاسوب والتنمية البشرية</a:t>
            </a:r>
            <a:endParaRPr lang="ar-SA" dirty="0"/>
          </a:p>
        </p:txBody>
      </p:sp>
      <p:sp>
        <p:nvSpPr>
          <p:cNvPr id="3" name="عنوان فرعي 2"/>
          <p:cNvSpPr>
            <a:spLocks noGrp="1"/>
          </p:cNvSpPr>
          <p:nvPr>
            <p:ph type="subTitle" idx="1"/>
          </p:nvPr>
        </p:nvSpPr>
        <p:spPr>
          <a:xfrm>
            <a:off x="1371600" y="3962416"/>
            <a:ext cx="6400800" cy="1752600"/>
          </a:xfrm>
          <a:effectLst>
            <a:outerShdw blurRad="152400" dist="317500" dir="5400000" sx="90000" sy="-19000" rotWithShape="0">
              <a:prstClr val="black">
                <a:alpha val="15000"/>
              </a:prstClr>
            </a:outerShdw>
          </a:effectLst>
        </p:spPr>
        <p:txBody>
          <a:bodyPr>
            <a:scene3d>
              <a:camera prst="orthographicFront"/>
              <a:lightRig rig="threePt" dir="t"/>
            </a:scene3d>
            <a:sp3d extrusionH="57150">
              <a:bevelT w="38100" h="38100"/>
            </a:sp3d>
          </a:bodyPr>
          <a:lstStyle/>
          <a:p>
            <a:pPr algn="r"/>
            <a:r>
              <a:rPr lang="ar-SA" b="1" dirty="0" smtClean="0">
                <a:solidFill>
                  <a:schemeClr val="tx1"/>
                </a:solidFill>
              </a:rPr>
              <a:t>المادة : أساليب البرمجة (</a:t>
            </a:r>
            <a:r>
              <a:rPr lang="en-US" b="1" dirty="0" smtClean="0">
                <a:solidFill>
                  <a:schemeClr val="tx1"/>
                </a:solidFill>
                <a:latin typeface="Andalus"/>
                <a:cs typeface="Andalus"/>
              </a:rPr>
              <a:t>2 </a:t>
            </a:r>
            <a:r>
              <a:rPr lang="ar-SA" b="1" dirty="0" smtClean="0">
                <a:solidFill>
                  <a:schemeClr val="tx1"/>
                </a:solidFill>
                <a:latin typeface="Andalus"/>
                <a:cs typeface="Andalus"/>
              </a:rPr>
              <a:t> </a:t>
            </a:r>
            <a:r>
              <a:rPr lang="ar-SA" b="1" dirty="0" smtClean="0">
                <a:solidFill>
                  <a:schemeClr val="tx1"/>
                </a:solidFill>
              </a:rPr>
              <a:t>)</a:t>
            </a:r>
          </a:p>
          <a:p>
            <a:pPr algn="l"/>
            <a:r>
              <a:rPr lang="ar-SA" sz="2000" b="1" dirty="0" smtClean="0">
                <a:solidFill>
                  <a:schemeClr val="tx1"/>
                </a:solidFill>
              </a:rPr>
              <a:t>أ. عبد الرحمن محمد صالح</a:t>
            </a:r>
            <a:endParaRPr lang="en-US" sz="2000" b="1" dirty="0" smtClean="0">
              <a:solidFill>
                <a:schemeClr val="tx1"/>
              </a:solidFill>
            </a:endParaRPr>
          </a:p>
          <a:p>
            <a:endParaRPr lang="ar-SA" dirty="0"/>
          </a:p>
        </p:txBody>
      </p:sp>
    </p:spTree>
  </p:cSld>
  <p:clrMapOvr>
    <a:masterClrMapping/>
  </p:clrMapOvr>
  <p:transition>
    <p:pull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ar-SA" sz="4800" dirty="0"/>
              <a:t>أجيال لغات البرمجة</a:t>
            </a:r>
          </a:p>
        </p:txBody>
      </p:sp>
      <p:sp>
        <p:nvSpPr>
          <p:cNvPr id="3" name="Content Placeholder 2"/>
          <p:cNvSpPr>
            <a:spLocks noGrp="1"/>
          </p:cNvSpPr>
          <p:nvPr>
            <p:ph idx="1"/>
          </p:nvPr>
        </p:nvSpPr>
        <p:spPr/>
        <p:txBody>
          <a:bodyPr>
            <a:noAutofit/>
          </a:bodyPr>
          <a:lstStyle/>
          <a:p>
            <a:pPr marL="0" indent="0">
              <a:buNone/>
            </a:pPr>
            <a:r>
              <a:rPr lang="ar-SA" sz="2800" b="1" u="sng" dirty="0" smtClean="0"/>
              <a:t>الجيل الثالث </a:t>
            </a:r>
            <a:r>
              <a:rPr lang="ar-SA" sz="2800" b="1" dirty="0" smtClean="0"/>
              <a:t>: </a:t>
            </a:r>
          </a:p>
          <a:p>
            <a:pPr>
              <a:buNone/>
            </a:pPr>
            <a:r>
              <a:rPr lang="ar-SA" sz="2800" b="1" dirty="0" smtClean="0">
                <a:effectLst>
                  <a:outerShdw blurRad="38100" dist="38100" dir="2700000" algn="tl">
                    <a:srgbClr val="000000">
                      <a:alpha val="43137"/>
                    </a:srgbClr>
                  </a:outerShdw>
                </a:effectLst>
              </a:rPr>
              <a:t>اللغات عالية المستوى :</a:t>
            </a:r>
          </a:p>
          <a:p>
            <a:pPr algn="just"/>
            <a:r>
              <a:rPr lang="ar-SA" sz="2800" b="1" dirty="0" smtClean="0"/>
              <a:t>سميت بهذا الاسم لأنها تتكون من تعبيرات شبيهه إلى درجة كبيرة باللغة الطبيعية التي يستخدمها الإنسان.</a:t>
            </a:r>
          </a:p>
          <a:p>
            <a:pPr algn="just"/>
            <a:r>
              <a:rPr lang="ar-SA" sz="2800" b="1" dirty="0" smtClean="0"/>
              <a:t>من مميزاتها أن هذه اللغات </a:t>
            </a:r>
            <a:r>
              <a:rPr lang="ar-SA" sz="2800" b="1" dirty="0" smtClean="0">
                <a:solidFill>
                  <a:srgbClr val="FF0000"/>
                </a:solidFill>
              </a:rPr>
              <a:t>غير مرتبطة بنوع جهاز معين </a:t>
            </a:r>
            <a:r>
              <a:rPr lang="ar-SA" sz="2800" b="1" dirty="0" smtClean="0"/>
              <a:t>.</a:t>
            </a:r>
          </a:p>
          <a:p>
            <a:pPr algn="just"/>
            <a:r>
              <a:rPr lang="ar-SA" sz="2800" b="1" dirty="0" smtClean="0"/>
              <a:t>سهلة الاستخدام  في </a:t>
            </a:r>
            <a:r>
              <a:rPr lang="ar-SA" sz="2800" b="1" dirty="0" smtClean="0">
                <a:solidFill>
                  <a:srgbClr val="FF0000"/>
                </a:solidFill>
              </a:rPr>
              <a:t>حل المشكلات </a:t>
            </a:r>
            <a:r>
              <a:rPr lang="ar-SA" sz="2800" b="1" dirty="0" smtClean="0"/>
              <a:t>المعقدة وكذلك </a:t>
            </a:r>
            <a:r>
              <a:rPr lang="ar-SA" sz="2800" b="1" dirty="0" smtClean="0">
                <a:solidFill>
                  <a:srgbClr val="FF0000"/>
                </a:solidFill>
              </a:rPr>
              <a:t>اكتشاف الأخطاء </a:t>
            </a:r>
            <a:r>
              <a:rPr lang="ar-SA" sz="2800" b="1" dirty="0" smtClean="0"/>
              <a:t>وتصحيحها أصبح أكثر </a:t>
            </a:r>
            <a:r>
              <a:rPr lang="ar-SA" sz="2800" b="1" dirty="0" smtClean="0">
                <a:solidFill>
                  <a:srgbClr val="FF0000"/>
                </a:solidFill>
              </a:rPr>
              <a:t>سهولة</a:t>
            </a:r>
            <a:r>
              <a:rPr lang="ar-SA" sz="2800" b="1" dirty="0" smtClean="0"/>
              <a:t> بسبب سهولة قراءة البرامج .</a:t>
            </a:r>
          </a:p>
          <a:p>
            <a:pPr algn="just"/>
            <a:r>
              <a:rPr lang="ar-SA" sz="2800" b="1" dirty="0"/>
              <a:t>تحتاج إلى </a:t>
            </a:r>
            <a:r>
              <a:rPr lang="ar-SA" sz="2800" b="1" dirty="0">
                <a:solidFill>
                  <a:srgbClr val="FF0000"/>
                </a:solidFill>
              </a:rPr>
              <a:t>مترجمات</a:t>
            </a:r>
            <a:r>
              <a:rPr lang="ar-SA" sz="2800" b="1" dirty="0"/>
              <a:t>  ليفهمها </a:t>
            </a:r>
            <a:r>
              <a:rPr lang="ar-SA" sz="2800" b="1" dirty="0" smtClean="0"/>
              <a:t>الحاسب : تحويل البرنامج من لغة المستوى العالي إلى لغة الآلة . </a:t>
            </a:r>
            <a:endParaRPr lang="ar-SA" sz="2800" b="1" dirty="0"/>
          </a:p>
          <a:p>
            <a:pPr algn="just"/>
            <a:r>
              <a:rPr lang="ar-SA" sz="2800" b="1" dirty="0" smtClean="0"/>
              <a:t>مثال</a:t>
            </a:r>
            <a:r>
              <a:rPr lang="ar-SA" sz="2800" b="1" dirty="0"/>
              <a:t>: </a:t>
            </a:r>
            <a:r>
              <a:rPr lang="en-US" sz="2800" b="1" dirty="0"/>
              <a:t>Pascal , C , Java </a:t>
            </a:r>
            <a:r>
              <a:rPr lang="en-US" sz="2800" b="1" dirty="0" smtClean="0"/>
              <a:t>, Fortran , Basic</a:t>
            </a:r>
            <a:endParaRPr lang="ar-SA" sz="2800" b="1" dirty="0"/>
          </a:p>
          <a:p>
            <a:pPr marL="0" indent="0">
              <a:buNone/>
            </a:pPr>
            <a:endParaRPr lang="ar-SA" sz="2800" b="1" dirty="0" smtClean="0"/>
          </a:p>
          <a:p>
            <a:pPr marL="0" indent="0">
              <a:buNone/>
            </a:pPr>
            <a:r>
              <a:rPr lang="ar-SA" sz="2800" b="1" dirty="0"/>
              <a:t> </a:t>
            </a:r>
          </a:p>
        </p:txBody>
      </p:sp>
    </p:spTree>
    <p:extLst>
      <p:ext uri="{BB962C8B-B14F-4D97-AF65-F5344CB8AC3E}">
        <p14:creationId xmlns="" xmlns:p14="http://schemas.microsoft.com/office/powerpoint/2010/main" val="95600604"/>
      </p:ext>
    </p:extLst>
  </p:cSld>
  <p:clrMapOvr>
    <a:masterClrMapping/>
  </p:clrMapOvr>
  <p:transition>
    <p:pull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ar-SA" sz="4800" dirty="0"/>
              <a:t>أجيال لغات البرمجة</a:t>
            </a:r>
          </a:p>
        </p:txBody>
      </p:sp>
      <p:sp>
        <p:nvSpPr>
          <p:cNvPr id="3" name="Content Placeholder 2"/>
          <p:cNvSpPr>
            <a:spLocks noGrp="1"/>
          </p:cNvSpPr>
          <p:nvPr>
            <p:ph idx="1"/>
          </p:nvPr>
        </p:nvSpPr>
        <p:spPr>
          <a:xfrm>
            <a:off x="785786" y="1285860"/>
            <a:ext cx="7745288" cy="5257800"/>
          </a:xfrm>
        </p:spPr>
        <p:txBody>
          <a:bodyPr>
            <a:normAutofit lnSpcReduction="10000"/>
          </a:bodyPr>
          <a:lstStyle/>
          <a:p>
            <a:pPr marL="0" indent="0">
              <a:buNone/>
            </a:pPr>
            <a:r>
              <a:rPr lang="ar-SA" sz="2800" b="1" u="sng" dirty="0" smtClean="0"/>
              <a:t>الجيل الرابع: </a:t>
            </a:r>
          </a:p>
          <a:p>
            <a:endParaRPr lang="ar-SA" sz="2800" b="1" u="sng" dirty="0" smtClean="0"/>
          </a:p>
          <a:p>
            <a:pPr marL="449263" indent="-182563" algn="just"/>
            <a:r>
              <a:rPr lang="ar-SA" sz="2800" b="1" dirty="0" smtClean="0"/>
              <a:t>تتصف هذه اللغات بقلة التعليمات التي يكتبها المبرمج, فما كان يتطلب مئات الأسطر من لغة البيسك يكتب باستخدام عدد بسيط من الأسطر في هذه اللغات .</a:t>
            </a:r>
          </a:p>
          <a:p>
            <a:pPr marL="449263" indent="-182563" algn="just"/>
            <a:r>
              <a:rPr lang="ar-SA" sz="2800" b="1" dirty="0" smtClean="0"/>
              <a:t>تتميز بسهولة الاستخدام وتتطلب قليلا من التدريب على استخدامها.</a:t>
            </a:r>
          </a:p>
          <a:p>
            <a:pPr marL="449263" indent="-182563" algn="just"/>
            <a:r>
              <a:rPr lang="ar-SA" sz="2800" b="1" dirty="0" smtClean="0"/>
              <a:t>هي لغات </a:t>
            </a:r>
            <a:r>
              <a:rPr lang="ar-SA" sz="2800" b="1" dirty="0" smtClean="0">
                <a:solidFill>
                  <a:srgbClr val="FF0000"/>
                </a:solidFill>
              </a:rPr>
              <a:t>قواعد البيانات </a:t>
            </a:r>
            <a:r>
              <a:rPr lang="ar-SA" sz="2800" b="1" dirty="0" smtClean="0"/>
              <a:t>التي تساعد المستخدم في صناعة الملفات والتقارير دون كتابة برنامج .</a:t>
            </a:r>
          </a:p>
          <a:p>
            <a:pPr marL="449263" indent="-182563" algn="just"/>
            <a:r>
              <a:rPr lang="ar-SA" sz="2800" b="1" dirty="0" smtClean="0"/>
              <a:t>مثال : </a:t>
            </a:r>
            <a:r>
              <a:rPr lang="en-US" sz="2800" b="1" dirty="0" smtClean="0"/>
              <a:t>Oracle , Dbase</a:t>
            </a:r>
            <a:endParaRPr lang="ar-SA" sz="2800" b="1" dirty="0" smtClean="0"/>
          </a:p>
          <a:p>
            <a:pPr marL="449263" indent="-182563" algn="just"/>
            <a:r>
              <a:rPr lang="ar-SA" sz="2800" b="1" dirty="0" smtClean="0"/>
              <a:t>وتستخدم لغة الاستفسار المهيكلة </a:t>
            </a:r>
            <a:r>
              <a:rPr lang="en-US" sz="2800" b="1" dirty="0" smtClean="0">
                <a:solidFill>
                  <a:srgbClr val="FF0000"/>
                </a:solidFill>
              </a:rPr>
              <a:t>SQL</a:t>
            </a:r>
            <a:r>
              <a:rPr lang="ar-SA" sz="2800" b="1" dirty="0" smtClean="0"/>
              <a:t> في إدارة قواعد البيانات.</a:t>
            </a:r>
            <a:endParaRPr lang="ar-SA" sz="2800" b="1" dirty="0"/>
          </a:p>
        </p:txBody>
      </p:sp>
    </p:spTree>
    <p:extLst>
      <p:ext uri="{BB962C8B-B14F-4D97-AF65-F5344CB8AC3E}">
        <p14:creationId xmlns="" xmlns:p14="http://schemas.microsoft.com/office/powerpoint/2010/main" val="4124936531"/>
      </p:ext>
    </p:extLst>
  </p:cSld>
  <p:clrMapOvr>
    <a:masterClrMapping/>
  </p:clrMapOvr>
  <p:transition>
    <p:pull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ar-SA" sz="4800" dirty="0"/>
              <a:t>أجيال لغات البرمجة</a:t>
            </a:r>
          </a:p>
        </p:txBody>
      </p:sp>
      <p:sp>
        <p:nvSpPr>
          <p:cNvPr id="3" name="Content Placeholder 2"/>
          <p:cNvSpPr>
            <a:spLocks noGrp="1"/>
          </p:cNvSpPr>
          <p:nvPr>
            <p:ph idx="1"/>
          </p:nvPr>
        </p:nvSpPr>
        <p:spPr/>
        <p:txBody>
          <a:bodyPr>
            <a:normAutofit/>
          </a:bodyPr>
          <a:lstStyle/>
          <a:p>
            <a:pPr marL="0" indent="0" algn="just">
              <a:buNone/>
            </a:pPr>
            <a:r>
              <a:rPr lang="ar-SA" sz="2800" b="1" u="sng" dirty="0" smtClean="0"/>
              <a:t>الجيل الخامس: </a:t>
            </a:r>
          </a:p>
          <a:p>
            <a:pPr algn="just">
              <a:buNone/>
            </a:pPr>
            <a:r>
              <a:rPr lang="ar-SA" sz="3200" b="1" dirty="0" smtClean="0">
                <a:effectLst>
                  <a:outerShdw blurRad="38100" dist="38100" dir="2700000" algn="tl">
                    <a:srgbClr val="000000">
                      <a:alpha val="43137"/>
                    </a:srgbClr>
                  </a:outerShdw>
                </a:effectLst>
              </a:rPr>
              <a:t>اللغات الطبيعية </a:t>
            </a:r>
          </a:p>
          <a:p>
            <a:pPr marL="714375" indent="-265113" algn="just"/>
            <a:r>
              <a:rPr lang="ar-SA" sz="2800" b="1" dirty="0" smtClean="0"/>
              <a:t>استخدام لغة الانسان في توجيه الحاسب للقيام بما نريد من أعمال مثل : «اطبع تقريراً يحوي اسم الطالب والدرجة»</a:t>
            </a:r>
          </a:p>
          <a:p>
            <a:pPr marL="714375" indent="-265113" algn="just"/>
            <a:r>
              <a:rPr lang="ar-SA" sz="2800" b="1" dirty="0" smtClean="0"/>
              <a:t>فالمستخدم ما عليه سوى طباعة الأمر .</a:t>
            </a:r>
          </a:p>
          <a:p>
            <a:pPr marL="714375" indent="-265113" algn="just"/>
            <a:r>
              <a:rPr lang="ar-SA" sz="2800" b="1" dirty="0" smtClean="0"/>
              <a:t>مجال اللغات الطبيعية هو من المجالات التي يبحثها علم الذكاء الاصطناعي .</a:t>
            </a:r>
            <a:endParaRPr lang="en-US" sz="2800" b="1" dirty="0"/>
          </a:p>
          <a:p>
            <a:pPr marL="714375" indent="-265113" algn="just"/>
            <a:endParaRPr lang="ar-SA" sz="2800" b="1" dirty="0"/>
          </a:p>
        </p:txBody>
      </p:sp>
    </p:spTree>
    <p:extLst>
      <p:ext uri="{BB962C8B-B14F-4D97-AF65-F5344CB8AC3E}">
        <p14:creationId xmlns="" xmlns:p14="http://schemas.microsoft.com/office/powerpoint/2010/main" val="1600461161"/>
      </p:ext>
    </p:extLst>
  </p:cSld>
  <p:clrMapOvr>
    <a:masterClrMapping/>
  </p:clrMapOvr>
  <p:transition>
    <p:pull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285852" y="357166"/>
            <a:ext cx="7467600" cy="1143000"/>
          </a:xfrm>
        </p:spPr>
        <p:txBody>
          <a:bodyPr>
            <a:normAutofit/>
          </a:bodyPr>
          <a:lstStyle/>
          <a:p>
            <a:pPr algn="ctr" rtl="1"/>
            <a:r>
              <a:rPr lang="ar-SA" sz="3200" b="1" dirty="0" smtClean="0"/>
              <a:t>المترجمات والمفسرات </a:t>
            </a:r>
            <a:br>
              <a:rPr lang="ar-SA" sz="3200" b="1" dirty="0" smtClean="0"/>
            </a:br>
            <a:r>
              <a:rPr lang="ar-SA" sz="3200" b="1" dirty="0" smtClean="0"/>
              <a:t>(</a:t>
            </a:r>
            <a:r>
              <a:rPr lang="en-US" sz="3200" b="1" dirty="0" smtClean="0"/>
              <a:t>Compiler And Interpreters</a:t>
            </a:r>
            <a:r>
              <a:rPr lang="ar-SA" sz="3200" b="1" dirty="0" smtClean="0"/>
              <a:t>)</a:t>
            </a:r>
            <a:endParaRPr lang="en-US" sz="3200" b="1" dirty="0"/>
          </a:p>
        </p:txBody>
      </p:sp>
      <p:sp>
        <p:nvSpPr>
          <p:cNvPr id="154627" name="Rectangle 3"/>
          <p:cNvSpPr>
            <a:spLocks noGrp="1" noChangeArrowheads="1"/>
          </p:cNvSpPr>
          <p:nvPr>
            <p:ph idx="1"/>
          </p:nvPr>
        </p:nvSpPr>
        <p:spPr>
          <a:xfrm>
            <a:off x="642910" y="2000240"/>
            <a:ext cx="8001056" cy="4286280"/>
          </a:xfrm>
        </p:spPr>
        <p:txBody>
          <a:bodyPr>
            <a:noAutofit/>
          </a:bodyPr>
          <a:lstStyle/>
          <a:p>
            <a:pPr algn="just" rtl="1"/>
            <a:r>
              <a:rPr lang="ar-SA" sz="2800" b="1" dirty="0"/>
              <a:t>المترجم أو المفسر </a:t>
            </a:r>
            <a:r>
              <a:rPr lang="ar-SA" sz="2800" b="1" dirty="0" smtClean="0"/>
              <a:t>:</a:t>
            </a:r>
          </a:p>
          <a:p>
            <a:pPr algn="just" rtl="1">
              <a:buNone/>
            </a:pPr>
            <a:r>
              <a:rPr lang="ar-SA" sz="2800" b="1" dirty="0" smtClean="0"/>
              <a:t>   هو </a:t>
            </a:r>
            <a:r>
              <a:rPr lang="ar-SA" sz="2800" b="1" dirty="0"/>
              <a:t>عبارة عن برنامج </a:t>
            </a:r>
            <a:r>
              <a:rPr lang="ar-SA" sz="2800" b="1" dirty="0" smtClean="0"/>
              <a:t>يحول البرنامج المصدري </a:t>
            </a:r>
            <a:r>
              <a:rPr lang="en-US" sz="2800" b="1" dirty="0" smtClean="0"/>
              <a:t>(Source Code)</a:t>
            </a:r>
            <a:r>
              <a:rPr lang="ar-SA" sz="2800" b="1" dirty="0" smtClean="0"/>
              <a:t> المكتوب  بلغة عالية المستوى الى البرنامج </a:t>
            </a:r>
            <a:r>
              <a:rPr lang="ar-SA" sz="2800" b="1" dirty="0" err="1" smtClean="0"/>
              <a:t>الهدفي</a:t>
            </a:r>
            <a:r>
              <a:rPr lang="ar-SA" sz="2800" b="1" dirty="0" smtClean="0"/>
              <a:t> </a:t>
            </a:r>
            <a:r>
              <a:rPr lang="en-US" sz="2800" b="1" dirty="0" smtClean="0"/>
              <a:t>  (Object Code)</a:t>
            </a:r>
            <a:r>
              <a:rPr lang="ar-SA" sz="2800" b="1" dirty="0" smtClean="0"/>
              <a:t>المكتوب بلغة الآلة.</a:t>
            </a:r>
          </a:p>
          <a:p>
            <a:pPr algn="just" rtl="1"/>
            <a:r>
              <a:rPr lang="ar-SA" sz="2800" b="1" dirty="0" smtClean="0"/>
              <a:t>ملاحظة:</a:t>
            </a:r>
          </a:p>
          <a:p>
            <a:pPr marL="0" indent="0" algn="just">
              <a:buNone/>
            </a:pPr>
            <a:r>
              <a:rPr lang="ar-SA" sz="2800" b="1" dirty="0" smtClean="0">
                <a:cs typeface="DecoType Naskh Variants" pitchFamily="2" charset="-78"/>
              </a:rPr>
              <a:t> البرنامج المصدري :</a:t>
            </a:r>
            <a:r>
              <a:rPr lang="en-US" sz="2800" b="1" dirty="0" smtClean="0">
                <a:cs typeface="DecoType Naskh Variants" pitchFamily="2" charset="-78"/>
              </a:rPr>
              <a:t>Source Program </a:t>
            </a:r>
            <a:r>
              <a:rPr lang="ar-SA" sz="2800" b="1" dirty="0" smtClean="0">
                <a:cs typeface="DecoType Naskh Variants" pitchFamily="2" charset="-78"/>
              </a:rPr>
              <a:t> هو البرنامج المكتوب باللغة التي يفهمها الإنسان.</a:t>
            </a:r>
          </a:p>
          <a:p>
            <a:pPr marL="0" indent="0" algn="just">
              <a:buNone/>
            </a:pPr>
            <a:r>
              <a:rPr lang="ar-SA" sz="2800" b="1" dirty="0" smtClean="0">
                <a:cs typeface="DecoType Naskh Variants" pitchFamily="2" charset="-78"/>
              </a:rPr>
              <a:t>البرنامج </a:t>
            </a:r>
            <a:r>
              <a:rPr lang="ar-SA" sz="2800" b="1" dirty="0" err="1" smtClean="0">
                <a:cs typeface="DecoType Naskh Variants" pitchFamily="2" charset="-78"/>
              </a:rPr>
              <a:t>الهدفي</a:t>
            </a:r>
            <a:r>
              <a:rPr lang="ar-SA" sz="2800" b="1" dirty="0" smtClean="0">
                <a:cs typeface="DecoType Naskh Variants" pitchFamily="2" charset="-78"/>
              </a:rPr>
              <a:t> :</a:t>
            </a:r>
            <a:r>
              <a:rPr lang="en-US" sz="2800" b="1" dirty="0" smtClean="0">
                <a:cs typeface="DecoType Naskh Variants" pitchFamily="2" charset="-78"/>
              </a:rPr>
              <a:t>Target Program </a:t>
            </a:r>
            <a:r>
              <a:rPr lang="ar-SA" sz="2800" b="1" dirty="0" smtClean="0">
                <a:cs typeface="DecoType Naskh Variants" pitchFamily="2" charset="-78"/>
              </a:rPr>
              <a:t> هو البرنامج المكتوب بلغة الآلة.</a:t>
            </a:r>
          </a:p>
          <a:p>
            <a:pPr algn="just" rtl="1"/>
            <a:endParaRPr lang="ar-SA" sz="2800" b="1" dirty="0"/>
          </a:p>
        </p:txBody>
      </p:sp>
    </p:spTree>
    <p:extLst>
      <p:ext uri="{BB962C8B-B14F-4D97-AF65-F5344CB8AC3E}">
        <p14:creationId xmlns="" xmlns:p14="http://schemas.microsoft.com/office/powerpoint/2010/main" val="2849004022"/>
      </p:ext>
    </p:extLst>
  </p:cSld>
  <p:clrMapOvr>
    <a:masterClrMapping/>
  </p:clrMapOvr>
  <p:transition>
    <p:pull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p:cNvSpPr>
            <a:spLocks noGrp="1"/>
          </p:cNvSpPr>
          <p:nvPr>
            <p:ph type="title"/>
          </p:nvPr>
        </p:nvSpPr>
        <p:spPr/>
        <p:txBody>
          <a:bodyPr>
            <a:normAutofit/>
          </a:bodyPr>
          <a:lstStyle/>
          <a:p>
            <a:pPr algn="r"/>
            <a:r>
              <a:rPr lang="ar-SA" b="1" u="sng" dirty="0" smtClean="0"/>
              <a:t>الفرق  بين المترجم والمفسر:</a:t>
            </a:r>
            <a:endParaRPr lang="ar-SA" u="sng" dirty="0"/>
          </a:p>
        </p:txBody>
      </p:sp>
      <p:sp>
        <p:nvSpPr>
          <p:cNvPr id="3" name="عنصر نائب للمحتوى 2"/>
          <p:cNvSpPr>
            <a:spLocks noGrp="1"/>
          </p:cNvSpPr>
          <p:nvPr>
            <p:ph idx="1"/>
          </p:nvPr>
        </p:nvSpPr>
        <p:spPr/>
        <p:txBody>
          <a:bodyPr>
            <a:normAutofit/>
          </a:bodyPr>
          <a:lstStyle/>
          <a:p>
            <a:pPr algn="just">
              <a:buNone/>
            </a:pPr>
            <a:r>
              <a:rPr lang="ar-SA" b="1" dirty="0" smtClean="0"/>
              <a:t>المترجم:</a:t>
            </a:r>
          </a:p>
          <a:p>
            <a:pPr algn="just">
              <a:buNone/>
            </a:pPr>
            <a:r>
              <a:rPr lang="ar-SA" b="1" dirty="0" smtClean="0"/>
              <a:t> 	يترجم جميع برنامج المستوى العالي مره واحد فقط ثم يصدر قائمة بالأخطاء .</a:t>
            </a:r>
          </a:p>
          <a:p>
            <a:pPr algn="just">
              <a:buNone/>
            </a:pPr>
            <a:r>
              <a:rPr lang="ar-SA" b="1" dirty="0" smtClean="0"/>
              <a:t>المفسر:</a:t>
            </a:r>
          </a:p>
          <a:p>
            <a:pPr algn="just">
              <a:buNone/>
            </a:pPr>
            <a:r>
              <a:rPr lang="ar-SA" b="1" dirty="0" smtClean="0"/>
              <a:t>	يترجم جملة واحدة في الوقت الواحد فإذا وجد خطأ يتوقف عن الترجمة والتنفيذ حتى نصحح الخطأ نتيجة لذلك فإن المفسر ينفذ بصورة أبطأ ويأخذ حيزا اكبر في الذاكرة الرئيسية.</a:t>
            </a:r>
          </a:p>
        </p:txBody>
      </p:sp>
    </p:spTree>
  </p:cSld>
  <p:clrMapOvr>
    <a:masterClrMapping/>
  </p:clrMapOvr>
  <p:transition>
    <p:pull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0" y="1785926"/>
            <a:ext cx="8229600" cy="2686055"/>
          </a:xfrm>
        </p:spPr>
        <p:txBody>
          <a:bodyPr/>
          <a:lstStyle/>
          <a:p>
            <a:pPr algn="ctr">
              <a:buNone/>
            </a:pPr>
            <a:r>
              <a:rPr lang="en-US" sz="16600" b="1" dirty="0" smtClean="0">
                <a:solidFill>
                  <a:srgbClr val="0070C0"/>
                </a:solidFill>
                <a:latin typeface="Lucida Handwriting" pitchFamily="66" charset="0"/>
              </a:rPr>
              <a:t>Java</a:t>
            </a:r>
            <a:endParaRPr lang="en-US" b="1" dirty="0">
              <a:solidFill>
                <a:srgbClr val="0070C0"/>
              </a:solidFill>
              <a:latin typeface="Lucida Handwriting" pitchFamily="66" charset="0"/>
            </a:endParaRPr>
          </a:p>
        </p:txBody>
      </p:sp>
    </p:spTree>
  </p:cSld>
  <p:clrMapOvr>
    <a:masterClrMapping/>
  </p:clrMapOvr>
  <p:transition>
    <p:pull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b="1" dirty="0" smtClean="0"/>
              <a:t>معنى البرمجة الشيئية</a:t>
            </a:r>
            <a:br>
              <a:rPr lang="ar-SA" b="1" dirty="0" smtClean="0"/>
            </a:br>
            <a:r>
              <a:rPr lang="en-US" b="1" dirty="0" smtClean="0"/>
              <a:t> Object Oriented Programming(OOP)</a:t>
            </a:r>
            <a:endParaRPr lang="ar-SA" b="1" dirty="0"/>
          </a:p>
        </p:txBody>
      </p:sp>
      <p:sp>
        <p:nvSpPr>
          <p:cNvPr id="3" name="عنصر نائب للمحتوى 2"/>
          <p:cNvSpPr>
            <a:spLocks noGrp="1"/>
          </p:cNvSpPr>
          <p:nvPr>
            <p:ph idx="1"/>
          </p:nvPr>
        </p:nvSpPr>
        <p:spPr/>
        <p:txBody>
          <a:bodyPr>
            <a:noAutofit/>
          </a:bodyPr>
          <a:lstStyle/>
          <a:p>
            <a:pPr algn="just"/>
            <a:r>
              <a:rPr lang="ar-SA" b="1" dirty="0" smtClean="0"/>
              <a:t>عبارة عن أسلوب جديد في البرمجة من حيث وحدة بناء البرنامج ومن حيث الخصائص الجديدة التي يسمح بها هذا الأسلوب، حيث يعتبر وحدة بناء البرنامج هو الصنف (</a:t>
            </a:r>
            <a:r>
              <a:rPr lang="en-GB" b="1" dirty="0" smtClean="0"/>
              <a:t>Class</a:t>
            </a:r>
            <a:r>
              <a:rPr lang="ar-SA" b="1" dirty="0" smtClean="0"/>
              <a:t>) الذي يتكون من البيانات ومعها الدوال (العمليات) التي تعمل مع هذه البيانات.</a:t>
            </a:r>
          </a:p>
          <a:p>
            <a:pPr algn="just"/>
            <a:r>
              <a:rPr lang="ar-SA" b="1" dirty="0" smtClean="0"/>
              <a:t>ولها عدة مسميات:</a:t>
            </a:r>
          </a:p>
          <a:p>
            <a:pPr algn="just"/>
            <a:r>
              <a:rPr lang="ar-SA" b="1" dirty="0" smtClean="0"/>
              <a:t>البرمجة غرضيه التوجه</a:t>
            </a:r>
          </a:p>
          <a:p>
            <a:pPr algn="just"/>
            <a:r>
              <a:rPr lang="ar-SA" b="1" dirty="0" smtClean="0"/>
              <a:t>البرمجة ألموجهه نحو الأشياء</a:t>
            </a:r>
          </a:p>
        </p:txBody>
      </p:sp>
    </p:spTree>
  </p:cSld>
  <p:clrMapOvr>
    <a:masterClrMapping/>
  </p:clrMapOvr>
  <p:transition>
    <p:pull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smtClean="0"/>
              <a:t>مفاهيم أساسية في </a:t>
            </a:r>
            <a:r>
              <a:rPr lang="ar-SA" b="1" dirty="0" err="1" smtClean="0"/>
              <a:t>الـ</a:t>
            </a:r>
            <a:r>
              <a:rPr lang="ar-SA" b="1" dirty="0" smtClean="0"/>
              <a:t> </a:t>
            </a:r>
            <a:r>
              <a:rPr lang="en-US" b="1" dirty="0" smtClean="0"/>
              <a:t>OOP</a:t>
            </a:r>
            <a:r>
              <a:rPr lang="ar-SA" b="1" dirty="0" smtClean="0"/>
              <a:t> </a:t>
            </a:r>
            <a:endParaRPr lang="ar-SA" b="1" dirty="0"/>
          </a:p>
        </p:txBody>
      </p:sp>
      <p:sp>
        <p:nvSpPr>
          <p:cNvPr id="3" name="عنصر نائب للمحتوى 2"/>
          <p:cNvSpPr>
            <a:spLocks noGrp="1"/>
          </p:cNvSpPr>
          <p:nvPr>
            <p:ph idx="1"/>
          </p:nvPr>
        </p:nvSpPr>
        <p:spPr/>
        <p:txBody>
          <a:bodyPr>
            <a:normAutofit lnSpcReduction="10000"/>
          </a:bodyPr>
          <a:lstStyle/>
          <a:p>
            <a:pPr algn="just"/>
            <a:r>
              <a:rPr lang="ar-SA" b="1" dirty="0" smtClean="0"/>
              <a:t>الكائن (</a:t>
            </a:r>
            <a:r>
              <a:rPr lang="en-US" b="1" dirty="0" smtClean="0"/>
              <a:t>object</a:t>
            </a:r>
            <a:r>
              <a:rPr lang="ar-SA" b="1" dirty="0" smtClean="0"/>
              <a:t>) عبارة عن وحدة تحوي مجموعة من البيانات تسمى خصائص أو صفات ومعرفة عليها مجموعة عمليات (دوال).</a:t>
            </a:r>
          </a:p>
          <a:p>
            <a:pPr algn="just">
              <a:buFont typeface="Wingdings" pitchFamily="2" charset="2"/>
              <a:buChar char="q"/>
            </a:pPr>
            <a:r>
              <a:rPr lang="ar-SA" b="1" dirty="0" smtClean="0"/>
              <a:t>مثال: طالب، قلم، حاسوب</a:t>
            </a:r>
          </a:p>
          <a:p>
            <a:pPr algn="just"/>
            <a:r>
              <a:rPr lang="ar-SA" b="1" dirty="0" smtClean="0"/>
              <a:t>الصنف (</a:t>
            </a:r>
            <a:r>
              <a:rPr lang="en-US" b="1" dirty="0" smtClean="0"/>
              <a:t>Class</a:t>
            </a:r>
            <a:r>
              <a:rPr lang="ar-SA" b="1" dirty="0" smtClean="0"/>
              <a:t>) عبارة عن نوع يحوي مجموعة من الكائنات التي تشترك في الخصائص والعمليات </a:t>
            </a:r>
          </a:p>
          <a:p>
            <a:pPr algn="just">
              <a:buFont typeface="Wingdings" pitchFamily="2" charset="2"/>
              <a:buChar char="q"/>
            </a:pPr>
            <a:r>
              <a:rPr lang="ar-SA" b="1" dirty="0" smtClean="0"/>
              <a:t>مثال: صنف الطلاب، صنف الأقلام</a:t>
            </a:r>
          </a:p>
          <a:p>
            <a:pPr algn="just"/>
            <a:r>
              <a:rPr lang="ar-SA" b="1" dirty="0" smtClean="0"/>
              <a:t>الصنف يمثل المواصفات العامة للكائنات بينما الكائنات تمثل شيء قائم بذاته تنتمي لصنف معين</a:t>
            </a:r>
            <a:endParaRPr lang="ar-SA" b="1" dirty="0"/>
          </a:p>
        </p:txBody>
      </p:sp>
    </p:spTree>
  </p:cSld>
  <p:clrMapOvr>
    <a:masterClrMapping/>
  </p:clrMapOvr>
  <p:transition>
    <p:pull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2"/>
          <p:cNvSpPr>
            <a:spLocks noGrp="1"/>
          </p:cNvSpPr>
          <p:nvPr>
            <p:ph type="title"/>
          </p:nvPr>
        </p:nvSpPr>
        <p:spPr>
          <a:xfrm>
            <a:off x="457200" y="274638"/>
            <a:ext cx="8258204" cy="1143000"/>
          </a:xfrm>
        </p:spPr>
        <p:txBody>
          <a:bodyPr>
            <a:normAutofit/>
          </a:bodyPr>
          <a:lstStyle/>
          <a:p>
            <a:pPr algn="r"/>
            <a:r>
              <a:rPr lang="ar-SA" sz="6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55000" endA="50" endPos="85000" dir="5400000" sy="-100000" algn="bl" rotWithShape="0"/>
                </a:effectLst>
              </a:rPr>
              <a:t>مقدمة عن </a:t>
            </a:r>
            <a:r>
              <a:rPr lang="en-GB" sz="6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55000" endA="50" endPos="85000" dir="5400000" sy="-100000" algn="bl" rotWithShape="0"/>
                </a:effectLst>
              </a:rPr>
              <a:t>JAVA</a:t>
            </a:r>
            <a:endParaRPr lang="ar-SA"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55000" endA="50" endPos="85000" dir="5400000" sy="-100000" algn="bl" rotWithShape="0"/>
              </a:effectLst>
            </a:endParaRPr>
          </a:p>
        </p:txBody>
      </p:sp>
      <p:sp>
        <p:nvSpPr>
          <p:cNvPr id="4" name="عنصر نائب للمحتوى 3"/>
          <p:cNvSpPr>
            <a:spLocks noGrp="1"/>
          </p:cNvSpPr>
          <p:nvPr>
            <p:ph idx="1"/>
          </p:nvPr>
        </p:nvSpPr>
        <p:spPr/>
        <p:txBody>
          <a:bodyPr/>
          <a:lstStyle/>
          <a:p>
            <a:pPr algn="just"/>
            <a:r>
              <a:rPr lang="ar-SA" b="1" dirty="0" smtClean="0"/>
              <a:t>تصنف لغات البرمجة إلى ثلاثة مستويات رئيسية وهي :</a:t>
            </a:r>
          </a:p>
          <a:p>
            <a:pPr algn="just"/>
            <a:r>
              <a:rPr lang="ar-SA" b="1" dirty="0" smtClean="0"/>
              <a:t>لغة الآلة</a:t>
            </a:r>
          </a:p>
          <a:p>
            <a:pPr algn="just"/>
            <a:r>
              <a:rPr lang="ar-SA" b="1" dirty="0" smtClean="0"/>
              <a:t>لغة التجميع</a:t>
            </a:r>
          </a:p>
          <a:p>
            <a:pPr algn="just"/>
            <a:r>
              <a:rPr lang="ar-SA" b="1" dirty="0" smtClean="0"/>
              <a:t>لغات البرمجة عالية المستوى</a:t>
            </a:r>
          </a:p>
          <a:p>
            <a:pPr algn="just">
              <a:buNone/>
            </a:pPr>
            <a:endParaRPr lang="ar-SA" b="1" dirty="0" smtClean="0"/>
          </a:p>
          <a:p>
            <a:pPr algn="ctr">
              <a:buNone/>
            </a:pPr>
            <a:r>
              <a:rPr lang="ar-SA" sz="3600" b="1" dirty="0" smtClean="0">
                <a:solidFill>
                  <a:srgbClr val="002060"/>
                </a:solidFill>
              </a:rPr>
              <a:t>وتعتبر لغة </a:t>
            </a:r>
            <a:r>
              <a:rPr lang="ar-SA" sz="3600" b="1" dirty="0" err="1" smtClean="0">
                <a:solidFill>
                  <a:srgbClr val="002060"/>
                </a:solidFill>
              </a:rPr>
              <a:t>الجافا</a:t>
            </a:r>
            <a:r>
              <a:rPr lang="ar-SA" sz="3600" b="1" dirty="0" smtClean="0">
                <a:solidFill>
                  <a:srgbClr val="002060"/>
                </a:solidFill>
              </a:rPr>
              <a:t> من لغات البرمجة عالية المستوى</a:t>
            </a:r>
            <a:endParaRPr lang="ar-SA" sz="3600" b="1" dirty="0">
              <a:solidFill>
                <a:srgbClr val="002060"/>
              </a:solidFill>
            </a:endParaRPr>
          </a:p>
        </p:txBody>
      </p:sp>
    </p:spTree>
  </p:cSld>
  <p:clrMapOvr>
    <a:masterClrMapping/>
  </p:clrMapOvr>
  <p:transition>
    <p:pull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p:cNvSpPr>
            <a:spLocks noGrp="1"/>
          </p:cNvSpPr>
          <p:nvPr>
            <p:ph type="title"/>
          </p:nvPr>
        </p:nvSpPr>
        <p:spPr>
          <a:xfrm>
            <a:off x="500034" y="214290"/>
            <a:ext cx="8229600" cy="1143000"/>
          </a:xfrm>
        </p:spPr>
        <p:txBody>
          <a:bodyPr/>
          <a:lstStyle/>
          <a:p>
            <a:pPr algn="r"/>
            <a:r>
              <a:rPr lang="ar-SA" sz="6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55000" endA="50" endPos="85000" dir="5400000" sy="-100000" algn="bl" rotWithShape="0"/>
                </a:effectLst>
              </a:rPr>
              <a:t>تابع</a:t>
            </a:r>
            <a:r>
              <a:rPr lang="ar-SA" dirty="0" smtClean="0"/>
              <a:t> </a:t>
            </a:r>
            <a:r>
              <a:rPr lang="ar-SA" sz="6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55000" endA="50" endPos="85000" dir="5400000" sy="-100000" algn="bl" rotWithShape="0"/>
                </a:effectLst>
              </a:rPr>
              <a:t>المقدمة</a:t>
            </a:r>
            <a:endParaRPr lang="en-US" sz="6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55000" endA="50" endPos="85000" dir="5400000" sy="-100000" algn="bl" rotWithShape="0"/>
              </a:effectLst>
            </a:endParaRPr>
          </a:p>
        </p:txBody>
      </p:sp>
      <p:sp>
        <p:nvSpPr>
          <p:cNvPr id="3" name="عنصر نائب للمحتوى 2"/>
          <p:cNvSpPr>
            <a:spLocks noGrp="1"/>
          </p:cNvSpPr>
          <p:nvPr>
            <p:ph idx="1"/>
          </p:nvPr>
        </p:nvSpPr>
        <p:spPr/>
        <p:txBody>
          <a:bodyPr>
            <a:normAutofit lnSpcReduction="10000"/>
          </a:bodyPr>
          <a:lstStyle/>
          <a:p>
            <a:pPr algn="just"/>
            <a:r>
              <a:rPr lang="ar-SA" sz="3600" b="1" dirty="0" smtClean="0"/>
              <a:t>ظهرت لغة الجافا عام </a:t>
            </a:r>
            <a:r>
              <a:rPr lang="ar-SA" sz="3600" b="1" dirty="0" smtClean="0">
                <a:solidFill>
                  <a:srgbClr val="FF0000"/>
                </a:solidFill>
              </a:rPr>
              <a:t>1990</a:t>
            </a:r>
            <a:endParaRPr lang="en-US" sz="3600" b="1" dirty="0" smtClean="0"/>
          </a:p>
          <a:p>
            <a:pPr algn="just"/>
            <a:r>
              <a:rPr lang="ar-SA" sz="3600" b="1" dirty="0" smtClean="0"/>
              <a:t>تتصف لغة الجافا بأنها لغة تتماشى مع جميع أنظمة التشغيل المتداولة مثل لينكس وويندوز بجميع إصداراتها.</a:t>
            </a:r>
          </a:p>
          <a:p>
            <a:pPr algn="just"/>
            <a:r>
              <a:rPr lang="ar-SA" sz="3600" b="1" dirty="0" smtClean="0"/>
              <a:t>كما أن لغة </a:t>
            </a:r>
            <a:r>
              <a:rPr lang="ar-SA" sz="3600" b="1" dirty="0" err="1" smtClean="0"/>
              <a:t>الجافا</a:t>
            </a:r>
            <a:r>
              <a:rPr lang="ar-SA" sz="3600" b="1" dirty="0" smtClean="0"/>
              <a:t> تعتبر التوأم للغة </a:t>
            </a:r>
            <a:r>
              <a:rPr lang="ar-SA" sz="3600" b="1" dirty="0" err="1" smtClean="0"/>
              <a:t>الـ</a:t>
            </a:r>
            <a:r>
              <a:rPr lang="ar-SA" sz="3600" b="1" dirty="0" smtClean="0"/>
              <a:t>  </a:t>
            </a:r>
            <a:r>
              <a:rPr lang="en-US" sz="3600" b="1" dirty="0" smtClean="0"/>
              <a:t>C++</a:t>
            </a:r>
            <a:r>
              <a:rPr lang="ar-SA" sz="3600" b="1" dirty="0" smtClean="0"/>
              <a:t>  حيث كلاهما نشأت من قبل شركة </a:t>
            </a:r>
            <a:r>
              <a:rPr lang="en-GB" sz="3600" b="1" dirty="0" smtClean="0"/>
              <a:t>Sun </a:t>
            </a:r>
            <a:r>
              <a:rPr lang="en-US" sz="3600" b="1" dirty="0" smtClean="0"/>
              <a:t>Microsystems </a:t>
            </a:r>
            <a:r>
              <a:rPr lang="ar-SA" sz="3600" b="1" dirty="0" smtClean="0"/>
              <a:t> </a:t>
            </a:r>
          </a:p>
          <a:p>
            <a:pPr algn="just"/>
            <a:r>
              <a:rPr lang="ar-SA" sz="3600" b="1" dirty="0" smtClean="0"/>
              <a:t>وتتصف لغة </a:t>
            </a:r>
            <a:r>
              <a:rPr lang="ar-SA" sz="3600" b="1" dirty="0" err="1" smtClean="0"/>
              <a:t>الجافا</a:t>
            </a:r>
            <a:r>
              <a:rPr lang="ar-SA" sz="3600" b="1" dirty="0" smtClean="0"/>
              <a:t> بأن لها بيئة تشغيل خاصة بها </a:t>
            </a:r>
            <a:r>
              <a:rPr lang="en-US" sz="3600" b="1" dirty="0" smtClean="0"/>
              <a:t>JVM </a:t>
            </a:r>
            <a:r>
              <a:rPr lang="ar-SA" sz="3600" b="1" dirty="0" smtClean="0"/>
              <a:t> وتدعم مبادئ </a:t>
            </a:r>
            <a:r>
              <a:rPr lang="ar-SA" sz="3600" b="1" dirty="0" err="1" smtClean="0"/>
              <a:t>الكائنية</a:t>
            </a:r>
            <a:r>
              <a:rPr lang="ar-SA" sz="3600" b="1" dirty="0" smtClean="0"/>
              <a:t>.</a:t>
            </a:r>
            <a:endParaRPr lang="ar-SA" sz="3600" b="1" dirty="0"/>
          </a:p>
        </p:txBody>
      </p:sp>
    </p:spTree>
  </p:cSld>
  <p:clrMapOvr>
    <a:masterClrMapping/>
  </p:clrMapOvr>
  <p:transition>
    <p:pull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u="sng" dirty="0" smtClean="0"/>
              <a:t>أهداف المقرر:</a:t>
            </a:r>
            <a:endParaRPr lang="ar-SA" b="1" u="sng" dirty="0"/>
          </a:p>
        </p:txBody>
      </p:sp>
      <p:sp>
        <p:nvSpPr>
          <p:cNvPr id="3" name="عنصر نائب للمحتوى 2"/>
          <p:cNvSpPr>
            <a:spLocks noGrp="1"/>
          </p:cNvSpPr>
          <p:nvPr>
            <p:ph idx="1"/>
          </p:nvPr>
        </p:nvSpPr>
        <p:spPr>
          <a:xfrm>
            <a:off x="500034" y="1357298"/>
            <a:ext cx="8229600" cy="5000660"/>
          </a:xfrm>
        </p:spPr>
        <p:txBody>
          <a:bodyPr>
            <a:normAutofit fontScale="92500" lnSpcReduction="20000"/>
          </a:bodyPr>
          <a:lstStyle/>
          <a:p>
            <a:r>
              <a:rPr lang="ar-SA" b="1" dirty="0" smtClean="0"/>
              <a:t>مقدمة عامة</a:t>
            </a:r>
          </a:p>
          <a:p>
            <a:r>
              <a:rPr lang="ar-SA" b="1" dirty="0" smtClean="0"/>
              <a:t>التعرف على لغة البرمجة </a:t>
            </a:r>
            <a:r>
              <a:rPr lang="en-US" b="1" dirty="0" smtClean="0"/>
              <a:t> </a:t>
            </a:r>
            <a:r>
              <a:rPr lang="ar-SA" b="1" dirty="0" smtClean="0"/>
              <a:t>جافا نشأتها وتاريخها</a:t>
            </a:r>
          </a:p>
          <a:p>
            <a:r>
              <a:rPr lang="ar-SA" b="1" dirty="0" smtClean="0"/>
              <a:t>مكونات اللغة </a:t>
            </a:r>
          </a:p>
          <a:p>
            <a:r>
              <a:rPr lang="en-US" b="1" dirty="0" smtClean="0"/>
              <a:t>Class , Object</a:t>
            </a:r>
            <a:endParaRPr lang="ar-SA" b="1" dirty="0" smtClean="0"/>
          </a:p>
          <a:p>
            <a:r>
              <a:rPr lang="ar-SA" b="1" dirty="0" smtClean="0"/>
              <a:t>طريقة كتابة البرامج بواسطة لغة الجافا</a:t>
            </a:r>
          </a:p>
          <a:p>
            <a:r>
              <a:rPr lang="ar-SA" b="1" dirty="0" smtClean="0"/>
              <a:t>العوامل الحسابية والعلائقية</a:t>
            </a:r>
          </a:p>
          <a:p>
            <a:r>
              <a:rPr lang="ar-SA" b="1" dirty="0" smtClean="0"/>
              <a:t>الجمل الشرطية</a:t>
            </a:r>
          </a:p>
          <a:p>
            <a:r>
              <a:rPr lang="ar-SA" b="1" dirty="0" smtClean="0"/>
              <a:t>الجمل التكرارية</a:t>
            </a:r>
          </a:p>
          <a:p>
            <a:r>
              <a:rPr lang="ar-SA" b="1" dirty="0" smtClean="0"/>
              <a:t>التحكم في الحلقات</a:t>
            </a:r>
          </a:p>
          <a:p>
            <a:r>
              <a:rPr lang="ar-SA" b="1" dirty="0" smtClean="0"/>
              <a:t>المصفوفات</a:t>
            </a:r>
          </a:p>
          <a:p>
            <a:endParaRPr lang="ar-SA" b="1" dirty="0"/>
          </a:p>
        </p:txBody>
      </p:sp>
    </p:spTree>
  </p:cSld>
  <p:clrMapOvr>
    <a:masterClrMapping/>
  </p:clrMapOvr>
  <p:transition>
    <p:pull dir="l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00034" y="214290"/>
            <a:ext cx="8229600" cy="928670"/>
          </a:xfrm>
        </p:spPr>
        <p:txBody>
          <a:bodyPr>
            <a:normAutofit/>
          </a:bodyPr>
          <a:lstStyle/>
          <a:p>
            <a:r>
              <a:rPr lang="en-US" b="1" dirty="0" smtClean="0"/>
              <a:t> </a:t>
            </a:r>
            <a:r>
              <a:rPr lang="ar-SA" b="1" dirty="0" smtClean="0"/>
              <a:t>بيئة التشغيل</a:t>
            </a:r>
            <a:r>
              <a:rPr lang="en-US" b="1" dirty="0" smtClean="0"/>
              <a:t>(JVM)</a:t>
            </a:r>
            <a:endParaRPr lang="ar-SA" dirty="0"/>
          </a:p>
        </p:txBody>
      </p:sp>
      <p:sp>
        <p:nvSpPr>
          <p:cNvPr id="5" name="عنصر نائب للمحتوى 4"/>
          <p:cNvSpPr>
            <a:spLocks noGrp="1"/>
          </p:cNvSpPr>
          <p:nvPr>
            <p:ph idx="1"/>
          </p:nvPr>
        </p:nvSpPr>
        <p:spPr>
          <a:xfrm>
            <a:off x="428596" y="1500174"/>
            <a:ext cx="8229600" cy="4786346"/>
          </a:xfrm>
        </p:spPr>
        <p:txBody>
          <a:bodyPr>
            <a:normAutofit/>
          </a:bodyPr>
          <a:lstStyle/>
          <a:p>
            <a:pPr algn="just">
              <a:buNone/>
            </a:pPr>
            <a:r>
              <a:rPr lang="ar-SA" b="1" dirty="0" smtClean="0"/>
              <a:t>الحروف</a:t>
            </a:r>
            <a:r>
              <a:rPr lang="en-US" b="1" dirty="0" smtClean="0"/>
              <a:t> JVM </a:t>
            </a:r>
            <a:r>
              <a:rPr lang="ar-SA" b="1" dirty="0" smtClean="0"/>
              <a:t>اختصار</a:t>
            </a:r>
            <a:r>
              <a:rPr lang="en-US" b="1" dirty="0" smtClean="0"/>
              <a:t> </a:t>
            </a:r>
            <a:r>
              <a:rPr lang="ar-SA" b="1" dirty="0" smtClean="0"/>
              <a:t>للعبارة</a:t>
            </a:r>
            <a:endParaRPr lang="en-US" b="1" dirty="0" smtClean="0"/>
          </a:p>
          <a:p>
            <a:pPr algn="just"/>
            <a:r>
              <a:rPr lang="en-US" b="1" dirty="0" smtClean="0"/>
              <a:t>(  Java Virtual Machine  ) </a:t>
            </a:r>
            <a:r>
              <a:rPr lang="ar-SA" b="1" dirty="0" smtClean="0"/>
              <a:t>هي فكرة قامت جافا بإنشائها لتجعل لغة جافا تعمل على جميع أو معظم أنظمة التشغيل . وتقوم الفكرة على إنشاء طبقة </a:t>
            </a:r>
            <a:r>
              <a:rPr lang="ar-SA" b="1" dirty="0" smtClean="0">
                <a:solidFill>
                  <a:srgbClr val="FF0000"/>
                </a:solidFill>
              </a:rPr>
              <a:t>وسيطة</a:t>
            </a:r>
            <a:r>
              <a:rPr lang="ar-SA" b="1" dirty="0" smtClean="0"/>
              <a:t> كأنها برنامج تشغيل للبرامج</a:t>
            </a:r>
            <a:r>
              <a:rPr lang="en-US" b="1" dirty="0" smtClean="0"/>
              <a:t> Runtime </a:t>
            </a:r>
            <a:r>
              <a:rPr lang="ar-SA" b="1" dirty="0" smtClean="0"/>
              <a:t>لكل نظام تشغيل يتم إنزاله أولاً على الأجهزة بحيث تفهم هي برامج جافا وتفسرها لنظام التشغيل ثم الجهاز ولهذا كان من مزايا لغة جافا أنها تعمل على كثير من نظم التشغيل الموجودة بعد إعداد</a:t>
            </a:r>
            <a:r>
              <a:rPr lang="en-US" b="1" dirty="0" smtClean="0"/>
              <a:t> JVM </a:t>
            </a:r>
            <a:r>
              <a:rPr lang="ar-SA" b="1" dirty="0" smtClean="0"/>
              <a:t>الخاصة بمعظم أنظمة التشغيل .. </a:t>
            </a:r>
            <a:endParaRPr lang="ar-SA" b="1" dirty="0"/>
          </a:p>
        </p:txBody>
      </p:sp>
    </p:spTree>
  </p:cSld>
  <p:clrMapOvr>
    <a:masterClrMapping/>
  </p:clrMapOvr>
  <p:transition>
    <p:pull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939784"/>
          </a:xfrm>
        </p:spPr>
        <p:txBody>
          <a:bodyPr>
            <a:normAutofit/>
          </a:bodyPr>
          <a:lstStyle/>
          <a:p>
            <a:r>
              <a:rPr lang="ar-SA" b="1" dirty="0" smtClean="0"/>
              <a:t>أهم مميزات الجافا</a:t>
            </a:r>
            <a:endParaRPr lang="ar-SA" dirty="0"/>
          </a:p>
        </p:txBody>
      </p:sp>
      <p:sp>
        <p:nvSpPr>
          <p:cNvPr id="3" name="عنصر نائب للمحتوى 2"/>
          <p:cNvSpPr>
            <a:spLocks noGrp="1"/>
          </p:cNvSpPr>
          <p:nvPr>
            <p:ph idx="1"/>
          </p:nvPr>
        </p:nvSpPr>
        <p:spPr>
          <a:xfrm>
            <a:off x="500034" y="1214422"/>
            <a:ext cx="8229600" cy="5429288"/>
          </a:xfrm>
        </p:spPr>
        <p:txBody>
          <a:bodyPr>
            <a:normAutofit fontScale="92500" lnSpcReduction="10000"/>
          </a:bodyPr>
          <a:lstStyle/>
          <a:p>
            <a:pPr algn="just"/>
            <a:r>
              <a:rPr lang="ar-SA" b="1" dirty="0" smtClean="0"/>
              <a:t>تتميز لغة الجافا بمميزات خاصة مما يجعلها من أكثر لغات البرمجة رواجاً حيث تمكننا من الآتي:</a:t>
            </a:r>
          </a:p>
          <a:p>
            <a:pPr algn="just"/>
            <a:r>
              <a:rPr lang="ar-SA" b="1" dirty="0" smtClean="0"/>
              <a:t>إضافة </a:t>
            </a:r>
            <a:r>
              <a:rPr lang="ar-SA" b="1" dirty="0" smtClean="0">
                <a:solidFill>
                  <a:srgbClr val="FF0000"/>
                </a:solidFill>
              </a:rPr>
              <a:t>الحركة والصوت </a:t>
            </a:r>
            <a:r>
              <a:rPr lang="ar-SA" b="1" dirty="0" smtClean="0"/>
              <a:t>إلى صفحات </a:t>
            </a:r>
            <a:r>
              <a:rPr lang="ar-SA" b="1" dirty="0" smtClean="0">
                <a:solidFill>
                  <a:srgbClr val="FF0000"/>
                </a:solidFill>
              </a:rPr>
              <a:t>الويب</a:t>
            </a:r>
            <a:r>
              <a:rPr lang="ar-SA" b="1" dirty="0" smtClean="0"/>
              <a:t>.</a:t>
            </a:r>
          </a:p>
          <a:p>
            <a:pPr algn="just"/>
            <a:r>
              <a:rPr lang="ar-SA" b="1" dirty="0" smtClean="0"/>
              <a:t>كتابة </a:t>
            </a:r>
            <a:r>
              <a:rPr lang="ar-SA" b="1" dirty="0" smtClean="0">
                <a:solidFill>
                  <a:srgbClr val="FF0000"/>
                </a:solidFill>
              </a:rPr>
              <a:t>الألعاب</a:t>
            </a:r>
            <a:r>
              <a:rPr lang="ar-SA" b="1" dirty="0" smtClean="0"/>
              <a:t> والبرامج المساعدة.</a:t>
            </a:r>
          </a:p>
          <a:p>
            <a:pPr algn="just"/>
            <a:r>
              <a:rPr lang="ar-SA" b="1" dirty="0" smtClean="0"/>
              <a:t>إنشاء برامج ذات واجهة مستخدم رسومية (</a:t>
            </a:r>
            <a:r>
              <a:rPr lang="en-US" b="1" dirty="0" smtClean="0">
                <a:solidFill>
                  <a:srgbClr val="FF0000"/>
                </a:solidFill>
              </a:rPr>
              <a:t>GUI</a:t>
            </a:r>
            <a:r>
              <a:rPr lang="ar-SA" b="1" dirty="0" smtClean="0"/>
              <a:t>).</a:t>
            </a:r>
          </a:p>
          <a:p>
            <a:pPr algn="just"/>
            <a:r>
              <a:rPr lang="ar-SA" b="1" dirty="0" smtClean="0"/>
              <a:t>توفر لغة الجافا </a:t>
            </a:r>
            <a:r>
              <a:rPr lang="ar-SA" b="1" dirty="0" smtClean="0">
                <a:solidFill>
                  <a:srgbClr val="FF0000"/>
                </a:solidFill>
              </a:rPr>
              <a:t>بيئة تفاعلية عبر الشبكة </a:t>
            </a:r>
            <a:r>
              <a:rPr lang="ar-SA" b="1" dirty="0" smtClean="0"/>
              <a:t>العنكبوتية وبالتالي تستعمل لكتابة برامج تعليمية للإنترنت عبر برمجيات المحاكاة الحاسوبية للتجارب العلمية وبرمجيات الفصول الافتراضية للتعليم الإلكتروني والتعليم عن بعد.</a:t>
            </a:r>
          </a:p>
          <a:p>
            <a:pPr algn="just">
              <a:buNone/>
            </a:pPr>
            <a:r>
              <a:rPr lang="ar-SA" sz="3900" b="1" dirty="0" smtClean="0">
                <a:solidFill>
                  <a:srgbClr val="002060"/>
                </a:solidFill>
              </a:rPr>
              <a:t>هي كمثلها من اللغات لا تخلو من العيوب – تعتبر بطيئة</a:t>
            </a:r>
            <a:r>
              <a:rPr lang="en-US" sz="3900" b="1" dirty="0" smtClean="0">
                <a:solidFill>
                  <a:srgbClr val="002060"/>
                </a:solidFill>
              </a:rPr>
              <a:t> </a:t>
            </a:r>
            <a:r>
              <a:rPr lang="ar-SA" sz="3900" b="1" dirty="0" smtClean="0">
                <a:solidFill>
                  <a:srgbClr val="002060"/>
                </a:solidFill>
              </a:rPr>
              <a:t> - لماذا؟؟؟؟</a:t>
            </a:r>
            <a:endParaRPr lang="en-US" sz="3900" b="1" dirty="0" smtClean="0">
              <a:solidFill>
                <a:srgbClr val="002060"/>
              </a:solidFill>
            </a:endParaRPr>
          </a:p>
          <a:p>
            <a:pPr algn="just"/>
            <a:endParaRPr lang="ar-SA" dirty="0"/>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5000" fill="hold"/>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smtClean="0"/>
              <a:t>ما هو أل</a:t>
            </a:r>
            <a:r>
              <a:rPr lang="en-US" b="1" dirty="0" smtClean="0"/>
              <a:t>JDK</a:t>
            </a:r>
            <a:r>
              <a:rPr lang="ar-SA" b="1" dirty="0" smtClean="0"/>
              <a:t>؟</a:t>
            </a:r>
            <a:endParaRPr lang="ar-SA" dirty="0"/>
          </a:p>
        </p:txBody>
      </p:sp>
      <p:sp>
        <p:nvSpPr>
          <p:cNvPr id="3" name="عنصر نائب للمحتوى 2"/>
          <p:cNvSpPr>
            <a:spLocks noGrp="1"/>
          </p:cNvSpPr>
          <p:nvPr>
            <p:ph idx="1"/>
          </p:nvPr>
        </p:nvSpPr>
        <p:spPr/>
        <p:txBody>
          <a:bodyPr>
            <a:normAutofit/>
          </a:bodyPr>
          <a:lstStyle/>
          <a:p>
            <a:pPr algn="just"/>
            <a:r>
              <a:rPr lang="en-US" sz="3600" b="1" dirty="0" smtClean="0"/>
              <a:t>Java Developers Kit (JDK) </a:t>
            </a:r>
            <a:r>
              <a:rPr lang="ar-SA" sz="3600" b="1" dirty="0" smtClean="0"/>
              <a:t> عدة تطوير الجافا</a:t>
            </a:r>
            <a:r>
              <a:rPr lang="en-US" sz="3600" b="1" dirty="0" smtClean="0"/>
              <a:t> </a:t>
            </a:r>
            <a:r>
              <a:rPr lang="ar-SA" sz="3600" b="1" dirty="0" smtClean="0"/>
              <a:t>تعتبر هذه</a:t>
            </a:r>
            <a:r>
              <a:rPr lang="en-US" sz="3600" b="1" dirty="0" smtClean="0"/>
              <a:t> </a:t>
            </a:r>
            <a:r>
              <a:rPr lang="ar-SA" sz="3600" b="1" dirty="0" smtClean="0"/>
              <a:t>الأداة الأولى التي وضعها مطورو</a:t>
            </a:r>
            <a:r>
              <a:rPr lang="en-US" sz="3600" b="1" dirty="0" smtClean="0"/>
              <a:t> </a:t>
            </a:r>
            <a:r>
              <a:rPr lang="ar-SA" sz="3600" b="1" dirty="0" smtClean="0"/>
              <a:t>الجافا بشركة  </a:t>
            </a:r>
            <a:r>
              <a:rPr lang="en-GB" sz="3600" b="1" dirty="0" smtClean="0"/>
              <a:t>Sun </a:t>
            </a:r>
            <a:r>
              <a:rPr lang="en-US" sz="3600" b="1" dirty="0" smtClean="0"/>
              <a:t>Microsystems</a:t>
            </a:r>
            <a:r>
              <a:rPr lang="ar-SA" sz="3600" b="1" dirty="0" smtClean="0"/>
              <a:t> </a:t>
            </a:r>
            <a:r>
              <a:rPr lang="en-US" sz="3600" b="1" dirty="0" smtClean="0"/>
              <a:t> </a:t>
            </a:r>
            <a:r>
              <a:rPr lang="ar-SA" sz="3600" b="1" dirty="0" smtClean="0"/>
              <a:t>ورغم وجود أدوات</a:t>
            </a:r>
            <a:r>
              <a:rPr lang="en-US" sz="3600" b="1" dirty="0" smtClean="0"/>
              <a:t> </a:t>
            </a:r>
            <a:r>
              <a:rPr lang="ar-SA" sz="3600" b="1" dirty="0" smtClean="0"/>
              <a:t>برمجة أخرى من عدة شركات منافسة إلا أنه من الأفضل أن نأخذ الأمر ممن طوره وهذه</a:t>
            </a:r>
            <a:r>
              <a:rPr lang="en-US" sz="3600" b="1" dirty="0" smtClean="0"/>
              <a:t> </a:t>
            </a:r>
            <a:r>
              <a:rPr lang="ar-SA" sz="3600" b="1" dirty="0" smtClean="0"/>
              <a:t>الأداة قد صدرت في عدة إصدارات ويمكن تحميل هذه الأدوات من موقع </a:t>
            </a:r>
            <a:r>
              <a:rPr lang="en-GB" sz="3600" b="1" dirty="0" smtClean="0"/>
              <a:t>Sun </a:t>
            </a:r>
            <a:r>
              <a:rPr lang="en-US" sz="3600" b="1" dirty="0" smtClean="0"/>
              <a:t>Microsystems  </a:t>
            </a:r>
            <a:r>
              <a:rPr lang="ar-SA" sz="3600" b="1" dirty="0" smtClean="0"/>
              <a:t>.</a:t>
            </a:r>
            <a:endParaRPr lang="en-US" sz="3600" b="1" dirty="0" smtClean="0"/>
          </a:p>
        </p:txBody>
      </p:sp>
    </p:spTree>
  </p:cSld>
  <p:clrMapOvr>
    <a:masterClrMapping/>
  </p:clrMapOvr>
  <p:transition>
    <p:pull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00034" y="642918"/>
            <a:ext cx="8229600" cy="928686"/>
          </a:xfrm>
        </p:spPr>
        <p:txBody>
          <a:bodyPr>
            <a:normAutofit/>
          </a:bodyPr>
          <a:lstStyle/>
          <a:p>
            <a:pPr algn="r"/>
            <a:r>
              <a:rPr lang="ar-SA" sz="4000" b="1" dirty="0" smtClean="0"/>
              <a:t>خطوات كتابة البرنامج</a:t>
            </a:r>
            <a:endParaRPr lang="ar-SA" sz="4000" dirty="0"/>
          </a:p>
        </p:txBody>
      </p:sp>
      <p:sp>
        <p:nvSpPr>
          <p:cNvPr id="3" name="عنصر نائب للمحتوى 2"/>
          <p:cNvSpPr>
            <a:spLocks noGrp="1"/>
          </p:cNvSpPr>
          <p:nvPr>
            <p:ph idx="1"/>
          </p:nvPr>
        </p:nvSpPr>
        <p:spPr/>
        <p:txBody>
          <a:bodyPr>
            <a:normAutofit/>
          </a:bodyPr>
          <a:lstStyle/>
          <a:p>
            <a:pPr algn="just"/>
            <a:r>
              <a:rPr lang="ar-SA" sz="3600" b="1" dirty="0" smtClean="0"/>
              <a:t>لكتابة أي برنامج</a:t>
            </a:r>
            <a:r>
              <a:rPr lang="en-US" sz="3600" b="1" dirty="0" smtClean="0"/>
              <a:t> </a:t>
            </a:r>
            <a:r>
              <a:rPr lang="ar-SA" sz="3600" b="1" dirty="0" smtClean="0"/>
              <a:t>بأي لغة من لغات الحاسوب عالية المستوى لابد من مراعاة ما</a:t>
            </a:r>
            <a:r>
              <a:rPr lang="en-US" sz="3600" b="1" dirty="0" smtClean="0"/>
              <a:t> </a:t>
            </a:r>
            <a:r>
              <a:rPr lang="ar-SA" sz="3600" b="1" dirty="0" smtClean="0"/>
              <a:t>يلي :</a:t>
            </a:r>
            <a:endParaRPr lang="en-US" sz="3600" b="1" dirty="0" smtClean="0"/>
          </a:p>
          <a:p>
            <a:pPr marL="514350" indent="-514350" algn="just">
              <a:buFont typeface="+mj-lt"/>
              <a:buAutoNum type="arabicPeriod"/>
            </a:pPr>
            <a:r>
              <a:rPr lang="ar-SA" sz="3600" b="1" dirty="0" smtClean="0"/>
              <a:t>تحديد /</a:t>
            </a:r>
            <a:r>
              <a:rPr lang="en-US" sz="3600" b="1" dirty="0" smtClean="0"/>
              <a:t> </a:t>
            </a:r>
            <a:r>
              <a:rPr lang="ar-SA" sz="3600" b="1" dirty="0" smtClean="0"/>
              <a:t>تعريف </a:t>
            </a:r>
            <a:r>
              <a:rPr lang="ar-SA" sz="3600" b="1" dirty="0" smtClean="0">
                <a:solidFill>
                  <a:srgbClr val="FF0000"/>
                </a:solidFill>
              </a:rPr>
              <a:t>المشكلة</a:t>
            </a:r>
            <a:r>
              <a:rPr lang="ar-SA" sz="3600" b="1" dirty="0" smtClean="0"/>
              <a:t>.</a:t>
            </a:r>
            <a:endParaRPr lang="en-US" sz="3600" b="1" dirty="0" smtClean="0"/>
          </a:p>
          <a:p>
            <a:pPr marL="514350" indent="-514350" algn="just">
              <a:buFont typeface="+mj-lt"/>
              <a:buAutoNum type="arabicPeriod"/>
            </a:pPr>
            <a:r>
              <a:rPr lang="ar-SA" sz="3600" b="1" dirty="0" smtClean="0"/>
              <a:t>رسم </a:t>
            </a:r>
            <a:r>
              <a:rPr lang="ar-SA" sz="3600" b="1" dirty="0" smtClean="0">
                <a:solidFill>
                  <a:srgbClr val="FF0000"/>
                </a:solidFill>
              </a:rPr>
              <a:t>الخوارزمية</a:t>
            </a:r>
            <a:r>
              <a:rPr lang="ar-SA" sz="3600" b="1" dirty="0" smtClean="0"/>
              <a:t> أو مخطط سير العمليات الخاص بالمشكلة، مع مراعاة التسلسل المنطقي .</a:t>
            </a:r>
            <a:endParaRPr lang="en-US" sz="3600" b="1" dirty="0" smtClean="0"/>
          </a:p>
          <a:p>
            <a:pPr marL="514350" indent="-514350" algn="just">
              <a:buFont typeface="+mj-lt"/>
              <a:buAutoNum type="arabicPeriod"/>
            </a:pPr>
            <a:r>
              <a:rPr lang="ar-SA" sz="3600" b="1" dirty="0" smtClean="0">
                <a:solidFill>
                  <a:srgbClr val="FF0000"/>
                </a:solidFill>
              </a:rPr>
              <a:t>تقسيم</a:t>
            </a:r>
            <a:r>
              <a:rPr lang="ar-SA" sz="3600" b="1" dirty="0" smtClean="0"/>
              <a:t> المشكلة إلى أجزاء، وذلك لتسهيل عملية الحل .</a:t>
            </a:r>
            <a:endParaRPr lang="en-US" sz="3600" b="1" dirty="0" smtClean="0"/>
          </a:p>
          <a:p>
            <a:pPr algn="just"/>
            <a:endParaRPr lang="ar-SA" sz="3600" b="1" dirty="0"/>
          </a:p>
        </p:txBody>
      </p:sp>
    </p:spTree>
  </p:cSld>
  <p:clrMapOvr>
    <a:masterClrMapping/>
  </p:clrMapOvr>
  <p:transition>
    <p:pull dir="l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smtClean="0"/>
              <a:t>التسلسل المنطقي </a:t>
            </a:r>
            <a:endParaRPr lang="ar-SA" dirty="0"/>
          </a:p>
        </p:txBody>
      </p:sp>
      <p:sp>
        <p:nvSpPr>
          <p:cNvPr id="3" name="عنصر نائب للمحتوى 2"/>
          <p:cNvSpPr>
            <a:spLocks noGrp="1"/>
          </p:cNvSpPr>
          <p:nvPr>
            <p:ph idx="1"/>
          </p:nvPr>
        </p:nvSpPr>
        <p:spPr/>
        <p:txBody>
          <a:bodyPr>
            <a:normAutofit/>
          </a:bodyPr>
          <a:lstStyle/>
          <a:p>
            <a:r>
              <a:rPr lang="ar-SA" b="1" dirty="0" smtClean="0"/>
              <a:t>ينقسم التسلسل المنطقي إلى </a:t>
            </a:r>
            <a:r>
              <a:rPr lang="ar-SA" dirty="0" smtClean="0"/>
              <a:t>:</a:t>
            </a:r>
            <a:endParaRPr lang="ar-SA" b="1" dirty="0" smtClean="0"/>
          </a:p>
          <a:p>
            <a:pPr marL="514350" indent="-514350">
              <a:buFont typeface="+mj-lt"/>
              <a:buAutoNum type="arabicPeriod"/>
            </a:pPr>
            <a:r>
              <a:rPr lang="ar-SA" b="1" dirty="0" smtClean="0"/>
              <a:t>التتابع</a:t>
            </a:r>
            <a:r>
              <a:rPr lang="ar-SA" dirty="0" smtClean="0"/>
              <a:t> :</a:t>
            </a:r>
          </a:p>
          <a:p>
            <a:pPr marL="514350" indent="-514350" algn="just">
              <a:buNone/>
            </a:pPr>
            <a:r>
              <a:rPr lang="ar-SA" dirty="0" smtClean="0"/>
              <a:t>	</a:t>
            </a:r>
            <a:r>
              <a:rPr lang="ar-SA" b="1" dirty="0" smtClean="0"/>
              <a:t>يقصد بعملية التتابع في حال قام البرنامج بتنفيذ العملية (1) فإنه سيقوم بتنفيذ كافة العمليات التالية بشكل منظم ومرتب .</a:t>
            </a:r>
            <a:r>
              <a:rPr lang="en-US" b="1" dirty="0" smtClean="0"/>
              <a:t> </a:t>
            </a:r>
          </a:p>
          <a:p>
            <a:pPr algn="just">
              <a:buNone/>
            </a:pPr>
            <a:r>
              <a:rPr lang="ar-SA" b="1" dirty="0" smtClean="0"/>
              <a:t> </a:t>
            </a:r>
            <a:endParaRPr lang="en-US" b="1" dirty="0" smtClean="0"/>
          </a:p>
          <a:p>
            <a:endParaRPr lang="ar-SA" dirty="0"/>
          </a:p>
        </p:txBody>
      </p:sp>
    </p:spTree>
  </p:cSld>
  <p:clrMapOvr>
    <a:masterClrMapping/>
  </p:clrMapOvr>
  <p:transition>
    <p:pull dir="l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404664"/>
            <a:ext cx="8424936" cy="6120680"/>
          </a:xfrm>
        </p:spPr>
        <p:txBody>
          <a:bodyPr/>
          <a:lstStyle/>
          <a:p>
            <a:r>
              <a:rPr lang="ar-SA" dirty="0"/>
              <a:t> </a:t>
            </a:r>
            <a:endParaRPr lang="en-GB" dirty="0"/>
          </a:p>
          <a:p>
            <a:endParaRPr lang="en-GB" dirty="0"/>
          </a:p>
        </p:txBody>
      </p:sp>
      <p:sp>
        <p:nvSpPr>
          <p:cNvPr id="4" name="Rectangle 3"/>
          <p:cNvSpPr/>
          <p:nvPr/>
        </p:nvSpPr>
        <p:spPr>
          <a:xfrm>
            <a:off x="3286116" y="1143078"/>
            <a:ext cx="2448272" cy="64807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r" rtl="1"/>
            <a:r>
              <a:rPr lang="en-US" sz="2400" b="1" dirty="0" smtClean="0">
                <a:solidFill>
                  <a:schemeClr val="bg1"/>
                </a:solidFill>
              </a:rPr>
              <a:t>Operation (1)</a:t>
            </a:r>
            <a:endParaRPr lang="en-GB" sz="2400" b="1" dirty="0">
              <a:solidFill>
                <a:schemeClr val="bg1"/>
              </a:solidFill>
            </a:endParaRPr>
          </a:p>
        </p:txBody>
      </p:sp>
      <p:sp>
        <p:nvSpPr>
          <p:cNvPr id="5" name="Rectangle 4"/>
          <p:cNvSpPr/>
          <p:nvPr/>
        </p:nvSpPr>
        <p:spPr>
          <a:xfrm>
            <a:off x="3286116" y="2403218"/>
            <a:ext cx="2448272" cy="64807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r" rtl="1"/>
            <a:r>
              <a:rPr lang="en-US" sz="2400" b="1" dirty="0" smtClean="0">
                <a:solidFill>
                  <a:schemeClr val="bg1"/>
                </a:solidFill>
              </a:rPr>
              <a:t>Operation (2)</a:t>
            </a:r>
            <a:endParaRPr lang="en-GB" sz="2400" b="1" dirty="0">
              <a:solidFill>
                <a:schemeClr val="bg1"/>
              </a:solidFill>
            </a:endParaRPr>
          </a:p>
        </p:txBody>
      </p:sp>
      <p:sp>
        <p:nvSpPr>
          <p:cNvPr id="6" name="Rectangle 5"/>
          <p:cNvSpPr/>
          <p:nvPr/>
        </p:nvSpPr>
        <p:spPr>
          <a:xfrm>
            <a:off x="3286116" y="3699362"/>
            <a:ext cx="2448272" cy="64807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r" rtl="1"/>
            <a:r>
              <a:rPr lang="en-US" sz="2400" b="1" dirty="0" smtClean="0">
                <a:solidFill>
                  <a:schemeClr val="bg1"/>
                </a:solidFill>
              </a:rPr>
              <a:t>Operation (3)</a:t>
            </a:r>
            <a:endParaRPr lang="en-GB" sz="2400" b="1" dirty="0">
              <a:solidFill>
                <a:schemeClr val="bg1"/>
              </a:solidFill>
            </a:endParaRPr>
          </a:p>
        </p:txBody>
      </p:sp>
      <p:sp>
        <p:nvSpPr>
          <p:cNvPr id="7" name="Rectangle 6"/>
          <p:cNvSpPr/>
          <p:nvPr/>
        </p:nvSpPr>
        <p:spPr>
          <a:xfrm>
            <a:off x="3286116" y="4995506"/>
            <a:ext cx="2448272" cy="64807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r" rtl="1"/>
            <a:r>
              <a:rPr lang="en-US" sz="2400" b="1" dirty="0" smtClean="0">
                <a:solidFill>
                  <a:schemeClr val="bg1"/>
                </a:solidFill>
              </a:rPr>
              <a:t>Operation (4)</a:t>
            </a:r>
            <a:endParaRPr lang="en-GB" sz="2400" b="1" dirty="0">
              <a:solidFill>
                <a:schemeClr val="bg1"/>
              </a:solidFill>
            </a:endParaRPr>
          </a:p>
        </p:txBody>
      </p:sp>
      <p:cxnSp>
        <p:nvCxnSpPr>
          <p:cNvPr id="9" name="Straight Arrow Connector 8"/>
          <p:cNvCxnSpPr>
            <a:stCxn id="4" idx="2"/>
            <a:endCxn id="5" idx="0"/>
          </p:cNvCxnSpPr>
          <p:nvPr/>
        </p:nvCxnSpPr>
        <p:spPr>
          <a:xfrm>
            <a:off x="4510252" y="1791150"/>
            <a:ext cx="0" cy="61206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p:nvPr/>
        </p:nvCxnSpPr>
        <p:spPr>
          <a:xfrm>
            <a:off x="4510252" y="3051290"/>
            <a:ext cx="0" cy="61206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a:xfrm>
            <a:off x="4510252" y="4383438"/>
            <a:ext cx="0" cy="61206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xmlns="" val="596492802"/>
      </p:ext>
    </p:extLst>
  </p:cSld>
  <p:clrMapOvr>
    <a:masterClrMapping/>
  </p:clrMapOvr>
  <p:transition>
    <p:pull dir="l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714356"/>
            <a:ext cx="8352928" cy="5738980"/>
          </a:xfrm>
        </p:spPr>
        <p:txBody>
          <a:bodyPr>
            <a:normAutofit/>
          </a:bodyPr>
          <a:lstStyle/>
          <a:p>
            <a:pPr marL="514350" indent="-514350" algn="just" rtl="1">
              <a:buFont typeface="+mj-lt"/>
              <a:buAutoNum type="arabicPeriod" startAt="2"/>
            </a:pPr>
            <a:r>
              <a:rPr lang="ar-SA" sz="3600" b="1" dirty="0">
                <a:solidFill>
                  <a:schemeClr val="tx1"/>
                </a:solidFill>
              </a:rPr>
              <a:t>عمليات </a:t>
            </a:r>
            <a:r>
              <a:rPr lang="ar-SA" sz="3600" b="1" dirty="0" smtClean="0">
                <a:solidFill>
                  <a:schemeClr val="tx1"/>
                </a:solidFill>
              </a:rPr>
              <a:t>الاختيار :</a:t>
            </a:r>
          </a:p>
          <a:p>
            <a:pPr marL="514350" indent="-514350" algn="just" rtl="1"/>
            <a:r>
              <a:rPr lang="ar-SA" sz="3600" b="1" dirty="0" smtClean="0">
                <a:solidFill>
                  <a:schemeClr val="accent2">
                    <a:lumMod val="75000"/>
                  </a:schemeClr>
                </a:solidFill>
              </a:rPr>
              <a:t>	</a:t>
            </a:r>
            <a:r>
              <a:rPr lang="ar-SA" sz="3600" b="1" dirty="0" smtClean="0">
                <a:solidFill>
                  <a:schemeClr val="tx1"/>
                </a:solidFill>
              </a:rPr>
              <a:t>تسير </a:t>
            </a:r>
            <a:r>
              <a:rPr lang="ar-SA" sz="3600" b="1" dirty="0">
                <a:solidFill>
                  <a:schemeClr val="tx1"/>
                </a:solidFill>
              </a:rPr>
              <a:t>هذه العملية بمسارين في حال</a:t>
            </a:r>
            <a:r>
              <a:rPr lang="ar-SA" sz="3600" b="1" dirty="0">
                <a:solidFill>
                  <a:srgbClr val="FF0000"/>
                </a:solidFill>
              </a:rPr>
              <a:t> تحقق </a:t>
            </a:r>
            <a:r>
              <a:rPr lang="ar-SA" sz="3600" b="1" dirty="0">
                <a:solidFill>
                  <a:schemeClr val="tx1"/>
                </a:solidFill>
              </a:rPr>
              <a:t>الشرط فإنك تطلب من البرنامج القيام </a:t>
            </a:r>
            <a:r>
              <a:rPr lang="ar-SA" sz="3600" b="1" dirty="0" smtClean="0">
                <a:solidFill>
                  <a:schemeClr val="tx1"/>
                </a:solidFill>
              </a:rPr>
              <a:t>بتنفيذ </a:t>
            </a:r>
            <a:r>
              <a:rPr lang="ar-SA" sz="3600" b="1" dirty="0">
                <a:solidFill>
                  <a:srgbClr val="FF0000"/>
                </a:solidFill>
              </a:rPr>
              <a:t>العملية (1)</a:t>
            </a:r>
            <a:r>
              <a:rPr lang="ar-SA" sz="3600" b="1" dirty="0">
                <a:solidFill>
                  <a:schemeClr val="tx1"/>
                </a:solidFill>
              </a:rPr>
              <a:t>, أما إذا </a:t>
            </a:r>
            <a:r>
              <a:rPr lang="ar-SA" sz="3600" b="1" dirty="0">
                <a:solidFill>
                  <a:srgbClr val="FF0000"/>
                </a:solidFill>
              </a:rPr>
              <a:t>لم يتحقق </a:t>
            </a:r>
            <a:r>
              <a:rPr lang="ar-SA" sz="3600" b="1" dirty="0">
                <a:solidFill>
                  <a:schemeClr val="tx1"/>
                </a:solidFill>
              </a:rPr>
              <a:t>الشرط فينفذ </a:t>
            </a:r>
            <a:r>
              <a:rPr lang="ar-SA" sz="3600" b="1" dirty="0">
                <a:solidFill>
                  <a:srgbClr val="FF0000"/>
                </a:solidFill>
              </a:rPr>
              <a:t>العملية (2</a:t>
            </a:r>
            <a:r>
              <a:rPr lang="ar-SA" sz="3600" b="1" dirty="0" smtClean="0">
                <a:solidFill>
                  <a:srgbClr val="FF0000"/>
                </a:solidFill>
              </a:rPr>
              <a:t>)</a:t>
            </a:r>
            <a:r>
              <a:rPr lang="en-US" sz="3600" b="1" dirty="0" smtClean="0">
                <a:solidFill>
                  <a:srgbClr val="FF0000"/>
                </a:solidFill>
              </a:rPr>
              <a:t> </a:t>
            </a:r>
            <a:r>
              <a:rPr lang="ar-SA" sz="3600" b="1" dirty="0" smtClean="0">
                <a:solidFill>
                  <a:schemeClr val="tx1"/>
                </a:solidFill>
              </a:rPr>
              <a:t>.</a:t>
            </a:r>
          </a:p>
          <a:p>
            <a:pPr algn="r" rtl="1"/>
            <a:endParaRPr lang="en-GB" sz="3200" dirty="0">
              <a:solidFill>
                <a:srgbClr val="FF0000"/>
              </a:solidFill>
            </a:endParaRPr>
          </a:p>
        </p:txBody>
      </p:sp>
    </p:spTree>
    <p:extLst>
      <p:ext uri="{BB962C8B-B14F-4D97-AF65-F5344CB8AC3E}">
        <p14:creationId xmlns:p14="http://schemas.microsoft.com/office/powerpoint/2010/main" xmlns="" val="1981859870"/>
      </p:ext>
    </p:extLst>
  </p:cSld>
  <p:clrMapOvr>
    <a:masterClrMapping/>
  </p:clrMapOvr>
  <p:transition>
    <p:pull dir="l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3225516"/>
            <a:ext cx="2448272" cy="10081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1"/>
            <a:r>
              <a:rPr lang="ar-SA" sz="2400" b="1" dirty="0" smtClean="0">
                <a:solidFill>
                  <a:schemeClr val="bg1"/>
                </a:solidFill>
              </a:rPr>
              <a:t>العملية (2) </a:t>
            </a:r>
            <a:r>
              <a:rPr lang="en-US" sz="2400" b="1" dirty="0" smtClean="0">
                <a:solidFill>
                  <a:schemeClr val="bg1"/>
                </a:solidFill>
              </a:rPr>
              <a:t>Operation (2)</a:t>
            </a:r>
            <a:endParaRPr lang="en-GB" sz="2400" b="1" dirty="0">
              <a:solidFill>
                <a:schemeClr val="bg1"/>
              </a:solidFill>
            </a:endParaRPr>
          </a:p>
        </p:txBody>
      </p:sp>
      <p:sp>
        <p:nvSpPr>
          <p:cNvPr id="5" name="Rectangle 4"/>
          <p:cNvSpPr/>
          <p:nvPr/>
        </p:nvSpPr>
        <p:spPr>
          <a:xfrm>
            <a:off x="5940152" y="3225516"/>
            <a:ext cx="2448272" cy="1008112"/>
          </a:xfrm>
          <a:prstGeom prst="rect">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rtl="1"/>
            <a:r>
              <a:rPr lang="ar-SA" sz="2400" b="1" dirty="0" smtClean="0">
                <a:solidFill>
                  <a:schemeClr val="bg1"/>
                </a:solidFill>
              </a:rPr>
              <a:t>العملية (1) </a:t>
            </a:r>
            <a:r>
              <a:rPr lang="en-US" sz="2400" b="1" dirty="0" smtClean="0">
                <a:solidFill>
                  <a:schemeClr val="bg1"/>
                </a:solidFill>
              </a:rPr>
              <a:t>Operation (1)</a:t>
            </a:r>
            <a:endParaRPr lang="en-GB" sz="2400" b="1" dirty="0">
              <a:solidFill>
                <a:schemeClr val="bg1"/>
              </a:solidFill>
            </a:endParaRPr>
          </a:p>
        </p:txBody>
      </p:sp>
      <p:sp>
        <p:nvSpPr>
          <p:cNvPr id="6" name="Diamond 5"/>
          <p:cNvSpPr/>
          <p:nvPr/>
        </p:nvSpPr>
        <p:spPr>
          <a:xfrm>
            <a:off x="2843808" y="1857364"/>
            <a:ext cx="3456384" cy="1152128"/>
          </a:xfrm>
          <a:prstGeom prst="diamon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ar-SA" sz="2400" b="1" dirty="0" smtClean="0"/>
              <a:t>الشرط </a:t>
            </a:r>
            <a:r>
              <a:rPr lang="en-US" sz="2400" b="1" dirty="0" smtClean="0"/>
              <a:t>condition</a:t>
            </a:r>
            <a:endParaRPr lang="en-GB" sz="2400" b="1" dirty="0"/>
          </a:p>
        </p:txBody>
      </p:sp>
      <p:cxnSp>
        <p:nvCxnSpPr>
          <p:cNvPr id="7" name="Straight Connector 26"/>
          <p:cNvCxnSpPr/>
          <p:nvPr/>
        </p:nvCxnSpPr>
        <p:spPr>
          <a:xfrm flipH="1">
            <a:off x="1835696" y="2433428"/>
            <a:ext cx="1080120"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27"/>
          <p:cNvCxnSpPr/>
          <p:nvPr/>
        </p:nvCxnSpPr>
        <p:spPr>
          <a:xfrm flipH="1">
            <a:off x="6228184" y="2433428"/>
            <a:ext cx="108012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29"/>
          <p:cNvCxnSpPr/>
          <p:nvPr/>
        </p:nvCxnSpPr>
        <p:spPr>
          <a:xfrm>
            <a:off x="1835696" y="2433428"/>
            <a:ext cx="0" cy="7920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30"/>
          <p:cNvCxnSpPr/>
          <p:nvPr/>
        </p:nvCxnSpPr>
        <p:spPr>
          <a:xfrm>
            <a:off x="7308304" y="2433428"/>
            <a:ext cx="0" cy="7920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31"/>
          <p:cNvSpPr txBox="1"/>
          <p:nvPr/>
        </p:nvSpPr>
        <p:spPr>
          <a:xfrm>
            <a:off x="6300192" y="1857364"/>
            <a:ext cx="1008112" cy="461665"/>
          </a:xfrm>
          <a:prstGeom prst="rect">
            <a:avLst/>
          </a:prstGeom>
          <a:noFill/>
        </p:spPr>
        <p:txBody>
          <a:bodyPr wrap="square" rtlCol="0">
            <a:spAutoFit/>
          </a:bodyPr>
          <a:lstStyle/>
          <a:p>
            <a:r>
              <a:rPr lang="en-US" sz="2400" b="1" dirty="0" smtClean="0"/>
              <a:t>Yes</a:t>
            </a:r>
            <a:endParaRPr lang="en-GB" sz="2400" b="1" dirty="0"/>
          </a:p>
        </p:txBody>
      </p:sp>
      <p:sp>
        <p:nvSpPr>
          <p:cNvPr id="12" name="TextBox 32"/>
          <p:cNvSpPr txBox="1"/>
          <p:nvPr/>
        </p:nvSpPr>
        <p:spPr>
          <a:xfrm>
            <a:off x="1835696" y="1857364"/>
            <a:ext cx="1008112" cy="461665"/>
          </a:xfrm>
          <a:prstGeom prst="rect">
            <a:avLst/>
          </a:prstGeom>
          <a:noFill/>
        </p:spPr>
        <p:txBody>
          <a:bodyPr wrap="square" rtlCol="0">
            <a:spAutoFit/>
          </a:bodyPr>
          <a:lstStyle/>
          <a:p>
            <a:r>
              <a:rPr lang="en-US" sz="2400" b="1" dirty="0" smtClean="0"/>
              <a:t>No</a:t>
            </a:r>
            <a:endParaRPr lang="en-GB" sz="2400" b="1" dirty="0"/>
          </a:p>
        </p:txBody>
      </p:sp>
    </p:spTree>
  </p:cSld>
  <p:clrMapOvr>
    <a:masterClrMapping/>
  </p:clrMapOvr>
  <p:transition>
    <p:pull dir="l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928670"/>
            <a:ext cx="8424936" cy="5596674"/>
          </a:xfrm>
        </p:spPr>
        <p:txBody>
          <a:bodyPr>
            <a:normAutofit/>
          </a:bodyPr>
          <a:lstStyle/>
          <a:p>
            <a:pPr algn="just" rtl="1"/>
            <a:r>
              <a:rPr lang="ar-SA" sz="3600" b="1" dirty="0" smtClean="0">
                <a:solidFill>
                  <a:schemeClr val="tx1"/>
                </a:solidFill>
              </a:rPr>
              <a:t>3. عملية </a:t>
            </a:r>
            <a:r>
              <a:rPr lang="ar-SA" sz="3600" b="1" dirty="0">
                <a:solidFill>
                  <a:schemeClr val="tx1"/>
                </a:solidFill>
              </a:rPr>
              <a:t>التكرار </a:t>
            </a:r>
            <a:r>
              <a:rPr lang="ar-SA" sz="3600" b="1" dirty="0" smtClean="0">
                <a:solidFill>
                  <a:schemeClr val="tx1"/>
                </a:solidFill>
              </a:rPr>
              <a:t>:</a:t>
            </a:r>
          </a:p>
          <a:p>
            <a:pPr algn="just" rtl="1"/>
            <a:r>
              <a:rPr lang="ar-SA" sz="3600" b="1" dirty="0" smtClean="0">
                <a:solidFill>
                  <a:schemeClr val="tx1"/>
                </a:solidFill>
              </a:rPr>
              <a:t>تستخدم </a:t>
            </a:r>
            <a:r>
              <a:rPr lang="ar-SA" sz="3600" b="1" dirty="0">
                <a:solidFill>
                  <a:schemeClr val="tx1"/>
                </a:solidFill>
              </a:rPr>
              <a:t>عملية التكرار </a:t>
            </a:r>
            <a:r>
              <a:rPr lang="ar-SA" sz="3600" b="1" dirty="0">
                <a:solidFill>
                  <a:srgbClr val="FF0000"/>
                </a:solidFill>
              </a:rPr>
              <a:t>لتكرار</a:t>
            </a:r>
            <a:r>
              <a:rPr lang="ar-SA" sz="3600" b="1" dirty="0">
                <a:solidFill>
                  <a:schemeClr val="tx1"/>
                </a:solidFill>
              </a:rPr>
              <a:t> عملية ما في حال تحقق الشرط ,وبعبارة أخرى افعل العملية (1) إذا تحقق الشرط (أ), وإذا لم يتحقق فان البرنامج يخرج عن </a:t>
            </a:r>
            <a:r>
              <a:rPr lang="ar-SA" sz="3600" b="1" dirty="0" smtClean="0">
                <a:solidFill>
                  <a:schemeClr val="tx1"/>
                </a:solidFill>
              </a:rPr>
              <a:t>عمله .</a:t>
            </a:r>
            <a:endParaRPr lang="en-GB" sz="3600" b="1" dirty="0">
              <a:solidFill>
                <a:schemeClr val="tx1"/>
              </a:solidFill>
            </a:endParaRPr>
          </a:p>
        </p:txBody>
      </p:sp>
    </p:spTree>
    <p:extLst>
      <p:ext uri="{BB962C8B-B14F-4D97-AF65-F5344CB8AC3E}">
        <p14:creationId xmlns:p14="http://schemas.microsoft.com/office/powerpoint/2010/main" xmlns="" val="2053426057"/>
      </p:ext>
    </p:extLst>
  </p:cSld>
  <p:clrMapOvr>
    <a:masterClrMapping/>
  </p:clrMapOvr>
  <p:transition>
    <p:pull dir="l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p:cNvSpPr/>
          <p:nvPr/>
        </p:nvSpPr>
        <p:spPr>
          <a:xfrm>
            <a:off x="2843808" y="1643050"/>
            <a:ext cx="3456384" cy="1152128"/>
          </a:xfrm>
          <a:prstGeom prst="diamon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ar-SA" sz="2400" b="1" dirty="0" smtClean="0"/>
              <a:t>الشرط </a:t>
            </a:r>
            <a:r>
              <a:rPr lang="en-US" sz="2400" b="1" dirty="0" smtClean="0"/>
              <a:t>condition</a:t>
            </a:r>
            <a:endParaRPr lang="en-GB" sz="2400" b="1" dirty="0"/>
          </a:p>
        </p:txBody>
      </p:sp>
      <p:sp>
        <p:nvSpPr>
          <p:cNvPr id="5" name="Rectangle 4"/>
          <p:cNvSpPr/>
          <p:nvPr/>
        </p:nvSpPr>
        <p:spPr>
          <a:xfrm>
            <a:off x="3347864" y="3023065"/>
            <a:ext cx="2448272" cy="1008112"/>
          </a:xfrm>
          <a:prstGeom prst="rect">
            <a:avLst/>
          </a:prstGeom>
          <a:solidFill>
            <a:srgbClr val="00B050"/>
          </a:solidFill>
          <a:ln>
            <a:solidFill>
              <a:srgbClr val="00B050"/>
            </a:solidFill>
          </a:ln>
        </p:spPr>
        <p:style>
          <a:lnRef idx="0">
            <a:schemeClr val="accent2"/>
          </a:lnRef>
          <a:fillRef idx="3">
            <a:schemeClr val="accent2"/>
          </a:fillRef>
          <a:effectRef idx="3">
            <a:schemeClr val="accent2"/>
          </a:effectRef>
          <a:fontRef idx="minor">
            <a:schemeClr val="lt1"/>
          </a:fontRef>
        </p:style>
        <p:txBody>
          <a:bodyPr rtlCol="0" anchor="ctr"/>
          <a:lstStyle/>
          <a:p>
            <a:pPr algn="ctr" rtl="1"/>
            <a:r>
              <a:rPr lang="ar-SA" sz="2400" b="1" dirty="0" smtClean="0">
                <a:solidFill>
                  <a:schemeClr val="bg1"/>
                </a:solidFill>
              </a:rPr>
              <a:t>العملية (1) </a:t>
            </a:r>
            <a:r>
              <a:rPr lang="en-US" sz="2400" b="1" dirty="0" smtClean="0">
                <a:solidFill>
                  <a:schemeClr val="bg1"/>
                </a:solidFill>
              </a:rPr>
              <a:t>Operation (1)</a:t>
            </a:r>
            <a:endParaRPr lang="en-GB" sz="2400" b="1" dirty="0">
              <a:solidFill>
                <a:schemeClr val="bg1"/>
              </a:solidFill>
            </a:endParaRPr>
          </a:p>
        </p:txBody>
      </p:sp>
      <p:sp>
        <p:nvSpPr>
          <p:cNvPr id="6" name="Rectangle 5"/>
          <p:cNvSpPr/>
          <p:nvPr/>
        </p:nvSpPr>
        <p:spPr>
          <a:xfrm>
            <a:off x="3347864" y="4451362"/>
            <a:ext cx="2448272" cy="1008112"/>
          </a:xfrm>
          <a:prstGeom prst="rect">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rtl="1"/>
            <a:r>
              <a:rPr lang="ar-SA" sz="2400" b="1" dirty="0" smtClean="0">
                <a:solidFill>
                  <a:schemeClr val="bg1"/>
                </a:solidFill>
              </a:rPr>
              <a:t>العملية (1) </a:t>
            </a:r>
            <a:r>
              <a:rPr lang="en-US" sz="2400" b="1" dirty="0" smtClean="0">
                <a:solidFill>
                  <a:schemeClr val="bg1"/>
                </a:solidFill>
              </a:rPr>
              <a:t>Operation (1)</a:t>
            </a:r>
            <a:endParaRPr lang="en-GB" sz="2400" b="1" dirty="0">
              <a:solidFill>
                <a:schemeClr val="bg1"/>
              </a:solidFill>
            </a:endParaRPr>
          </a:p>
        </p:txBody>
      </p:sp>
      <p:cxnSp>
        <p:nvCxnSpPr>
          <p:cNvPr id="7" name="Straight Arrow Connector 6"/>
          <p:cNvCxnSpPr/>
          <p:nvPr/>
        </p:nvCxnSpPr>
        <p:spPr>
          <a:xfrm>
            <a:off x="4572000" y="2795178"/>
            <a:ext cx="0" cy="2278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9"/>
          <p:cNvCxnSpPr/>
          <p:nvPr/>
        </p:nvCxnSpPr>
        <p:spPr>
          <a:xfrm>
            <a:off x="4572000" y="4065902"/>
            <a:ext cx="0" cy="39604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11"/>
          <p:cNvCxnSpPr/>
          <p:nvPr/>
        </p:nvCxnSpPr>
        <p:spPr>
          <a:xfrm flipH="1">
            <a:off x="6300192" y="2219114"/>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Connector 20"/>
          <p:cNvCxnSpPr/>
          <p:nvPr/>
        </p:nvCxnSpPr>
        <p:spPr>
          <a:xfrm>
            <a:off x="4572000" y="545947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22"/>
          <p:cNvCxnSpPr/>
          <p:nvPr/>
        </p:nvCxnSpPr>
        <p:spPr>
          <a:xfrm>
            <a:off x="4572000" y="5747506"/>
            <a:ext cx="2304256"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24"/>
          <p:cNvCxnSpPr/>
          <p:nvPr/>
        </p:nvCxnSpPr>
        <p:spPr>
          <a:xfrm>
            <a:off x="6876256" y="2219114"/>
            <a:ext cx="0" cy="3528392"/>
          </a:xfrm>
          <a:prstGeom prst="line">
            <a:avLst/>
          </a:prstGeom>
        </p:spPr>
        <p:style>
          <a:lnRef idx="2">
            <a:schemeClr val="dk1"/>
          </a:lnRef>
          <a:fillRef idx="0">
            <a:schemeClr val="dk1"/>
          </a:fillRef>
          <a:effectRef idx="1">
            <a:schemeClr val="dk1"/>
          </a:effectRef>
          <a:fontRef idx="minor">
            <a:schemeClr val="tx1"/>
          </a:fontRef>
        </p:style>
      </p:cxnSp>
      <p:sp>
        <p:nvSpPr>
          <p:cNvPr id="13" name="Oval 26"/>
          <p:cNvSpPr/>
          <p:nvPr/>
        </p:nvSpPr>
        <p:spPr>
          <a:xfrm>
            <a:off x="539552" y="2760683"/>
            <a:ext cx="1728192" cy="115678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smtClean="0">
                <a:solidFill>
                  <a:schemeClr val="tx1"/>
                </a:solidFill>
              </a:rPr>
              <a:t>Stop</a:t>
            </a:r>
            <a:endParaRPr lang="ar-SA" sz="2400" b="1" dirty="0" smtClean="0">
              <a:solidFill>
                <a:schemeClr val="tx1"/>
              </a:solidFill>
            </a:endParaRPr>
          </a:p>
          <a:p>
            <a:pPr algn="ctr"/>
            <a:r>
              <a:rPr lang="ar-SA" sz="2400" b="1" dirty="0" smtClean="0">
                <a:solidFill>
                  <a:schemeClr val="tx1"/>
                </a:solidFill>
              </a:rPr>
              <a:t>توقف</a:t>
            </a:r>
            <a:endParaRPr lang="en-GB" sz="2400" b="1" dirty="0">
              <a:solidFill>
                <a:schemeClr val="tx1"/>
              </a:solidFill>
            </a:endParaRPr>
          </a:p>
        </p:txBody>
      </p:sp>
      <p:cxnSp>
        <p:nvCxnSpPr>
          <p:cNvPr id="14" name="Straight Connector 27"/>
          <p:cNvCxnSpPr/>
          <p:nvPr/>
        </p:nvCxnSpPr>
        <p:spPr>
          <a:xfrm>
            <a:off x="1331640" y="2219114"/>
            <a:ext cx="1584176"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Arrow Connector 29"/>
          <p:cNvCxnSpPr/>
          <p:nvPr/>
        </p:nvCxnSpPr>
        <p:spPr>
          <a:xfrm>
            <a:off x="1331640" y="2219114"/>
            <a:ext cx="0" cy="5404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31"/>
          <p:cNvSpPr txBox="1"/>
          <p:nvPr/>
        </p:nvSpPr>
        <p:spPr>
          <a:xfrm>
            <a:off x="6300192" y="1757449"/>
            <a:ext cx="1008112" cy="461665"/>
          </a:xfrm>
          <a:prstGeom prst="rect">
            <a:avLst/>
          </a:prstGeom>
          <a:noFill/>
        </p:spPr>
        <p:txBody>
          <a:bodyPr wrap="square" rtlCol="0">
            <a:spAutoFit/>
          </a:bodyPr>
          <a:lstStyle/>
          <a:p>
            <a:r>
              <a:rPr lang="en-US" sz="2400" b="1" dirty="0" smtClean="0"/>
              <a:t>Yes</a:t>
            </a:r>
            <a:endParaRPr lang="en-GB" sz="2400" b="1" dirty="0"/>
          </a:p>
        </p:txBody>
      </p:sp>
      <p:sp>
        <p:nvSpPr>
          <p:cNvPr id="17" name="TextBox 32"/>
          <p:cNvSpPr txBox="1"/>
          <p:nvPr/>
        </p:nvSpPr>
        <p:spPr>
          <a:xfrm>
            <a:off x="1835696" y="1757449"/>
            <a:ext cx="1008112" cy="461665"/>
          </a:xfrm>
          <a:prstGeom prst="rect">
            <a:avLst/>
          </a:prstGeom>
          <a:noFill/>
        </p:spPr>
        <p:txBody>
          <a:bodyPr wrap="square" rtlCol="0">
            <a:spAutoFit/>
          </a:bodyPr>
          <a:lstStyle/>
          <a:p>
            <a:r>
              <a:rPr lang="en-US" sz="2400" b="1" dirty="0" smtClean="0"/>
              <a:t>No</a:t>
            </a:r>
            <a:endParaRPr lang="en-GB" sz="2400" b="1" dirty="0"/>
          </a:p>
        </p:txBody>
      </p:sp>
    </p:spTree>
  </p:cSld>
  <p:clrMapOvr>
    <a:masterClrMapping/>
  </p:clrMapOvr>
  <p:transition>
    <p:pull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u="sng" dirty="0" smtClean="0"/>
              <a:t>طبيعة المقرر:</a:t>
            </a:r>
            <a:endParaRPr lang="ar-SA" b="1" u="sng" dirty="0"/>
          </a:p>
        </p:txBody>
      </p:sp>
      <p:sp>
        <p:nvSpPr>
          <p:cNvPr id="3" name="عنصر نائب للمحتوى 2"/>
          <p:cNvSpPr>
            <a:spLocks noGrp="1"/>
          </p:cNvSpPr>
          <p:nvPr>
            <p:ph idx="1"/>
          </p:nvPr>
        </p:nvSpPr>
        <p:spPr/>
        <p:txBody>
          <a:bodyPr/>
          <a:lstStyle/>
          <a:p>
            <a:pPr>
              <a:buNone/>
            </a:pPr>
            <a:r>
              <a:rPr lang="ar-SA" b="1" dirty="0" smtClean="0"/>
              <a:t>    نظري + عملي (تطبيقي)</a:t>
            </a:r>
          </a:p>
          <a:p>
            <a:pPr>
              <a:buNone/>
            </a:pPr>
            <a:r>
              <a:rPr lang="ar-SA" b="1" u="sng" dirty="0" smtClean="0"/>
              <a:t>توزيع درجات الامتحان:</a:t>
            </a:r>
          </a:p>
          <a:p>
            <a:pPr>
              <a:buNone/>
            </a:pPr>
            <a:endParaRPr lang="ar-SA" sz="2000" b="1" u="sng" dirty="0" smtClean="0"/>
          </a:p>
          <a:p>
            <a:r>
              <a:rPr lang="ar-SA" b="1" dirty="0" smtClean="0"/>
              <a:t>الامتحان النهائي 60 %</a:t>
            </a:r>
          </a:p>
          <a:p>
            <a:r>
              <a:rPr lang="ar-SA" b="1" dirty="0" smtClean="0"/>
              <a:t>امتحان نصف الفصل 10%</a:t>
            </a:r>
          </a:p>
          <a:p>
            <a:r>
              <a:rPr lang="ar-SA" b="1" dirty="0" smtClean="0"/>
              <a:t>الامتحان العملي 20%</a:t>
            </a:r>
          </a:p>
          <a:p>
            <a:r>
              <a:rPr lang="ar-SA" b="1" dirty="0" smtClean="0"/>
              <a:t>أعمال السنة 10%</a:t>
            </a:r>
            <a:endParaRPr lang="ar-SA" b="1" dirty="0"/>
          </a:p>
        </p:txBody>
      </p:sp>
    </p:spTree>
  </p:cSld>
  <p:clrMapOvr>
    <a:masterClrMapping/>
  </p:clrMapOvr>
  <p:transition>
    <p:pull dir="l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714356"/>
            <a:ext cx="8496944" cy="5810988"/>
          </a:xfrm>
        </p:spPr>
        <p:txBody>
          <a:bodyPr>
            <a:normAutofit/>
          </a:bodyPr>
          <a:lstStyle/>
          <a:p>
            <a:pPr algn="just" rtl="1"/>
            <a:r>
              <a:rPr lang="ar-SA" sz="3600" b="1" dirty="0" smtClean="0">
                <a:solidFill>
                  <a:schemeClr val="tx1"/>
                </a:solidFill>
              </a:rPr>
              <a:t>4. عملية </a:t>
            </a:r>
            <a:r>
              <a:rPr lang="ar-SA" sz="3600" b="1" dirty="0">
                <a:solidFill>
                  <a:schemeClr val="tx1"/>
                </a:solidFill>
              </a:rPr>
              <a:t>التفرع </a:t>
            </a:r>
            <a:r>
              <a:rPr lang="ar-SA" sz="3600" b="1" dirty="0" smtClean="0">
                <a:solidFill>
                  <a:schemeClr val="tx1"/>
                </a:solidFill>
              </a:rPr>
              <a:t>:</a:t>
            </a:r>
          </a:p>
          <a:p>
            <a:pPr algn="just" rtl="1"/>
            <a:r>
              <a:rPr lang="ar-SA" sz="3600" b="1" dirty="0" smtClean="0">
                <a:solidFill>
                  <a:schemeClr val="accent2">
                    <a:lumMod val="75000"/>
                  </a:schemeClr>
                </a:solidFill>
              </a:rPr>
              <a:t> </a:t>
            </a:r>
            <a:r>
              <a:rPr lang="ar-SA" sz="3600" b="1" dirty="0">
                <a:solidFill>
                  <a:schemeClr val="tx1"/>
                </a:solidFill>
              </a:rPr>
              <a:t>تعتبر هذه العملية من احدث العمليات والشائعة في الإستعمال في البرمجة ,فإذا تحقق الشرط قم بتنفيذ العملية (1) والعملية (2) والعملية (س)وإذا لم يتحقق قم بتنفذ العملية (2) مثلا وما يتبعها ,كالأتي </a:t>
            </a:r>
            <a:r>
              <a:rPr lang="ar-SA" sz="3600" b="1" dirty="0" smtClean="0">
                <a:solidFill>
                  <a:schemeClr val="tx1"/>
                </a:solidFill>
              </a:rPr>
              <a:t>:</a:t>
            </a:r>
            <a:endParaRPr lang="en-GB" sz="3600" b="1" dirty="0">
              <a:solidFill>
                <a:schemeClr val="tx1"/>
              </a:solidFill>
            </a:endParaRPr>
          </a:p>
        </p:txBody>
      </p:sp>
    </p:spTree>
    <p:extLst>
      <p:ext uri="{BB962C8B-B14F-4D97-AF65-F5344CB8AC3E}">
        <p14:creationId xmlns:p14="http://schemas.microsoft.com/office/powerpoint/2010/main" xmlns="" val="3737678390"/>
      </p:ext>
    </p:extLst>
  </p:cSld>
  <p:clrMapOvr>
    <a:masterClrMapping/>
  </p:clrMapOvr>
  <p:transition>
    <p:pull dir="l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p:cNvSpPr/>
          <p:nvPr/>
        </p:nvSpPr>
        <p:spPr>
          <a:xfrm>
            <a:off x="2843808" y="1428736"/>
            <a:ext cx="3456384" cy="1152128"/>
          </a:xfrm>
          <a:prstGeom prst="diamon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ar-SA" sz="2400" b="1" dirty="0" smtClean="0"/>
              <a:t>الشرط </a:t>
            </a:r>
            <a:r>
              <a:rPr lang="en-US" sz="2400" b="1" dirty="0" smtClean="0"/>
              <a:t>condition</a:t>
            </a:r>
            <a:endParaRPr lang="en-GB" sz="2400" b="1" dirty="0"/>
          </a:p>
        </p:txBody>
      </p:sp>
      <p:sp>
        <p:nvSpPr>
          <p:cNvPr id="5" name="Rectangle 4"/>
          <p:cNvSpPr/>
          <p:nvPr/>
        </p:nvSpPr>
        <p:spPr>
          <a:xfrm>
            <a:off x="3347864" y="3312807"/>
            <a:ext cx="2448272" cy="1008112"/>
          </a:xfrm>
          <a:prstGeom prst="rect">
            <a:avLst/>
          </a:prstGeom>
          <a:solidFill>
            <a:srgbClr val="00B050"/>
          </a:solidFill>
          <a:ln>
            <a:solidFill>
              <a:srgbClr val="00B050"/>
            </a:solidFill>
          </a:ln>
        </p:spPr>
        <p:style>
          <a:lnRef idx="0">
            <a:schemeClr val="accent2"/>
          </a:lnRef>
          <a:fillRef idx="3">
            <a:schemeClr val="accent2"/>
          </a:fillRef>
          <a:effectRef idx="3">
            <a:schemeClr val="accent2"/>
          </a:effectRef>
          <a:fontRef idx="minor">
            <a:schemeClr val="lt1"/>
          </a:fontRef>
        </p:style>
        <p:txBody>
          <a:bodyPr rtlCol="0" anchor="ctr"/>
          <a:lstStyle/>
          <a:p>
            <a:pPr algn="ctr" rtl="1"/>
            <a:r>
              <a:rPr lang="ar-SA" sz="2400" b="1" dirty="0" smtClean="0">
                <a:solidFill>
                  <a:schemeClr val="bg1"/>
                </a:solidFill>
              </a:rPr>
              <a:t>العملية (1) </a:t>
            </a:r>
            <a:r>
              <a:rPr lang="en-US" sz="2400" b="1" dirty="0" smtClean="0">
                <a:solidFill>
                  <a:schemeClr val="bg1"/>
                </a:solidFill>
              </a:rPr>
              <a:t>Operation (1)</a:t>
            </a:r>
            <a:endParaRPr lang="en-GB" sz="2400" b="1" dirty="0">
              <a:solidFill>
                <a:schemeClr val="bg1"/>
              </a:solidFill>
            </a:endParaRPr>
          </a:p>
        </p:txBody>
      </p:sp>
      <p:sp>
        <p:nvSpPr>
          <p:cNvPr id="6" name="Rectangle 5"/>
          <p:cNvSpPr/>
          <p:nvPr/>
        </p:nvSpPr>
        <p:spPr>
          <a:xfrm>
            <a:off x="3347864" y="4741104"/>
            <a:ext cx="2510020" cy="1008112"/>
          </a:xfrm>
          <a:prstGeom prst="rect">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rtl="0"/>
            <a:r>
              <a:rPr lang="ar-SA" sz="2400" b="1" dirty="0" smtClean="0">
                <a:solidFill>
                  <a:schemeClr val="bg1"/>
                </a:solidFill>
              </a:rPr>
              <a:t>العملية (2) </a:t>
            </a:r>
            <a:r>
              <a:rPr lang="en-US" sz="2400" b="1" dirty="0" smtClean="0">
                <a:solidFill>
                  <a:schemeClr val="bg1"/>
                </a:solidFill>
              </a:rPr>
              <a:t>Operation (</a:t>
            </a:r>
            <a:r>
              <a:rPr lang="ar-SA" sz="2400" b="1" dirty="0" smtClean="0">
                <a:solidFill>
                  <a:schemeClr val="bg1"/>
                </a:solidFill>
              </a:rPr>
              <a:t>2</a:t>
            </a:r>
            <a:r>
              <a:rPr lang="en-US" sz="2400" b="1" dirty="0" smtClean="0">
                <a:solidFill>
                  <a:schemeClr val="bg1"/>
                </a:solidFill>
              </a:rPr>
              <a:t>)</a:t>
            </a:r>
            <a:endParaRPr lang="en-GB" sz="2400" b="1" dirty="0">
              <a:solidFill>
                <a:schemeClr val="bg1"/>
              </a:solidFill>
            </a:endParaRPr>
          </a:p>
        </p:txBody>
      </p:sp>
      <p:cxnSp>
        <p:nvCxnSpPr>
          <p:cNvPr id="7" name="Straight Arrow Connector 6"/>
          <p:cNvCxnSpPr/>
          <p:nvPr/>
        </p:nvCxnSpPr>
        <p:spPr>
          <a:xfrm>
            <a:off x="4572000" y="2580864"/>
            <a:ext cx="0" cy="73194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4572000" y="4355644"/>
            <a:ext cx="0" cy="39604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4788024" y="2716002"/>
            <a:ext cx="1008112" cy="461665"/>
          </a:xfrm>
          <a:prstGeom prst="rect">
            <a:avLst/>
          </a:prstGeom>
          <a:noFill/>
        </p:spPr>
        <p:txBody>
          <a:bodyPr wrap="square" rtlCol="0">
            <a:spAutoFit/>
          </a:bodyPr>
          <a:lstStyle/>
          <a:p>
            <a:r>
              <a:rPr lang="en-US" sz="2400" b="1" dirty="0" smtClean="0"/>
              <a:t>Yes</a:t>
            </a:r>
            <a:endParaRPr lang="en-GB" sz="2400" b="1" dirty="0"/>
          </a:p>
        </p:txBody>
      </p:sp>
      <p:cxnSp>
        <p:nvCxnSpPr>
          <p:cNvPr id="10" name="Straight Connector 10"/>
          <p:cNvCxnSpPr/>
          <p:nvPr/>
        </p:nvCxnSpPr>
        <p:spPr>
          <a:xfrm>
            <a:off x="2267744" y="2004800"/>
            <a:ext cx="0" cy="324036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Arrow Connector 12"/>
          <p:cNvCxnSpPr/>
          <p:nvPr/>
        </p:nvCxnSpPr>
        <p:spPr>
          <a:xfrm>
            <a:off x="2267744" y="5245160"/>
            <a:ext cx="10801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Connector 14"/>
          <p:cNvCxnSpPr/>
          <p:nvPr/>
        </p:nvCxnSpPr>
        <p:spPr>
          <a:xfrm>
            <a:off x="2267744" y="2004800"/>
            <a:ext cx="648072" cy="0"/>
          </a:xfrm>
          <a:prstGeom prst="line">
            <a:avLst/>
          </a:prstGeom>
        </p:spPr>
        <p:style>
          <a:lnRef idx="2">
            <a:schemeClr val="dk1"/>
          </a:lnRef>
          <a:fillRef idx="0">
            <a:schemeClr val="dk1"/>
          </a:fillRef>
          <a:effectRef idx="1">
            <a:schemeClr val="dk1"/>
          </a:effectRef>
          <a:fontRef idx="minor">
            <a:schemeClr val="tx1"/>
          </a:fontRef>
        </p:style>
      </p:cxnSp>
      <p:sp>
        <p:nvSpPr>
          <p:cNvPr id="13" name="TextBox 15"/>
          <p:cNvSpPr txBox="1"/>
          <p:nvPr/>
        </p:nvSpPr>
        <p:spPr>
          <a:xfrm>
            <a:off x="2123728" y="1543135"/>
            <a:ext cx="720080" cy="461665"/>
          </a:xfrm>
          <a:prstGeom prst="rect">
            <a:avLst/>
          </a:prstGeom>
          <a:noFill/>
        </p:spPr>
        <p:txBody>
          <a:bodyPr wrap="square" rtlCol="0">
            <a:spAutoFit/>
          </a:bodyPr>
          <a:lstStyle/>
          <a:p>
            <a:r>
              <a:rPr lang="en-US" sz="2400" b="1" dirty="0" smtClean="0"/>
              <a:t>No</a:t>
            </a:r>
            <a:endParaRPr lang="en-GB" sz="2400" b="1" dirty="0"/>
          </a:p>
        </p:txBody>
      </p:sp>
    </p:spTree>
  </p:cSld>
  <p:clrMapOvr>
    <a:masterClrMapping/>
  </p:clrMapOvr>
  <p:transition>
    <p:pull dir="l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428604"/>
            <a:ext cx="8424936" cy="6096740"/>
          </a:xfrm>
        </p:spPr>
        <p:txBody>
          <a:bodyPr/>
          <a:lstStyle/>
          <a:p>
            <a:pPr algn="r" rtl="1"/>
            <a:r>
              <a:rPr lang="ar-SA" sz="2800" b="1" dirty="0" smtClean="0">
                <a:solidFill>
                  <a:schemeClr val="tx1"/>
                </a:solidFill>
                <a:latin typeface="Arial Rounded MT Bold" panose="020F0704030504030204" pitchFamily="34" charset="0"/>
              </a:rPr>
              <a:t>بناء البرنامج:</a:t>
            </a:r>
          </a:p>
          <a:p>
            <a:pPr algn="r" rtl="1"/>
            <a:r>
              <a:rPr lang="ar-SA" sz="2800" b="1" dirty="0" smtClean="0">
                <a:solidFill>
                  <a:schemeClr val="tx1"/>
                </a:solidFill>
                <a:latin typeface="Arial Rounded MT Bold" panose="020F0704030504030204" pitchFamily="34" charset="0"/>
              </a:rPr>
              <a:t>عملية </a:t>
            </a:r>
            <a:r>
              <a:rPr lang="ar-SA" sz="2800" b="1" dirty="0">
                <a:solidFill>
                  <a:schemeClr val="tx1"/>
                </a:solidFill>
                <a:latin typeface="Arial Rounded MT Bold" panose="020F0704030504030204" pitchFamily="34" charset="0"/>
              </a:rPr>
              <a:t>بناء البرنامج تمر في عدة مراحل وهي كتابة البرنامج ,تفسير البرنامج ,تنفيذ كما في الشكل </a:t>
            </a:r>
            <a:r>
              <a:rPr lang="ar-SA" sz="2800" b="1" dirty="0" smtClean="0">
                <a:solidFill>
                  <a:schemeClr val="tx1"/>
                </a:solidFill>
                <a:latin typeface="Arial Rounded MT Bold" panose="020F0704030504030204" pitchFamily="34" charset="0"/>
              </a:rPr>
              <a:t>:</a:t>
            </a:r>
          </a:p>
          <a:p>
            <a:pPr algn="r" rtl="1"/>
            <a:endParaRPr lang="ar-SA" sz="2800" dirty="0" smtClean="0">
              <a:solidFill>
                <a:schemeClr val="tx1"/>
              </a:solidFill>
              <a:latin typeface="Arial Rounded MT Bold" panose="020F0704030504030204" pitchFamily="34" charset="0"/>
            </a:endParaRPr>
          </a:p>
          <a:p>
            <a:pPr algn="r" rtl="1"/>
            <a:endParaRPr lang="ar-SA" sz="2800" dirty="0" smtClean="0">
              <a:solidFill>
                <a:schemeClr val="tx1"/>
              </a:solidFill>
              <a:latin typeface="Arial Rounded MT Bold" panose="020F0704030504030204" pitchFamily="34" charset="0"/>
            </a:endParaRPr>
          </a:p>
          <a:p>
            <a:pPr algn="r" rtl="1"/>
            <a:endParaRPr lang="en-GB" dirty="0" smtClean="0"/>
          </a:p>
          <a:p>
            <a:pPr algn="r" rtl="1"/>
            <a:endParaRPr lang="en-GB" dirty="0"/>
          </a:p>
        </p:txBody>
      </p:sp>
      <p:sp>
        <p:nvSpPr>
          <p:cNvPr id="7" name="Rectangle 6"/>
          <p:cNvSpPr/>
          <p:nvPr/>
        </p:nvSpPr>
        <p:spPr>
          <a:xfrm>
            <a:off x="3888754" y="2500306"/>
            <a:ext cx="1656184" cy="72008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ar-SA" sz="3200" b="1" dirty="0" smtClean="0">
                <a:solidFill>
                  <a:schemeClr val="tx1"/>
                </a:solidFill>
              </a:rPr>
              <a:t>كتابة</a:t>
            </a:r>
            <a:endParaRPr lang="en-GB" sz="3200" b="1" dirty="0">
              <a:solidFill>
                <a:schemeClr val="tx1"/>
              </a:solidFill>
            </a:endParaRPr>
          </a:p>
        </p:txBody>
      </p:sp>
      <p:sp>
        <p:nvSpPr>
          <p:cNvPr id="8" name="Rectangle 7"/>
          <p:cNvSpPr/>
          <p:nvPr/>
        </p:nvSpPr>
        <p:spPr>
          <a:xfrm>
            <a:off x="1296466" y="4012474"/>
            <a:ext cx="1656184" cy="7200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ar-SA" sz="3200" b="1" dirty="0" smtClean="0">
                <a:solidFill>
                  <a:schemeClr val="tx1"/>
                </a:solidFill>
              </a:rPr>
              <a:t>مخرجات</a:t>
            </a:r>
            <a:endParaRPr lang="en-GB" sz="3200" b="1" dirty="0">
              <a:solidFill>
                <a:schemeClr val="tx1"/>
              </a:solidFill>
            </a:endParaRPr>
          </a:p>
        </p:txBody>
      </p:sp>
      <p:sp>
        <p:nvSpPr>
          <p:cNvPr id="9" name="Rectangle 8"/>
          <p:cNvSpPr/>
          <p:nvPr/>
        </p:nvSpPr>
        <p:spPr>
          <a:xfrm>
            <a:off x="3816746" y="5489115"/>
            <a:ext cx="1800200" cy="7200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ar-SA" sz="3200" b="1" dirty="0" smtClean="0">
                <a:solidFill>
                  <a:schemeClr val="tx1"/>
                </a:solidFill>
              </a:rPr>
              <a:t>تنفيــذ</a:t>
            </a:r>
            <a:endParaRPr lang="en-GB" sz="3200" b="1" dirty="0">
              <a:solidFill>
                <a:schemeClr val="tx1"/>
              </a:solidFill>
            </a:endParaRPr>
          </a:p>
        </p:txBody>
      </p:sp>
      <p:sp>
        <p:nvSpPr>
          <p:cNvPr id="10" name="Rectangle 9"/>
          <p:cNvSpPr/>
          <p:nvPr/>
        </p:nvSpPr>
        <p:spPr>
          <a:xfrm>
            <a:off x="6265018" y="3868458"/>
            <a:ext cx="1664568" cy="7200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ar-SA" sz="3200" b="1" dirty="0" smtClean="0">
                <a:solidFill>
                  <a:schemeClr val="tx1"/>
                </a:solidFill>
              </a:rPr>
              <a:t>تفسير</a:t>
            </a:r>
            <a:endParaRPr lang="en-GB" sz="3200" b="1" dirty="0">
              <a:solidFill>
                <a:schemeClr val="tx1"/>
              </a:solidFill>
            </a:endParaRPr>
          </a:p>
        </p:txBody>
      </p:sp>
      <p:cxnSp>
        <p:nvCxnSpPr>
          <p:cNvPr id="12" name="Straight Connector 11"/>
          <p:cNvCxnSpPr>
            <a:stCxn id="7" idx="3"/>
          </p:cNvCxnSpPr>
          <p:nvPr/>
        </p:nvCxnSpPr>
        <p:spPr>
          <a:xfrm>
            <a:off x="5544938" y="2860346"/>
            <a:ext cx="1552364"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7057106" y="2860346"/>
            <a:ext cx="0" cy="100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Connector 15"/>
          <p:cNvCxnSpPr>
            <a:stCxn id="10" idx="2"/>
          </p:cNvCxnSpPr>
          <p:nvPr/>
        </p:nvCxnSpPr>
        <p:spPr>
          <a:xfrm>
            <a:off x="7097302" y="4588538"/>
            <a:ext cx="0" cy="1260617"/>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Arrow Connector 17"/>
          <p:cNvCxnSpPr>
            <a:endCxn id="9" idx="3"/>
          </p:cNvCxnSpPr>
          <p:nvPr/>
        </p:nvCxnSpPr>
        <p:spPr>
          <a:xfrm flipH="1">
            <a:off x="5616946" y="5849155"/>
            <a:ext cx="148035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Connector 19"/>
          <p:cNvCxnSpPr>
            <a:stCxn id="9" idx="1"/>
          </p:cNvCxnSpPr>
          <p:nvPr/>
        </p:nvCxnSpPr>
        <p:spPr>
          <a:xfrm flipH="1">
            <a:off x="2160562" y="5849155"/>
            <a:ext cx="1656184"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flipV="1">
            <a:off x="2160562" y="4732554"/>
            <a:ext cx="0" cy="11166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Connector 23"/>
          <p:cNvCxnSpPr>
            <a:stCxn id="8" idx="0"/>
          </p:cNvCxnSpPr>
          <p:nvPr/>
        </p:nvCxnSpPr>
        <p:spPr>
          <a:xfrm flipV="1">
            <a:off x="2124558" y="2932354"/>
            <a:ext cx="0" cy="108012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a:off x="2124558" y="2932354"/>
            <a:ext cx="176419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Oval 29"/>
          <p:cNvSpPr/>
          <p:nvPr/>
        </p:nvSpPr>
        <p:spPr>
          <a:xfrm>
            <a:off x="6121002" y="3076370"/>
            <a:ext cx="720080"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SA" sz="3200" b="1" dirty="0" smtClean="0"/>
              <a:t>1</a:t>
            </a:r>
            <a:endParaRPr lang="en-GB" sz="3200" b="1" dirty="0"/>
          </a:p>
        </p:txBody>
      </p:sp>
      <p:sp>
        <p:nvSpPr>
          <p:cNvPr id="31" name="Oval 30"/>
          <p:cNvSpPr/>
          <p:nvPr/>
        </p:nvSpPr>
        <p:spPr>
          <a:xfrm>
            <a:off x="2232570" y="2947933"/>
            <a:ext cx="720080"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SA" sz="3200" b="1" dirty="0" smtClean="0"/>
              <a:t>4</a:t>
            </a:r>
            <a:endParaRPr lang="en-GB" sz="3200" b="1" dirty="0"/>
          </a:p>
        </p:txBody>
      </p:sp>
      <p:sp>
        <p:nvSpPr>
          <p:cNvPr id="32" name="Oval 31"/>
          <p:cNvSpPr/>
          <p:nvPr/>
        </p:nvSpPr>
        <p:spPr>
          <a:xfrm>
            <a:off x="2299361" y="4966818"/>
            <a:ext cx="720080"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SA" sz="3200" b="1" dirty="0" smtClean="0"/>
              <a:t>3</a:t>
            </a:r>
            <a:endParaRPr lang="en-GB" sz="3200" b="1" dirty="0"/>
          </a:p>
        </p:txBody>
      </p:sp>
      <p:sp>
        <p:nvSpPr>
          <p:cNvPr id="33" name="Oval 32"/>
          <p:cNvSpPr/>
          <p:nvPr/>
        </p:nvSpPr>
        <p:spPr>
          <a:xfrm>
            <a:off x="6121002" y="4841043"/>
            <a:ext cx="720080"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SA" sz="3200" b="1" dirty="0" smtClean="0"/>
              <a:t>2</a:t>
            </a:r>
            <a:endParaRPr lang="en-GB" sz="3200" b="1" dirty="0"/>
          </a:p>
        </p:txBody>
      </p:sp>
    </p:spTree>
    <p:extLst>
      <p:ext uri="{BB962C8B-B14F-4D97-AF65-F5344CB8AC3E}">
        <p14:creationId xmlns:p14="http://schemas.microsoft.com/office/powerpoint/2010/main" xmlns="" val="3421763330"/>
      </p:ext>
    </p:extLst>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down)">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down)">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par>
                                <p:cTn id="36" presetID="22" presetClass="entr" presetSubtype="4"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par>
                                <p:cTn id="49" presetID="22" presetClass="entr" presetSubtype="4"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down)">
                                      <p:cBhvr>
                                        <p:cTn id="51" dur="500"/>
                                        <p:tgtEl>
                                          <p:spTgt spid="22"/>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down)">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wipe(down)">
                                      <p:cBhvr>
                                        <p:cTn id="64" dur="500"/>
                                        <p:tgtEl>
                                          <p:spTgt spid="31"/>
                                        </p:tgtEl>
                                      </p:cBhvr>
                                    </p:animEffect>
                                  </p:childTnLst>
                                </p:cTn>
                              </p:par>
                              <p:par>
                                <p:cTn id="65" presetID="22" presetClass="entr" presetSubtype="4"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par>
                                <p:cTn id="68" presetID="22" presetClass="entr" presetSubtype="4" fill="hold"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down)">
                                      <p:cBhvr>
                                        <p:cTn id="7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0" grpId="0" animBg="1"/>
      <p:bldP spid="31" grpId="0" animBg="1"/>
      <p:bldP spid="32" grpId="0" animBg="1"/>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rtl="0"/>
            <a:r>
              <a:rPr lang="en-US" sz="6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55000" endA="50" endPos="85000" dir="5400000" sy="-100000" algn="bl" rotWithShape="0"/>
                </a:effectLst>
              </a:rPr>
              <a:t>Home work</a:t>
            </a:r>
          </a:p>
        </p:txBody>
      </p:sp>
      <p:sp>
        <p:nvSpPr>
          <p:cNvPr id="3" name="عنصر نائب للمحتوى 2"/>
          <p:cNvSpPr>
            <a:spLocks noGrp="1"/>
          </p:cNvSpPr>
          <p:nvPr>
            <p:ph idx="1"/>
          </p:nvPr>
        </p:nvSpPr>
        <p:spPr>
          <a:xfrm>
            <a:off x="457200" y="1600200"/>
            <a:ext cx="8229600" cy="2471741"/>
          </a:xfrm>
        </p:spPr>
        <p:txBody>
          <a:bodyPr>
            <a:normAutofit/>
          </a:bodyPr>
          <a:lstStyle/>
          <a:p>
            <a:r>
              <a:rPr lang="ar-SA" sz="4000" b="1" dirty="0" smtClean="0"/>
              <a:t>قارن بين لغات البرمجة عالية المستوى ولغات البرمجة منخفضة المستوى</a:t>
            </a:r>
          </a:p>
          <a:p>
            <a:r>
              <a:rPr lang="ar-SA" sz="4000" b="1" dirty="0" smtClean="0"/>
              <a:t>قارن بين أسلوب البرمجة الهيكلية والشيئية</a:t>
            </a:r>
            <a:endParaRPr lang="en-US" sz="4000" dirty="0"/>
          </a:p>
        </p:txBody>
      </p:sp>
    </p:spTree>
  </p:cSld>
  <p:clrMapOvr>
    <a:masterClrMapping/>
  </p:clrMapOvr>
  <p:transition>
    <p:pull dir="l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صورة 6" descr="فهر1س.jpg"/>
          <p:cNvPicPr>
            <a:picLocks noChangeAspect="1"/>
          </p:cNvPicPr>
          <p:nvPr/>
        </p:nvPicPr>
        <p:blipFill>
          <a:blip r:embed="rId2"/>
          <a:stretch>
            <a:fillRect/>
          </a:stretch>
        </p:blipFill>
        <p:spPr>
          <a:xfrm>
            <a:off x="2357422" y="1000110"/>
            <a:ext cx="4714908" cy="4714908"/>
          </a:xfrm>
          <a:prstGeom prst="rect">
            <a:avLst/>
          </a:prstGeom>
        </p:spPr>
      </p:pic>
    </p:spTree>
  </p:cSld>
  <p:clrMapOvr>
    <a:masterClrMapping/>
  </p:clrMapOvr>
  <p:transition>
    <p:pull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u="sng" dirty="0" smtClean="0"/>
              <a:t>مفاهيم عامة</a:t>
            </a:r>
            <a:endParaRPr lang="ar-SA" b="1" u="sng" dirty="0"/>
          </a:p>
        </p:txBody>
      </p:sp>
      <p:sp>
        <p:nvSpPr>
          <p:cNvPr id="3" name="عنصر نائب للمحتوى 2"/>
          <p:cNvSpPr>
            <a:spLocks noGrp="1"/>
          </p:cNvSpPr>
          <p:nvPr>
            <p:ph idx="1"/>
          </p:nvPr>
        </p:nvSpPr>
        <p:spPr/>
        <p:txBody>
          <a:bodyPr>
            <a:normAutofit/>
          </a:bodyPr>
          <a:lstStyle/>
          <a:p>
            <a:r>
              <a:rPr lang="ar-SA" sz="3600" b="1" dirty="0" smtClean="0"/>
              <a:t>تعريف الحاسوب؟</a:t>
            </a:r>
          </a:p>
          <a:p>
            <a:r>
              <a:rPr lang="ar-SA" sz="3600" b="1" dirty="0" smtClean="0"/>
              <a:t>مكونات الحاسوب؟</a:t>
            </a:r>
          </a:p>
          <a:p>
            <a:r>
              <a:rPr lang="ar-SA" sz="3600" b="1" dirty="0" smtClean="0"/>
              <a:t>المكونات البرمجية للحاسوب؟</a:t>
            </a:r>
            <a:endParaRPr lang="ar-SA" sz="3600" b="1" dirty="0"/>
          </a:p>
        </p:txBody>
      </p:sp>
    </p:spTree>
  </p:cSld>
  <p:clrMapOvr>
    <a:masterClrMapping/>
  </p:clrMapOvr>
  <p:transition>
    <p:pull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643042" y="357166"/>
            <a:ext cx="6357982" cy="1143000"/>
          </a:xfrm>
        </p:spPr>
        <p:txBody>
          <a:bodyPr>
            <a:normAutofit fontScale="90000"/>
          </a:bodyPr>
          <a:lstStyle/>
          <a:p>
            <a:r>
              <a:rPr lang="ar-SA" b="1" u="sng" dirty="0" smtClean="0"/>
              <a:t>البرنامج &amp; البرمجيات &amp; المبرمج</a:t>
            </a:r>
            <a:endParaRPr lang="ar-SA" b="1" u="sng" dirty="0"/>
          </a:p>
        </p:txBody>
      </p:sp>
      <p:sp>
        <p:nvSpPr>
          <p:cNvPr id="3" name="عنصر نائب للمحتوى 2"/>
          <p:cNvSpPr>
            <a:spLocks noGrp="1"/>
          </p:cNvSpPr>
          <p:nvPr>
            <p:ph idx="1"/>
          </p:nvPr>
        </p:nvSpPr>
        <p:spPr/>
        <p:txBody>
          <a:bodyPr>
            <a:normAutofit lnSpcReduction="10000"/>
          </a:bodyPr>
          <a:lstStyle/>
          <a:p>
            <a:r>
              <a:rPr lang="ar-SA" sz="2800" dirty="0" smtClean="0"/>
              <a:t>البرمجيات(</a:t>
            </a:r>
            <a:r>
              <a:rPr lang="en-US" sz="2800" dirty="0" smtClean="0"/>
              <a:t>Software</a:t>
            </a:r>
            <a:r>
              <a:rPr lang="ar-SA" sz="2800" dirty="0" smtClean="0"/>
              <a:t>)</a:t>
            </a:r>
            <a:br>
              <a:rPr lang="ar-SA" sz="2800" dirty="0" smtClean="0"/>
            </a:br>
            <a:r>
              <a:rPr lang="ar-SA" sz="2800" b="1" dirty="0" smtClean="0"/>
              <a:t>هي عبارة عن مكونات غير ملموسة  ويصبح الحاسب بدونها عديم الفائدة وهي تشمل نظم التشغيل ولغات البرمجة والبرامج التطبيقية .</a:t>
            </a:r>
            <a:endParaRPr lang="en-US" sz="2800" b="1" dirty="0" smtClean="0"/>
          </a:p>
          <a:p>
            <a:pPr>
              <a:buNone/>
            </a:pPr>
            <a:endParaRPr lang="en-US" sz="2800" dirty="0" smtClean="0"/>
          </a:p>
          <a:p>
            <a:r>
              <a:rPr lang="ar-SA" sz="2800" dirty="0" smtClean="0"/>
              <a:t>البرنامج(</a:t>
            </a:r>
            <a:r>
              <a:rPr lang="fr-BE" sz="2800" dirty="0"/>
              <a:t>program</a:t>
            </a:r>
            <a:r>
              <a:rPr lang="ar-SA" sz="2800" dirty="0"/>
              <a:t>)</a:t>
            </a:r>
          </a:p>
          <a:p>
            <a:pPr marL="273050" indent="-6350">
              <a:buNone/>
            </a:pPr>
            <a:r>
              <a:rPr lang="ar-SA" sz="2800" b="1" dirty="0"/>
              <a:t>عبارة عن مجموعة من التعليمات </a:t>
            </a:r>
            <a:r>
              <a:rPr lang="ar-SA" sz="2800" b="1" dirty="0" smtClean="0"/>
              <a:t>(الأوامر) المتسلسلة </a:t>
            </a:r>
            <a:r>
              <a:rPr lang="ar-SA" sz="2800" b="1" dirty="0"/>
              <a:t>التي تخبر </a:t>
            </a:r>
            <a:r>
              <a:rPr lang="ar-SA" sz="2800" b="1" dirty="0" smtClean="0"/>
              <a:t>الحاسب </a:t>
            </a:r>
            <a:r>
              <a:rPr lang="ar-SA" sz="2800" b="1" dirty="0"/>
              <a:t>ماذا يفعل </a:t>
            </a:r>
            <a:r>
              <a:rPr lang="ar-SA" sz="2800" b="1" dirty="0" smtClean="0"/>
              <a:t>..</a:t>
            </a:r>
            <a:r>
              <a:rPr lang="ar-SA" sz="2800" dirty="0"/>
              <a:t/>
            </a:r>
            <a:br>
              <a:rPr lang="ar-SA" sz="2800" dirty="0"/>
            </a:br>
            <a:endParaRPr lang="ar-SA" sz="2800" dirty="0"/>
          </a:p>
          <a:p>
            <a:r>
              <a:rPr lang="ar-SA" sz="2800" dirty="0"/>
              <a:t>المبرمج(</a:t>
            </a:r>
            <a:r>
              <a:rPr lang="en-US" sz="2800" dirty="0"/>
              <a:t>programmer</a:t>
            </a:r>
            <a:r>
              <a:rPr lang="ar-SA" sz="2800" dirty="0"/>
              <a:t>)</a:t>
            </a:r>
          </a:p>
          <a:p>
            <a:pPr marL="273050" indent="-6350">
              <a:buNone/>
            </a:pPr>
            <a:r>
              <a:rPr lang="ar-SA" sz="2800" b="1" dirty="0"/>
              <a:t>الشخص الذي يصنع </a:t>
            </a:r>
            <a:r>
              <a:rPr lang="ar-SA" sz="2800" b="1" dirty="0" smtClean="0"/>
              <a:t>البرنامج ..</a:t>
            </a:r>
            <a:endParaRPr lang="en-US" sz="2800" b="1" dirty="0"/>
          </a:p>
          <a:p>
            <a:endParaRPr lang="ar-SA" sz="2800" b="1" dirty="0"/>
          </a:p>
        </p:txBody>
      </p:sp>
    </p:spTree>
    <p:extLst>
      <p:ext uri="{BB962C8B-B14F-4D97-AF65-F5344CB8AC3E}">
        <p14:creationId xmlns="" xmlns:p14="http://schemas.microsoft.com/office/powerpoint/2010/main" val="2331738041"/>
      </p:ext>
    </p:extLst>
  </p:cSld>
  <p:clrMapOvr>
    <a:masterClrMapping/>
  </p:clrMapOvr>
  <p:transition>
    <p:cover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وان 4"/>
          <p:cNvSpPr>
            <a:spLocks noGrp="1"/>
          </p:cNvSpPr>
          <p:nvPr>
            <p:ph type="title"/>
          </p:nvPr>
        </p:nvSpPr>
        <p:spPr>
          <a:xfrm>
            <a:off x="357158" y="357166"/>
            <a:ext cx="8429684" cy="1143000"/>
          </a:xfrm>
        </p:spPr>
        <p:txBody>
          <a:bodyPr>
            <a:noAutofit/>
          </a:bodyPr>
          <a:lstStyle/>
          <a:p>
            <a:r>
              <a:rPr lang="ar-SA" sz="3600" b="1" dirty="0" smtClean="0"/>
              <a:t>لغات البرمجة (</a:t>
            </a:r>
            <a:r>
              <a:rPr lang="en-US" sz="3600" b="1" dirty="0" smtClean="0"/>
              <a:t>Programming language</a:t>
            </a:r>
            <a:r>
              <a:rPr lang="ar-SA" sz="3600" b="1" dirty="0" smtClean="0"/>
              <a:t>)</a:t>
            </a:r>
            <a:endParaRPr lang="ar-SA" sz="3600" b="1" dirty="0"/>
          </a:p>
        </p:txBody>
      </p:sp>
      <p:sp>
        <p:nvSpPr>
          <p:cNvPr id="152579" name="Rectangle 3"/>
          <p:cNvSpPr>
            <a:spLocks noGrp="1" noChangeArrowheads="1"/>
          </p:cNvSpPr>
          <p:nvPr>
            <p:ph idx="1"/>
          </p:nvPr>
        </p:nvSpPr>
        <p:spPr>
          <a:xfrm>
            <a:off x="500034" y="2000240"/>
            <a:ext cx="8229600" cy="3857652"/>
          </a:xfrm>
        </p:spPr>
        <p:txBody>
          <a:bodyPr>
            <a:noAutofit/>
          </a:bodyPr>
          <a:lstStyle/>
          <a:p>
            <a:pPr algn="just"/>
            <a:r>
              <a:rPr lang="ar-SA" sz="2800" b="1" dirty="0" smtClean="0"/>
              <a:t>علمنا </a:t>
            </a:r>
            <a:r>
              <a:rPr lang="ar-SA" sz="2800" b="1" dirty="0"/>
              <a:t>أن البرنامج </a:t>
            </a:r>
            <a:r>
              <a:rPr lang="en-US" sz="2800" b="1" dirty="0"/>
              <a:t>Program </a:t>
            </a:r>
            <a:r>
              <a:rPr lang="ar-SA" sz="2800" b="1" dirty="0" smtClean="0"/>
              <a:t> هو </a:t>
            </a:r>
            <a:r>
              <a:rPr lang="ar-SA" sz="2800" b="1" dirty="0"/>
              <a:t>مجموعة التعليمات المرتبة منطقياً التي توجه الحاسوب لأداء عمل معين على البيانات بهدف الحصول على معلومات مفيدة. </a:t>
            </a:r>
            <a:endParaRPr lang="ar-SA" sz="2800" b="1" dirty="0" smtClean="0"/>
          </a:p>
          <a:p>
            <a:pPr algn="just"/>
            <a:r>
              <a:rPr lang="ar-SA" sz="2800" b="1" dirty="0" smtClean="0"/>
              <a:t>ولغات </a:t>
            </a:r>
            <a:r>
              <a:rPr lang="ar-SA" sz="2800" b="1" dirty="0"/>
              <a:t>البرمجة </a:t>
            </a:r>
            <a:r>
              <a:rPr lang="en-US" sz="2800" b="1" dirty="0"/>
              <a:t>Programming Languages، </a:t>
            </a:r>
            <a:r>
              <a:rPr lang="ar-SA" sz="2800" b="1" dirty="0"/>
              <a:t>هي مجموعة القواعد التي توفر طريقة صياغة تعليمات البرنامج.</a:t>
            </a:r>
          </a:p>
          <a:p>
            <a:pPr algn="just"/>
            <a:r>
              <a:rPr lang="ar-SA" sz="2800" b="1" dirty="0" smtClean="0"/>
              <a:t>هناك العديد من لغات البرمجة ويتم استخدام كل منها لحل نوع خاص من المشكلات (أنظمة أو مواقع).</a:t>
            </a:r>
          </a:p>
        </p:txBody>
      </p:sp>
    </p:spTree>
    <p:extLst>
      <p:ext uri="{BB962C8B-B14F-4D97-AF65-F5344CB8AC3E}">
        <p14:creationId xmlns="" xmlns:p14="http://schemas.microsoft.com/office/powerpoint/2010/main" val="1429348750"/>
      </p:ext>
    </p:extLst>
  </p:cSld>
  <p:clrMapOvr>
    <a:masterClrMapping/>
  </p:clrMapOvr>
  <p:transition>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pPr algn="ctr"/>
            <a:r>
              <a:rPr lang="ar-SA" sz="4800" dirty="0" smtClean="0"/>
              <a:t>أجيال لغات البرمجة</a:t>
            </a:r>
            <a:endParaRPr lang="ar-SA" sz="4800" dirty="0"/>
          </a:p>
        </p:txBody>
      </p:sp>
      <p:sp>
        <p:nvSpPr>
          <p:cNvPr id="153603" name="Rectangle 3"/>
          <p:cNvSpPr>
            <a:spLocks noGrp="1" noChangeArrowheads="1"/>
          </p:cNvSpPr>
          <p:nvPr>
            <p:ph idx="1"/>
          </p:nvPr>
        </p:nvSpPr>
        <p:spPr>
          <a:xfrm>
            <a:off x="1000100" y="1428736"/>
            <a:ext cx="7467600" cy="5069160"/>
          </a:xfrm>
        </p:spPr>
        <p:txBody>
          <a:bodyPr>
            <a:normAutofit lnSpcReduction="10000"/>
          </a:bodyPr>
          <a:lstStyle/>
          <a:p>
            <a:r>
              <a:rPr lang="ar-SA" sz="2800" b="1" u="sng" dirty="0" smtClean="0"/>
              <a:t>الجيل الأول </a:t>
            </a:r>
            <a:r>
              <a:rPr lang="ar-SA" sz="2800" b="1" dirty="0" smtClean="0"/>
              <a:t>:</a:t>
            </a:r>
          </a:p>
          <a:p>
            <a:pPr>
              <a:buNone/>
            </a:pPr>
            <a:r>
              <a:rPr lang="ar-SA" sz="3200" b="1" dirty="0" smtClean="0">
                <a:effectLst>
                  <a:outerShdw blurRad="38100" dist="38100" dir="2700000" algn="tl">
                    <a:srgbClr val="000000">
                      <a:alpha val="43137"/>
                    </a:srgbClr>
                  </a:outerShdw>
                </a:effectLst>
              </a:rPr>
              <a:t>لغة الآلة «اللغة الثنائية» :  </a:t>
            </a:r>
            <a:endParaRPr lang="ar-SA" sz="2800" b="1" dirty="0" smtClean="0"/>
          </a:p>
          <a:p>
            <a:pPr lvl="2" algn="just">
              <a:buFont typeface="Courier New" pitchFamily="49" charset="0"/>
              <a:buChar char="o"/>
            </a:pPr>
            <a:r>
              <a:rPr lang="ar-SA" sz="2800" b="1" dirty="0" smtClean="0"/>
              <a:t>يتكون البرنامج المكتوب بلغة الآلة من سلسلة من الأرقام الثنائية «</a:t>
            </a:r>
            <a:r>
              <a:rPr lang="en-US" sz="2800" b="1" dirty="0" smtClean="0"/>
              <a:t>0,1</a:t>
            </a:r>
            <a:r>
              <a:rPr lang="ar-SA" sz="2800" b="1" dirty="0" smtClean="0"/>
              <a:t>» تعبر عن التعليمات ومواقع الذاكرة والبيانات الضرورية.</a:t>
            </a:r>
          </a:p>
          <a:p>
            <a:pPr lvl="2" algn="just">
              <a:buFont typeface="Courier New" pitchFamily="49" charset="0"/>
              <a:buChar char="o"/>
            </a:pPr>
            <a:r>
              <a:rPr lang="ar-SA" sz="2800" b="1" dirty="0" smtClean="0"/>
              <a:t>هي اللغة الوحيدة التي يفهمها الحاسب الآلي .</a:t>
            </a:r>
          </a:p>
          <a:p>
            <a:pPr lvl="2" algn="just">
              <a:buFont typeface="Courier New" pitchFamily="49" charset="0"/>
              <a:buChar char="o"/>
            </a:pPr>
            <a:r>
              <a:rPr lang="ar-SA" sz="2800" b="1" dirty="0" smtClean="0"/>
              <a:t>من مميزاتها .. </a:t>
            </a:r>
            <a:r>
              <a:rPr lang="ar-SA" sz="2800" b="1" dirty="0">
                <a:solidFill>
                  <a:srgbClr val="FF0000"/>
                </a:solidFill>
              </a:rPr>
              <a:t>سرعة التنفيذ </a:t>
            </a:r>
            <a:r>
              <a:rPr lang="ar-SA" sz="2800" b="1" dirty="0"/>
              <a:t>لأنها تخاطب المعالج </a:t>
            </a:r>
            <a:r>
              <a:rPr lang="ar-SA" sz="2800" b="1" dirty="0" smtClean="0"/>
              <a:t>مباشرةً .</a:t>
            </a:r>
          </a:p>
          <a:p>
            <a:pPr lvl="2" algn="just">
              <a:buFont typeface="Courier New" pitchFamily="49" charset="0"/>
              <a:buChar char="o"/>
            </a:pPr>
            <a:r>
              <a:rPr lang="ar-SA" sz="2800" b="1" dirty="0" smtClean="0">
                <a:solidFill>
                  <a:srgbClr val="FF0000"/>
                </a:solidFill>
              </a:rPr>
              <a:t>صعبة</a:t>
            </a:r>
            <a:r>
              <a:rPr lang="ar-SA" sz="2800" b="1" dirty="0" smtClean="0"/>
              <a:t> للغاية نظراً لما تتطلبه من حفظ ودقة في كتابة سلسلة طويلة من صفر وواحد بترتيب معين ,مما ينتج عنه أخطاء كثيرة في الترميز .</a:t>
            </a:r>
          </a:p>
        </p:txBody>
      </p:sp>
    </p:spTree>
    <p:extLst>
      <p:ext uri="{BB962C8B-B14F-4D97-AF65-F5344CB8AC3E}">
        <p14:creationId xmlns="" xmlns:p14="http://schemas.microsoft.com/office/powerpoint/2010/main" val="553793012"/>
      </p:ext>
    </p:extLst>
  </p:cSld>
  <p:clrMapOvr>
    <a:masterClrMapping/>
  </p:clrMapOvr>
  <p:transition>
    <p:pull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almashhed.com/images/images_thumbs/326caea8a00a2bc1b0f54e8227bd3d1c.jpg"/>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8972"/>
          <a:stretch/>
        </p:blipFill>
        <p:spPr bwMode="auto">
          <a:xfrm>
            <a:off x="1142976" y="1428736"/>
            <a:ext cx="6840760" cy="49537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52298359"/>
      </p:ext>
    </p:extLst>
  </p:cSld>
  <p:clrMapOvr>
    <a:masterClrMapping/>
  </p:clrMapOvr>
  <p:transition>
    <p:pull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pPr algn="ctr"/>
            <a:r>
              <a:rPr lang="ar-SA" sz="4800" dirty="0" smtClean="0"/>
              <a:t>أجيال لغات البرمجة</a:t>
            </a:r>
            <a:endParaRPr lang="ar-SA" sz="4800" dirty="0"/>
          </a:p>
        </p:txBody>
      </p:sp>
      <p:sp>
        <p:nvSpPr>
          <p:cNvPr id="153603" name="Rectangle 3"/>
          <p:cNvSpPr>
            <a:spLocks noGrp="1" noChangeArrowheads="1"/>
          </p:cNvSpPr>
          <p:nvPr>
            <p:ph idx="1"/>
          </p:nvPr>
        </p:nvSpPr>
        <p:spPr>
          <a:xfrm>
            <a:off x="857224" y="1357298"/>
            <a:ext cx="7467600" cy="5257800"/>
          </a:xfrm>
        </p:spPr>
        <p:txBody>
          <a:bodyPr>
            <a:normAutofit lnSpcReduction="10000"/>
          </a:bodyPr>
          <a:lstStyle/>
          <a:p>
            <a:pPr marL="0" indent="0">
              <a:buNone/>
            </a:pPr>
            <a:r>
              <a:rPr lang="ar-SA" sz="2800" b="1" u="sng" dirty="0" smtClean="0"/>
              <a:t>الجيل الثاني </a:t>
            </a:r>
            <a:r>
              <a:rPr lang="ar-SA" sz="2800" b="1" dirty="0" smtClean="0"/>
              <a:t>: </a:t>
            </a:r>
          </a:p>
          <a:p>
            <a:pPr>
              <a:buNone/>
            </a:pPr>
            <a:r>
              <a:rPr lang="ar-SA" sz="3200" b="1" dirty="0" smtClean="0">
                <a:effectLst>
                  <a:outerShdw blurRad="38100" dist="38100" dir="2700000" algn="tl">
                    <a:srgbClr val="000000">
                      <a:alpha val="43137"/>
                    </a:srgbClr>
                  </a:outerShdw>
                </a:effectLst>
              </a:rPr>
              <a:t>  لغة التجميع:</a:t>
            </a:r>
          </a:p>
          <a:p>
            <a:pPr marL="631825" indent="-182563" algn="just"/>
            <a:r>
              <a:rPr lang="ar-SA" sz="2800" b="1" dirty="0" smtClean="0"/>
              <a:t> ظهرت لغة التجميع بوصفها </a:t>
            </a:r>
            <a:r>
              <a:rPr lang="ar-SA" sz="2800" b="1" dirty="0" smtClean="0">
                <a:solidFill>
                  <a:srgbClr val="FF0000"/>
                </a:solidFill>
              </a:rPr>
              <a:t>أول لغة ترميز </a:t>
            </a:r>
            <a:r>
              <a:rPr lang="ar-SA" sz="2800" b="1" dirty="0" smtClean="0"/>
              <a:t>,تستخدم الرموز للتعبير عن تعليمات لغة الآلة ,وذلك لمواجهة صعوبة لغة الآلة. </a:t>
            </a:r>
          </a:p>
          <a:p>
            <a:pPr marL="631825" indent="-182563" algn="just"/>
            <a:r>
              <a:rPr lang="ar-SA" sz="2800" b="1" dirty="0" smtClean="0"/>
              <a:t>تتكون من اختصارات سهلة التذكر « الرموز المختصرة».</a:t>
            </a:r>
          </a:p>
          <a:p>
            <a:pPr marL="631825" indent="-182563" algn="just"/>
            <a:r>
              <a:rPr lang="ar-SA" sz="2800" b="1" dirty="0" smtClean="0"/>
              <a:t>البرنامج المكتوب بهذه اللغة  يجب ترجمته من لغة التجميع إلى لغة الآلة , ببرنامج «المجمع </a:t>
            </a:r>
            <a:r>
              <a:rPr lang="en-US" sz="2800" b="1" dirty="0" smtClean="0"/>
              <a:t>Assembler</a:t>
            </a:r>
            <a:r>
              <a:rPr lang="ar-SA" sz="2800" b="1" dirty="0" smtClean="0"/>
              <a:t>» قبل تنفيذه.</a:t>
            </a:r>
          </a:p>
          <a:p>
            <a:pPr marL="631825" indent="-182563" algn="just"/>
            <a:r>
              <a:rPr lang="ar-SA" sz="2800" b="1" dirty="0" smtClean="0"/>
              <a:t>لغة التجميع لغة قريبة من لغة الآلة التي يفهمها الحاسب الآلي فتسمى هذه </a:t>
            </a:r>
            <a:r>
              <a:rPr lang="ar-SA" sz="2800" b="1" dirty="0" smtClean="0">
                <a:solidFill>
                  <a:srgbClr val="FF0000"/>
                </a:solidFill>
              </a:rPr>
              <a:t>ا</a:t>
            </a:r>
            <a:r>
              <a:rPr lang="ar-SA" b="1" dirty="0" smtClean="0">
                <a:solidFill>
                  <a:srgbClr val="FF0000"/>
                </a:solidFill>
              </a:rPr>
              <a:t>للغات بلغات المستوى البسيط </a:t>
            </a:r>
            <a:r>
              <a:rPr lang="ar-SA" b="1" dirty="0" smtClean="0"/>
              <a:t>.  </a:t>
            </a:r>
          </a:p>
          <a:p>
            <a:endParaRPr lang="ar-SA" sz="2800" b="1" dirty="0"/>
          </a:p>
        </p:txBody>
      </p:sp>
    </p:spTree>
    <p:extLst>
      <p:ext uri="{BB962C8B-B14F-4D97-AF65-F5344CB8AC3E}">
        <p14:creationId xmlns="" xmlns:p14="http://schemas.microsoft.com/office/powerpoint/2010/main" val="1783188175"/>
      </p:ext>
    </p:extLst>
  </p:cSld>
  <p:clrMapOvr>
    <a:masterClrMapping/>
  </p:clrMapOvr>
  <p:transition>
    <p:pull dir="ld"/>
  </p:transition>
  <p:timing>
    <p:tnLst>
      <p:par>
        <p:cTn id="1" dur="indefinite" restart="never" nodeType="tmRoot"/>
      </p:par>
    </p:tnLst>
  </p:timing>
</p:sld>
</file>

<file path=ppt/theme/theme1.xml><?xml version="1.0" encoding="utf-8"?>
<a:theme xmlns:a="http://schemas.openxmlformats.org/drawingml/2006/main" name="JA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2353</TotalTime>
  <Words>1168</Words>
  <PresentationFormat>On-screen Show (4:3)</PresentationFormat>
  <Paragraphs>175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JAVA</vt:lpstr>
      <vt:lpstr>بسم الله  الرحمن الرحيم  جامعة دنقــلا كلية علوم الحاسوب والتنمية البشرية</vt:lpstr>
      <vt:lpstr>أهداف المقرر:</vt:lpstr>
      <vt:lpstr>طبيعة المقرر:</vt:lpstr>
      <vt:lpstr>مفاهيم عامة</vt:lpstr>
      <vt:lpstr>البرنامج &amp; البرمجيات &amp; المبرمج</vt:lpstr>
      <vt:lpstr>لغات البرمجة (Programming language)</vt:lpstr>
      <vt:lpstr>أجيال لغات البرمجة</vt:lpstr>
      <vt:lpstr>Slide 8</vt:lpstr>
      <vt:lpstr>أجيال لغات البرمجة</vt:lpstr>
      <vt:lpstr>أجيال لغات البرمجة</vt:lpstr>
      <vt:lpstr>أجيال لغات البرمجة</vt:lpstr>
      <vt:lpstr>أجيال لغات البرمجة</vt:lpstr>
      <vt:lpstr>المترجمات والمفسرات  (Compiler And Interpreters)</vt:lpstr>
      <vt:lpstr>الفرق  بين المترجم والمفسر:</vt:lpstr>
      <vt:lpstr>Slide 15</vt:lpstr>
      <vt:lpstr>معنى البرمجة الشيئية  Object Oriented Programming(OOP)</vt:lpstr>
      <vt:lpstr>مفاهيم أساسية في الـ OOP </vt:lpstr>
      <vt:lpstr>مقدمة عن JAVA</vt:lpstr>
      <vt:lpstr>تابع المقدمة</vt:lpstr>
      <vt:lpstr> بيئة التشغيل(JVM)</vt:lpstr>
      <vt:lpstr>أهم مميزات الجافا</vt:lpstr>
      <vt:lpstr>ما هو ألJDK؟</vt:lpstr>
      <vt:lpstr>خطوات كتابة البرنامج</vt:lpstr>
      <vt:lpstr>التسلسل المنطقي </vt:lpstr>
      <vt:lpstr>Slide 25</vt:lpstr>
      <vt:lpstr>Slide 26</vt:lpstr>
      <vt:lpstr>Slide 27</vt:lpstr>
      <vt:lpstr>Slide 28</vt:lpstr>
      <vt:lpstr>Slide 29</vt:lpstr>
      <vt:lpstr>Slide 30</vt:lpstr>
      <vt:lpstr>Slide 31</vt:lpstr>
      <vt:lpstr>Slide 32</vt:lpstr>
      <vt:lpstr>Home work</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الرحيم جامعة دنقلا كلية علوم الحاسوب والتنمية البشرية</dc:title>
  <dc:creator>Dongolas</dc:creator>
  <cp:lastModifiedBy>MRT</cp:lastModifiedBy>
  <cp:revision>145</cp:revision>
  <dcterms:created xsi:type="dcterms:W3CDTF">2016-05-27T07:02:44Z</dcterms:created>
  <dcterms:modified xsi:type="dcterms:W3CDTF">2018-10-21T03:55:24Z</dcterms:modified>
</cp:coreProperties>
</file>