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8" r:id="rId1"/>
  </p:sldMasterIdLst>
  <p:notesMasterIdLst>
    <p:notesMasterId r:id="rId41"/>
  </p:notesMasterIdLst>
  <p:sldIdLst>
    <p:sldId id="294" r:id="rId2"/>
    <p:sldId id="275" r:id="rId3"/>
    <p:sldId id="315" r:id="rId4"/>
    <p:sldId id="290" r:id="rId5"/>
    <p:sldId id="291" r:id="rId6"/>
    <p:sldId id="292" r:id="rId7"/>
    <p:sldId id="293" r:id="rId8"/>
    <p:sldId id="298" r:id="rId9"/>
    <p:sldId id="297" r:id="rId10"/>
    <p:sldId id="287" r:id="rId11"/>
    <p:sldId id="296" r:id="rId12"/>
    <p:sldId id="313" r:id="rId13"/>
    <p:sldId id="302" r:id="rId14"/>
    <p:sldId id="305" r:id="rId15"/>
    <p:sldId id="304" r:id="rId16"/>
    <p:sldId id="306" r:id="rId17"/>
    <p:sldId id="289" r:id="rId18"/>
    <p:sldId id="314" r:id="rId19"/>
    <p:sldId id="286" r:id="rId20"/>
    <p:sldId id="271" r:id="rId21"/>
    <p:sldId id="307" r:id="rId22"/>
    <p:sldId id="265" r:id="rId23"/>
    <p:sldId id="308" r:id="rId24"/>
    <p:sldId id="309" r:id="rId25"/>
    <p:sldId id="311" r:id="rId26"/>
    <p:sldId id="310" r:id="rId27"/>
    <p:sldId id="312" r:id="rId28"/>
    <p:sldId id="262" r:id="rId29"/>
    <p:sldId id="263" r:id="rId30"/>
    <p:sldId id="277" r:id="rId31"/>
    <p:sldId id="281" r:id="rId32"/>
    <p:sldId id="282" r:id="rId33"/>
    <p:sldId id="279" r:id="rId34"/>
    <p:sldId id="280" r:id="rId35"/>
    <p:sldId id="316" r:id="rId36"/>
    <p:sldId id="283" r:id="rId37"/>
    <p:sldId id="284" r:id="rId38"/>
    <p:sldId id="300" r:id="rId39"/>
    <p:sldId id="274" r:id="rId40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نمط ذو سمات 1 - تميي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49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2D76FBD-3D5B-4459-856D-A536666AA5DA}" type="datetimeFigureOut">
              <a:rPr lang="ar-SA" smtClean="0"/>
              <a:t>30/01/1438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F41056D-D8DB-4034-AE89-D34F01D8936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41869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30/01/1438</a:t>
            </a:r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أ.أميمة محمود فقير</a:t>
            </a:r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30/01/1438</a:t>
            </a:r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أ.أميمة محمود فقير</a:t>
            </a:r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30/01/1438</a:t>
            </a:r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أ.أميمة محمود فقير</a:t>
            </a:r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30/01/1438</a:t>
            </a:r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أ.أميمة محمود فقير</a:t>
            </a:r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30/01/1438</a:t>
            </a:r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أ.أميمة محمود فقير</a:t>
            </a:r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30/01/1438</a:t>
            </a:r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أ.أميمة محمود فقير</a:t>
            </a:r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30/01/1438</a:t>
            </a:r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أ.أميمة محمود فقير</a:t>
            </a:r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30/01/1438</a:t>
            </a:r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أ.أميمة محمود فقير</a:t>
            </a:r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30/01/1438</a:t>
            </a:r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أ.أميمة محمود فقير</a:t>
            </a:r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30/01/1438</a:t>
            </a:r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أ.أميمة محمود فقير</a:t>
            </a:r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 smtClean="0"/>
              <a:t>انقر فوق الأيقونة لإضافة صورة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30/01/1438</a:t>
            </a:r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أ.أميمة محمود فقير</a:t>
            </a:r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1000"/>
            <a:lum/>
          </a:blip>
          <a:srcRect/>
          <a:stretch>
            <a:fillRect t="-37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ar-SA" smtClean="0"/>
              <a:t>30/01/1438</a:t>
            </a:r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ar-SA" smtClean="0"/>
              <a:t>أ.أميمة محمود فقير</a:t>
            </a:r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1"/>
          <p:cNvSpPr txBox="1">
            <a:spLocks/>
          </p:cNvSpPr>
          <p:nvPr/>
        </p:nvSpPr>
        <p:spPr>
          <a:xfrm>
            <a:off x="785786" y="285728"/>
            <a:ext cx="7772400" cy="3500461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SA" sz="8800" b="1" smtClean="0">
                <a:solidFill>
                  <a:srgbClr val="0070C0"/>
                </a:solidFill>
                <a:cs typeface="Diwani Letter" pitchFamily="2" charset="-78"/>
              </a:rPr>
              <a:t> بسم الله  الرحمن الرحيم</a:t>
            </a:r>
            <a:endParaRPr lang="ar-SA" sz="8800" dirty="0">
              <a:solidFill>
                <a:srgbClr val="0070C0"/>
              </a:solidFill>
            </a:endParaRPr>
          </a:p>
        </p:txBody>
      </p:sp>
      <p:sp>
        <p:nvSpPr>
          <p:cNvPr id="7" name="عنوان فرعي 2"/>
          <p:cNvSpPr txBox="1">
            <a:spLocks/>
          </p:cNvSpPr>
          <p:nvPr/>
        </p:nvSpPr>
        <p:spPr>
          <a:xfrm>
            <a:off x="1285852" y="4143380"/>
            <a:ext cx="6400800" cy="107157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5400" b="1" dirty="0" err="1" smtClean="0">
                <a:solidFill>
                  <a:srgbClr val="0070C0"/>
                </a:solidFill>
              </a:rPr>
              <a:t>Lec</a:t>
            </a:r>
            <a:r>
              <a:rPr lang="en-GB" sz="5400" b="1" dirty="0" smtClean="0">
                <a:solidFill>
                  <a:srgbClr val="0070C0"/>
                </a:solidFill>
              </a:rPr>
              <a:t> (2)</a:t>
            </a:r>
            <a:endParaRPr lang="ar-SA" sz="5400" b="1" dirty="0" smtClean="0">
              <a:solidFill>
                <a:srgbClr val="0070C0"/>
              </a:solidFill>
            </a:endParaRPr>
          </a:p>
          <a:p>
            <a:endParaRPr lang="ar-SA" sz="4000" b="1" dirty="0" smtClean="0">
              <a:solidFill>
                <a:srgbClr val="FF0000"/>
              </a:solidFill>
            </a:endParaRPr>
          </a:p>
          <a:p>
            <a:endParaRPr lang="ar-SA" sz="4000" b="1" dirty="0"/>
          </a:p>
        </p:txBody>
      </p:sp>
      <p:sp>
        <p:nvSpPr>
          <p:cNvPr id="2" name="عنصر نائب للتذييل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أ.أميمة محمود فقير</a:t>
            </a:r>
            <a:endParaRPr lang="ar-SA"/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1393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080120"/>
          </a:xfrm>
        </p:spPr>
        <p:txBody>
          <a:bodyPr/>
          <a:lstStyle/>
          <a:p>
            <a:r>
              <a:rPr lang="ar-SA" b="1" dirty="0" smtClean="0"/>
              <a:t>محددات الوصول (</a:t>
            </a:r>
            <a:r>
              <a:rPr lang="en-US" b="1" dirty="0"/>
              <a:t>Access Modifiers</a:t>
            </a:r>
            <a:r>
              <a:rPr lang="ar-SA" b="1" dirty="0" smtClean="0"/>
              <a:t>)</a:t>
            </a:r>
            <a:endParaRPr lang="en-US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00034" y="1340768"/>
            <a:ext cx="8229600" cy="5017190"/>
          </a:xfrm>
        </p:spPr>
        <p:txBody>
          <a:bodyPr>
            <a:noAutofit/>
          </a:bodyPr>
          <a:lstStyle/>
          <a:p>
            <a:pPr algn="just"/>
            <a:r>
              <a:rPr lang="ar-SA" b="1" dirty="0" smtClean="0"/>
              <a:t>هي طريقة</a:t>
            </a:r>
            <a:r>
              <a:rPr lang="ar-SA" b="1" dirty="0"/>
              <a:t> تنظيم إمكانية الوصول </a:t>
            </a:r>
            <a:r>
              <a:rPr lang="ar-SA" b="1" dirty="0" smtClean="0"/>
              <a:t>إلى</a:t>
            </a:r>
            <a:r>
              <a:rPr lang="en-US" b="1" dirty="0" smtClean="0"/>
              <a:t>Classes</a:t>
            </a:r>
            <a:r>
              <a:rPr lang="en-US" b="1" dirty="0"/>
              <a:t> </a:t>
            </a:r>
            <a:r>
              <a:rPr lang="en-US" b="1" dirty="0" smtClean="0"/>
              <a:t> </a:t>
            </a:r>
            <a:r>
              <a:rPr lang="ar-SA" b="1" dirty="0" smtClean="0"/>
              <a:t> والدوال والبيانات الخاصة بها</a:t>
            </a:r>
            <a:r>
              <a:rPr lang="en-US" b="1" dirty="0"/>
              <a:t> .</a:t>
            </a:r>
            <a:endParaRPr lang="en-US" b="1" dirty="0" smtClean="0"/>
          </a:p>
          <a:p>
            <a:pPr algn="just"/>
            <a:r>
              <a:rPr lang="ar-SA" b="1" dirty="0" smtClean="0"/>
              <a:t>بمعنى</a:t>
            </a:r>
            <a:r>
              <a:rPr lang="ar-SA" b="1" dirty="0"/>
              <a:t> آخر الفئة يمكنها السيطرة على  إمكانية الوصول إلى المعلومات أو البيانات الخاصة بها من قبل فئات أخرى. للاستفادة من عملية </a:t>
            </a:r>
            <a:r>
              <a:rPr lang="ar-SA" b="1" dirty="0" smtClean="0"/>
              <a:t>التغليف</a:t>
            </a:r>
            <a:r>
              <a:rPr lang="en-US" b="1" dirty="0" smtClean="0">
                <a:solidFill>
                  <a:srgbClr val="FF0000"/>
                </a:solidFill>
              </a:rPr>
              <a:t>Encapsulation</a:t>
            </a:r>
            <a:r>
              <a:rPr lang="en-US" b="1" dirty="0" smtClean="0"/>
              <a:t> </a:t>
            </a:r>
            <a:r>
              <a:rPr lang="en-US" b="1" dirty="0"/>
              <a:t>، </a:t>
            </a:r>
            <a:r>
              <a:rPr lang="ar-SA" b="1" dirty="0"/>
              <a:t>فيجب الحد من إمكانية الوصول بأكبر قدر ممكن.</a:t>
            </a:r>
            <a:endParaRPr lang="en-US" b="1" dirty="0" smtClean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أ.أميمة محمود فقير</a:t>
            </a:r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10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b="1" dirty="0" smtClean="0"/>
              <a:t>أنواع </a:t>
            </a:r>
            <a:r>
              <a:rPr lang="en-US" b="1" dirty="0"/>
              <a:t>Access </a:t>
            </a:r>
            <a:r>
              <a:rPr lang="en-US" b="1" dirty="0" smtClean="0"/>
              <a:t>Modifiers</a:t>
            </a:r>
            <a:r>
              <a:rPr lang="ar-SA" b="1" dirty="0" smtClean="0"/>
              <a:t>:</a:t>
            </a: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b="1" dirty="0"/>
              <a:t>Public</a:t>
            </a:r>
            <a:endParaRPr lang="ar-SA" sz="3600" b="1" dirty="0"/>
          </a:p>
          <a:p>
            <a:pPr algn="just">
              <a:buNone/>
            </a:pPr>
            <a:r>
              <a:rPr lang="ar-SA" b="1" dirty="0"/>
              <a:t>	</a:t>
            </a:r>
            <a:r>
              <a:rPr lang="ar-SA" b="1" dirty="0" smtClean="0"/>
              <a:t>بمعنى </a:t>
            </a:r>
            <a:r>
              <a:rPr lang="ar-SA" b="1" dirty="0" smtClean="0">
                <a:solidFill>
                  <a:srgbClr val="FF0000"/>
                </a:solidFill>
              </a:rPr>
              <a:t>عــــام</a:t>
            </a:r>
            <a:r>
              <a:rPr lang="ar-SA" b="1" dirty="0" smtClean="0"/>
              <a:t> أي </a:t>
            </a:r>
            <a:r>
              <a:rPr lang="ar-SA" b="1" dirty="0"/>
              <a:t>نستطيع الوصول إليها من خارج الـ </a:t>
            </a:r>
            <a:r>
              <a:rPr lang="en-US" b="1" dirty="0"/>
              <a:t>Class</a:t>
            </a:r>
            <a:r>
              <a:rPr lang="ar-SA" b="1" dirty="0"/>
              <a:t> ومن خارج البرنامج أيضاً </a:t>
            </a:r>
          </a:p>
          <a:p>
            <a:endParaRPr lang="ar-SA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أ.أميمة محمود فقير</a:t>
            </a:r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11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2385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5940152" y="1781514"/>
            <a:ext cx="2520280" cy="2583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l"/>
            <a:r>
              <a:rPr lang="en-US" sz="2400" b="1" dirty="0" smtClean="0">
                <a:solidFill>
                  <a:srgbClr val="FF0000"/>
                </a:solidFill>
              </a:rPr>
              <a:t>Public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x</a:t>
            </a:r>
            <a:r>
              <a:rPr lang="en-US" b="1" dirty="0" smtClean="0"/>
              <a:t>;</a:t>
            </a:r>
          </a:p>
          <a:p>
            <a:pPr algn="l"/>
            <a:r>
              <a:rPr lang="en-US" sz="2400" b="1" dirty="0" smtClean="0"/>
              <a:t>public move(){</a:t>
            </a:r>
          </a:p>
          <a:p>
            <a:pPr algn="l"/>
            <a:endParaRPr lang="en-US" b="1" dirty="0"/>
          </a:p>
          <a:p>
            <a:pPr algn="l"/>
            <a:r>
              <a:rPr lang="en-US" sz="3600" b="1" dirty="0">
                <a:solidFill>
                  <a:srgbClr val="FF0000"/>
                </a:solidFill>
              </a:rPr>
              <a:t>x</a:t>
            </a:r>
            <a:endParaRPr lang="en-US" sz="3600" b="1" dirty="0" smtClean="0"/>
          </a:p>
          <a:p>
            <a:pPr algn="l"/>
            <a:r>
              <a:rPr lang="en-US" sz="2400" b="1" dirty="0"/>
              <a:t>}</a:t>
            </a:r>
            <a:endParaRPr lang="ar-SA" sz="2400" b="1" dirty="0"/>
          </a:p>
        </p:txBody>
      </p:sp>
      <p:sp>
        <p:nvSpPr>
          <p:cNvPr id="8" name="شكل بيضاوي 7"/>
          <p:cNvSpPr/>
          <p:nvPr/>
        </p:nvSpPr>
        <p:spPr>
          <a:xfrm>
            <a:off x="3707903" y="402327"/>
            <a:ext cx="2441521" cy="89108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Package1</a:t>
            </a:r>
          </a:p>
        </p:txBody>
      </p:sp>
      <p:sp>
        <p:nvSpPr>
          <p:cNvPr id="9" name="شكل بيضاوي 8"/>
          <p:cNvSpPr/>
          <p:nvPr/>
        </p:nvSpPr>
        <p:spPr>
          <a:xfrm>
            <a:off x="3131839" y="1889839"/>
            <a:ext cx="2441521" cy="89108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Package1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x</a:t>
            </a:r>
            <a:endParaRPr lang="en-US" sz="3200" b="1" dirty="0"/>
          </a:p>
        </p:txBody>
      </p:sp>
      <p:sp>
        <p:nvSpPr>
          <p:cNvPr id="10" name="شكل بيضاوي 9"/>
          <p:cNvSpPr/>
          <p:nvPr/>
        </p:nvSpPr>
        <p:spPr>
          <a:xfrm>
            <a:off x="539551" y="1721843"/>
            <a:ext cx="2441521" cy="89108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Package1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مربع نص 12"/>
          <p:cNvSpPr txBox="1"/>
          <p:nvPr/>
        </p:nvSpPr>
        <p:spPr>
          <a:xfrm>
            <a:off x="6372200" y="1382906"/>
            <a:ext cx="20162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 smtClean="0"/>
              <a:t>Class person</a:t>
            </a:r>
            <a:endParaRPr lang="ar-SA" sz="2000" b="1" dirty="0"/>
          </a:p>
        </p:txBody>
      </p:sp>
      <p:sp>
        <p:nvSpPr>
          <p:cNvPr id="14" name="شكل بيضاوي 13"/>
          <p:cNvSpPr/>
          <p:nvPr/>
        </p:nvSpPr>
        <p:spPr>
          <a:xfrm>
            <a:off x="1459586" y="4804535"/>
            <a:ext cx="1890210" cy="100073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Object 1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X</a:t>
            </a:r>
            <a:endParaRPr lang="en-US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6" name="رابط منحني 15"/>
          <p:cNvCxnSpPr>
            <a:stCxn id="14" idx="0"/>
          </p:cNvCxnSpPr>
          <p:nvPr/>
        </p:nvCxnSpPr>
        <p:spPr>
          <a:xfrm rot="5400000" flipH="1" flipV="1">
            <a:off x="3076621" y="1941003"/>
            <a:ext cx="2191602" cy="3535462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رابط كسهم مستقيم 19"/>
          <p:cNvCxnSpPr>
            <a:endCxn id="10" idx="7"/>
          </p:cNvCxnSpPr>
          <p:nvPr/>
        </p:nvCxnSpPr>
        <p:spPr>
          <a:xfrm flipH="1">
            <a:off x="2623520" y="1037839"/>
            <a:ext cx="1084386" cy="8145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رابط كسهم مستقيم 21"/>
          <p:cNvCxnSpPr/>
          <p:nvPr/>
        </p:nvCxnSpPr>
        <p:spPr>
          <a:xfrm flipH="1">
            <a:off x="4572000" y="1293416"/>
            <a:ext cx="72008" cy="6285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رابط كسهم مستقيم 23"/>
          <p:cNvCxnSpPr>
            <a:stCxn id="8" idx="5"/>
          </p:cNvCxnSpPr>
          <p:nvPr/>
        </p:nvCxnSpPr>
        <p:spPr>
          <a:xfrm>
            <a:off x="5791872" y="1162919"/>
            <a:ext cx="940368" cy="5893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عنصر نائب للتذييل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أ.أميمة محمود فقير</a:t>
            </a:r>
            <a:endParaRPr lang="ar-SA"/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12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2397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3" grpId="0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/>
          <a:p>
            <a:pPr algn="just"/>
            <a:r>
              <a:rPr lang="en-US" sz="3600" b="1" dirty="0"/>
              <a:t>Private</a:t>
            </a:r>
            <a:endParaRPr lang="ar-SA" sz="3600" b="1" dirty="0"/>
          </a:p>
          <a:p>
            <a:pPr algn="just">
              <a:buNone/>
            </a:pPr>
            <a:r>
              <a:rPr lang="ar-SA" b="1" dirty="0"/>
              <a:t>	بمعنى </a:t>
            </a:r>
            <a:r>
              <a:rPr lang="ar-SA" b="1" dirty="0" smtClean="0">
                <a:solidFill>
                  <a:srgbClr val="FF0000"/>
                </a:solidFill>
              </a:rPr>
              <a:t>مخـفـي</a:t>
            </a:r>
            <a:r>
              <a:rPr lang="ar-SA" b="1" dirty="0" smtClean="0"/>
              <a:t> </a:t>
            </a:r>
            <a:r>
              <a:rPr lang="ar-SA" b="1" dirty="0"/>
              <a:t>أي لا نستطيع الوصول له إلا من داخل الـ </a:t>
            </a:r>
            <a:r>
              <a:rPr lang="en-US" b="1" dirty="0"/>
              <a:t>Class</a:t>
            </a:r>
            <a:r>
              <a:rPr lang="ar-SA" b="1" dirty="0"/>
              <a:t> فقط</a:t>
            </a:r>
          </a:p>
          <a:p>
            <a:endParaRPr lang="ar-SA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أ.أميمة محمود فقير</a:t>
            </a:r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13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6879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5940152" y="1781514"/>
            <a:ext cx="2520280" cy="2583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l"/>
            <a:r>
              <a:rPr lang="en-US" sz="2400" b="1" dirty="0" smtClean="0">
                <a:solidFill>
                  <a:srgbClr val="FF0000"/>
                </a:solidFill>
              </a:rPr>
              <a:t>Public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x</a:t>
            </a:r>
            <a:r>
              <a:rPr lang="en-US" b="1" dirty="0" smtClean="0"/>
              <a:t>;</a:t>
            </a:r>
          </a:p>
          <a:p>
            <a:pPr algn="l"/>
            <a:r>
              <a:rPr lang="en-US" sz="2400" b="1" dirty="0" smtClean="0"/>
              <a:t>public move(){</a:t>
            </a:r>
          </a:p>
          <a:p>
            <a:pPr algn="l"/>
            <a:endParaRPr lang="en-US" b="1" dirty="0"/>
          </a:p>
          <a:p>
            <a:pPr algn="l"/>
            <a:r>
              <a:rPr lang="en-US" sz="3600" b="1" dirty="0">
                <a:solidFill>
                  <a:srgbClr val="FF0000"/>
                </a:solidFill>
              </a:rPr>
              <a:t>x</a:t>
            </a:r>
            <a:endParaRPr lang="en-US" sz="3600" b="1" dirty="0" smtClean="0"/>
          </a:p>
          <a:p>
            <a:pPr algn="l"/>
            <a:r>
              <a:rPr lang="en-US" sz="2400" b="1" dirty="0"/>
              <a:t>}</a:t>
            </a:r>
            <a:endParaRPr lang="ar-SA" sz="2400" b="1" dirty="0"/>
          </a:p>
        </p:txBody>
      </p:sp>
      <p:sp>
        <p:nvSpPr>
          <p:cNvPr id="8" name="شكل بيضاوي 7"/>
          <p:cNvSpPr/>
          <p:nvPr/>
        </p:nvSpPr>
        <p:spPr>
          <a:xfrm>
            <a:off x="3707903" y="402327"/>
            <a:ext cx="2441521" cy="89108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Package1</a:t>
            </a:r>
          </a:p>
        </p:txBody>
      </p:sp>
      <p:sp>
        <p:nvSpPr>
          <p:cNvPr id="9" name="شكل بيضاوي 8"/>
          <p:cNvSpPr/>
          <p:nvPr/>
        </p:nvSpPr>
        <p:spPr>
          <a:xfrm>
            <a:off x="3131839" y="1889839"/>
            <a:ext cx="2441521" cy="89108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Package1</a:t>
            </a:r>
            <a:endParaRPr lang="en-US" b="1" dirty="0"/>
          </a:p>
        </p:txBody>
      </p:sp>
      <p:sp>
        <p:nvSpPr>
          <p:cNvPr id="10" name="شكل بيضاوي 9"/>
          <p:cNvSpPr/>
          <p:nvPr/>
        </p:nvSpPr>
        <p:spPr>
          <a:xfrm>
            <a:off x="539551" y="1721843"/>
            <a:ext cx="2441521" cy="89108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Package1</a:t>
            </a:r>
            <a:endParaRPr lang="en-US" b="1" dirty="0"/>
          </a:p>
        </p:txBody>
      </p:sp>
      <p:sp>
        <p:nvSpPr>
          <p:cNvPr id="13" name="مربع نص 12"/>
          <p:cNvSpPr txBox="1"/>
          <p:nvPr/>
        </p:nvSpPr>
        <p:spPr>
          <a:xfrm>
            <a:off x="6372200" y="1382906"/>
            <a:ext cx="20162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 smtClean="0"/>
              <a:t>Class person</a:t>
            </a:r>
            <a:endParaRPr lang="ar-SA" sz="2000" b="1" dirty="0"/>
          </a:p>
        </p:txBody>
      </p:sp>
      <p:sp>
        <p:nvSpPr>
          <p:cNvPr id="14" name="شكل بيضاوي 13"/>
          <p:cNvSpPr/>
          <p:nvPr/>
        </p:nvSpPr>
        <p:spPr>
          <a:xfrm>
            <a:off x="1459586" y="4804535"/>
            <a:ext cx="1890210" cy="100073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Object 1</a:t>
            </a:r>
          </a:p>
        </p:txBody>
      </p:sp>
      <p:cxnSp>
        <p:nvCxnSpPr>
          <p:cNvPr id="16" name="رابط منحني 15"/>
          <p:cNvCxnSpPr>
            <a:stCxn id="14" idx="0"/>
          </p:cNvCxnSpPr>
          <p:nvPr/>
        </p:nvCxnSpPr>
        <p:spPr>
          <a:xfrm rot="5400000" flipH="1" flipV="1">
            <a:off x="3076621" y="1941003"/>
            <a:ext cx="2191602" cy="3535462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رابط كسهم مستقيم 19"/>
          <p:cNvCxnSpPr>
            <a:endCxn id="10" idx="7"/>
          </p:cNvCxnSpPr>
          <p:nvPr/>
        </p:nvCxnSpPr>
        <p:spPr>
          <a:xfrm flipH="1">
            <a:off x="2623520" y="1037839"/>
            <a:ext cx="1084386" cy="8145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رابط كسهم مستقيم 21"/>
          <p:cNvCxnSpPr/>
          <p:nvPr/>
        </p:nvCxnSpPr>
        <p:spPr>
          <a:xfrm flipH="1">
            <a:off x="4572000" y="1293416"/>
            <a:ext cx="72008" cy="6285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رابط كسهم مستقيم 23"/>
          <p:cNvCxnSpPr>
            <a:stCxn id="8" idx="5"/>
          </p:cNvCxnSpPr>
          <p:nvPr/>
        </p:nvCxnSpPr>
        <p:spPr>
          <a:xfrm>
            <a:off x="5791872" y="1162919"/>
            <a:ext cx="940368" cy="5893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شكل بيضاوي 1"/>
          <p:cNvSpPr/>
          <p:nvPr/>
        </p:nvSpPr>
        <p:spPr>
          <a:xfrm>
            <a:off x="4928663" y="4941168"/>
            <a:ext cx="2883697" cy="12241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sz="2800" b="1" dirty="0" smtClean="0"/>
              <a:t>فقط في حدود الـ </a:t>
            </a:r>
            <a:r>
              <a:rPr lang="en-US" sz="2800" b="1" dirty="0" smtClean="0"/>
              <a:t>Class</a:t>
            </a:r>
            <a:endParaRPr lang="ar-SA" sz="2800" b="1" dirty="0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أ.أميمة محمود فقير</a:t>
            </a:r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14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9691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3" grpId="0"/>
      <p:bldP spid="14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600" b="1" dirty="0"/>
              <a:t>Protected</a:t>
            </a:r>
            <a:endParaRPr lang="ar-SA" sz="3600" b="1" dirty="0"/>
          </a:p>
          <a:p>
            <a:pPr algn="just">
              <a:buNone/>
            </a:pPr>
            <a:r>
              <a:rPr lang="ar-SA" b="1" dirty="0"/>
              <a:t>	</a:t>
            </a:r>
            <a:r>
              <a:rPr lang="ar-SA" b="1" dirty="0" smtClean="0"/>
              <a:t>بمعنى </a:t>
            </a:r>
            <a:r>
              <a:rPr lang="ar-SA" b="1" dirty="0" smtClean="0">
                <a:solidFill>
                  <a:srgbClr val="FF0000"/>
                </a:solidFill>
              </a:rPr>
              <a:t>محمـي</a:t>
            </a:r>
            <a:r>
              <a:rPr lang="ar-SA" b="1" dirty="0" smtClean="0"/>
              <a:t> أي </a:t>
            </a:r>
            <a:r>
              <a:rPr lang="ar-SA" b="1" dirty="0"/>
              <a:t>نستطيع الوصول إليه من داخل الـ </a:t>
            </a:r>
            <a:r>
              <a:rPr lang="en-US" b="1" dirty="0"/>
              <a:t>Class</a:t>
            </a:r>
            <a:r>
              <a:rPr lang="ar-SA" b="1" dirty="0"/>
              <a:t> أو من خارج الـ </a:t>
            </a:r>
            <a:r>
              <a:rPr lang="en-US" b="1" dirty="0"/>
              <a:t>Class</a:t>
            </a:r>
            <a:r>
              <a:rPr lang="ar-SA" b="1" dirty="0"/>
              <a:t> إذا كان يرث </a:t>
            </a:r>
            <a:r>
              <a:rPr lang="ar-SA" b="1" dirty="0" smtClean="0"/>
              <a:t>منه وأيضاً من </a:t>
            </a:r>
            <a:r>
              <a:rPr lang="ar-SA" b="1" dirty="0"/>
              <a:t>داخل الـ </a:t>
            </a:r>
            <a:r>
              <a:rPr lang="en-US" b="1" dirty="0" smtClean="0"/>
              <a:t>Class </a:t>
            </a:r>
            <a:r>
              <a:rPr lang="ar-SA" b="1" dirty="0" smtClean="0"/>
              <a:t> في نفس الحزمة</a:t>
            </a:r>
            <a:endParaRPr lang="en-US" b="1" dirty="0"/>
          </a:p>
          <a:p>
            <a:endParaRPr lang="ar-SA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أ.أميمة محمود فقير</a:t>
            </a:r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15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3529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5940152" y="1781514"/>
            <a:ext cx="2520280" cy="2583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l"/>
            <a:r>
              <a:rPr lang="en-US" sz="2400" b="1" dirty="0" smtClean="0">
                <a:solidFill>
                  <a:srgbClr val="FF0000"/>
                </a:solidFill>
              </a:rPr>
              <a:t>Public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x</a:t>
            </a:r>
            <a:r>
              <a:rPr lang="en-US" b="1" dirty="0" smtClean="0"/>
              <a:t>;</a:t>
            </a:r>
          </a:p>
          <a:p>
            <a:pPr algn="l"/>
            <a:r>
              <a:rPr lang="en-US" sz="2400" b="1" dirty="0" smtClean="0"/>
              <a:t>public move(){</a:t>
            </a:r>
          </a:p>
          <a:p>
            <a:pPr algn="l"/>
            <a:endParaRPr lang="en-US" b="1" dirty="0"/>
          </a:p>
          <a:p>
            <a:pPr algn="l"/>
            <a:r>
              <a:rPr lang="en-US" sz="3600" b="1" dirty="0">
                <a:solidFill>
                  <a:srgbClr val="FF0000"/>
                </a:solidFill>
              </a:rPr>
              <a:t>x</a:t>
            </a:r>
            <a:endParaRPr lang="en-US" sz="3600" b="1" dirty="0" smtClean="0"/>
          </a:p>
          <a:p>
            <a:pPr algn="l"/>
            <a:r>
              <a:rPr lang="en-US" sz="2400" b="1" dirty="0"/>
              <a:t>}</a:t>
            </a:r>
            <a:endParaRPr lang="ar-SA" sz="2400" b="1" dirty="0"/>
          </a:p>
        </p:txBody>
      </p:sp>
      <p:sp>
        <p:nvSpPr>
          <p:cNvPr id="8" name="شكل بيضاوي 7"/>
          <p:cNvSpPr/>
          <p:nvPr/>
        </p:nvSpPr>
        <p:spPr>
          <a:xfrm>
            <a:off x="3707903" y="402327"/>
            <a:ext cx="2441521" cy="89108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Package1</a:t>
            </a:r>
          </a:p>
        </p:txBody>
      </p:sp>
      <p:sp>
        <p:nvSpPr>
          <p:cNvPr id="10" name="شكل بيضاوي 9"/>
          <p:cNvSpPr/>
          <p:nvPr/>
        </p:nvSpPr>
        <p:spPr>
          <a:xfrm>
            <a:off x="539551" y="1700808"/>
            <a:ext cx="2441521" cy="89108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Package1</a:t>
            </a:r>
            <a:endParaRPr lang="en-US" b="1" dirty="0"/>
          </a:p>
        </p:txBody>
      </p:sp>
      <p:sp>
        <p:nvSpPr>
          <p:cNvPr id="13" name="مربع نص 12"/>
          <p:cNvSpPr txBox="1"/>
          <p:nvPr/>
        </p:nvSpPr>
        <p:spPr>
          <a:xfrm>
            <a:off x="6372200" y="1382906"/>
            <a:ext cx="20162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 smtClean="0"/>
              <a:t>Class person</a:t>
            </a:r>
            <a:endParaRPr lang="ar-SA" sz="2000" b="1" dirty="0"/>
          </a:p>
        </p:txBody>
      </p:sp>
      <p:cxnSp>
        <p:nvCxnSpPr>
          <p:cNvPr id="20" name="رابط كسهم مستقيم 19"/>
          <p:cNvCxnSpPr/>
          <p:nvPr/>
        </p:nvCxnSpPr>
        <p:spPr>
          <a:xfrm flipH="1">
            <a:off x="2623520" y="980728"/>
            <a:ext cx="1084386" cy="8145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رابط كسهم مستقيم 21"/>
          <p:cNvCxnSpPr/>
          <p:nvPr/>
        </p:nvCxnSpPr>
        <p:spPr>
          <a:xfrm flipH="1">
            <a:off x="4572000" y="1293416"/>
            <a:ext cx="72008" cy="6285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رابط كسهم مستقيم 23"/>
          <p:cNvCxnSpPr>
            <a:stCxn id="8" idx="5"/>
          </p:cNvCxnSpPr>
          <p:nvPr/>
        </p:nvCxnSpPr>
        <p:spPr>
          <a:xfrm>
            <a:off x="5791872" y="1162919"/>
            <a:ext cx="940368" cy="5893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مستطيل 1"/>
          <p:cNvSpPr/>
          <p:nvPr/>
        </p:nvSpPr>
        <p:spPr>
          <a:xfrm>
            <a:off x="3851920" y="2167387"/>
            <a:ext cx="1296144" cy="15496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x</a:t>
            </a:r>
            <a:endParaRPr lang="en-US" sz="4400" b="1" dirty="0"/>
          </a:p>
        </p:txBody>
      </p:sp>
      <p:sp>
        <p:nvSpPr>
          <p:cNvPr id="15" name="مربع نص 14"/>
          <p:cNvSpPr txBox="1"/>
          <p:nvPr/>
        </p:nvSpPr>
        <p:spPr>
          <a:xfrm>
            <a:off x="3563888" y="1721937"/>
            <a:ext cx="20162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 smtClean="0"/>
              <a:t>Class </a:t>
            </a:r>
            <a:r>
              <a:rPr lang="en-US" sz="2000" b="1" dirty="0"/>
              <a:t>A</a:t>
            </a:r>
            <a:endParaRPr lang="ar-SA" sz="2000" b="1" dirty="0"/>
          </a:p>
        </p:txBody>
      </p:sp>
      <p:sp>
        <p:nvSpPr>
          <p:cNvPr id="17" name="مستطيل 16"/>
          <p:cNvSpPr/>
          <p:nvPr/>
        </p:nvSpPr>
        <p:spPr>
          <a:xfrm>
            <a:off x="899592" y="4831683"/>
            <a:ext cx="1296144" cy="15496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x</a:t>
            </a:r>
            <a:endParaRPr lang="en-US" sz="4400" b="1" dirty="0"/>
          </a:p>
        </p:txBody>
      </p:sp>
      <p:sp>
        <p:nvSpPr>
          <p:cNvPr id="18" name="مربع نص 17"/>
          <p:cNvSpPr txBox="1"/>
          <p:nvPr/>
        </p:nvSpPr>
        <p:spPr>
          <a:xfrm>
            <a:off x="611560" y="4386233"/>
            <a:ext cx="20162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 smtClean="0"/>
              <a:t>Class </a:t>
            </a:r>
            <a:r>
              <a:rPr lang="en-US" sz="2000" b="1" dirty="0"/>
              <a:t>B</a:t>
            </a:r>
            <a:endParaRPr lang="ar-SA" sz="2000" b="1" dirty="0"/>
          </a:p>
        </p:txBody>
      </p:sp>
      <p:cxnSp>
        <p:nvCxnSpPr>
          <p:cNvPr id="5" name="رابط منحني 4"/>
          <p:cNvCxnSpPr/>
          <p:nvPr/>
        </p:nvCxnSpPr>
        <p:spPr>
          <a:xfrm flipV="1">
            <a:off x="2195736" y="1607704"/>
            <a:ext cx="5976664" cy="4413584"/>
          </a:xfrm>
          <a:prstGeom prst="curvedConnector3">
            <a:avLst>
              <a:gd name="adj1" fmla="val 114598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أ.أميمة محمود فقير</a:t>
            </a:r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16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9691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  <p:bldP spid="13" grpId="0"/>
      <p:bldP spid="2" grpId="0" animBg="1"/>
      <p:bldP spid="15" grpId="0"/>
      <p:bldP spid="17" grpId="0" animBg="1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JAVA\14355710_690688181096240_5364107678043884625_n - Copy.jpg"/>
          <p:cNvPicPr>
            <a:picLocks noChangeAspect="1" noChangeArrowheads="1"/>
          </p:cNvPicPr>
          <p:nvPr/>
        </p:nvPicPr>
        <p:blipFill>
          <a:blip r:embed="rId2">
            <a:lum bright="10000" contrast="20000"/>
          </a:blip>
          <a:srcRect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</p:spPr>
      </p:pic>
      <p:sp>
        <p:nvSpPr>
          <p:cNvPr id="2" name="مستطيل مستدير الزوايا 1"/>
          <p:cNvSpPr/>
          <p:nvPr/>
        </p:nvSpPr>
        <p:spPr>
          <a:xfrm>
            <a:off x="4932040" y="684154"/>
            <a:ext cx="1512168" cy="50405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Private</a:t>
            </a:r>
            <a:endParaRPr lang="ar-SA" dirty="0"/>
          </a:p>
        </p:txBody>
      </p:sp>
      <p:sp>
        <p:nvSpPr>
          <p:cNvPr id="4" name="مستطيل مستدير الزوايا 3"/>
          <p:cNvSpPr/>
          <p:nvPr/>
        </p:nvSpPr>
        <p:spPr>
          <a:xfrm>
            <a:off x="6228184" y="1340768"/>
            <a:ext cx="1512168" cy="5040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Protected</a:t>
            </a:r>
            <a:endParaRPr lang="ar-SA" dirty="0"/>
          </a:p>
        </p:txBody>
      </p:sp>
      <p:sp>
        <p:nvSpPr>
          <p:cNvPr id="5" name="مستطيل مستدير الزوايا 4"/>
          <p:cNvSpPr/>
          <p:nvPr/>
        </p:nvSpPr>
        <p:spPr>
          <a:xfrm>
            <a:off x="7308304" y="2060848"/>
            <a:ext cx="151216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Public</a:t>
            </a:r>
            <a:endParaRPr lang="ar-SA" dirty="0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أ.أميمة محمود فقير</a:t>
            </a:r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17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b="1" dirty="0" smtClean="0"/>
              <a:t>شروط تسمية </a:t>
            </a:r>
            <a:r>
              <a:rPr lang="ar-SA" b="1" dirty="0" err="1" smtClean="0"/>
              <a:t>الـ</a:t>
            </a:r>
            <a:r>
              <a:rPr lang="ar-SA" b="1" dirty="0" smtClean="0"/>
              <a:t> </a:t>
            </a:r>
            <a:r>
              <a:rPr lang="en-US" b="1" dirty="0" smtClean="0"/>
              <a:t>Class</a:t>
            </a:r>
            <a:endParaRPr lang="en-US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sz="3600" b="1" dirty="0" smtClean="0"/>
              <a:t>أن يبدأ بحرف</a:t>
            </a:r>
          </a:p>
          <a:p>
            <a:r>
              <a:rPr lang="ar-SA" sz="3600" b="1" dirty="0" smtClean="0"/>
              <a:t>أن لا يبدأ برقم</a:t>
            </a:r>
          </a:p>
          <a:p>
            <a:r>
              <a:rPr lang="ar-SA" sz="3600" b="1" dirty="0" smtClean="0"/>
              <a:t>لا يحتوي على مسافة فارغة</a:t>
            </a:r>
          </a:p>
          <a:p>
            <a:r>
              <a:rPr lang="ar-SA" sz="3600" b="1" dirty="0" smtClean="0"/>
              <a:t>لا يكون من الأسماء المحجوزة</a:t>
            </a:r>
          </a:p>
          <a:p>
            <a:r>
              <a:rPr lang="ar-SA" sz="3600" b="1" dirty="0" smtClean="0"/>
              <a:t>يفضل أن يكون أسما معبراً عن ما يقوم به الكائن</a:t>
            </a:r>
          </a:p>
          <a:p>
            <a:r>
              <a:rPr lang="ar-SA" sz="3600" b="1" dirty="0" smtClean="0"/>
              <a:t>لا يحتوي على أي رموز عدا ( _ , $ )</a:t>
            </a:r>
          </a:p>
          <a:p>
            <a:endParaRPr lang="ar-SA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أ.أميمة محمود فقير</a:t>
            </a:r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18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964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857256"/>
          </a:xfrm>
        </p:spPr>
        <p:txBody>
          <a:bodyPr/>
          <a:lstStyle/>
          <a:p>
            <a:r>
              <a:rPr lang="ar-SA" b="1" dirty="0" smtClean="0">
                <a:latin typeface="Times New Roman" pitchFamily="18" charset="0"/>
                <a:cs typeface="Times New Roman" pitchFamily="18" charset="0"/>
              </a:rPr>
              <a:t>التكوين الأساسي للبرنامج 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286412"/>
          </a:xfrm>
        </p:spPr>
        <p:txBody>
          <a:bodyPr>
            <a:normAutofit lnSpcReduction="10000"/>
          </a:bodyPr>
          <a:lstStyle/>
          <a:p>
            <a:pPr marL="514350" indent="-514350" algn="l" rtl="0">
              <a:buFont typeface="+mj-lt"/>
              <a:buAutoNum type="arabicPeriod"/>
            </a:pPr>
            <a:r>
              <a:rPr lang="en-GB" sz="3600" b="1" dirty="0" smtClean="0">
                <a:solidFill>
                  <a:srgbClr val="FF0000"/>
                </a:solidFill>
              </a:rPr>
              <a:t>public class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Identifier_name</a:t>
            </a:r>
            <a:endParaRPr lang="en-GB" sz="3600" b="1" dirty="0" smtClean="0"/>
          </a:p>
          <a:p>
            <a:pPr marL="514350" indent="-514350" algn="l" rtl="0">
              <a:buFont typeface="+mj-lt"/>
              <a:buAutoNum type="arabicPeriod"/>
            </a:pPr>
            <a:r>
              <a:rPr lang="en-GB" sz="3600" b="1" dirty="0" smtClean="0"/>
              <a:t> { 		  // class begin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GB" sz="3600" b="1" dirty="0" err="1" smtClean="0">
                <a:latin typeface="Times New Roman" pitchFamily="18" charset="0"/>
                <a:cs typeface="Times New Roman" pitchFamily="18" charset="0"/>
              </a:rPr>
              <a:t>Variable_Declarations</a:t>
            </a:r>
            <a:r>
              <a:rPr lang="en-GB" sz="3600" b="1" dirty="0" smtClean="0">
                <a:latin typeface="Times New Roman" pitchFamily="18" charset="0"/>
                <a:cs typeface="Times New Roman" pitchFamily="18" charset="0"/>
              </a:rPr>
              <a:t> ;</a:t>
            </a:r>
            <a:endParaRPr lang="en-GB" sz="3600" b="1" dirty="0" smtClean="0"/>
          </a:p>
          <a:p>
            <a:pPr marL="514350" indent="-514350" algn="l" rtl="0">
              <a:buFont typeface="+mj-lt"/>
              <a:buAutoNum type="arabicPeriod"/>
            </a:pPr>
            <a:r>
              <a:rPr lang="en-GB" sz="3600" b="1" dirty="0" smtClean="0"/>
              <a:t> </a:t>
            </a:r>
            <a:r>
              <a:rPr lang="en-GB" sz="3600" b="1" dirty="0" smtClean="0">
                <a:solidFill>
                  <a:srgbClr val="FF0000"/>
                </a:solidFill>
              </a:rPr>
              <a:t>public static </a:t>
            </a:r>
            <a:r>
              <a:rPr lang="en-GB" sz="3600" b="1" dirty="0" smtClean="0"/>
              <a:t>void main (</a:t>
            </a:r>
            <a:r>
              <a:rPr lang="en-GB" sz="4400" b="1" dirty="0" smtClean="0">
                <a:solidFill>
                  <a:srgbClr val="FF0000"/>
                </a:solidFill>
              </a:rPr>
              <a:t>S</a:t>
            </a:r>
            <a:r>
              <a:rPr lang="en-GB" sz="3600" b="1" dirty="0" smtClean="0"/>
              <a:t>tring </a:t>
            </a:r>
            <a:r>
              <a:rPr lang="en-GB" sz="3600" b="1" dirty="0" err="1" smtClean="0"/>
              <a:t>args</a:t>
            </a:r>
            <a:r>
              <a:rPr lang="en-GB" sz="3600" b="1" dirty="0" smtClean="0"/>
              <a:t> [  ] ) 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GB" sz="3600" b="1" dirty="0" smtClean="0"/>
              <a:t>    </a:t>
            </a:r>
            <a:r>
              <a:rPr lang="en-GB" sz="3600" b="1" dirty="0" smtClean="0">
                <a:solidFill>
                  <a:srgbClr val="FF0000"/>
                </a:solidFill>
              </a:rPr>
              <a:t>{</a:t>
            </a:r>
            <a:r>
              <a:rPr lang="en-GB" sz="3600" b="1" dirty="0" smtClean="0">
                <a:solidFill>
                  <a:srgbClr val="00B050"/>
                </a:solidFill>
              </a:rPr>
              <a:t>	</a:t>
            </a:r>
            <a:r>
              <a:rPr lang="en-GB" sz="3600" b="1" dirty="0" smtClean="0"/>
              <a:t> // start main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GB" sz="3600" b="1" dirty="0" smtClean="0"/>
              <a:t> 		// main body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GB" sz="3600" b="1" dirty="0" smtClean="0"/>
              <a:t>    </a:t>
            </a:r>
            <a:r>
              <a:rPr lang="en-GB" sz="3600" b="1" dirty="0" smtClean="0">
                <a:solidFill>
                  <a:srgbClr val="FF0000"/>
                </a:solidFill>
              </a:rPr>
              <a:t>}</a:t>
            </a:r>
            <a:r>
              <a:rPr lang="en-GB" sz="3600" b="1" dirty="0" smtClean="0"/>
              <a:t> 	// end main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GB" sz="3600" b="1" dirty="0" smtClean="0"/>
              <a:t> }		// class end</a:t>
            </a:r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أ.أميمة محمود فقير</a:t>
            </a:r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19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b="1" dirty="0" smtClean="0"/>
              <a:t>الأهداف:</a:t>
            </a: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b="1" dirty="0" smtClean="0"/>
              <a:t>شرح معنى حزمة (</a:t>
            </a:r>
            <a:r>
              <a:rPr lang="en-US" b="1" dirty="0" smtClean="0"/>
              <a:t>Package</a:t>
            </a:r>
            <a:r>
              <a:rPr lang="ar-SA" b="1" dirty="0" smtClean="0"/>
              <a:t>)</a:t>
            </a:r>
          </a:p>
          <a:p>
            <a:r>
              <a:rPr lang="ar-SA" b="1" dirty="0" smtClean="0"/>
              <a:t>محددات الوصول</a:t>
            </a:r>
          </a:p>
          <a:p>
            <a:r>
              <a:rPr lang="ar-SA" b="1" dirty="0" smtClean="0"/>
              <a:t>التكوين الأساسي للبرنامج المكتوب بلغة </a:t>
            </a:r>
            <a:r>
              <a:rPr lang="ar-SA" b="1" dirty="0" smtClean="0"/>
              <a:t>جافا</a:t>
            </a:r>
          </a:p>
          <a:p>
            <a:r>
              <a:rPr lang="ar-SA" b="1" dirty="0" smtClean="0"/>
              <a:t>كتابة أول برنامج</a:t>
            </a:r>
            <a:endParaRPr lang="ar-SA" b="1" dirty="0" smtClean="0"/>
          </a:p>
          <a:p>
            <a:r>
              <a:rPr lang="ar-SA" b="1" dirty="0" smtClean="0"/>
              <a:t>جملة الطباعة</a:t>
            </a:r>
          </a:p>
          <a:p>
            <a:r>
              <a:rPr lang="ar-SA" b="1" dirty="0" smtClean="0"/>
              <a:t>تتابعات الهروب</a:t>
            </a:r>
          </a:p>
          <a:p>
            <a:endParaRPr lang="ar-SA" b="1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أ.أميمة محمود فقير</a:t>
            </a:r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2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917596"/>
          </a:xfrm>
        </p:spPr>
        <p:txBody>
          <a:bodyPr>
            <a:normAutofit/>
          </a:bodyPr>
          <a:lstStyle/>
          <a:p>
            <a:r>
              <a:rPr lang="ar-SA" b="1" dirty="0" smtClean="0">
                <a:latin typeface="Times New Roman" pitchFamily="18" charset="0"/>
                <a:cs typeface="Times New Roman" pitchFamily="18" charset="0"/>
              </a:rPr>
              <a:t>التكوين الأساسي للبرنامج 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786346"/>
          </a:xfrm>
        </p:spPr>
        <p:txBody>
          <a:bodyPr>
            <a:normAutofit/>
          </a:bodyPr>
          <a:lstStyle/>
          <a:p>
            <a:pPr marL="0" indent="26988" algn="just">
              <a:buFont typeface="+mj-lt"/>
              <a:buAutoNum type="arabicPeriod"/>
              <a:tabLst>
                <a:tab pos="0" algn="l"/>
              </a:tabLst>
              <a:defRPr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ar-SA" b="1" dirty="0" smtClean="0">
                <a:latin typeface="Times New Roman" pitchFamily="18" charset="0"/>
                <a:cs typeface="Times New Roman" pitchFamily="18" charset="0"/>
              </a:rPr>
              <a:t> كلمة محجوزة يبدأ بها البرنامج،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identifier_name</a:t>
            </a:r>
            <a:r>
              <a:rPr lang="ar-SA" b="1" dirty="0" smtClean="0">
                <a:latin typeface="Times New Roman" pitchFamily="18" charset="0"/>
                <a:cs typeface="Times New Roman" pitchFamily="18" charset="0"/>
              </a:rPr>
              <a:t> معرف يمثل اسم البرنامج </a:t>
            </a:r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en-GB" b="1" dirty="0" err="1" smtClean="0">
                <a:latin typeface="Times New Roman" pitchFamily="18" charset="0"/>
                <a:cs typeface="Times New Roman" pitchFamily="18" charset="0"/>
              </a:rPr>
              <a:t>Variable_Declarations</a:t>
            </a:r>
            <a:r>
              <a:rPr lang="ar-BH" b="1" dirty="0" smtClean="0">
                <a:latin typeface="Times New Roman" pitchFamily="18" charset="0"/>
                <a:cs typeface="Times New Roman" pitchFamily="18" charset="0"/>
              </a:rPr>
              <a:t> الإعلان عن المتغيرات المستخدمة في البرنامج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….</a:t>
            </a:r>
          </a:p>
          <a:p>
            <a:pPr algn="just">
              <a:buNone/>
              <a:defRPr/>
            </a:pPr>
            <a:r>
              <a:rPr lang="ar-SA" b="1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ar-SA" b="1" dirty="0" smtClean="0"/>
              <a:t>يطلق على هذه الجملة اسم الدالة الرئيسية ,وهي نقطة الانطلاق الأساسي في</a:t>
            </a:r>
            <a:r>
              <a:rPr lang="en-US" b="1" dirty="0" smtClean="0"/>
              <a:t> </a:t>
            </a:r>
            <a:r>
              <a:rPr lang="ar-SA" b="1" dirty="0" smtClean="0"/>
              <a:t>البرنامج، ومنها يبدأ تنفيذ البرنامج .</a:t>
            </a:r>
          </a:p>
          <a:p>
            <a:pPr algn="just">
              <a:buNone/>
              <a:defRPr/>
            </a:pPr>
            <a:endParaRPr lang="en-GB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ar-SA" b="1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أ.أميمة محمود فقير</a:t>
            </a:r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20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static</a:t>
            </a:r>
            <a:r>
              <a:rPr lang="ar-SA" b="1" dirty="0" smtClean="0"/>
              <a:t>  لأنه </a:t>
            </a:r>
            <a:r>
              <a:rPr lang="ar-SA" b="1" dirty="0"/>
              <a:t>يتم استدعاؤها مباشرةً وبدون إنشاء كائن منها</a:t>
            </a:r>
          </a:p>
          <a:p>
            <a:pPr algn="just"/>
            <a:r>
              <a:rPr lang="en-US" b="1" dirty="0" smtClean="0"/>
              <a:t> void</a:t>
            </a:r>
            <a:r>
              <a:rPr lang="ar-SA" b="1" dirty="0" smtClean="0"/>
              <a:t>لأنها </a:t>
            </a:r>
            <a:r>
              <a:rPr lang="ar-SA" b="1" dirty="0"/>
              <a:t>لا تحمل أي قيمة رجعية</a:t>
            </a:r>
          </a:p>
          <a:p>
            <a:pPr algn="just"/>
            <a:r>
              <a:rPr lang="en-US" b="1" dirty="0" smtClean="0"/>
              <a:t> main</a:t>
            </a:r>
            <a:r>
              <a:rPr lang="ar-SA" b="1" dirty="0" smtClean="0"/>
              <a:t>وهو اسم الدالة الرئيسية في البرنامج</a:t>
            </a:r>
            <a:endParaRPr lang="en-US" b="1" dirty="0"/>
          </a:p>
          <a:p>
            <a:pPr algn="just"/>
            <a:r>
              <a:rPr lang="en-US" b="1" dirty="0" smtClean="0"/>
              <a:t> 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/>
              <a:t>tring[] </a:t>
            </a:r>
            <a:r>
              <a:rPr lang="en-US" b="1" dirty="0" err="1" smtClean="0"/>
              <a:t>args</a:t>
            </a:r>
            <a:r>
              <a:rPr lang="ar-SA" b="1" dirty="0" smtClean="0"/>
              <a:t>عبارة </a:t>
            </a:r>
            <a:r>
              <a:rPr lang="ar-SA" b="1" dirty="0"/>
              <a:t>عن مصفوفة </a:t>
            </a:r>
            <a:r>
              <a:rPr lang="en-US" b="1" dirty="0"/>
              <a:t>Array، </a:t>
            </a:r>
            <a:r>
              <a:rPr lang="ar-SA" b="1" dirty="0" smtClean="0"/>
              <a:t>تأخذ </a:t>
            </a:r>
            <a:r>
              <a:rPr lang="ar-SA" b="1" dirty="0"/>
              <a:t>قيم إدخال من المستخدم.</a:t>
            </a:r>
          </a:p>
          <a:p>
            <a:pPr algn="just"/>
            <a:endParaRPr lang="ar-SA" b="1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أ.أميمة محمود فقير</a:t>
            </a:r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21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2542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A" b="1" dirty="0" smtClean="0"/>
              <a:t>البرنامج الأول في لغة الجافا</a:t>
            </a: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85720" y="1600200"/>
            <a:ext cx="8572560" cy="4525963"/>
          </a:xfrm>
        </p:spPr>
        <p:txBody>
          <a:bodyPr>
            <a:normAutofit lnSpcReduction="10000"/>
          </a:bodyPr>
          <a:lstStyle/>
          <a:p>
            <a:pPr marL="514350" indent="-514350" algn="l" rtl="0">
              <a:buFont typeface="+mj-lt"/>
              <a:buAutoNum type="arabicPeriod"/>
            </a:pPr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public</a:t>
            </a:r>
            <a:r>
              <a:rPr lang="en-GB" b="1" dirty="0" smtClean="0"/>
              <a:t> </a:t>
            </a:r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en-GB" b="1" dirty="0" smtClean="0"/>
              <a:t> </a:t>
            </a:r>
            <a:r>
              <a:rPr lang="en-GB" b="1" dirty="0" smtClean="0">
                <a:solidFill>
                  <a:srgbClr val="FF0000"/>
                </a:solidFill>
              </a:rPr>
              <a:t>W</a:t>
            </a:r>
            <a:r>
              <a:rPr lang="en-GB" b="1" dirty="0" smtClean="0"/>
              <a:t>elcome 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GB" b="1" dirty="0" smtClean="0"/>
              <a:t> { 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GB" b="1" dirty="0" smtClean="0"/>
              <a:t> </a:t>
            </a:r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public</a:t>
            </a:r>
            <a:r>
              <a:rPr lang="en-GB" b="1" dirty="0" smtClean="0"/>
              <a:t> </a:t>
            </a:r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static</a:t>
            </a:r>
            <a:r>
              <a:rPr lang="en-GB" b="1" dirty="0" smtClean="0"/>
              <a:t> void main(</a:t>
            </a:r>
            <a:r>
              <a:rPr lang="en-GB" b="1" dirty="0" smtClean="0">
                <a:solidFill>
                  <a:srgbClr val="FF0000"/>
                </a:solidFill>
              </a:rPr>
              <a:t>S</a:t>
            </a:r>
            <a:r>
              <a:rPr lang="en-GB" b="1" dirty="0" smtClean="0"/>
              <a:t>tring[ ] </a:t>
            </a:r>
            <a:r>
              <a:rPr lang="en-GB" b="1" dirty="0" err="1" smtClean="0"/>
              <a:t>args</a:t>
            </a:r>
            <a:r>
              <a:rPr lang="en-GB" b="1" dirty="0" smtClean="0"/>
              <a:t>) 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GB" b="1" dirty="0" smtClean="0"/>
              <a:t>    </a:t>
            </a:r>
            <a:r>
              <a:rPr lang="en-GB" b="1" dirty="0" smtClean="0">
                <a:solidFill>
                  <a:srgbClr val="FF0000"/>
                </a:solidFill>
              </a:rPr>
              <a:t>{</a:t>
            </a:r>
            <a:r>
              <a:rPr lang="en-GB" b="1" dirty="0" smtClean="0"/>
              <a:t> 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GB" b="1" dirty="0" smtClean="0"/>
              <a:t> </a:t>
            </a:r>
            <a:r>
              <a:rPr lang="en-GB" b="1" dirty="0" err="1" smtClean="0">
                <a:solidFill>
                  <a:srgbClr val="FF0000"/>
                </a:solidFill>
              </a:rPr>
              <a:t>S</a:t>
            </a:r>
            <a:r>
              <a:rPr lang="en-GB" b="1" dirty="0" err="1" smtClean="0"/>
              <a:t>ystem.out.print</a:t>
            </a:r>
            <a:r>
              <a:rPr lang="en-GB" b="1" dirty="0" smtClean="0"/>
              <a:t>("welcome in my first program </a:t>
            </a:r>
            <a:r>
              <a:rPr lang="en-US" b="1" dirty="0" smtClean="0"/>
              <a:t>java</a:t>
            </a:r>
            <a:r>
              <a:rPr lang="en-GB" b="1" dirty="0" smtClean="0"/>
              <a:t>"); 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GB" b="1" dirty="0" smtClean="0"/>
              <a:t>    </a:t>
            </a:r>
            <a:r>
              <a:rPr lang="en-GB" b="1" dirty="0" smtClean="0">
                <a:solidFill>
                  <a:srgbClr val="FF0000"/>
                </a:solidFill>
              </a:rPr>
              <a:t>}</a:t>
            </a:r>
            <a:r>
              <a:rPr lang="en-GB" b="1" dirty="0" smtClean="0"/>
              <a:t> 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GB" b="1" dirty="0" smtClean="0"/>
              <a:t> }</a:t>
            </a:r>
          </a:p>
          <a:p>
            <a:pPr algn="l" rtl="0">
              <a:buNone/>
            </a:pPr>
            <a:endParaRPr lang="ar-SA" b="1" dirty="0"/>
          </a:p>
        </p:txBody>
      </p:sp>
      <p:sp>
        <p:nvSpPr>
          <p:cNvPr id="4" name="مستطيل مستدير الزوايا 3"/>
          <p:cNvSpPr/>
          <p:nvPr/>
        </p:nvSpPr>
        <p:spPr>
          <a:xfrm>
            <a:off x="1835696" y="4797152"/>
            <a:ext cx="6768752" cy="11521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GB" sz="3200" b="1" dirty="0"/>
              <a:t>welcome in my first program </a:t>
            </a:r>
            <a:r>
              <a:rPr lang="en-US" sz="3200" b="1" dirty="0"/>
              <a:t>java</a:t>
            </a:r>
            <a:endParaRPr lang="en-GB" sz="3200" b="1" dirty="0"/>
          </a:p>
        </p:txBody>
      </p:sp>
      <p:sp>
        <p:nvSpPr>
          <p:cNvPr id="5" name="شكل بيضاوي 4"/>
          <p:cNvSpPr/>
          <p:nvPr/>
        </p:nvSpPr>
        <p:spPr>
          <a:xfrm>
            <a:off x="7452320" y="4077072"/>
            <a:ext cx="129614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Output</a:t>
            </a:r>
            <a:endParaRPr lang="ar-SA" b="1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أ.أميمة محمود فقير</a:t>
            </a:r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22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01623" y="116632"/>
            <a:ext cx="8229600" cy="864096"/>
          </a:xfrm>
        </p:spPr>
        <p:txBody>
          <a:bodyPr>
            <a:normAutofit/>
          </a:bodyPr>
          <a:lstStyle/>
          <a:p>
            <a:pPr algn="r"/>
            <a:r>
              <a:rPr lang="ar-SA" b="1" dirty="0" smtClean="0"/>
              <a:t>إذا قمنا بتعديل على البرنامج السابق:</a:t>
            </a: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85720" y="1196752"/>
            <a:ext cx="8572560" cy="4929411"/>
          </a:xfrm>
        </p:spPr>
        <p:txBody>
          <a:bodyPr>
            <a:normAutofit/>
          </a:bodyPr>
          <a:lstStyle/>
          <a:p>
            <a:pPr marL="514350" indent="-514350" algn="l" rtl="0">
              <a:buFont typeface="+mj-lt"/>
              <a:buAutoNum type="arabicPeriod"/>
            </a:pPr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public</a:t>
            </a:r>
            <a:r>
              <a:rPr lang="en-GB" b="1" dirty="0" smtClean="0"/>
              <a:t> </a:t>
            </a:r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en-GB" b="1" dirty="0" smtClean="0"/>
              <a:t> </a:t>
            </a:r>
            <a:r>
              <a:rPr lang="en-GB" b="1" dirty="0" smtClean="0">
                <a:solidFill>
                  <a:srgbClr val="FF0000"/>
                </a:solidFill>
              </a:rPr>
              <a:t>W</a:t>
            </a:r>
            <a:r>
              <a:rPr lang="en-GB" b="1" dirty="0" smtClean="0"/>
              <a:t>elcome 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GB" b="1" dirty="0" smtClean="0"/>
              <a:t> { 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GB" b="1" dirty="0" smtClean="0"/>
              <a:t> </a:t>
            </a:r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public</a:t>
            </a:r>
            <a:r>
              <a:rPr lang="en-GB" b="1" dirty="0" smtClean="0"/>
              <a:t> </a:t>
            </a:r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static</a:t>
            </a:r>
            <a:r>
              <a:rPr lang="en-GB" b="1" dirty="0" smtClean="0"/>
              <a:t> void main(</a:t>
            </a:r>
            <a:r>
              <a:rPr lang="en-GB" b="1" dirty="0" smtClean="0">
                <a:solidFill>
                  <a:srgbClr val="FF0000"/>
                </a:solidFill>
              </a:rPr>
              <a:t>S</a:t>
            </a:r>
            <a:r>
              <a:rPr lang="en-GB" b="1" dirty="0" smtClean="0"/>
              <a:t>tring[ ] </a:t>
            </a:r>
            <a:r>
              <a:rPr lang="en-GB" b="1" dirty="0" err="1" smtClean="0"/>
              <a:t>args</a:t>
            </a:r>
            <a:r>
              <a:rPr lang="en-GB" b="1" dirty="0" smtClean="0"/>
              <a:t>) 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GB" b="1" dirty="0" smtClean="0"/>
              <a:t>    </a:t>
            </a:r>
            <a:r>
              <a:rPr lang="en-GB" b="1" dirty="0" smtClean="0">
                <a:solidFill>
                  <a:srgbClr val="FF0000"/>
                </a:solidFill>
              </a:rPr>
              <a:t>{</a:t>
            </a:r>
            <a:r>
              <a:rPr lang="en-GB" b="1" dirty="0" smtClean="0"/>
              <a:t> 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GB" b="1" dirty="0" smtClean="0"/>
              <a:t> </a:t>
            </a:r>
            <a:r>
              <a:rPr lang="en-GB" b="1" dirty="0" err="1" smtClean="0">
                <a:solidFill>
                  <a:srgbClr val="FF0000"/>
                </a:solidFill>
              </a:rPr>
              <a:t>S</a:t>
            </a:r>
            <a:r>
              <a:rPr lang="en-GB" b="1" dirty="0" err="1" smtClean="0"/>
              <a:t>ystem.out.print</a:t>
            </a:r>
            <a:r>
              <a:rPr lang="en-GB" b="1" dirty="0" smtClean="0"/>
              <a:t>("welcome in my</a:t>
            </a:r>
            <a:r>
              <a:rPr lang="en-US" b="1" dirty="0" smtClean="0"/>
              <a:t> \n</a:t>
            </a:r>
            <a:r>
              <a:rPr lang="en-GB" b="1" dirty="0" smtClean="0"/>
              <a:t> first program </a:t>
            </a:r>
            <a:r>
              <a:rPr lang="en-US" b="1" dirty="0" smtClean="0"/>
              <a:t>java</a:t>
            </a:r>
            <a:r>
              <a:rPr lang="en-GB" b="1" dirty="0" smtClean="0"/>
              <a:t>"); 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GB" b="1" dirty="0" smtClean="0"/>
              <a:t>    </a:t>
            </a:r>
            <a:r>
              <a:rPr lang="en-GB" b="1" dirty="0" smtClean="0">
                <a:solidFill>
                  <a:srgbClr val="FF0000"/>
                </a:solidFill>
              </a:rPr>
              <a:t>}</a:t>
            </a:r>
            <a:r>
              <a:rPr lang="en-GB" b="1" dirty="0" smtClean="0"/>
              <a:t> 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GB" b="1" dirty="0" smtClean="0"/>
              <a:t> }</a:t>
            </a:r>
          </a:p>
          <a:p>
            <a:pPr algn="l" rtl="0">
              <a:buNone/>
            </a:pPr>
            <a:endParaRPr lang="ar-SA" b="1" dirty="0"/>
          </a:p>
        </p:txBody>
      </p:sp>
      <p:sp>
        <p:nvSpPr>
          <p:cNvPr id="4" name="مستطيل مستدير الزوايا 3"/>
          <p:cNvSpPr/>
          <p:nvPr/>
        </p:nvSpPr>
        <p:spPr>
          <a:xfrm>
            <a:off x="1835696" y="4797152"/>
            <a:ext cx="6768752" cy="11521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l"/>
            <a:r>
              <a:rPr lang="en-GB" sz="3200" b="1" dirty="0"/>
              <a:t>welcome in </a:t>
            </a:r>
            <a:r>
              <a:rPr lang="en-GB" sz="3200" b="1" dirty="0" smtClean="0"/>
              <a:t>my</a:t>
            </a:r>
          </a:p>
          <a:p>
            <a:pPr algn="l"/>
            <a:r>
              <a:rPr lang="en-GB" sz="3200" b="1" dirty="0" smtClean="0"/>
              <a:t> </a:t>
            </a:r>
            <a:r>
              <a:rPr lang="en-GB" sz="3200" b="1" dirty="0"/>
              <a:t>first program </a:t>
            </a:r>
            <a:r>
              <a:rPr lang="en-US" sz="3200" b="1" dirty="0"/>
              <a:t>java</a:t>
            </a:r>
            <a:endParaRPr lang="en-GB" sz="3200" b="1" dirty="0"/>
          </a:p>
        </p:txBody>
      </p:sp>
      <p:sp>
        <p:nvSpPr>
          <p:cNvPr id="5" name="شكل بيضاوي 4"/>
          <p:cNvSpPr/>
          <p:nvPr/>
        </p:nvSpPr>
        <p:spPr>
          <a:xfrm>
            <a:off x="7452320" y="4077072"/>
            <a:ext cx="129614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Output</a:t>
            </a:r>
            <a:endParaRPr lang="ar-SA" b="1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أ.أميمة محمود فقير</a:t>
            </a:r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23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4195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A" sz="3600" b="1" dirty="0">
                <a:latin typeface="Times New Roman" pitchFamily="18" charset="0"/>
                <a:cs typeface="Times New Roman" pitchFamily="18" charset="0"/>
              </a:rPr>
              <a:t>جملة </a:t>
            </a:r>
            <a:r>
              <a:rPr lang="ar-SA" sz="3600" b="1" dirty="0" smtClean="0">
                <a:latin typeface="Times New Roman" pitchFamily="18" charset="0"/>
                <a:cs typeface="Times New Roman" pitchFamily="18" charset="0"/>
              </a:rPr>
              <a:t>الطباعة (</a:t>
            </a:r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Print </a:t>
            </a:r>
            <a:r>
              <a:rPr lang="en-GB" sz="3600" b="1" dirty="0" smtClean="0"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ar-SA" sz="3600" b="1" dirty="0" smtClean="0">
                <a:latin typeface="Times New Roman" pitchFamily="18" charset="0"/>
                <a:cs typeface="Times New Roman" pitchFamily="18" charset="0"/>
              </a:rPr>
              <a:t>):</a:t>
            </a:r>
            <a:endParaRPr lang="ar-SA" sz="360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26988" algn="just"/>
            <a:r>
              <a:rPr lang="ar-SA" b="1" dirty="0" smtClean="0">
                <a:latin typeface="Times New Roman" pitchFamily="18" charset="0"/>
                <a:cs typeface="Times New Roman" pitchFamily="18" charset="0"/>
              </a:rPr>
              <a:t>تستخدم في عملية إخراج البيانات والمعلومات على وحدة الإخراج مثل الشاشة في سطر واحد مهما كان عدد جمل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(print)</a:t>
            </a:r>
            <a:r>
              <a:rPr lang="ar-SA" b="1" dirty="0" smtClean="0">
                <a:latin typeface="Times New Roman" pitchFamily="18" charset="0"/>
                <a:cs typeface="Times New Roman" pitchFamily="18" charset="0"/>
              </a:rPr>
              <a:t> وتأخذ الشكل العام الآتي:-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3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ystem.out.print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(Expr1 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Expr2 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…);</a:t>
            </a:r>
          </a:p>
          <a:p>
            <a:pPr algn="just"/>
            <a:endParaRPr lang="ar-SA" b="1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أ.أميمة محمود فقير</a:t>
            </a:r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24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3505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67544" y="116632"/>
            <a:ext cx="8229600" cy="6597352"/>
          </a:xfrm>
        </p:spPr>
        <p:txBody>
          <a:bodyPr>
            <a:noAutofit/>
          </a:bodyPr>
          <a:lstStyle/>
          <a:p>
            <a:pPr algn="just"/>
            <a:r>
              <a:rPr lang="ar-SA" sz="3600" b="1" dirty="0" smtClean="0"/>
              <a:t> </a:t>
            </a:r>
            <a:r>
              <a:rPr lang="en-US" sz="3600" b="1" dirty="0" smtClean="0">
                <a:solidFill>
                  <a:srgbClr val="FF0000"/>
                </a:solidFill>
              </a:rPr>
              <a:t>System</a:t>
            </a:r>
            <a:r>
              <a:rPr lang="ar-SA" sz="3600" b="1" dirty="0" smtClean="0"/>
              <a:t>: استدعاء لـ </a:t>
            </a:r>
            <a:r>
              <a:rPr lang="en-US" sz="3600" b="1" dirty="0" smtClean="0"/>
              <a:t>Class</a:t>
            </a:r>
            <a:r>
              <a:rPr lang="ar-SA" sz="3600" b="1" dirty="0" smtClean="0"/>
              <a:t> اسمه </a:t>
            </a:r>
            <a:r>
              <a:rPr lang="en-US" sz="3600" b="1" dirty="0"/>
              <a:t>System </a:t>
            </a:r>
            <a:r>
              <a:rPr lang="ar-SA" sz="3600" b="1" dirty="0" smtClean="0"/>
              <a:t> يوجد مسبقا </a:t>
            </a:r>
            <a:r>
              <a:rPr lang="ar-SA" sz="3600" b="1" dirty="0"/>
              <a:t>مع الجافا .</a:t>
            </a:r>
          </a:p>
          <a:p>
            <a:pPr algn="just"/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FF0000"/>
                </a:solidFill>
              </a:rPr>
              <a:t>out</a:t>
            </a:r>
            <a:r>
              <a:rPr lang="en-US" sz="3600" b="1" dirty="0" smtClean="0"/>
              <a:t> </a:t>
            </a:r>
            <a:r>
              <a:rPr lang="ar-SA" sz="3600" b="1" dirty="0" smtClean="0"/>
              <a:t>:</a:t>
            </a:r>
            <a:r>
              <a:rPr lang="en-US" sz="3600" b="1" dirty="0" smtClean="0"/>
              <a:t> object </a:t>
            </a:r>
            <a:r>
              <a:rPr lang="ar-SA" sz="3600" b="1" dirty="0"/>
              <a:t>لـ </a:t>
            </a:r>
            <a:r>
              <a:rPr lang="en-US" sz="3600" b="1" dirty="0"/>
              <a:t>Class </a:t>
            </a:r>
            <a:r>
              <a:rPr lang="ar-SA" sz="3600" b="1" dirty="0" smtClean="0"/>
              <a:t> الذي يدعى </a:t>
            </a:r>
            <a:r>
              <a:rPr lang="en-US" sz="3600" b="1" dirty="0"/>
              <a:t>System</a:t>
            </a:r>
            <a:r>
              <a:rPr lang="ar-SA" sz="3600" b="1" dirty="0" smtClean="0"/>
              <a:t> </a:t>
            </a:r>
            <a:endParaRPr lang="en-US" sz="3600" b="1" dirty="0" smtClean="0"/>
          </a:p>
          <a:p>
            <a:pPr algn="just"/>
            <a:r>
              <a:rPr lang="en-US" sz="3600" b="1" dirty="0" smtClean="0"/>
              <a:t> :</a:t>
            </a:r>
            <a:r>
              <a:rPr lang="en-US" sz="3600" b="1" dirty="0" smtClean="0">
                <a:solidFill>
                  <a:srgbClr val="FF0000"/>
                </a:solidFill>
              </a:rPr>
              <a:t>print</a:t>
            </a:r>
            <a:r>
              <a:rPr lang="ar-SA" sz="3600" b="1" dirty="0" smtClean="0"/>
              <a:t>هي دالة </a:t>
            </a:r>
            <a:r>
              <a:rPr lang="en-US" sz="3600" b="1" dirty="0" smtClean="0"/>
              <a:t>Method - Function )</a:t>
            </a:r>
            <a:r>
              <a:rPr lang="ar-SA" sz="3600" b="1" dirty="0" smtClean="0"/>
              <a:t> ) معرفة </a:t>
            </a:r>
            <a:r>
              <a:rPr lang="ar-SA" sz="3600" b="1" dirty="0"/>
              <a:t>أيضا في الجافا تمكن من </a:t>
            </a:r>
            <a:r>
              <a:rPr lang="ar-SA" sz="3600" b="1" dirty="0" smtClean="0"/>
              <a:t>طباعة </a:t>
            </a:r>
            <a:r>
              <a:rPr lang="ar-SA" sz="3600" b="1" dirty="0"/>
              <a:t>أو تنفيذ الأوامر في الأقواس .</a:t>
            </a:r>
          </a:p>
          <a:p>
            <a:pPr algn="just"/>
            <a:r>
              <a:rPr lang="en-US" sz="3600" b="1" dirty="0" smtClean="0"/>
              <a:t>: </a:t>
            </a:r>
            <a:r>
              <a:rPr lang="en-US" sz="3600" b="1" dirty="0" err="1" smtClean="0">
                <a:solidFill>
                  <a:srgbClr val="FF0000"/>
                </a:solidFill>
              </a:rPr>
              <a:t>ln</a:t>
            </a:r>
            <a:r>
              <a:rPr lang="ar-SA" sz="3600" b="1" dirty="0" smtClean="0">
                <a:solidFill>
                  <a:srgbClr val="FF0000"/>
                </a:solidFill>
              </a:rPr>
              <a:t> </a:t>
            </a:r>
            <a:r>
              <a:rPr lang="ar-SA" sz="3600" b="1" dirty="0" smtClean="0"/>
              <a:t>ومعناها </a:t>
            </a:r>
            <a:r>
              <a:rPr lang="en-US" sz="3600" b="1" dirty="0">
                <a:solidFill>
                  <a:srgbClr val="FF0000"/>
                </a:solidFill>
              </a:rPr>
              <a:t>new line </a:t>
            </a:r>
            <a:r>
              <a:rPr lang="en-US" sz="3600" b="1" dirty="0" smtClean="0"/>
              <a:t>)</a:t>
            </a:r>
            <a:r>
              <a:rPr lang="ar-SA" sz="3600" b="1" dirty="0" smtClean="0"/>
              <a:t> )سطر جديد.</a:t>
            </a:r>
          </a:p>
          <a:p>
            <a:pPr algn="just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Expr1</a:t>
            </a:r>
            <a:r>
              <a:rPr lang="ar-SA" sz="3600" b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Expr2</a:t>
            </a:r>
            <a:r>
              <a:rPr lang="ar-SA" sz="3600" b="1" dirty="0" smtClean="0">
                <a:latin typeface="Times New Roman" pitchFamily="18" charset="0"/>
                <a:cs typeface="Times New Roman" pitchFamily="18" charset="0"/>
              </a:rPr>
              <a:t> يمكن </a:t>
            </a:r>
            <a:r>
              <a:rPr lang="ar-SA" sz="3600" b="1" dirty="0">
                <a:latin typeface="Times New Roman" pitchFamily="18" charset="0"/>
                <a:cs typeface="Times New Roman" pitchFamily="18" charset="0"/>
              </a:rPr>
              <a:t>أن تكون ثوابت عددية أو قيم لمتغيرات أو تعبيرات لها قيمة مطلوب إخراجها بشرط أن يفصل بينها بالمؤثر (+) عوضا عن الفاصلة في بعض اللغات الأخرى.  </a:t>
            </a:r>
          </a:p>
        </p:txBody>
      </p:sp>
      <p:sp>
        <p:nvSpPr>
          <p:cNvPr id="2" name="عنصر نائب للتذييل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أ.أميمة محمود فقير</a:t>
            </a:r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25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5438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</p:spPr>
        <p:txBody>
          <a:bodyPr>
            <a:normAutofit/>
          </a:bodyPr>
          <a:lstStyle/>
          <a:p>
            <a:pPr algn="r"/>
            <a:r>
              <a:rPr lang="ar-SA" sz="3600" b="1" dirty="0">
                <a:latin typeface="Times New Roman" pitchFamily="18" charset="0"/>
                <a:cs typeface="Times New Roman" pitchFamily="18" charset="0"/>
              </a:rPr>
              <a:t>مثال الجملة التالية </a:t>
            </a:r>
            <a:r>
              <a:rPr lang="ar-SA" sz="36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ar-SA" sz="3600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marL="0" indent="0" algn="l">
              <a:buNone/>
              <a:defRPr/>
            </a:pPr>
            <a:r>
              <a:rPr lang="en-GB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GB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ansr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20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30</a:t>
            </a:r>
            <a:r>
              <a:rPr lang="en-GB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just">
              <a:defRPr/>
            </a:pPr>
            <a:endParaRPr lang="ar-SA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ar-SA" b="1" dirty="0" smtClean="0">
                <a:latin typeface="Times New Roman" pitchFamily="18" charset="0"/>
                <a:cs typeface="Times New Roman" pitchFamily="18" charset="0"/>
              </a:rPr>
              <a:t>بها ثلاثة تعابير يفصل بينها المؤثر (+) مهمتها طباعة التعبير الأول السلسلة </a:t>
            </a:r>
            <a:r>
              <a:rPr lang="en-GB" b="1" dirty="0" err="1" smtClean="0">
                <a:latin typeface="Times New Roman" pitchFamily="18" charset="0"/>
                <a:cs typeface="Times New Roman" pitchFamily="18" charset="0"/>
              </a:rPr>
              <a:t>ansr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ar-SA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BH" b="1" dirty="0" smtClean="0">
                <a:latin typeface="Times New Roman" pitchFamily="18" charset="0"/>
                <a:cs typeface="Times New Roman" pitchFamily="18" charset="0"/>
              </a:rPr>
              <a:t>الواقعة بين علامتي التنصيص المزدوجة تتبعها القيمة 20 والقيمة 30 على التوالي على شاشة العرض بالشكل التالي :</a:t>
            </a:r>
          </a:p>
          <a:p>
            <a:endParaRPr lang="ar-SA" b="1" dirty="0"/>
          </a:p>
        </p:txBody>
      </p:sp>
      <p:sp>
        <p:nvSpPr>
          <p:cNvPr id="4" name="مستطيل مستدير الزوايا 3"/>
          <p:cNvSpPr/>
          <p:nvPr/>
        </p:nvSpPr>
        <p:spPr>
          <a:xfrm>
            <a:off x="2411760" y="4725144"/>
            <a:ext cx="4104456" cy="10081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r>
              <a:rPr lang="en-GB" sz="3200" b="1" dirty="0" err="1">
                <a:latin typeface="Times New Roman" pitchFamily="18" charset="0"/>
                <a:cs typeface="Times New Roman" pitchFamily="18" charset="0"/>
              </a:rPr>
              <a:t>ansr</a:t>
            </a:r>
            <a:r>
              <a:rPr lang="en-GB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2030</a:t>
            </a: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أ.أميمة محمود فقير</a:t>
            </a:r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26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3831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ar-SA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أما </a:t>
            </a:r>
            <a:r>
              <a:rPr lang="ar-BH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الجملة </a:t>
            </a:r>
            <a:r>
              <a:rPr lang="ar-BH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</a:t>
            </a:r>
          </a:p>
          <a:p>
            <a:pPr marL="0" indent="0" algn="l">
              <a:buNone/>
              <a:defRPr/>
            </a:pPr>
            <a:r>
              <a:rPr lang="en-GB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System.out.print</a:t>
            </a:r>
            <a:r>
              <a:rPr lang="en-GB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ansr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” + (20 + 30)</a:t>
            </a:r>
            <a:r>
              <a:rPr lang="en-GB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defRPr/>
            </a:pPr>
            <a:endParaRPr lang="ar-SA" b="1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defRPr/>
            </a:pPr>
            <a:r>
              <a:rPr lang="ar-SA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تنفذ </a:t>
            </a:r>
            <a:r>
              <a:rPr lang="ar-SA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طباعة السلسلة الحرفية أولا ثم العملية الحسابية داخل الأقواس وإظهارهما على النحو التالي:-</a:t>
            </a:r>
          </a:p>
          <a:p>
            <a:endParaRPr lang="ar-SA" dirty="0"/>
          </a:p>
        </p:txBody>
      </p:sp>
      <p:sp>
        <p:nvSpPr>
          <p:cNvPr id="4" name="مستطيل مستدير الزوايا 3"/>
          <p:cNvSpPr/>
          <p:nvPr/>
        </p:nvSpPr>
        <p:spPr>
          <a:xfrm>
            <a:off x="2411760" y="4725144"/>
            <a:ext cx="4104456" cy="10081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ansr50</a:t>
            </a:r>
            <a:endParaRPr lang="en-GB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أ.أميمة محمود فقير</a:t>
            </a:r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27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163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pPr algn="r"/>
            <a:r>
              <a:rPr lang="ar-SA" sz="4000" b="1" dirty="0" smtClean="0"/>
              <a:t>ملاحظة</a:t>
            </a:r>
            <a:r>
              <a:rPr lang="ar-SA" dirty="0" smtClean="0"/>
              <a:t>: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214974"/>
          </a:xfrm>
        </p:spPr>
        <p:txBody>
          <a:bodyPr>
            <a:normAutofit/>
          </a:bodyPr>
          <a:lstStyle/>
          <a:p>
            <a:r>
              <a:rPr lang="ar-SA" b="1" dirty="0" smtClean="0"/>
              <a:t>لغة </a:t>
            </a:r>
            <a:r>
              <a:rPr lang="ar-SA" b="1" dirty="0" err="1" smtClean="0"/>
              <a:t>الجافا</a:t>
            </a:r>
            <a:r>
              <a:rPr lang="ar-SA" b="1" dirty="0" smtClean="0"/>
              <a:t> حساسة لحالة الأحرف</a:t>
            </a:r>
          </a:p>
          <a:p>
            <a:pPr lvl="0"/>
            <a:r>
              <a:rPr lang="ar-SA" b="1" dirty="0" smtClean="0"/>
              <a:t>يجب أن تنتهي كل جملة </a:t>
            </a:r>
            <a:r>
              <a:rPr lang="ar-SA" b="1" dirty="0" err="1" smtClean="0"/>
              <a:t>بـ</a:t>
            </a:r>
            <a:r>
              <a:rPr lang="ar-SA" b="1" dirty="0" smtClean="0"/>
              <a:t> </a:t>
            </a:r>
            <a:r>
              <a:rPr lang="en-US" sz="3900" b="1" dirty="0" smtClean="0">
                <a:solidFill>
                  <a:srgbClr val="FF0000"/>
                </a:solidFill>
              </a:rPr>
              <a:t>;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ar-SA" b="1" dirty="0" smtClean="0"/>
              <a:t>يجب ان يحتوى الكلاس على محدد وصول (</a:t>
            </a:r>
            <a:r>
              <a:rPr lang="en-US" b="1" dirty="0" smtClean="0"/>
              <a:t>public , private , product</a:t>
            </a:r>
            <a:endParaRPr lang="ar-SA" b="1" dirty="0" smtClean="0"/>
          </a:p>
          <a:p>
            <a:r>
              <a:rPr lang="ar-SA" b="1" dirty="0" smtClean="0"/>
              <a:t>الأمر </a:t>
            </a:r>
            <a:r>
              <a:rPr lang="en-GB" b="1" dirty="0" err="1" smtClean="0">
                <a:solidFill>
                  <a:srgbClr val="FF0000"/>
                </a:solidFill>
              </a:rPr>
              <a:t>S</a:t>
            </a:r>
            <a:r>
              <a:rPr lang="en-GB" b="1" dirty="0" err="1" smtClean="0"/>
              <a:t>ystem.out.print</a:t>
            </a:r>
            <a:r>
              <a:rPr lang="ar-SA" b="1" dirty="0" smtClean="0"/>
              <a:t> تقوم بطباعة المخرجات في نفس السطر حتى لو تمت كتابتها في أكتر من سطر لذلك نستخدم </a:t>
            </a:r>
            <a:r>
              <a:rPr lang="en-GB" b="1" dirty="0" smtClean="0"/>
              <a:t>\n</a:t>
            </a:r>
            <a:r>
              <a:rPr lang="ar-SA" b="1" dirty="0" smtClean="0"/>
              <a:t> لجعل المؤشر ينتقل إلى سطر جديد أو نستخدم الأمر: </a:t>
            </a:r>
            <a:r>
              <a:rPr lang="en-GB" b="1" dirty="0" err="1" smtClean="0">
                <a:solidFill>
                  <a:srgbClr val="FF0000"/>
                </a:solidFill>
              </a:rPr>
              <a:t>S</a:t>
            </a:r>
            <a:r>
              <a:rPr lang="en-GB" b="1" dirty="0" err="1" smtClean="0"/>
              <a:t>ystem.out.print</a:t>
            </a:r>
            <a:r>
              <a:rPr lang="en-GB" b="1" dirty="0" err="1" smtClean="0">
                <a:solidFill>
                  <a:srgbClr val="FF0000"/>
                </a:solidFill>
              </a:rPr>
              <a:t>ln</a:t>
            </a:r>
            <a:endParaRPr lang="ar-SA" b="1" dirty="0" smtClean="0">
              <a:solidFill>
                <a:srgbClr val="FF0000"/>
              </a:solidFill>
            </a:endParaRPr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أ.أميمة محمود فقير</a:t>
            </a:r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28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b="1" dirty="0" smtClean="0"/>
              <a:t>تتابعات الهروب</a:t>
            </a:r>
            <a:endParaRPr lang="ar-SA" b="1" dirty="0"/>
          </a:p>
        </p:txBody>
      </p:sp>
      <p:graphicFrame>
        <p:nvGraphicFramePr>
          <p:cNvPr id="5" name="جدول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53430"/>
              </p:ext>
            </p:extLst>
          </p:nvPr>
        </p:nvGraphicFramePr>
        <p:xfrm>
          <a:off x="1000100" y="1500173"/>
          <a:ext cx="7286676" cy="1714512"/>
        </p:xfrm>
        <a:graphic>
          <a:graphicData uri="http://schemas.openxmlformats.org/drawingml/2006/table">
            <a:tbl>
              <a:tblPr rtl="1">
                <a:tableStyleId>{35758FB7-9AC5-4552-8A53-C91805E547FA}</a:tableStyleId>
              </a:tblPr>
              <a:tblGrid>
                <a:gridCol w="1386588"/>
                <a:gridCol w="5900088"/>
              </a:tblGrid>
              <a:tr h="571504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SA" sz="3200" b="1" dirty="0">
                          <a:solidFill>
                            <a:schemeClr val="bg1"/>
                          </a:solidFill>
                        </a:rPr>
                        <a:t>الحرف </a:t>
                      </a:r>
                      <a:endParaRPr lang="en-US" sz="32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SA" sz="3200" b="1" dirty="0">
                          <a:solidFill>
                            <a:schemeClr val="bg1"/>
                          </a:solidFill>
                        </a:rPr>
                        <a:t> الوظيفة </a:t>
                      </a:r>
                      <a:endParaRPr lang="en-US" sz="32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3200" b="1" dirty="0"/>
                        <a:t>\n</a:t>
                      </a:r>
                      <a:endParaRPr lang="en-US" sz="32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SA" sz="3200" b="1"/>
                        <a:t>لطباعة سطر جديد</a:t>
                      </a:r>
                      <a:endParaRPr lang="en-US" sz="32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71504"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3200" b="1" dirty="0"/>
                        <a:t>\t</a:t>
                      </a:r>
                      <a:endParaRPr lang="en-US" sz="32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SA" sz="3200" b="1" dirty="0"/>
                        <a:t>لطباعة مسافة افقيه</a:t>
                      </a:r>
                      <a:endParaRPr lang="en-US" sz="32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أ.أميمة محمود فقير</a:t>
            </a:r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29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pPr algn="r"/>
            <a:r>
              <a:rPr lang="ar-SA" b="1" dirty="0"/>
              <a:t>مقدمة: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algn="just"/>
            <a:r>
              <a:rPr lang="ar-SA" b="1" dirty="0"/>
              <a:t>تتكون لغة </a:t>
            </a:r>
            <a:r>
              <a:rPr lang="ar-SA" b="1" dirty="0" smtClean="0"/>
              <a:t>جافا </a:t>
            </a:r>
            <a:r>
              <a:rPr lang="ar-SA" b="1" dirty="0"/>
              <a:t>من المتغيرات والثوابت والكلمات المحجوزة </a:t>
            </a:r>
            <a:r>
              <a:rPr lang="ar-SA" b="1" dirty="0" smtClean="0"/>
              <a:t>والدوال وغيرها</a:t>
            </a:r>
            <a:endParaRPr lang="en-US" b="1" dirty="0"/>
          </a:p>
          <a:p>
            <a:pPr algn="just"/>
            <a:r>
              <a:rPr lang="ar-SA" b="1" dirty="0"/>
              <a:t>يمكن تقسيم البرامج المكتوبة  </a:t>
            </a:r>
            <a:r>
              <a:rPr lang="ar-SA" b="1" dirty="0" smtClean="0"/>
              <a:t>بالجافا </a:t>
            </a:r>
            <a:r>
              <a:rPr lang="ar-SA" b="1" dirty="0"/>
              <a:t>الى قسمين :</a:t>
            </a:r>
            <a:endParaRPr lang="en-US" b="1" dirty="0"/>
          </a:p>
          <a:p>
            <a:pPr marL="514350" lvl="0" indent="-514350" algn="just">
              <a:buFont typeface="+mj-lt"/>
              <a:buAutoNum type="arabicParenR"/>
            </a:pPr>
            <a:r>
              <a:rPr lang="ar-SA" b="1" dirty="0"/>
              <a:t>برامج تطبيقية :</a:t>
            </a:r>
            <a:endParaRPr lang="en-US" b="1" dirty="0"/>
          </a:p>
          <a:p>
            <a:pPr marL="0" indent="0" algn="just">
              <a:buNone/>
            </a:pPr>
            <a:r>
              <a:rPr lang="ar-SA" b="1" dirty="0" err="1" smtClean="0"/>
              <a:t>هى</a:t>
            </a:r>
            <a:r>
              <a:rPr lang="ar-SA" b="1" dirty="0" smtClean="0"/>
              <a:t> التي </a:t>
            </a:r>
            <a:r>
              <a:rPr lang="ar-SA" b="1" dirty="0"/>
              <a:t>يتم تنفيذها </a:t>
            </a:r>
            <a:r>
              <a:rPr lang="ar-SA" b="1" dirty="0" smtClean="0"/>
              <a:t>في بيئة </a:t>
            </a:r>
            <a:r>
              <a:rPr lang="ar-SA" b="1" dirty="0"/>
              <a:t>الجافا </a:t>
            </a:r>
            <a:r>
              <a:rPr lang="ar-SA" b="1" dirty="0" smtClean="0"/>
              <a:t>باستخدام </a:t>
            </a:r>
            <a:r>
              <a:rPr lang="ar-SA" b="1" dirty="0"/>
              <a:t>مفسر </a:t>
            </a:r>
            <a:r>
              <a:rPr lang="en-US" b="1" dirty="0"/>
              <a:t>Java Interpreter</a:t>
            </a:r>
          </a:p>
          <a:p>
            <a:pPr marL="514350" indent="-514350" algn="just">
              <a:buFont typeface="+mj-lt"/>
              <a:buAutoNum type="arabicParenR" startAt="2"/>
            </a:pPr>
            <a:r>
              <a:rPr lang="ar-SA" b="1" dirty="0" smtClean="0"/>
              <a:t>برامج الـ</a:t>
            </a:r>
            <a:r>
              <a:rPr lang="en-US" b="1" dirty="0" smtClean="0"/>
              <a:t>applet  </a:t>
            </a:r>
            <a:r>
              <a:rPr lang="ar-SA" b="1" dirty="0" smtClean="0"/>
              <a:t>:</a:t>
            </a:r>
          </a:p>
          <a:p>
            <a:pPr marL="0" indent="0" algn="just">
              <a:buNone/>
            </a:pPr>
            <a:r>
              <a:rPr lang="ar-SA" b="1" dirty="0" smtClean="0"/>
              <a:t>وهى </a:t>
            </a:r>
            <a:r>
              <a:rPr lang="ar-SA" b="1" dirty="0"/>
              <a:t>برامج </a:t>
            </a:r>
            <a:r>
              <a:rPr lang="ar-SA" b="1" dirty="0" smtClean="0"/>
              <a:t>يتم تنفيذها عبر متصفح الإنترنت</a:t>
            </a:r>
            <a:endParaRPr lang="ar-SA" b="1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أ.أميمة محمود فقير</a:t>
            </a:r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0127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686800" cy="609600"/>
          </a:xfrm>
        </p:spPr>
        <p:txBody>
          <a:bodyPr>
            <a:normAutofit/>
          </a:bodyPr>
          <a:lstStyle/>
          <a:p>
            <a:pPr algn="r" rtl="1"/>
            <a:r>
              <a:rPr lang="ar-SA" sz="3200" dirty="0" smtClean="0">
                <a:solidFill>
                  <a:schemeClr val="accent2">
                    <a:lumMod val="75000"/>
                  </a:schemeClr>
                </a:solidFill>
              </a:rPr>
              <a:t>الإختصارات الشائعة في العمليات الإسنادية :</a:t>
            </a:r>
            <a:endParaRPr lang="en-GB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235572"/>
              </p:ext>
            </p:extLst>
          </p:nvPr>
        </p:nvGraphicFramePr>
        <p:xfrm>
          <a:off x="381000" y="1066801"/>
          <a:ext cx="8305800" cy="38226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24200"/>
                <a:gridCol w="2413000"/>
                <a:gridCol w="2768600"/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ar-SA" sz="3200" dirty="0" smtClean="0"/>
                        <a:t>مايقابله دون إختصار</a:t>
                      </a:r>
                      <a:endParaRPr lang="en-GB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3200" dirty="0" smtClean="0"/>
                        <a:t>مثال </a:t>
                      </a:r>
                      <a:endParaRPr lang="en-GB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3200" dirty="0" smtClean="0"/>
                        <a:t>العامل</a:t>
                      </a:r>
                      <a:endParaRPr lang="en-GB" sz="3200" dirty="0"/>
                    </a:p>
                  </a:txBody>
                  <a:tcPr anchor="ctr"/>
                </a:tc>
              </a:tr>
              <a:tr h="627380">
                <a:tc>
                  <a:txBody>
                    <a:bodyPr/>
                    <a:lstStyle/>
                    <a:p>
                      <a:pPr algn="ctr" rtl="1"/>
                      <a:r>
                        <a:rPr lang="en-GB" sz="3200" b="0" dirty="0" smtClean="0"/>
                        <a:t>c = c + 7</a:t>
                      </a:r>
                      <a:endParaRPr lang="en-GB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GB" sz="3200" b="0" dirty="0" smtClean="0"/>
                        <a:t>c + = 7</a:t>
                      </a:r>
                      <a:endParaRPr lang="en-GB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3200" b="1" dirty="0" smtClean="0"/>
                        <a:t> = +</a:t>
                      </a:r>
                      <a:r>
                        <a:rPr lang="ar-SA" sz="3200" b="1" baseline="0" dirty="0" smtClean="0"/>
                        <a:t> </a:t>
                      </a:r>
                      <a:endParaRPr lang="en-GB" sz="3200" b="1" dirty="0"/>
                    </a:p>
                  </a:txBody>
                  <a:tcPr/>
                </a:tc>
              </a:tr>
              <a:tr h="627380">
                <a:tc>
                  <a:txBody>
                    <a:bodyPr/>
                    <a:lstStyle/>
                    <a:p>
                      <a:pPr algn="ctr" rtl="1"/>
                      <a:r>
                        <a:rPr lang="en-GB" sz="3200" b="0" dirty="0" smtClean="0"/>
                        <a:t>d = d - 4</a:t>
                      </a:r>
                      <a:endParaRPr lang="en-GB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GB" sz="3200" b="0" dirty="0" smtClean="0"/>
                        <a:t>d - = 4</a:t>
                      </a:r>
                      <a:endParaRPr lang="en-GB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3200" b="1" dirty="0" smtClean="0"/>
                        <a:t>=</a:t>
                      </a:r>
                      <a:r>
                        <a:rPr lang="ar-SA" sz="3200" b="1" baseline="0" dirty="0" smtClean="0"/>
                        <a:t> -</a:t>
                      </a:r>
                      <a:endParaRPr lang="en-GB" sz="3200" b="1" dirty="0"/>
                    </a:p>
                  </a:txBody>
                  <a:tcPr/>
                </a:tc>
              </a:tr>
              <a:tr h="627380">
                <a:tc>
                  <a:txBody>
                    <a:bodyPr/>
                    <a:lstStyle/>
                    <a:p>
                      <a:pPr algn="ctr" rtl="1"/>
                      <a:r>
                        <a:rPr lang="en-GB" sz="3200" b="0" dirty="0" smtClean="0"/>
                        <a:t>e = e * 5</a:t>
                      </a:r>
                      <a:endParaRPr lang="en-GB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GB" sz="3200" b="0" dirty="0" smtClean="0"/>
                        <a:t>e * = 5</a:t>
                      </a:r>
                      <a:endParaRPr lang="en-GB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3200" b="1" dirty="0" smtClean="0"/>
                        <a:t>=</a:t>
                      </a:r>
                      <a:r>
                        <a:rPr lang="ar-SA" sz="3200" b="1" baseline="0" dirty="0" smtClean="0"/>
                        <a:t> *</a:t>
                      </a:r>
                      <a:endParaRPr lang="en-GB" sz="3200" b="1" dirty="0"/>
                    </a:p>
                  </a:txBody>
                  <a:tcPr/>
                </a:tc>
              </a:tr>
              <a:tr h="627380">
                <a:tc>
                  <a:txBody>
                    <a:bodyPr/>
                    <a:lstStyle/>
                    <a:p>
                      <a:pPr algn="ctr" rtl="1"/>
                      <a:r>
                        <a:rPr lang="en-GB" sz="3200" b="0" dirty="0" smtClean="0"/>
                        <a:t>f = f / 3</a:t>
                      </a:r>
                      <a:endParaRPr lang="en-GB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GB" sz="3200" b="0" dirty="0" smtClean="0"/>
                        <a:t>f = f / 3</a:t>
                      </a:r>
                      <a:endParaRPr lang="en-GB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3200" b="1" dirty="0" smtClean="0"/>
                        <a:t>= /</a:t>
                      </a:r>
                      <a:endParaRPr lang="en-GB" sz="3200" b="1" dirty="0"/>
                    </a:p>
                  </a:txBody>
                  <a:tcPr/>
                </a:tc>
              </a:tr>
              <a:tr h="627380">
                <a:tc>
                  <a:txBody>
                    <a:bodyPr/>
                    <a:lstStyle/>
                    <a:p>
                      <a:pPr algn="ctr" rtl="1"/>
                      <a:r>
                        <a:rPr lang="en-GB" sz="3200" b="0" dirty="0" smtClean="0"/>
                        <a:t>g = g % 9</a:t>
                      </a:r>
                      <a:endParaRPr lang="en-GB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GB" sz="3200" b="0" dirty="0" smtClean="0"/>
                        <a:t>g % = 9</a:t>
                      </a:r>
                      <a:endParaRPr lang="en-GB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3200" b="1" dirty="0" smtClean="0"/>
                        <a:t>= %</a:t>
                      </a:r>
                      <a:endParaRPr lang="en-GB" sz="3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عنصر نائب للتذييل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أ.أميمة محمود فقير</a:t>
            </a:r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30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2155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pPr algn="just"/>
            <a:r>
              <a:rPr lang="ar-SA" sz="4000" b="1" dirty="0" smtClean="0"/>
              <a:t>العوامل الأربعة الأولى تنجز أعمالاً مألوفة لدينا، أما عامل الباقي % المسمى أيضاً المعامل </a:t>
            </a:r>
            <a:r>
              <a:rPr lang="en-US" sz="4000" b="1" dirty="0" smtClean="0"/>
              <a:t>modulus </a:t>
            </a:r>
            <a:r>
              <a:rPr lang="ar-SA" sz="4000" b="1" dirty="0" smtClean="0"/>
              <a:t>، يتم استعماله لحساب باقي القسمة لعدد </a:t>
            </a:r>
            <a:r>
              <a:rPr lang="ar-SA" sz="4000" b="1" dirty="0" smtClean="0">
                <a:solidFill>
                  <a:srgbClr val="FF0000"/>
                </a:solidFill>
              </a:rPr>
              <a:t>صحيح</a:t>
            </a:r>
            <a:r>
              <a:rPr lang="ar-SA" sz="4000" b="1" dirty="0" smtClean="0"/>
              <a:t> على </a:t>
            </a:r>
            <a:r>
              <a:rPr lang="ar-SA" sz="4000" b="1" dirty="0" smtClean="0"/>
              <a:t>عدد </a:t>
            </a:r>
            <a:r>
              <a:rPr lang="ar-SA" sz="4000" b="1" dirty="0" smtClean="0">
                <a:solidFill>
                  <a:srgbClr val="FF0000"/>
                </a:solidFill>
              </a:rPr>
              <a:t>صحيح</a:t>
            </a:r>
            <a:r>
              <a:rPr lang="ar-SA" sz="4000" b="1" dirty="0" smtClean="0"/>
              <a:t> </a:t>
            </a:r>
            <a:r>
              <a:rPr lang="ar-SA" sz="4000" b="1" dirty="0" smtClean="0"/>
              <a:t>آخر، </a:t>
            </a:r>
            <a:r>
              <a:rPr lang="ar-SA" sz="4000" b="1" dirty="0" smtClean="0"/>
              <a:t>مثال التعبير </a:t>
            </a:r>
            <a:r>
              <a:rPr lang="en-US" sz="4000" b="1" dirty="0" smtClean="0"/>
              <a:t>20%3 </a:t>
            </a:r>
            <a:r>
              <a:rPr lang="ar-SA" sz="4000" b="1" dirty="0" smtClean="0"/>
              <a:t> يساوى  </a:t>
            </a:r>
            <a:r>
              <a:rPr lang="ar-SA" sz="4000" b="1" dirty="0" smtClean="0">
                <a:solidFill>
                  <a:srgbClr val="FF0000"/>
                </a:solidFill>
              </a:rPr>
              <a:t>2</a:t>
            </a:r>
            <a:endParaRPr lang="ar-SA" sz="4000" b="1" dirty="0" smtClean="0">
              <a:solidFill>
                <a:srgbClr val="FF0000"/>
              </a:solidFill>
            </a:endParaRPr>
          </a:p>
          <a:p>
            <a:pPr algn="just"/>
            <a:r>
              <a:rPr lang="ar-SA" sz="4000" b="1" dirty="0" smtClean="0"/>
              <a:t>تسمى هذه العوامل الحسابية بالعوامل </a:t>
            </a:r>
            <a:r>
              <a:rPr lang="ar-SA" sz="4000" b="1" dirty="0" smtClean="0">
                <a:solidFill>
                  <a:srgbClr val="FF0000"/>
                </a:solidFill>
              </a:rPr>
              <a:t>الثنائية</a:t>
            </a:r>
            <a:r>
              <a:rPr lang="ar-SA" sz="4000" b="1" dirty="0" smtClean="0"/>
              <a:t> لأنها تعمل على قيمتين.</a:t>
            </a:r>
            <a:endParaRPr lang="en-US" sz="4000" b="1" dirty="0" smtClean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أ.أميمة محمود فقير</a:t>
            </a:r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31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ar-SA" sz="4000" b="1" dirty="0" smtClean="0"/>
              <a:t>يمكن استعمال أكثر من عامل في تعبير رياضي واحد، فمثلاً التعبير:</a:t>
            </a:r>
            <a:endParaRPr lang="en-US" sz="4000" b="1" dirty="0" smtClean="0"/>
          </a:p>
          <a:p>
            <a:pPr algn="l" rtl="0">
              <a:buNone/>
            </a:pPr>
            <a:r>
              <a:rPr lang="en-US" sz="4000" b="1" dirty="0" smtClean="0"/>
              <a:t>C=(f-</a:t>
            </a:r>
            <a:r>
              <a:rPr lang="en-GB" sz="4000" b="1" dirty="0" smtClean="0"/>
              <a:t>x</a:t>
            </a:r>
            <a:r>
              <a:rPr lang="en-US" sz="4000" b="1" dirty="0" smtClean="0"/>
              <a:t>)*5/9+10; </a:t>
            </a:r>
          </a:p>
          <a:p>
            <a:pPr>
              <a:buNone/>
            </a:pPr>
            <a:endParaRPr lang="ar-SA" sz="4000" b="1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أ.أميمة محمود فقير</a:t>
            </a:r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32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686800" cy="609600"/>
          </a:xfrm>
        </p:spPr>
        <p:txBody>
          <a:bodyPr>
            <a:normAutofit/>
          </a:bodyPr>
          <a:lstStyle/>
          <a:p>
            <a:pPr algn="r" rtl="1"/>
            <a:r>
              <a:rPr lang="ar-SA" sz="3200" dirty="0" smtClean="0">
                <a:solidFill>
                  <a:schemeClr val="accent2">
                    <a:lumMod val="75000"/>
                  </a:schemeClr>
                </a:solidFill>
              </a:rPr>
              <a:t>عامل الزيادة وعامل النقصان :</a:t>
            </a:r>
            <a:endParaRPr lang="en-GB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309598"/>
              </p:ext>
            </p:extLst>
          </p:nvPr>
        </p:nvGraphicFramePr>
        <p:xfrm>
          <a:off x="381000" y="1066801"/>
          <a:ext cx="8458200" cy="51053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43881"/>
                <a:gridCol w="1784758"/>
                <a:gridCol w="1629561"/>
              </a:tblGrid>
              <a:tr h="922661">
                <a:tc>
                  <a:txBody>
                    <a:bodyPr/>
                    <a:lstStyle/>
                    <a:p>
                      <a:pPr algn="ctr"/>
                      <a:r>
                        <a:rPr lang="ar-SA" sz="3200" dirty="0" smtClean="0"/>
                        <a:t>مايقابله دون إختصار</a:t>
                      </a:r>
                      <a:endParaRPr lang="en-GB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3200" dirty="0" smtClean="0"/>
                        <a:t>مثال </a:t>
                      </a:r>
                      <a:endParaRPr lang="en-GB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3200" dirty="0" smtClean="0"/>
                        <a:t>العامل</a:t>
                      </a:r>
                      <a:endParaRPr lang="en-GB" sz="3200" dirty="0"/>
                    </a:p>
                  </a:txBody>
                  <a:tcPr anchor="ctr"/>
                </a:tc>
              </a:tr>
              <a:tr h="2091369">
                <a:tc>
                  <a:txBody>
                    <a:bodyPr/>
                    <a:lstStyle/>
                    <a:p>
                      <a:pPr algn="ctr" rtl="1"/>
                      <a:r>
                        <a:rPr lang="ar-SA" sz="3200" b="0" dirty="0" smtClean="0"/>
                        <a:t>يتم</a:t>
                      </a:r>
                      <a:r>
                        <a:rPr lang="ar-SA" sz="3200" b="0" baseline="0" dirty="0" smtClean="0"/>
                        <a:t> زيادة المتغير </a:t>
                      </a:r>
                      <a:r>
                        <a:rPr lang="en-US" sz="3200" b="0" baseline="0" dirty="0" smtClean="0"/>
                        <a:t>a</a:t>
                      </a:r>
                      <a:r>
                        <a:rPr lang="ar-SA" sz="3200" b="0" baseline="0" dirty="0" smtClean="0"/>
                        <a:t> بمقدار 1 ثم تستخدم القيمة الجديدة للمتغير </a:t>
                      </a:r>
                      <a:r>
                        <a:rPr lang="en-US" sz="3200" b="0" baseline="0" dirty="0" smtClean="0"/>
                        <a:t>a</a:t>
                      </a:r>
                      <a:r>
                        <a:rPr lang="ar-SA" sz="3200" b="0" baseline="0" dirty="0" smtClean="0"/>
                        <a:t> في التعبير المتواجد فيه</a:t>
                      </a:r>
                      <a:endParaRPr lang="en-GB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GB" sz="3200" b="0" dirty="0" smtClean="0"/>
                        <a:t>+ + a</a:t>
                      </a:r>
                      <a:endParaRPr lang="en-GB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3200" b="1" dirty="0" smtClean="0"/>
                        <a:t>++</a:t>
                      </a:r>
                      <a:r>
                        <a:rPr lang="ar-SA" sz="3200" b="1" baseline="0" dirty="0" smtClean="0"/>
                        <a:t> </a:t>
                      </a:r>
                      <a:endParaRPr lang="en-GB" sz="3200" b="1" dirty="0"/>
                    </a:p>
                  </a:txBody>
                  <a:tcPr/>
                </a:tc>
              </a:tr>
              <a:tr h="2091369">
                <a:tc>
                  <a:txBody>
                    <a:bodyPr/>
                    <a:lstStyle/>
                    <a:p>
                      <a:pPr algn="ctr" rtl="1"/>
                      <a:r>
                        <a:rPr lang="ar-SA" sz="3200" b="0" baseline="0" dirty="0" smtClean="0"/>
                        <a:t>تستخدم القيمة الأولى للمتغير </a:t>
                      </a:r>
                      <a:r>
                        <a:rPr lang="en-US" sz="3200" b="0" baseline="0" dirty="0" smtClean="0"/>
                        <a:t>a</a:t>
                      </a:r>
                      <a:r>
                        <a:rPr lang="ar-SA" sz="3200" b="0" baseline="0" dirty="0" smtClean="0"/>
                        <a:t> في التعبير المتواجد ثم </a:t>
                      </a:r>
                      <a:r>
                        <a:rPr lang="ar-SA" sz="3200" b="0" dirty="0" smtClean="0"/>
                        <a:t>يتم</a:t>
                      </a:r>
                      <a:r>
                        <a:rPr lang="ar-SA" sz="3200" b="0" baseline="0" dirty="0" smtClean="0"/>
                        <a:t> زيادة المتغير </a:t>
                      </a:r>
                      <a:r>
                        <a:rPr lang="en-US" sz="3200" b="0" baseline="0" dirty="0" smtClean="0"/>
                        <a:t>a</a:t>
                      </a:r>
                      <a:r>
                        <a:rPr lang="ar-SA" sz="3200" b="0" baseline="0" dirty="0" smtClean="0"/>
                        <a:t> بمقدار 1</a:t>
                      </a:r>
                      <a:endParaRPr lang="en-GB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0" dirty="0" smtClean="0"/>
                        <a:t>a++</a:t>
                      </a:r>
                      <a:endParaRPr lang="en-GB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3200" b="1" dirty="0" smtClean="0"/>
                        <a:t>++</a:t>
                      </a:r>
                      <a:endParaRPr lang="en-GB" sz="3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عنصر نائب للتذييل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أ.أميمة محمود فقير</a:t>
            </a:r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33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2155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865650"/>
              </p:ext>
            </p:extLst>
          </p:nvPr>
        </p:nvGraphicFramePr>
        <p:xfrm>
          <a:off x="381000" y="1066801"/>
          <a:ext cx="8458200" cy="51053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43881"/>
                <a:gridCol w="1784758"/>
                <a:gridCol w="1629561"/>
              </a:tblGrid>
              <a:tr h="922661">
                <a:tc>
                  <a:txBody>
                    <a:bodyPr/>
                    <a:lstStyle/>
                    <a:p>
                      <a:pPr algn="ctr"/>
                      <a:r>
                        <a:rPr lang="ar-SA" sz="3200" dirty="0" smtClean="0"/>
                        <a:t>مايقابله دون إختصار</a:t>
                      </a:r>
                      <a:endParaRPr lang="en-GB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3200" dirty="0" smtClean="0"/>
                        <a:t>مثال </a:t>
                      </a:r>
                      <a:endParaRPr lang="en-GB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3200" dirty="0" smtClean="0"/>
                        <a:t>العامل</a:t>
                      </a:r>
                      <a:endParaRPr lang="en-GB" sz="3200" dirty="0"/>
                    </a:p>
                  </a:txBody>
                  <a:tcPr anchor="ctr"/>
                </a:tc>
              </a:tr>
              <a:tr h="2091369">
                <a:tc>
                  <a:txBody>
                    <a:bodyPr/>
                    <a:lstStyle/>
                    <a:p>
                      <a:pPr algn="ctr" rtl="1"/>
                      <a:r>
                        <a:rPr lang="ar-SA" sz="3200" b="0" dirty="0" smtClean="0"/>
                        <a:t>يتم</a:t>
                      </a:r>
                      <a:r>
                        <a:rPr lang="ar-SA" sz="3200" b="0" baseline="0" dirty="0" smtClean="0"/>
                        <a:t> إنقاص المتغير </a:t>
                      </a:r>
                      <a:r>
                        <a:rPr lang="en-US" sz="3200" b="0" baseline="0" dirty="0" smtClean="0"/>
                        <a:t>b</a:t>
                      </a:r>
                      <a:r>
                        <a:rPr lang="ar-SA" sz="3200" b="0" baseline="0" dirty="0" smtClean="0"/>
                        <a:t> بمقدار 1 ثم تستخدم القيمة الجديدة للمتغير </a:t>
                      </a:r>
                      <a:r>
                        <a:rPr lang="en-US" sz="3200" b="0" baseline="0" dirty="0" smtClean="0"/>
                        <a:t>b</a:t>
                      </a:r>
                      <a:r>
                        <a:rPr lang="ar-SA" sz="3200" b="0" baseline="0" dirty="0" smtClean="0"/>
                        <a:t> في التعبير المتواجد فيه</a:t>
                      </a:r>
                      <a:endParaRPr lang="en-GB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0" dirty="0" smtClean="0"/>
                        <a:t>--b</a:t>
                      </a:r>
                      <a:endParaRPr lang="en-GB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3200" b="1" dirty="0" smtClean="0"/>
                        <a:t>--</a:t>
                      </a:r>
                      <a:r>
                        <a:rPr lang="ar-SA" sz="3200" b="1" baseline="0" dirty="0" smtClean="0"/>
                        <a:t> </a:t>
                      </a:r>
                      <a:endParaRPr lang="en-GB" sz="3200" b="1" dirty="0"/>
                    </a:p>
                  </a:txBody>
                  <a:tcPr/>
                </a:tc>
              </a:tr>
              <a:tr h="2091369">
                <a:tc>
                  <a:txBody>
                    <a:bodyPr/>
                    <a:lstStyle/>
                    <a:p>
                      <a:pPr algn="ctr" rtl="1"/>
                      <a:r>
                        <a:rPr lang="ar-SA" sz="3200" b="0" baseline="0" dirty="0" smtClean="0"/>
                        <a:t>تستخدم القيمة الأولى للمتغير </a:t>
                      </a:r>
                      <a:r>
                        <a:rPr lang="en-US" sz="3200" b="0" baseline="0" dirty="0" smtClean="0"/>
                        <a:t>b</a:t>
                      </a:r>
                      <a:r>
                        <a:rPr lang="ar-SA" sz="3200" b="0" baseline="0" dirty="0" smtClean="0"/>
                        <a:t> في التعبير المتواجد ثم </a:t>
                      </a:r>
                      <a:r>
                        <a:rPr lang="ar-SA" sz="3200" b="0" dirty="0" smtClean="0"/>
                        <a:t>يتم</a:t>
                      </a:r>
                      <a:r>
                        <a:rPr lang="ar-SA" sz="3200" b="0" baseline="0" dirty="0" smtClean="0"/>
                        <a:t> إنقاص المتغير </a:t>
                      </a:r>
                      <a:r>
                        <a:rPr lang="en-US" sz="3200" b="0" baseline="0" dirty="0" smtClean="0"/>
                        <a:t>b</a:t>
                      </a:r>
                      <a:r>
                        <a:rPr lang="ar-SA" sz="3200" b="0" baseline="0" dirty="0" smtClean="0"/>
                        <a:t> بمقدار 1</a:t>
                      </a:r>
                      <a:endParaRPr lang="en-GB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0" dirty="0" smtClean="0"/>
                        <a:t>b--</a:t>
                      </a:r>
                      <a:endParaRPr lang="en-GB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3200" b="1" dirty="0" smtClean="0"/>
                        <a:t>--</a:t>
                      </a:r>
                      <a:endParaRPr lang="en-GB" sz="3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عنصر نائب للتذييل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أ.أميمة محمود فقير</a:t>
            </a:r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34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9810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pPr algn="r"/>
            <a:r>
              <a:rPr lang="ar-SA" b="1" dirty="0" smtClean="0"/>
              <a:t>أولوية تنفيذ العمليات:</a:t>
            </a:r>
            <a:endParaRPr lang="ar-SA" b="1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10000" contrast="30000"/>
          </a:blip>
          <a:stretch>
            <a:fillRect/>
          </a:stretch>
        </p:blipFill>
        <p:spPr bwMode="auto">
          <a:xfrm>
            <a:off x="457200" y="1196752"/>
            <a:ext cx="8229600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أ.أميمة محمود فقير</a:t>
            </a:r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35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1472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ar-SA" sz="4400" b="1" u="sng" dirty="0" smtClean="0"/>
              <a:t>ملحوظة:</a:t>
            </a:r>
          </a:p>
          <a:p>
            <a:pPr algn="just"/>
            <a:r>
              <a:rPr lang="ar-SA" sz="4000" b="1" dirty="0" smtClean="0"/>
              <a:t>إذا تساوت أوليتان مثل الجمع والطرح في تعبير، تقّدم العملية الأقرب إلى يسار التعبير</a:t>
            </a:r>
            <a:endParaRPr lang="ar-SA" sz="4000" b="1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أ.أميمة محمود فقير</a:t>
            </a:r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36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ar-SA" sz="4000" b="1" dirty="0" smtClean="0"/>
              <a:t>مثال: </a:t>
            </a:r>
            <a:r>
              <a:rPr lang="en-US" sz="4000" b="1" dirty="0" err="1" smtClean="0"/>
              <a:t>Exp</a:t>
            </a:r>
            <a:r>
              <a:rPr lang="en-US" sz="4000" b="1" dirty="0" smtClean="0"/>
              <a:t> = X </a:t>
            </a:r>
            <a:r>
              <a:rPr lang="en-US" sz="4000" b="1" dirty="0" smtClean="0"/>
              <a:t>+ y  / z *</a:t>
            </a:r>
            <a:r>
              <a:rPr lang="en-US" sz="4000" b="1" dirty="0" smtClean="0"/>
              <a:t>a                          	</a:t>
            </a:r>
            <a:endParaRPr lang="en-US" sz="4000" b="1" dirty="0" smtClean="0"/>
          </a:p>
          <a:p>
            <a:pPr algn="l">
              <a:buNone/>
            </a:pPr>
            <a:endParaRPr lang="en-US" sz="4000" b="1" dirty="0" smtClean="0"/>
          </a:p>
          <a:p>
            <a:pPr algn="l">
              <a:buNone/>
            </a:pPr>
            <a:endParaRPr lang="ar-SA" sz="4000" b="1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أ.أميمة محمود فقير</a:t>
            </a:r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37</a:t>
            </a:fld>
            <a:endParaRPr lang="ar-SA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lum bright="-10000" contrast="30000"/>
          </a:blip>
          <a:srcRect/>
          <a:stretch>
            <a:fillRect/>
          </a:stretch>
        </p:blipFill>
        <p:spPr bwMode="auto">
          <a:xfrm>
            <a:off x="611560" y="2420888"/>
            <a:ext cx="7960968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rtl="0"/>
            <a:r>
              <a:rPr lang="en-US" sz="6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  <a:reflection blurRad="6350" stA="55000" endA="50" endPos="85000" dir="5400000" sy="-100000" algn="bl" rotWithShape="0"/>
                </a:effectLst>
              </a:rPr>
              <a:t>Home work</a:t>
            </a:r>
          </a:p>
        </p:txBody>
      </p:sp>
      <p:sp>
        <p:nvSpPr>
          <p:cNvPr id="5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/>
          </a:bodyPr>
          <a:lstStyle/>
          <a:p>
            <a:r>
              <a:rPr lang="ar-SA" sz="4000" b="1" dirty="0" smtClean="0"/>
              <a:t>أكتب عن عملية الكبسلة </a:t>
            </a:r>
            <a:r>
              <a:rPr lang="en-US" sz="4000" b="1" dirty="0" smtClean="0"/>
              <a:t>Encapsulation</a:t>
            </a:r>
            <a:endParaRPr lang="ar-SA" sz="4000" b="1" dirty="0" smtClean="0"/>
          </a:p>
          <a:p>
            <a:r>
              <a:rPr lang="ar-SA" sz="4000" b="1" dirty="0" smtClean="0"/>
              <a:t>أكتب عن عملية الوراثة </a:t>
            </a:r>
            <a:r>
              <a:rPr lang="en-US" sz="4000" b="1" dirty="0" smtClean="0"/>
              <a:t>Inheritance</a:t>
            </a:r>
            <a:endParaRPr lang="en-US" sz="4000" dirty="0"/>
          </a:p>
        </p:txBody>
      </p:sp>
      <p:sp>
        <p:nvSpPr>
          <p:cNvPr id="2" name="عنصر نائب للتذييل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أ.أميمة محمود فقير</a:t>
            </a:r>
            <a:endParaRPr lang="ar-SA"/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38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93811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صورة 5" descr="فهر1س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22" y="1000110"/>
            <a:ext cx="4714908" cy="47149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b="1" dirty="0" smtClean="0"/>
              <a:t>تابع المقدمة:</a:t>
            </a: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ar-SY" b="1" dirty="0"/>
              <a:t>بعد كتابة </a:t>
            </a:r>
            <a:r>
              <a:rPr lang="ar-SY" b="1" dirty="0" smtClean="0"/>
              <a:t>برنامج </a:t>
            </a:r>
            <a:r>
              <a:rPr lang="ar-SY" b="1" dirty="0"/>
              <a:t>ما وتخزينه على القرص الصلب تتم </a:t>
            </a:r>
            <a:r>
              <a:rPr lang="ar-SY" b="1" dirty="0" smtClean="0"/>
              <a:t>ترجمته</a:t>
            </a:r>
            <a:r>
              <a:rPr lang="ar-SA" b="1" dirty="0" smtClean="0"/>
              <a:t> (بواسطة المترجم)</a:t>
            </a:r>
            <a:r>
              <a:rPr lang="ar-SY" b="1" dirty="0" smtClean="0"/>
              <a:t> </a:t>
            </a:r>
            <a:r>
              <a:rPr lang="ar-SY" b="1" dirty="0"/>
              <a:t>إلى لغة الآلة قبل </a:t>
            </a:r>
            <a:r>
              <a:rPr lang="ar-SY" b="1" dirty="0" smtClean="0"/>
              <a:t>تنفيذه</a:t>
            </a:r>
            <a:r>
              <a:rPr lang="ar-SA" b="1" dirty="0" smtClean="0"/>
              <a:t> </a:t>
            </a:r>
            <a:r>
              <a:rPr lang="ar-SY" b="1" dirty="0" smtClean="0"/>
              <a:t>.</a:t>
            </a:r>
            <a:endParaRPr lang="en-US" b="1" dirty="0"/>
          </a:p>
          <a:p>
            <a:pPr algn="just"/>
            <a:r>
              <a:rPr lang="ar-SY" b="1" dirty="0" smtClean="0"/>
              <a:t>يشبه </a:t>
            </a:r>
            <a:r>
              <a:rPr lang="ar-SY" b="1" dirty="0"/>
              <a:t>المفسر المترجم من حيث الوظيفة، لكنه يدمج عمليتي </a:t>
            </a:r>
            <a:r>
              <a:rPr lang="ar-SY" b="1" dirty="0" smtClean="0"/>
              <a:t>الترجمة</a:t>
            </a:r>
            <a:r>
              <a:rPr lang="ar-SA" b="1" dirty="0" smtClean="0"/>
              <a:t> </a:t>
            </a:r>
            <a:r>
              <a:rPr lang="ar-SY" b="1" dirty="0" smtClean="0"/>
              <a:t>والتنفيذ</a:t>
            </a:r>
            <a:r>
              <a:rPr lang="ar-SY" b="1" dirty="0"/>
              <a:t>، حيث يترجم التعليمات الواحدة تلو الأخرى وينفذها قبل الانتقال إلى التعليمة التالية .</a:t>
            </a:r>
            <a:endParaRPr lang="ar-SA" b="1" dirty="0"/>
          </a:p>
        </p:txBody>
      </p:sp>
      <p:sp>
        <p:nvSpPr>
          <p:cNvPr id="2" name="عنصر نائب للتذييل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أ.أميمة محمود فقير</a:t>
            </a:r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4317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algn="just"/>
            <a:r>
              <a:rPr lang="ar-SY" sz="3600" b="1" dirty="0"/>
              <a:t>تتضمن عملية ترجمة وتنفيذ برامج جافا استعمالاً </a:t>
            </a:r>
            <a:r>
              <a:rPr lang="ar-SY" sz="3600" b="1" dirty="0">
                <a:solidFill>
                  <a:srgbClr val="FF0000"/>
                </a:solidFill>
              </a:rPr>
              <a:t>لمترجم ومفسر </a:t>
            </a:r>
            <a:r>
              <a:rPr lang="ar-SY" sz="3600" b="1" dirty="0"/>
              <a:t>معاً، فتُتَرجم برامج جافا إلى </a:t>
            </a:r>
            <a:r>
              <a:rPr lang="ar-SY" sz="3600" b="1" dirty="0" smtClean="0"/>
              <a:t>لغة</a:t>
            </a:r>
            <a:r>
              <a:rPr lang="ar-SA" sz="3600" b="1" dirty="0" smtClean="0"/>
              <a:t> </a:t>
            </a:r>
            <a:r>
              <a:rPr lang="ar-SY" sz="3600" b="1" dirty="0" smtClean="0"/>
              <a:t>خاصة </a:t>
            </a:r>
            <a:r>
              <a:rPr lang="ar-SY" sz="3600" b="1" dirty="0"/>
              <a:t>تشبه لغات الآلة تُسمى (</a:t>
            </a:r>
            <a:r>
              <a:rPr lang="en-US" sz="3600" b="1" dirty="0" err="1" smtClean="0">
                <a:solidFill>
                  <a:srgbClr val="FF0000"/>
                </a:solidFill>
              </a:rPr>
              <a:t>byteCode</a:t>
            </a:r>
            <a:r>
              <a:rPr lang="ar-SY" sz="3600" b="1" dirty="0"/>
              <a:t>) ويقوم مفسر جافا </a:t>
            </a:r>
            <a:r>
              <a:rPr lang="ar-SY" sz="3600" b="1" dirty="0" smtClean="0"/>
              <a:t>( </a:t>
            </a:r>
            <a:r>
              <a:rPr lang="en-US" sz="3600" b="1" dirty="0">
                <a:solidFill>
                  <a:srgbClr val="FF0000"/>
                </a:solidFill>
              </a:rPr>
              <a:t>JVM Java Virtual Machine</a:t>
            </a:r>
            <a:r>
              <a:rPr lang="ar-SY" sz="3600" b="1" dirty="0"/>
              <a:t>) بتحويل </a:t>
            </a:r>
            <a:r>
              <a:rPr lang="en-US" sz="3600" b="1" dirty="0" err="1" smtClean="0"/>
              <a:t>byteCode</a:t>
            </a:r>
            <a:r>
              <a:rPr lang="en-US" sz="3600" b="1" dirty="0" smtClean="0"/>
              <a:t>  </a:t>
            </a:r>
            <a:r>
              <a:rPr lang="ar-SA" sz="3600" b="1" dirty="0" smtClean="0"/>
              <a:t>  </a:t>
            </a:r>
            <a:r>
              <a:rPr lang="ar-SY" sz="3600" b="1" dirty="0" smtClean="0"/>
              <a:t>إلى </a:t>
            </a:r>
            <a:r>
              <a:rPr lang="ar-SY" sz="3600" b="1" dirty="0">
                <a:solidFill>
                  <a:srgbClr val="FF0000"/>
                </a:solidFill>
              </a:rPr>
              <a:t>لغة الآلة </a:t>
            </a:r>
            <a:r>
              <a:rPr lang="ar-SY" sz="3600" b="1" dirty="0"/>
              <a:t>المتوافقة مع بيئة الحاسب ومن ثم تنفيذ البرنامج </a:t>
            </a:r>
            <a:r>
              <a:rPr lang="ar-SY" sz="3600" b="1" dirty="0" smtClean="0"/>
              <a:t>.</a:t>
            </a:r>
            <a:endParaRPr lang="ar-SA" sz="3600" b="1" dirty="0" smtClean="0"/>
          </a:p>
          <a:p>
            <a:pPr marL="0" indent="0" algn="just">
              <a:buNone/>
            </a:pPr>
            <a:r>
              <a:rPr lang="ar-SA" sz="3600" b="1" dirty="0" smtClean="0"/>
              <a:t>الشكل التالي يوضح: </a:t>
            </a:r>
            <a:r>
              <a:rPr lang="ar-SY" sz="3600" b="1" dirty="0"/>
              <a:t>مراحل تنفيذ برنامج </a:t>
            </a:r>
            <a:r>
              <a:rPr lang="ar-SY" sz="3600" b="1" dirty="0" smtClean="0"/>
              <a:t>جافا</a:t>
            </a:r>
            <a:endParaRPr lang="en-US" sz="3600" b="1" dirty="0"/>
          </a:p>
        </p:txBody>
      </p:sp>
      <p:sp>
        <p:nvSpPr>
          <p:cNvPr id="2" name="عنصر نائب للتذييل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أ.أميمة محمود فقير</a:t>
            </a:r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8604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شكل بيضاوي 3"/>
          <p:cNvSpPr/>
          <p:nvPr/>
        </p:nvSpPr>
        <p:spPr>
          <a:xfrm>
            <a:off x="1619672" y="476672"/>
            <a:ext cx="2916324" cy="1008112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b="1" dirty="0" smtClean="0"/>
              <a:t>Source code</a:t>
            </a:r>
            <a:endParaRPr lang="ar-SA" sz="2800" b="1" dirty="0"/>
          </a:p>
        </p:txBody>
      </p:sp>
      <p:cxnSp>
        <p:nvCxnSpPr>
          <p:cNvPr id="6" name="رابط كسهم مستقيم 5"/>
          <p:cNvCxnSpPr/>
          <p:nvPr/>
        </p:nvCxnSpPr>
        <p:spPr>
          <a:xfrm flipH="1">
            <a:off x="3041830" y="1484784"/>
            <a:ext cx="18002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مستطيل 6"/>
          <p:cNvSpPr/>
          <p:nvPr/>
        </p:nvSpPr>
        <p:spPr>
          <a:xfrm>
            <a:off x="1763688" y="2204864"/>
            <a:ext cx="2448272" cy="10801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b="1" dirty="0" smtClean="0"/>
              <a:t>Java Compiler</a:t>
            </a:r>
            <a:endParaRPr lang="ar-SA" sz="2800" b="1" dirty="0"/>
          </a:p>
        </p:txBody>
      </p:sp>
      <p:cxnSp>
        <p:nvCxnSpPr>
          <p:cNvPr id="9" name="رابط كسهم مستقيم 8"/>
          <p:cNvCxnSpPr>
            <a:stCxn id="7" idx="3"/>
          </p:cNvCxnSpPr>
          <p:nvPr/>
        </p:nvCxnSpPr>
        <p:spPr>
          <a:xfrm>
            <a:off x="4211960" y="274492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شكل بيضاوي 9"/>
          <p:cNvSpPr/>
          <p:nvPr/>
        </p:nvSpPr>
        <p:spPr>
          <a:xfrm>
            <a:off x="4860032" y="2348880"/>
            <a:ext cx="1872208" cy="936104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Byte Code</a:t>
            </a:r>
            <a:endParaRPr lang="ar-SA" sz="2400" b="1" dirty="0"/>
          </a:p>
        </p:txBody>
      </p:sp>
      <p:cxnSp>
        <p:nvCxnSpPr>
          <p:cNvPr id="12" name="رابط كسهم مستقيم 11"/>
          <p:cNvCxnSpPr>
            <a:stCxn id="10" idx="4"/>
          </p:cNvCxnSpPr>
          <p:nvPr/>
        </p:nvCxnSpPr>
        <p:spPr>
          <a:xfrm>
            <a:off x="5796136" y="328498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مستطيل 12"/>
          <p:cNvSpPr/>
          <p:nvPr/>
        </p:nvSpPr>
        <p:spPr>
          <a:xfrm>
            <a:off x="4644008" y="3789040"/>
            <a:ext cx="2376264" cy="1296144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 smtClean="0"/>
              <a:t>Java interpreter</a:t>
            </a:r>
          </a:p>
          <a:p>
            <a:pPr algn="ctr"/>
            <a:r>
              <a:rPr lang="en-US" sz="2800" b="1" dirty="0" smtClean="0"/>
              <a:t>(JVM)</a:t>
            </a:r>
            <a:endParaRPr lang="ar-SA" sz="2800" b="1" dirty="0"/>
          </a:p>
        </p:txBody>
      </p:sp>
      <p:cxnSp>
        <p:nvCxnSpPr>
          <p:cNvPr id="15" name="رابط كسهم مستقيم 14"/>
          <p:cNvCxnSpPr/>
          <p:nvPr/>
        </p:nvCxnSpPr>
        <p:spPr>
          <a:xfrm>
            <a:off x="5832140" y="508518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شكل بيضاوي 15"/>
          <p:cNvSpPr/>
          <p:nvPr/>
        </p:nvSpPr>
        <p:spPr>
          <a:xfrm>
            <a:off x="4572000" y="5589240"/>
            <a:ext cx="2520280" cy="86409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Machine Language</a:t>
            </a:r>
            <a:endParaRPr lang="ar-SA" sz="2400" b="1" dirty="0"/>
          </a:p>
        </p:txBody>
      </p:sp>
      <p:sp>
        <p:nvSpPr>
          <p:cNvPr id="2" name="عنصر نائب للتذييل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أ.أميمة محمود فقير</a:t>
            </a:r>
            <a:endParaRPr lang="ar-SA"/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5453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3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b="1" dirty="0" smtClean="0"/>
              <a:t>الحزمة (</a:t>
            </a:r>
            <a:r>
              <a:rPr lang="en-US" b="1" dirty="0" smtClean="0"/>
              <a:t>package</a:t>
            </a:r>
            <a:r>
              <a:rPr lang="ar-SA" b="1" dirty="0" smtClean="0"/>
              <a:t>)</a:t>
            </a: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ar-SA" b="1" dirty="0" smtClean="0"/>
              <a:t>هي </a:t>
            </a:r>
            <a:r>
              <a:rPr lang="ar-SA" b="1" dirty="0"/>
              <a:t>مجموعة من الفئات المترابطة، و كل مجموعة من الفئات تنظم تحت حزمة معينة </a:t>
            </a:r>
            <a:r>
              <a:rPr lang="ar-SA" b="1" dirty="0" smtClean="0"/>
              <a:t>لتسهيل سرعة الوصول.</a:t>
            </a:r>
          </a:p>
          <a:p>
            <a:pPr algn="just"/>
            <a:r>
              <a:rPr lang="ar-SA" b="1" dirty="0" smtClean="0"/>
              <a:t>والحزمة </a:t>
            </a:r>
            <a:r>
              <a:rPr lang="ar-SA" b="1" dirty="0"/>
              <a:t>تتكون من</a:t>
            </a:r>
            <a:r>
              <a:rPr lang="ar-SA" b="1" dirty="0" smtClean="0"/>
              <a:t>:</a:t>
            </a:r>
          </a:p>
          <a:p>
            <a:pPr marL="0" indent="0">
              <a:buNone/>
            </a:pPr>
            <a:r>
              <a:rPr lang="ar-SA" b="1" dirty="0"/>
              <a:t>* حزم فرعية تحت الحزمة الأم</a:t>
            </a:r>
            <a:r>
              <a:rPr lang="ar-SA" b="1" dirty="0" smtClean="0"/>
              <a:t>. 	</a:t>
            </a:r>
            <a:r>
              <a:rPr lang="ar-SA" b="1" dirty="0"/>
              <a:t/>
            </a:r>
            <a:br>
              <a:rPr lang="ar-SA" b="1" dirty="0"/>
            </a:br>
            <a:r>
              <a:rPr lang="ar-SA" b="1" dirty="0"/>
              <a:t>* مجموعة من الفئات المتعلقة بالحزمة الأم.</a:t>
            </a:r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أ.أميمة محمود فقير</a:t>
            </a:r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3903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algn="r"/>
            <a:r>
              <a:rPr lang="ar-SA" b="1" dirty="0" smtClean="0"/>
              <a:t>مثال:</a:t>
            </a: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r>
              <a:rPr lang="ar-SA" sz="3600" b="1" dirty="0"/>
              <a:t>الحزمة </a:t>
            </a:r>
            <a:r>
              <a:rPr lang="en-US" sz="3600" b="1" dirty="0" smtClean="0"/>
              <a:t> Java </a:t>
            </a:r>
            <a:r>
              <a:rPr lang="ar-SA" sz="3600" b="1" dirty="0"/>
              <a:t>تحتوي على حزم فرعية منها </a:t>
            </a:r>
            <a:r>
              <a:rPr lang="en-US" sz="3600" b="1" dirty="0"/>
              <a:t>applet, </a:t>
            </a:r>
            <a:r>
              <a:rPr lang="en-US" sz="3600" b="1" dirty="0" err="1" smtClean="0"/>
              <a:t>io</a:t>
            </a:r>
            <a:r>
              <a:rPr lang="en-US" sz="3600" b="1" dirty="0" smtClean="0"/>
              <a:t>, </a:t>
            </a:r>
            <a:r>
              <a:rPr lang="en-US" sz="3600" b="1" dirty="0"/>
              <a:t>net, </a:t>
            </a:r>
            <a:r>
              <a:rPr lang="en-US" sz="3600" b="1" dirty="0" err="1"/>
              <a:t>awt</a:t>
            </a:r>
            <a:r>
              <a:rPr lang="en-US" sz="3600" b="1" dirty="0"/>
              <a:t> </a:t>
            </a:r>
            <a:r>
              <a:rPr lang="en-US" sz="3600" b="1" dirty="0" smtClean="0"/>
              <a:t>, </a:t>
            </a:r>
            <a:r>
              <a:rPr lang="en-US" sz="3600" b="1" dirty="0" err="1"/>
              <a:t>util</a:t>
            </a:r>
            <a:r>
              <a:rPr lang="en-US" sz="3600" b="1" dirty="0"/>
              <a:t> </a:t>
            </a:r>
            <a:r>
              <a:rPr lang="ar-SA" sz="3600" b="1" dirty="0" smtClean="0"/>
              <a:t> </a:t>
            </a:r>
          </a:p>
          <a:p>
            <a:r>
              <a:rPr lang="ar-SA" sz="3600" b="1" dirty="0" smtClean="0"/>
              <a:t>ولو </a:t>
            </a:r>
            <a:r>
              <a:rPr lang="ar-SA" sz="3600" b="1" dirty="0"/>
              <a:t>أخذنا الحزمة الفرعية </a:t>
            </a:r>
            <a:r>
              <a:rPr lang="en-US" sz="3600" b="1" dirty="0" smtClean="0"/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Java.awt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ar-SA" sz="3600" b="1" dirty="0"/>
              <a:t>لحصلنا على حزمة فرعية من </a:t>
            </a:r>
            <a:r>
              <a:rPr lang="en-US" sz="3600" b="1" dirty="0" err="1"/>
              <a:t>awt</a:t>
            </a:r>
            <a:r>
              <a:rPr lang="en-US" sz="3600" b="1" dirty="0"/>
              <a:t> </a:t>
            </a:r>
            <a:r>
              <a:rPr lang="ar-SA" sz="3600" b="1" dirty="0" smtClean="0"/>
              <a:t> مثل </a:t>
            </a:r>
            <a:r>
              <a:rPr lang="en-US" sz="3600" b="1" dirty="0"/>
              <a:t>image </a:t>
            </a:r>
            <a:r>
              <a:rPr lang="ar-SA" sz="3600" b="1" dirty="0" smtClean="0"/>
              <a:t> ويكون </a:t>
            </a:r>
            <a:r>
              <a:rPr lang="ar-SA" sz="3600" b="1" dirty="0"/>
              <a:t>الامتداد لها </a:t>
            </a:r>
            <a:r>
              <a:rPr lang="en-US" sz="3600" b="1" dirty="0" err="1">
                <a:solidFill>
                  <a:srgbClr val="FF0000"/>
                </a:solidFill>
              </a:rPr>
              <a:t>Java.awt.image</a:t>
            </a:r>
            <a:r>
              <a:rPr lang="en-US" sz="3600" b="1" dirty="0"/>
              <a:t/>
            </a:r>
            <a:br>
              <a:rPr lang="en-US" sz="3600" b="1" dirty="0"/>
            </a:br>
            <a:endParaRPr lang="ar-SA" sz="3600" b="1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أ.أميمة محمود فقير</a:t>
            </a:r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1748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وان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r"/>
            <a:r>
              <a:rPr lang="ar-SA" b="1" dirty="0" smtClean="0"/>
              <a:t>ملاحظة:</a:t>
            </a:r>
            <a:endParaRPr lang="ar-SA" b="1" dirty="0"/>
          </a:p>
        </p:txBody>
      </p:sp>
      <p:sp>
        <p:nvSpPr>
          <p:cNvPr id="7" name="عنصر نائب للمحتوى 6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ar-SA" b="1" dirty="0" smtClean="0"/>
              <a:t>أي برنامج بلغة جافا يحتوي على </a:t>
            </a:r>
            <a:r>
              <a:rPr lang="en-US" b="1" dirty="0" smtClean="0">
                <a:solidFill>
                  <a:srgbClr val="FF0000"/>
                </a:solidFill>
              </a:rPr>
              <a:t>Class</a:t>
            </a:r>
            <a:r>
              <a:rPr lang="ar-SA" b="1" dirty="0" smtClean="0">
                <a:solidFill>
                  <a:srgbClr val="FF0000"/>
                </a:solidFill>
              </a:rPr>
              <a:t> </a:t>
            </a:r>
            <a:r>
              <a:rPr lang="ar-SA" b="1" dirty="0" smtClean="0"/>
              <a:t>واحد على  الأقل</a:t>
            </a:r>
          </a:p>
          <a:p>
            <a:r>
              <a:rPr lang="ar-SA" b="1" dirty="0" smtClean="0"/>
              <a:t>كل </a:t>
            </a:r>
            <a:r>
              <a:rPr lang="en-US" b="1" dirty="0"/>
              <a:t>Class</a:t>
            </a:r>
            <a:r>
              <a:rPr lang="ar-SA" b="1" dirty="0"/>
              <a:t> </a:t>
            </a:r>
            <a:r>
              <a:rPr lang="ar-SA" b="1" dirty="0" smtClean="0"/>
              <a:t> يحتوي على صفات وأفعال</a:t>
            </a:r>
          </a:p>
          <a:p>
            <a:r>
              <a:rPr lang="ar-SA" b="1" dirty="0" smtClean="0"/>
              <a:t>الصفات </a:t>
            </a:r>
            <a:r>
              <a:rPr lang="ar-SA" b="1" dirty="0"/>
              <a:t>تمثل</a:t>
            </a:r>
            <a:r>
              <a:rPr lang="ar-SA" b="1" dirty="0" smtClean="0"/>
              <a:t> المتغيرات</a:t>
            </a:r>
          </a:p>
          <a:p>
            <a:r>
              <a:rPr lang="ar-SA" b="1" dirty="0" smtClean="0"/>
              <a:t>الأفعال </a:t>
            </a:r>
            <a:r>
              <a:rPr lang="ar-SA" b="1" dirty="0"/>
              <a:t>تمثل</a:t>
            </a:r>
            <a:r>
              <a:rPr lang="ar-SA" b="1" dirty="0" smtClean="0"/>
              <a:t> الدوال</a:t>
            </a:r>
          </a:p>
          <a:p>
            <a:pPr algn="just"/>
            <a:r>
              <a:rPr lang="ar-SA" b="1" dirty="0"/>
              <a:t>عند حفظ البرنامج في ملف يجب أن يحمل الملف نفس اسم الـــ </a:t>
            </a:r>
            <a:r>
              <a:rPr lang="en-US" b="1" dirty="0"/>
              <a:t> Class</a:t>
            </a:r>
            <a:r>
              <a:rPr lang="ar-SA" b="1" dirty="0"/>
              <a:t>متبوعا بـ . </a:t>
            </a:r>
            <a:r>
              <a:rPr lang="en-GB" b="1" dirty="0"/>
              <a:t>.java</a:t>
            </a:r>
            <a:r>
              <a:rPr lang="ar-SA" b="1" dirty="0"/>
              <a:t> </a:t>
            </a:r>
          </a:p>
          <a:p>
            <a:pPr algn="just"/>
            <a:r>
              <a:rPr lang="ar-SA" b="1" dirty="0"/>
              <a:t>مثال:</a:t>
            </a:r>
          </a:p>
          <a:p>
            <a:pPr algn="l" rtl="0">
              <a:buFont typeface="Wingdings" pitchFamily="2" charset="2"/>
              <a:buChar char="q"/>
            </a:pPr>
            <a:r>
              <a:rPr lang="en-US" b="1" dirty="0" smtClean="0"/>
              <a:t>First.java</a:t>
            </a:r>
            <a:endParaRPr lang="ar-SA" b="1" dirty="0" smtClean="0"/>
          </a:p>
          <a:p>
            <a:endParaRPr lang="ar-SA" b="1" dirty="0"/>
          </a:p>
        </p:txBody>
      </p:sp>
      <p:sp>
        <p:nvSpPr>
          <p:cNvPr id="2" name="عنصر نائب للتذييل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أ.أميمة محمود فقير</a:t>
            </a:r>
            <a:endParaRPr lang="ar-SA"/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577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</Template>
  <TotalTime>1919</TotalTime>
  <Words>1298</Words>
  <Application>Microsoft Office PowerPoint</Application>
  <PresentationFormat>عرض على الشاشة (3:4)‏</PresentationFormat>
  <Paragraphs>291</Paragraphs>
  <Slides>39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39</vt:i4>
      </vt:variant>
    </vt:vector>
  </HeadingPairs>
  <TitlesOfParts>
    <vt:vector size="40" baseType="lpstr">
      <vt:lpstr>JAVA</vt:lpstr>
      <vt:lpstr>عرض تقديمي في PowerPoint</vt:lpstr>
      <vt:lpstr>الأهداف:</vt:lpstr>
      <vt:lpstr>مقدمة:</vt:lpstr>
      <vt:lpstr>تابع المقدمة:</vt:lpstr>
      <vt:lpstr>عرض تقديمي في PowerPoint</vt:lpstr>
      <vt:lpstr>عرض تقديمي في PowerPoint</vt:lpstr>
      <vt:lpstr>الحزمة (package)</vt:lpstr>
      <vt:lpstr>مثال:</vt:lpstr>
      <vt:lpstr>ملاحظة:</vt:lpstr>
      <vt:lpstr>محددات الوصول (Access Modifiers)</vt:lpstr>
      <vt:lpstr>أنواع Access Modifiers: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شروط تسمية الـ Class</vt:lpstr>
      <vt:lpstr>التكوين الأساسي للبرنامج </vt:lpstr>
      <vt:lpstr>التكوين الأساسي للبرنامج </vt:lpstr>
      <vt:lpstr>عرض تقديمي في PowerPoint</vt:lpstr>
      <vt:lpstr>البرنامج الأول في لغة الجافا</vt:lpstr>
      <vt:lpstr>إذا قمنا بتعديل على البرنامج السابق:</vt:lpstr>
      <vt:lpstr>جملة الطباعة (Print Statement):</vt:lpstr>
      <vt:lpstr>عرض تقديمي في PowerPoint</vt:lpstr>
      <vt:lpstr>مثال الجملة التالية :</vt:lpstr>
      <vt:lpstr>عرض تقديمي في PowerPoint</vt:lpstr>
      <vt:lpstr>ملاحظة:</vt:lpstr>
      <vt:lpstr>تتابعات الهروب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أولوية تنفيذ العمليات:</vt:lpstr>
      <vt:lpstr>عرض تقديمي في PowerPoint</vt:lpstr>
      <vt:lpstr>عرض تقديمي في PowerPoint</vt:lpstr>
      <vt:lpstr>Home work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جامعة دنقــلا كلية علوم الحاسوب والتنمية البشرية</dc:title>
  <dc:creator>Dongolas</dc:creator>
  <cp:lastModifiedBy>sami</cp:lastModifiedBy>
  <cp:revision>117</cp:revision>
  <dcterms:created xsi:type="dcterms:W3CDTF">2016-09-06T17:03:04Z</dcterms:created>
  <dcterms:modified xsi:type="dcterms:W3CDTF">2016-11-01T05:15:11Z</dcterms:modified>
</cp:coreProperties>
</file>