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72" r:id="rId1"/>
  </p:sldMasterIdLst>
  <p:notesMasterIdLst>
    <p:notesMasterId r:id="rId32"/>
  </p:notesMasterIdLst>
  <p:sldIdLst>
    <p:sldId id="279" r:id="rId2"/>
    <p:sldId id="278" r:id="rId3"/>
    <p:sldId id="258" r:id="rId4"/>
    <p:sldId id="280" r:id="rId5"/>
    <p:sldId id="259" r:id="rId6"/>
    <p:sldId id="281" r:id="rId7"/>
    <p:sldId id="260" r:id="rId8"/>
    <p:sldId id="261" r:id="rId9"/>
    <p:sldId id="262" r:id="rId10"/>
    <p:sldId id="282" r:id="rId11"/>
    <p:sldId id="263" r:id="rId12"/>
    <p:sldId id="265" r:id="rId13"/>
    <p:sldId id="266" r:id="rId14"/>
    <p:sldId id="283" r:id="rId15"/>
    <p:sldId id="284" r:id="rId16"/>
    <p:sldId id="27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7" r:id="rId28"/>
    <p:sldId id="298" r:id="rId29"/>
    <p:sldId id="296" r:id="rId30"/>
    <p:sldId id="274" r:id="rId3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بدون عنوان" id="{95995AAC-EA8D-4A51-8B49-8FC501B89B5A}">
          <p14:sldIdLst>
            <p14:sldId id="279"/>
            <p14:sldId id="278"/>
            <p14:sldId id="258"/>
            <p14:sldId id="280"/>
            <p14:sldId id="259"/>
            <p14:sldId id="281"/>
            <p14:sldId id="260"/>
            <p14:sldId id="261"/>
            <p14:sldId id="262"/>
            <p14:sldId id="282"/>
            <p14:sldId id="263"/>
            <p14:sldId id="265"/>
            <p14:sldId id="266"/>
            <p14:sldId id="283"/>
            <p14:sldId id="284"/>
            <p14:sldId id="27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7"/>
            <p14:sldId id="298"/>
            <p14:sldId id="296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نمط متوسط 2 - تميي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74E7690-9169-4B91-B46F-40A045498D58}" type="datetimeFigureOut">
              <a:rPr lang="ar-SA" smtClean="0"/>
              <a:t>06/02/1438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2E58EF5-AD72-45D0-9303-46A785E5507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186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71C4-CA73-472C-9CE7-936108C528D8}" type="datetime1">
              <a:rPr lang="ar-SA" smtClean="0"/>
              <a:t>06/02/1438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3E09-5C9C-4D2E-819D-EC1E78436D21}" type="datetime1">
              <a:rPr lang="ar-SA" smtClean="0"/>
              <a:t>06/02/1438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CCB1-D8B1-42CF-B54C-12DEBB0E6987}" type="datetime1">
              <a:rPr lang="ar-SA" smtClean="0"/>
              <a:t>06/02/1438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C9AD-2BA1-4C06-BBDE-8CEE1587AF7D}" type="datetime1">
              <a:rPr lang="ar-SA" smtClean="0"/>
              <a:t>06/02/1438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A6BDC-251F-40CC-88D7-A8E0D88B8780}" type="datetime1">
              <a:rPr lang="ar-SA" smtClean="0"/>
              <a:t>06/02/1438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99DB-E297-43AB-A7FD-674B56BCB8F7}" type="datetime1">
              <a:rPr lang="ar-SA" smtClean="0"/>
              <a:t>06/02/1438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2962-BE09-4660-AD89-618F5BBFCB7F}" type="datetime1">
              <a:rPr lang="ar-SA" smtClean="0"/>
              <a:t>06/02/1438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AE0-1B23-4376-B1EC-E0B25F438D42}" type="datetime1">
              <a:rPr lang="ar-SA" smtClean="0"/>
              <a:t>06/02/1438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7560-6FB7-4DC1-880C-742338730D1D}" type="datetime1">
              <a:rPr lang="ar-SA" smtClean="0"/>
              <a:t>06/02/1438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1E25-1154-46CC-AF7E-55AB2FF6F652}" type="datetime1">
              <a:rPr lang="ar-SA" smtClean="0"/>
              <a:t>06/02/1438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الرمز لإضافة صورة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8EEE-6363-428E-98D2-C27BCD446905}" type="datetime1">
              <a:rPr lang="ar-SA" smtClean="0"/>
              <a:t>06/02/1438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1000"/>
            <a:lum/>
          </a:blip>
          <a:srcRect/>
          <a:stretch>
            <a:fillRect t="-3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728BF-B4A5-4320-9D09-0CEE9E77540B}" type="datetime1">
              <a:rPr lang="ar-SA" smtClean="0"/>
              <a:t>06/02/1438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9"/>
          <p:cNvSpPr>
            <a:spLocks noGrp="1"/>
          </p:cNvSpPr>
          <p:nvPr>
            <p:ph type="title"/>
          </p:nvPr>
        </p:nvSpPr>
        <p:spPr>
          <a:xfrm>
            <a:off x="1900808" y="476673"/>
            <a:ext cx="5486400" cy="1224136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Autofit/>
          </a:bodyPr>
          <a:lstStyle/>
          <a:p>
            <a:pPr algn="ctr"/>
            <a:r>
              <a:rPr lang="ar-SA" sz="7200" dirty="0">
                <a:solidFill>
                  <a:srgbClr val="7A1EB2"/>
                </a:solidFill>
                <a:cs typeface="Diwani Letter" pitchFamily="2" charset="-78"/>
              </a:rPr>
              <a:t> بسم الله  الرحمن الرحيم</a:t>
            </a:r>
            <a:endParaRPr lang="ar-SA" sz="7200" dirty="0">
              <a:solidFill>
                <a:srgbClr val="7A1EB2"/>
              </a:solidFill>
            </a:endParaRPr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half" idx="2"/>
          </p:nvPr>
        </p:nvSpPr>
        <p:spPr>
          <a:xfrm>
            <a:off x="1691680" y="5517234"/>
            <a:ext cx="5486400" cy="804862"/>
          </a:xfrm>
          <a:effectLst>
            <a:softEdge rad="12700"/>
          </a:effectLst>
          <a:scene3d>
            <a:camera prst="obliqueTopLeft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sz="4400" b="1" dirty="0" err="1" smtClean="0">
                <a:solidFill>
                  <a:srgbClr val="7A1EB2"/>
                </a:solidFill>
              </a:rPr>
              <a:t>Lec</a:t>
            </a:r>
            <a:r>
              <a:rPr lang="en-US" sz="4400" b="1" dirty="0" smtClean="0">
                <a:solidFill>
                  <a:srgbClr val="7A1EB2"/>
                </a:solidFill>
              </a:rPr>
              <a:t>(3)</a:t>
            </a:r>
            <a:endParaRPr lang="ar-SA" sz="4400" b="1" dirty="0">
              <a:solidFill>
                <a:srgbClr val="7A1EB2"/>
              </a:solidFill>
            </a:endParaRPr>
          </a:p>
        </p:txBody>
      </p:sp>
      <p:pic>
        <p:nvPicPr>
          <p:cNvPr id="17" name="عنصر نائب للصورة 1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3101"/>
          <a:stretch>
            <a:fillRect/>
          </a:stretch>
        </p:blipFill>
        <p:spPr>
          <a:xfrm>
            <a:off x="1331642" y="1844826"/>
            <a:ext cx="6480721" cy="3600400"/>
          </a:xfrm>
          <a:prstGeom prst="ellipse">
            <a:avLst/>
          </a:prstGeom>
          <a:ln w="63500" cap="rnd">
            <a:noFill/>
          </a:ln>
          <a:effectLst>
            <a:glow rad="228600">
              <a:schemeClr val="bg1">
                <a:lumMod val="75000"/>
                <a:alpha val="31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7404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u="sng" dirty="0" smtClean="0"/>
              <a:t>تسمية المتغير: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95536" y="1357300"/>
            <a:ext cx="8352928" cy="476886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ar-SA" b="1" dirty="0" smtClean="0"/>
              <a:t>شروط تسمية المتغيرات:</a:t>
            </a:r>
          </a:p>
          <a:p>
            <a:pPr marL="514350" indent="-514350">
              <a:buFont typeface="+mj-lt"/>
              <a:buAutoNum type="arabicPeriod"/>
            </a:pPr>
            <a:r>
              <a:rPr lang="ar-SA" b="1" dirty="0" smtClean="0"/>
              <a:t>أن لا يكون من الكلمات المحجوزة</a:t>
            </a:r>
          </a:p>
          <a:p>
            <a:pPr marL="514350" indent="-514350">
              <a:buFont typeface="+mj-lt"/>
              <a:buAutoNum type="arabicPeriod"/>
            </a:pPr>
            <a:r>
              <a:rPr lang="ar-SA" b="1" dirty="0" smtClean="0"/>
              <a:t>يمكن أن يحتوي اسم المتغير على أحرف وأرقام ولكن يجب أن لا يبدأ برقم.</a:t>
            </a:r>
          </a:p>
          <a:p>
            <a:pPr marL="514350" indent="-514350">
              <a:buFont typeface="+mj-lt"/>
              <a:buAutoNum type="arabicPeriod"/>
            </a:pPr>
            <a:r>
              <a:rPr lang="ar-SA" b="1" dirty="0" smtClean="0"/>
              <a:t>يمكن أن يحتوي اسم المتغير على علامة </a:t>
            </a:r>
            <a:r>
              <a:rPr lang="ar-SA" b="1" dirty="0" smtClean="0"/>
              <a:t>( </a:t>
            </a:r>
            <a:r>
              <a:rPr lang="ar-SA" b="1" dirty="0" smtClean="0">
                <a:solidFill>
                  <a:srgbClr val="FF0000"/>
                </a:solidFill>
              </a:rPr>
              <a:t>_</a:t>
            </a:r>
            <a:r>
              <a:rPr lang="ar-SA" b="1" dirty="0" smtClean="0"/>
              <a:t> )</a:t>
            </a:r>
          </a:p>
          <a:p>
            <a:pPr marL="514350" indent="-514350">
              <a:buFont typeface="+mj-lt"/>
              <a:buAutoNum type="arabicPeriod"/>
            </a:pPr>
            <a:r>
              <a:rPr lang="ar-SA" b="1" dirty="0" smtClean="0"/>
              <a:t>لا قيود على طول الاسم وبالتالي يمكن استخدام اسماء معبرة عن مضمونها.</a:t>
            </a:r>
          </a:p>
          <a:p>
            <a:pPr marL="514350" indent="-514350">
              <a:buFont typeface="+mj-lt"/>
              <a:buAutoNum type="arabicPeriod"/>
            </a:pPr>
            <a:r>
              <a:rPr lang="ar-SA" b="1" dirty="0" smtClean="0"/>
              <a:t>لغة جافا حساسة لحالة الأحرف بمعنى يوجد فرق بين </a:t>
            </a:r>
            <a:r>
              <a:rPr lang="en-US" b="1" dirty="0" smtClean="0"/>
              <a:t> SUM </a:t>
            </a:r>
            <a:r>
              <a:rPr lang="ar-SA" b="1" dirty="0" smtClean="0"/>
              <a:t> و </a:t>
            </a:r>
            <a:r>
              <a:rPr lang="en-US" b="1" dirty="0" smtClean="0"/>
              <a:t>sum</a:t>
            </a:r>
            <a:endParaRPr lang="ar-SA" b="1" dirty="0" smtClean="0"/>
          </a:p>
          <a:p>
            <a:pPr marL="514350" indent="-514350">
              <a:buFont typeface="+mj-lt"/>
              <a:buAutoNum type="arabicPeriod"/>
            </a:pPr>
            <a:endParaRPr lang="ar-SA" b="1" dirty="0" smtClean="0"/>
          </a:p>
          <a:p>
            <a:pPr marL="514350" indent="-514350">
              <a:buFont typeface="+mj-lt"/>
              <a:buAutoNum type="arabicPeriod"/>
            </a:pPr>
            <a:endParaRPr lang="ar-SA" b="1" dirty="0" smtClean="0"/>
          </a:p>
          <a:p>
            <a:pPr marL="514350" indent="-514350">
              <a:buFont typeface="+mj-lt"/>
              <a:buAutoNum type="arabicPeriod"/>
            </a:pPr>
            <a:endParaRPr lang="ar-SA" b="1" dirty="0" smtClean="0"/>
          </a:p>
          <a:p>
            <a:pPr marL="514350" indent="-514350">
              <a:buFont typeface="+mj-lt"/>
              <a:buAutoNum type="arabicPeriod"/>
            </a:pPr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1738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BH" sz="4000" b="1" dirty="0">
                <a:latin typeface="Times New Roman" pitchFamily="18" charset="0"/>
                <a:cs typeface="Times New Roman" pitchFamily="18" charset="0"/>
              </a:rPr>
              <a:t>الكلمات المحجوزة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  Reserved Words  </a:t>
            </a:r>
            <a:endParaRPr lang="ar-SA" sz="40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في لغة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جافا يوجد العديد من الكلمات المحجوزة لا يمكن استعمالها كاسم لمتغير أو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أو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دالة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) في البرنامج لأن </a:t>
            </a:r>
            <a:r>
              <a:rPr lang="ar-BH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لها معنى خاص للمترجم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ومنها:-</a:t>
            </a:r>
            <a:endParaRPr lang="ar-BH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abstract      const    final    this    for     float   interface   throw    true    if    else    char </a:t>
            </a:r>
          </a:p>
          <a:p>
            <a:endParaRPr lang="ar-SA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11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6950"/>
          </a:xfrm>
        </p:spPr>
        <p:txBody>
          <a:bodyPr>
            <a:normAutofit/>
          </a:bodyPr>
          <a:lstStyle/>
          <a:p>
            <a:r>
              <a:rPr lang="ar-SA" sz="3200" b="1" dirty="0">
                <a:latin typeface="Times New Roman" pitchFamily="18" charset="0"/>
                <a:cs typeface="Times New Roman" pitchFamily="18" charset="0"/>
              </a:rPr>
              <a:t>الإعلان عن المتغيرات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Variable Declaration 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0405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الشكل العام للإعلان عن المتغير هو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ar-SA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 rtl="0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name1 , name2 , …. ;</a:t>
            </a:r>
            <a:endParaRPr lang="ar-SA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حيث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Type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نوع المتغير المراد الإعلان عنه، ويجب </a:t>
            </a:r>
            <a:r>
              <a:rPr lang="ar-SA" b="1" dirty="0" err="1" smtClean="0">
                <a:latin typeface="Times New Roman" pitchFamily="18" charset="0"/>
                <a:cs typeface="Times New Roman" pitchFamily="18" charset="0"/>
              </a:rPr>
              <a:t>ان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يكتب النوع 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بالحروف الصغيرة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ويمكن أيضاً الإعلان عن المتغير وتخصيص قيمة له في نفس الوقت بالشكل الآتي:- </a:t>
            </a:r>
          </a:p>
          <a:p>
            <a:pPr marL="0" indent="0" algn="l" rtl="0"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 name = value</a:t>
            </a:r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12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/>
          <a:lstStyle/>
          <a:p>
            <a:pPr algn="r"/>
            <a:r>
              <a:rPr lang="ar-SA" b="1" dirty="0" smtClean="0"/>
              <a:t>أمثلة: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268762"/>
            <a:ext cx="8229600" cy="5001419"/>
          </a:xfrm>
        </p:spPr>
        <p:txBody>
          <a:bodyPr>
            <a:normAutofit/>
          </a:bodyPr>
          <a:lstStyle/>
          <a:p>
            <a:pPr marL="0" indent="0" algn="l" rtl="0">
              <a:buNone/>
              <a:defRPr/>
            </a:pPr>
            <a:r>
              <a:rPr lang="en-US" b="1" dirty="0" err="1" smtClean="0"/>
              <a:t>int</a:t>
            </a:r>
            <a:r>
              <a:rPr lang="en-US" b="1" dirty="0" smtClean="0"/>
              <a:t>  x = 10;</a:t>
            </a:r>
          </a:p>
          <a:p>
            <a:pPr marL="0" indent="0" algn="l" rtl="0">
              <a:buNone/>
              <a:defRPr/>
            </a:pPr>
            <a:r>
              <a:rPr lang="en-US" b="1" dirty="0" smtClean="0"/>
              <a:t>float b = 10.5;</a:t>
            </a:r>
          </a:p>
          <a:p>
            <a:pPr marL="0" indent="0" algn="l" rtl="0">
              <a:buNone/>
              <a:defRPr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double y = 5.5555555; </a:t>
            </a:r>
          </a:p>
          <a:p>
            <a:pPr marL="0" indent="0" algn="l" rtl="0">
              <a:buNone/>
              <a:defRPr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char g = ‘P’;</a:t>
            </a:r>
          </a:p>
          <a:p>
            <a:pPr marL="0" indent="0" algn="l" rtl="0">
              <a:buNone/>
              <a:defRPr/>
            </a:pPr>
            <a:r>
              <a:rPr lang="en-GB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tring text = “ hello world”;</a:t>
            </a:r>
          </a:p>
          <a:p>
            <a:pPr marL="0" indent="0" algn="l" rtl="0">
              <a:buNone/>
              <a:defRPr/>
            </a:pPr>
            <a:endParaRPr lang="en-US" b="1" dirty="0" smtClean="0"/>
          </a:p>
          <a:p>
            <a:pPr marL="0" indent="0" algn="l" rtl="0">
              <a:buNone/>
              <a:defRPr/>
            </a:pPr>
            <a:endParaRPr lang="en-US" b="1" dirty="0" smtClean="0"/>
          </a:p>
          <a:p>
            <a:pPr marL="0" indent="0" algn="l" rtl="0">
              <a:buNone/>
              <a:defRPr/>
            </a:pPr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6" name="شكل بيضاوي 5"/>
          <p:cNvSpPr/>
          <p:nvPr/>
        </p:nvSpPr>
        <p:spPr>
          <a:xfrm>
            <a:off x="3563888" y="4941168"/>
            <a:ext cx="1872208" cy="122413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SA" sz="3600" b="1" dirty="0" smtClean="0"/>
              <a:t>ملاحظة</a:t>
            </a:r>
            <a:endParaRPr lang="ar-SA" sz="1400" b="1" dirty="0"/>
          </a:p>
        </p:txBody>
      </p:sp>
      <p:cxnSp>
        <p:nvCxnSpPr>
          <p:cNvPr id="9" name="رابط كسهم مستقيم 8"/>
          <p:cNvCxnSpPr/>
          <p:nvPr/>
        </p:nvCxnSpPr>
        <p:spPr>
          <a:xfrm flipH="1" flipV="1">
            <a:off x="755576" y="4149080"/>
            <a:ext cx="2808312" cy="1404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260650"/>
            <a:ext cx="8229600" cy="868958"/>
          </a:xfrm>
        </p:spPr>
        <p:txBody>
          <a:bodyPr>
            <a:normAutofit/>
          </a:bodyPr>
          <a:lstStyle/>
          <a:p>
            <a:r>
              <a:rPr lang="ar-BH" sz="4000" b="1" dirty="0">
                <a:latin typeface="Times New Roman" pitchFamily="18" charset="0"/>
                <a:cs typeface="Times New Roman" pitchFamily="18" charset="0"/>
              </a:rPr>
              <a:t>الملاحظات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  Comments   </a:t>
            </a:r>
            <a:endParaRPr lang="ar-SA" sz="4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5740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الملاحظة هي عبارة عن رسالة توضيحية لتوثيق وشرح هدف عمل البرنامج وتكتب في أي مكان منه حيث لا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يكون لها أي تأثير </a:t>
            </a:r>
            <a:r>
              <a:rPr lang="ar-BH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ويتجاهلها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المترجم وتبدأ الملاحظة باستخدام العلامتين (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وتنتهي بنهاية السطر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r>
              <a:rPr lang="ar-BH" b="1" dirty="0">
                <a:latin typeface="Times New Roman" pitchFamily="18" charset="0"/>
                <a:cs typeface="Times New Roman" pitchFamily="18" charset="0"/>
              </a:rPr>
              <a:t> عندما تضم الملاحظة أكثر من سطر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يجب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أن تبدأ بالرمزين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وتنتهي بالرمزين (</a:t>
            </a:r>
            <a:r>
              <a:rPr lang="en-GB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ar-BH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b="1" smtClean="0"/>
              <a:t>أ. أميمة محمود فقير</a:t>
            </a:r>
            <a:endParaRPr lang="ar-SA" b="1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b="1" smtClean="0"/>
              <a:pPr/>
              <a:t>14</a:t>
            </a:fld>
            <a:endParaRPr lang="ar-SA" b="1"/>
          </a:p>
        </p:txBody>
      </p:sp>
    </p:spTree>
    <p:extLst>
      <p:ext uri="{BB962C8B-B14F-4D97-AF65-F5344CB8AC3E}">
        <p14:creationId xmlns:p14="http://schemas.microsoft.com/office/powerpoint/2010/main" val="22514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764705"/>
            <a:ext cx="8229600" cy="536145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مثال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This is First program File_1.java                                       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// to calculate the average of student grades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أو </a:t>
            </a:r>
            <a:r>
              <a:rPr lang="ar-BH" b="1" dirty="0">
                <a:latin typeface="Times New Roman" pitchFamily="18" charset="0"/>
                <a:cs typeface="Times New Roman" pitchFamily="18" charset="0"/>
              </a:rPr>
              <a:t>بالصورة التالية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>
              <a:buNone/>
              <a:defRPr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/*This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is First program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File_1.java</a:t>
            </a: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rtl="0">
              <a:buNone/>
              <a:defRPr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 to calculate the average of student grades   */ </a:t>
            </a:r>
            <a:endParaRPr lang="ar-SA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05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8229600" cy="850106"/>
          </a:xfrm>
        </p:spPr>
        <p:txBody>
          <a:bodyPr>
            <a:normAutofit/>
          </a:bodyPr>
          <a:lstStyle/>
          <a:p>
            <a:r>
              <a:rPr lang="ar-SA" sz="3600" b="1" dirty="0">
                <a:latin typeface="Times New Roman" pitchFamily="18" charset="0"/>
                <a:cs typeface="Times New Roman" pitchFamily="18" charset="0"/>
              </a:rPr>
              <a:t>جملة القراءة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Read Statement </a:t>
            </a:r>
            <a:endParaRPr lang="ar-SA" sz="36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124746"/>
            <a:ext cx="8229600" cy="5001419"/>
          </a:xfrm>
        </p:spPr>
        <p:txBody>
          <a:bodyPr>
            <a:normAutofit/>
          </a:bodyPr>
          <a:lstStyle/>
          <a:p>
            <a:pPr algn="just">
              <a:tabLst>
                <a:tab pos="5559425" algn="l"/>
                <a:tab pos="5648325" algn="l"/>
              </a:tabLst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من الطرق المستخدمة في إدخال البيانات في لغة جافا هي استخدام الـ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الموجود في الحزمة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util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rtl="0">
              <a:tabLst>
                <a:tab pos="5559425" algn="l"/>
                <a:tab pos="5648325" algn="l"/>
              </a:tabLst>
              <a:defRPr/>
            </a:pP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tabLst>
                <a:tab pos="5559425" algn="l"/>
                <a:tab pos="5648325" algn="l"/>
              </a:tabLst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هذه الـ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تقوم بمسح كل ما تمت كتابته من طرف المستخدم ليتم تخزينه في متغير.</a:t>
            </a:r>
          </a:p>
          <a:p>
            <a:pPr marL="0" indent="0" algn="just">
              <a:buNone/>
              <a:tabLst>
                <a:tab pos="5559425" algn="l"/>
                <a:tab pos="5648325" algn="l"/>
              </a:tabLst>
              <a:defRPr/>
            </a:pP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ar-SA" b="1" dirty="0" smtClean="0"/>
          </a:p>
          <a:p>
            <a:pPr algn="just"/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b="1" smtClean="0"/>
              <a:t>أ. أميمة محمود فقير</a:t>
            </a:r>
            <a:endParaRPr lang="ar-SA" b="1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b="1" smtClean="0"/>
              <a:pPr/>
              <a:t>16</a:t>
            </a:fld>
            <a:endParaRPr lang="ar-SA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/>
              <a:t>خطوات إدخال البيانات:</a:t>
            </a:r>
            <a:endParaRPr lang="ar-SA" sz="4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70"/>
            <a:ext cx="8229600" cy="4785395"/>
          </a:xfrm>
        </p:spPr>
        <p:txBody>
          <a:bodyPr>
            <a:normAutofit/>
          </a:bodyPr>
          <a:lstStyle/>
          <a:p>
            <a:pPr algn="just"/>
            <a:r>
              <a:rPr lang="ar-SA" b="1" dirty="0" smtClean="0"/>
              <a:t>أولا يجب استدعاء الـ </a:t>
            </a:r>
            <a:r>
              <a:rPr lang="en-US" b="1" dirty="0" smtClean="0"/>
              <a:t>Class </a:t>
            </a:r>
            <a:r>
              <a:rPr lang="ar-SA" b="1" dirty="0" smtClean="0"/>
              <a:t> - </a:t>
            </a:r>
            <a:r>
              <a:rPr lang="en-US" b="1" dirty="0" smtClean="0"/>
              <a:t>Scanner</a:t>
            </a:r>
            <a:r>
              <a:rPr lang="ar-SA" b="1" dirty="0" smtClean="0"/>
              <a:t> والتي تحتوي على دوال القراءة من سطر الإدخال من مكتبة جافا </a:t>
            </a:r>
          </a:p>
          <a:p>
            <a:pPr algn="just"/>
            <a:r>
              <a:rPr lang="ar-SA" b="1" dirty="0" smtClean="0"/>
              <a:t>يمكن تضمين </a:t>
            </a:r>
            <a:r>
              <a:rPr lang="ar-SA" b="1" dirty="0" smtClean="0">
                <a:solidFill>
                  <a:srgbClr val="FF0000"/>
                </a:solidFill>
              </a:rPr>
              <a:t>كافة المكاتب </a:t>
            </a:r>
            <a:r>
              <a:rPr lang="ar-SA" b="1" dirty="0" smtClean="0"/>
              <a:t>الموجودة في ال </a:t>
            </a:r>
            <a:r>
              <a:rPr lang="en-US" b="1" dirty="0" smtClean="0"/>
              <a:t>Package</a:t>
            </a:r>
            <a:r>
              <a:rPr lang="ar-SA" b="1" dirty="0" smtClean="0"/>
              <a:t> باستخدام الآتي:</a:t>
            </a:r>
          </a:p>
          <a:p>
            <a:pPr algn="l" rtl="0"/>
            <a:r>
              <a:rPr lang="en-US" b="1" dirty="0" smtClean="0"/>
              <a:t>import  </a:t>
            </a:r>
            <a:r>
              <a:rPr lang="en-US" b="1" dirty="0" err="1"/>
              <a:t>java.util</a:t>
            </a:r>
            <a:r>
              <a:rPr lang="en-US" b="1" dirty="0" smtClean="0"/>
              <a:t>.*;</a:t>
            </a:r>
          </a:p>
          <a:p>
            <a:pPr algn="r"/>
            <a:r>
              <a:rPr lang="ar-SA" b="1" dirty="0" smtClean="0"/>
              <a:t>كما يمكن تحديد الـ </a:t>
            </a:r>
            <a:r>
              <a:rPr lang="en-US" b="1" dirty="0" smtClean="0"/>
              <a:t>Class</a:t>
            </a:r>
            <a:r>
              <a:rPr lang="ar-SA" b="1" dirty="0" smtClean="0"/>
              <a:t> بالطريقة التالية:</a:t>
            </a:r>
            <a:endParaRPr lang="en-US" b="1" dirty="0" smtClean="0"/>
          </a:p>
          <a:p>
            <a:pPr algn="l" rtl="0"/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algn="l" rtl="0"/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b="1" smtClean="0"/>
              <a:t>أ. أميمة محمود فقير</a:t>
            </a:r>
            <a:endParaRPr lang="ar-SA" b="1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b="1" smtClean="0"/>
              <a:pPr/>
              <a:t>17</a:t>
            </a:fld>
            <a:endParaRPr lang="ar-SA" b="1"/>
          </a:p>
        </p:txBody>
      </p:sp>
    </p:spTree>
    <p:extLst>
      <p:ext uri="{BB962C8B-B14F-4D97-AF65-F5344CB8AC3E}">
        <p14:creationId xmlns:p14="http://schemas.microsoft.com/office/powerpoint/2010/main" val="13549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23528" y="1600202"/>
            <a:ext cx="8496944" cy="4525963"/>
          </a:xfrm>
        </p:spPr>
        <p:txBody>
          <a:bodyPr/>
          <a:lstStyle/>
          <a:p>
            <a:pPr algn="just"/>
            <a:r>
              <a:rPr lang="ar-SA" b="1" dirty="0" smtClean="0"/>
              <a:t>ثانياً: نقوم بتعريف </a:t>
            </a:r>
            <a:r>
              <a:rPr lang="en-US" b="1" dirty="0" smtClean="0"/>
              <a:t>Object </a:t>
            </a:r>
            <a:r>
              <a:rPr lang="ar-SA" b="1" dirty="0" smtClean="0"/>
              <a:t> له نفس خصائص الكلاس </a:t>
            </a:r>
            <a:r>
              <a:rPr lang="en-US" b="1" dirty="0" smtClean="0"/>
              <a:t>Scanner</a:t>
            </a:r>
            <a:r>
              <a:rPr lang="ar-SA" b="1" dirty="0" smtClean="0"/>
              <a:t> وذلك بعد تعريف متغير ليتم فيه تخزين البيانات المدخلة</a:t>
            </a:r>
            <a:endParaRPr lang="en-US" b="1" dirty="0" smtClean="0"/>
          </a:p>
          <a:p>
            <a:pPr marL="0" indent="0" algn="l" rtl="0">
              <a:buNone/>
            </a:pPr>
            <a:r>
              <a:rPr lang="en-US" b="1" dirty="0" smtClean="0"/>
              <a:t>Scanner  </a:t>
            </a:r>
            <a:r>
              <a:rPr lang="en-US" b="1" dirty="0" smtClean="0">
                <a:solidFill>
                  <a:srgbClr val="FF0000"/>
                </a:solidFill>
              </a:rPr>
              <a:t>object name </a:t>
            </a:r>
            <a:r>
              <a:rPr lang="en-US" b="1" dirty="0" smtClean="0"/>
              <a:t>= new Scanner(System.in);</a:t>
            </a:r>
          </a:p>
          <a:p>
            <a:pPr marL="0" indent="0" algn="just" rtl="0">
              <a:buNone/>
            </a:pPr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89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404666"/>
            <a:ext cx="8229600" cy="5721499"/>
          </a:xfrm>
        </p:spPr>
        <p:txBody>
          <a:bodyPr/>
          <a:lstStyle/>
          <a:p>
            <a:r>
              <a:rPr lang="ar-SA" b="1" dirty="0" smtClean="0"/>
              <a:t>ثالثاً:</a:t>
            </a:r>
          </a:p>
          <a:p>
            <a:pPr algn="just" rtl="0"/>
            <a:r>
              <a:rPr lang="en-US" b="1" dirty="0" smtClean="0"/>
              <a:t>Variable name = Object name. *********</a:t>
            </a:r>
          </a:p>
          <a:p>
            <a:pPr algn="just"/>
            <a:r>
              <a:rPr lang="ar-SA" b="1" dirty="0" smtClean="0"/>
              <a:t>حيث يتم استبدال ********** بواحدة من الآتي:</a:t>
            </a:r>
          </a:p>
          <a:p>
            <a:pPr algn="just"/>
            <a:r>
              <a:rPr lang="en-US" b="1" dirty="0" err="1" smtClean="0"/>
              <a:t>nextInt</a:t>
            </a:r>
            <a:r>
              <a:rPr lang="en-US" b="1" dirty="0" smtClean="0"/>
              <a:t>( )</a:t>
            </a:r>
            <a:r>
              <a:rPr lang="ar-SA" b="1" dirty="0" smtClean="0"/>
              <a:t> : يستقبل عدد صحيح</a:t>
            </a:r>
            <a:endParaRPr lang="en-US" b="1" dirty="0" smtClean="0"/>
          </a:p>
          <a:p>
            <a:pPr algn="just"/>
            <a:r>
              <a:rPr lang="en-US" b="1" dirty="0" err="1" smtClean="0"/>
              <a:t>nextDouble</a:t>
            </a:r>
            <a:r>
              <a:rPr lang="en-US" b="1" dirty="0" smtClean="0"/>
              <a:t>( )</a:t>
            </a:r>
            <a:r>
              <a:rPr lang="ar-SA" b="1" dirty="0" smtClean="0"/>
              <a:t> : يستقبل عدد حقيقي</a:t>
            </a:r>
            <a:endParaRPr lang="en-US" b="1" dirty="0" smtClean="0"/>
          </a:p>
          <a:p>
            <a:pPr algn="just"/>
            <a:r>
              <a:rPr lang="en-US" b="1" dirty="0"/>
              <a:t> </a:t>
            </a:r>
            <a:r>
              <a:rPr lang="en-US" b="1" dirty="0" smtClean="0"/>
              <a:t>next( )</a:t>
            </a:r>
            <a:r>
              <a:rPr lang="ar-SA" b="1" dirty="0" smtClean="0"/>
              <a:t>: يستقبل نص</a:t>
            </a:r>
            <a:endParaRPr lang="en-US" b="1" dirty="0" smtClean="0"/>
          </a:p>
          <a:p>
            <a:pPr algn="just"/>
            <a:r>
              <a:rPr lang="en-US" b="1" dirty="0" err="1" smtClean="0"/>
              <a:t>nextBoolean</a:t>
            </a:r>
            <a:r>
              <a:rPr lang="en-US" b="1" dirty="0" smtClean="0"/>
              <a:t>( )</a:t>
            </a:r>
            <a:r>
              <a:rPr lang="ar-SA" b="1" dirty="0" smtClean="0"/>
              <a:t>: إذا كان المتغير من النوع </a:t>
            </a:r>
            <a:r>
              <a:rPr lang="en-US" b="1" dirty="0" smtClean="0"/>
              <a:t>Boolean</a:t>
            </a:r>
            <a:endParaRPr lang="ar-SA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539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الأهداف: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 smtClean="0"/>
              <a:t>أنواع البيانات</a:t>
            </a:r>
          </a:p>
          <a:p>
            <a:r>
              <a:rPr lang="ar-SA" b="1" dirty="0" smtClean="0"/>
              <a:t>تعريف المتغيرات</a:t>
            </a:r>
          </a:p>
          <a:p>
            <a:r>
              <a:rPr lang="ar-SA" b="1" dirty="0" smtClean="0"/>
              <a:t>إسناد قيم للمتغيرات</a:t>
            </a:r>
          </a:p>
          <a:p>
            <a:r>
              <a:rPr lang="ar-SA" b="1" dirty="0" smtClean="0"/>
              <a:t>كيفية إدخال البيانات من لوحة المفاتيح</a:t>
            </a:r>
          </a:p>
          <a:p>
            <a:r>
              <a:rPr lang="ar-SA" b="1" dirty="0" smtClean="0"/>
              <a:t>تطبيق عملي</a:t>
            </a:r>
          </a:p>
          <a:p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95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مثال(1):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48478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أكتب برنامج يقوم بطباعة مجموع عددين صحيحين</a:t>
            </a:r>
            <a:endParaRPr lang="ar-SA" sz="4000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77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محتوى 2"/>
          <p:cNvSpPr>
            <a:spLocks noGrp="1"/>
          </p:cNvSpPr>
          <p:nvPr>
            <p:ph idx="1"/>
          </p:nvPr>
        </p:nvSpPr>
        <p:spPr>
          <a:xfrm>
            <a:off x="285720" y="548681"/>
            <a:ext cx="8572560" cy="5577483"/>
          </a:xfrm>
        </p:spPr>
        <p:txBody>
          <a:bodyPr>
            <a:normAutofit fontScale="92500"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Sum</a:t>
            </a:r>
            <a:r>
              <a:rPr lang="en-GB" b="1" dirty="0" smtClean="0"/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{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public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GB" b="1" dirty="0" smtClean="0"/>
              <a:t> void main(</a:t>
            </a:r>
            <a:r>
              <a:rPr lang="en-GB" b="1" dirty="0" smtClean="0">
                <a:solidFill>
                  <a:srgbClr val="FF0000"/>
                </a:solidFill>
              </a:rPr>
              <a:t>S</a:t>
            </a:r>
            <a:r>
              <a:rPr lang="en-GB" b="1" dirty="0" smtClean="0"/>
              <a:t>tring[ ] </a:t>
            </a:r>
            <a:r>
              <a:rPr lang="en-GB" b="1" dirty="0" err="1" smtClean="0"/>
              <a:t>args</a:t>
            </a:r>
            <a:r>
              <a:rPr lang="en-GB" b="1" dirty="0" smtClean="0"/>
              <a:t>)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   </a:t>
            </a:r>
            <a:r>
              <a:rPr lang="en-GB" b="1" dirty="0" smtClean="0">
                <a:solidFill>
                  <a:srgbClr val="FF0000"/>
                </a:solidFill>
              </a:rPr>
              <a:t>{</a:t>
            </a:r>
            <a:r>
              <a:rPr lang="en-GB" b="1" dirty="0" smtClean="0"/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err="1" smtClean="0"/>
              <a:t>int</a:t>
            </a:r>
            <a:r>
              <a:rPr lang="en-GB" b="1" dirty="0" smtClean="0"/>
              <a:t>  x , y, sum;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X = 50;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Y=10;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Sum= </a:t>
            </a:r>
            <a:r>
              <a:rPr lang="en-GB" b="1" dirty="0" err="1" smtClean="0"/>
              <a:t>x+y</a:t>
            </a:r>
            <a:r>
              <a:rPr lang="en-GB" b="1" dirty="0" smtClean="0"/>
              <a:t>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S</a:t>
            </a:r>
            <a:r>
              <a:rPr lang="en-GB" b="1" dirty="0" err="1" smtClean="0"/>
              <a:t>ystem.out.print</a:t>
            </a:r>
            <a:r>
              <a:rPr lang="en-GB" b="1" dirty="0" smtClean="0"/>
              <a:t>(sum);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   </a:t>
            </a:r>
            <a:r>
              <a:rPr lang="en-GB" b="1" dirty="0" smtClean="0">
                <a:solidFill>
                  <a:srgbClr val="FF0000"/>
                </a:solidFill>
              </a:rPr>
              <a:t>}</a:t>
            </a:r>
            <a:r>
              <a:rPr lang="en-GB" b="1" dirty="0" smtClean="0"/>
              <a:t>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GB" b="1" dirty="0" smtClean="0"/>
              <a:t> }</a:t>
            </a:r>
          </a:p>
          <a:p>
            <a:pPr algn="l" rtl="0">
              <a:buNone/>
            </a:pPr>
            <a:endParaRPr lang="ar-SA" b="1" dirty="0"/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5612118" y="5229202"/>
            <a:ext cx="2992332" cy="99427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sz="4000" b="1" dirty="0" smtClean="0"/>
              <a:t>60</a:t>
            </a:r>
            <a:endParaRPr lang="en-GB" sz="4000" b="1" dirty="0"/>
          </a:p>
        </p:txBody>
      </p:sp>
      <p:sp>
        <p:nvSpPr>
          <p:cNvPr id="6" name="شكل بيضاوي 5"/>
          <p:cNvSpPr/>
          <p:nvPr/>
        </p:nvSpPr>
        <p:spPr>
          <a:xfrm>
            <a:off x="7164288" y="4149082"/>
            <a:ext cx="1584176" cy="7782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Output</a:t>
            </a:r>
            <a:endParaRPr lang="ar-SA" sz="2400" b="1" dirty="0"/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615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مثال(2):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48478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أكتب برنامج يقوم بطباعة مجموع عددين صحيحين يدخلهما المستخدم</a:t>
            </a:r>
            <a:endParaRPr lang="ar-SA" sz="4000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8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260650"/>
            <a:ext cx="8572560" cy="6336704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import  </a:t>
            </a:r>
            <a:r>
              <a:rPr lang="en-US" b="1" dirty="0" err="1">
                <a:solidFill>
                  <a:srgbClr val="FF0000"/>
                </a:solidFill>
              </a:rPr>
              <a:t>java.util.Scanner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public class </a:t>
            </a:r>
            <a:r>
              <a:rPr lang="en-US" b="1" dirty="0" smtClean="0"/>
              <a:t>Sum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 public static void main(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  <a:r>
              <a:rPr lang="en-US" b="1" dirty="0">
                <a:solidFill>
                  <a:schemeClr val="accent1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num1, num2 , sum;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   Scanner input = new Scanner(System.in);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 num1 = </a:t>
            </a:r>
            <a:r>
              <a:rPr lang="en-US" b="1" dirty="0" err="1" smtClean="0">
                <a:solidFill>
                  <a:srgbClr val="FF0000"/>
                </a:solidFill>
              </a:rPr>
              <a:t>input.nextInt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num2 = </a:t>
            </a:r>
            <a:r>
              <a:rPr lang="en-US" b="1" dirty="0" err="1">
                <a:solidFill>
                  <a:srgbClr val="FF0000"/>
                </a:solidFill>
              </a:rPr>
              <a:t>input.nextInt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 sum = num1 + num2 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 (</a:t>
            </a:r>
            <a:r>
              <a:rPr lang="en-US" b="1" dirty="0"/>
              <a:t>sum);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  <a:r>
              <a:rPr lang="en-US" b="1" dirty="0" smtClean="0"/>
              <a:t>              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23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pPr algn="r"/>
            <a:r>
              <a:rPr lang="ar-SA" b="1" dirty="0" smtClean="0"/>
              <a:t>مثال(3):</a:t>
            </a:r>
            <a:endParaRPr lang="ar-SA" b="1" dirty="0"/>
          </a:p>
        </p:txBody>
      </p:sp>
      <p:sp>
        <p:nvSpPr>
          <p:cNvPr id="4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980730"/>
            <a:ext cx="8229600" cy="5544616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b="1" dirty="0" smtClean="0"/>
              <a:t>Sum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 public static void main(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  <a:r>
              <a:rPr lang="en-US" b="1" dirty="0">
                <a:solidFill>
                  <a:schemeClr val="accent1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num1= 5;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(num1++);</a:t>
            </a:r>
            <a:endParaRPr lang="en-US" b="1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(++num1);</a:t>
            </a:r>
            <a:endParaRPr lang="en-US" b="1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System.out.println</a:t>
            </a:r>
            <a:r>
              <a:rPr lang="en-US" b="1" dirty="0"/>
              <a:t>(num1--);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System.out.println</a:t>
            </a:r>
            <a:r>
              <a:rPr lang="en-US" b="1" dirty="0"/>
              <a:t>(--num1);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 		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  <a:r>
              <a:rPr lang="en-US" b="1" dirty="0" smtClean="0"/>
              <a:t>              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6786433" y="3933056"/>
            <a:ext cx="1944216" cy="25922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GB" sz="4000" b="1" dirty="0" smtClean="0"/>
              <a:t>5</a:t>
            </a:r>
            <a:endParaRPr lang="en-GB" sz="4000" b="1" dirty="0"/>
          </a:p>
          <a:p>
            <a:pPr algn="ctr"/>
            <a:r>
              <a:rPr lang="en-GB" sz="4000" b="1" dirty="0"/>
              <a:t>7</a:t>
            </a:r>
          </a:p>
          <a:p>
            <a:pPr algn="ctr"/>
            <a:r>
              <a:rPr lang="en-GB" sz="4000" b="1" dirty="0"/>
              <a:t>7</a:t>
            </a:r>
          </a:p>
          <a:p>
            <a:pPr algn="ctr"/>
            <a:r>
              <a:rPr lang="en-GB" sz="4000" b="1" dirty="0"/>
              <a:t>5</a:t>
            </a:r>
          </a:p>
        </p:txBody>
      </p:sp>
      <p:sp>
        <p:nvSpPr>
          <p:cNvPr id="6" name="شكل بيضاوي 5"/>
          <p:cNvSpPr/>
          <p:nvPr/>
        </p:nvSpPr>
        <p:spPr>
          <a:xfrm>
            <a:off x="7378993" y="2996953"/>
            <a:ext cx="1029291" cy="7782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400" b="1" dirty="0" smtClean="0"/>
              <a:t>Output</a:t>
            </a:r>
            <a:endParaRPr lang="ar-SA" sz="2400" b="1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9036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مثال(4):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48478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أكتب برنامج يستقبل عددين صحيحين من لوحة المفاتيح ومن ثم يطبع مجموعهما والمتوسط الحسابي</a:t>
            </a:r>
            <a:endParaRPr lang="ar-SA" sz="4000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912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260650"/>
            <a:ext cx="8572560" cy="6336704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import  </a:t>
            </a:r>
            <a:r>
              <a:rPr lang="en-US" b="1" dirty="0" err="1">
                <a:solidFill>
                  <a:srgbClr val="FF0000"/>
                </a:solidFill>
              </a:rPr>
              <a:t>java.util.Scanner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public class </a:t>
            </a:r>
            <a:r>
              <a:rPr lang="en-US" b="1" dirty="0" smtClean="0"/>
              <a:t>Sum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 public static void main(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  <a:r>
              <a:rPr lang="en-US" b="1" dirty="0">
                <a:solidFill>
                  <a:schemeClr val="accent1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num1, num2 , </a:t>
            </a:r>
            <a:r>
              <a:rPr lang="en-US" b="1" dirty="0" smtClean="0"/>
              <a:t>sum, </a:t>
            </a:r>
            <a:r>
              <a:rPr lang="en-US" b="1" dirty="0" err="1" smtClean="0"/>
              <a:t>avg</a:t>
            </a:r>
            <a:r>
              <a:rPr lang="en-US" b="1" dirty="0" smtClean="0"/>
              <a:t>;</a:t>
            </a:r>
            <a:endParaRPr lang="en-US" b="1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   Scanner input = new Scanner(System.in);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 num1 = </a:t>
            </a:r>
            <a:r>
              <a:rPr lang="en-US" b="1" dirty="0" err="1" smtClean="0">
                <a:solidFill>
                  <a:srgbClr val="FF0000"/>
                </a:solidFill>
              </a:rPr>
              <a:t>input.nextInt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num2 = </a:t>
            </a:r>
            <a:r>
              <a:rPr lang="en-US" b="1" dirty="0" err="1">
                <a:solidFill>
                  <a:srgbClr val="FF0000"/>
                </a:solidFill>
              </a:rPr>
              <a:t>input.nextInt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 sum = num1 + num2 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 smtClean="0"/>
              <a:t>avg</a:t>
            </a:r>
            <a:r>
              <a:rPr lang="en-US" b="1" dirty="0" smtClean="0"/>
              <a:t> = sum/3;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System.out.println</a:t>
            </a:r>
            <a:r>
              <a:rPr lang="en-US" b="1" dirty="0"/>
              <a:t> ( "sum ="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/>
              <a:t> sum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/>
              <a:t> " </a:t>
            </a:r>
            <a:r>
              <a:rPr lang="en-US" b="1" dirty="0" err="1"/>
              <a:t>avg</a:t>
            </a:r>
            <a:r>
              <a:rPr lang="en-US" b="1" dirty="0"/>
              <a:t> = "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b="1" dirty="0"/>
              <a:t>  </a:t>
            </a:r>
            <a:r>
              <a:rPr lang="en-US" b="1" dirty="0" err="1"/>
              <a:t>avg</a:t>
            </a:r>
            <a:r>
              <a:rPr lang="en-US" b="1" dirty="0"/>
              <a:t>);   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  <a:r>
              <a:rPr lang="en-US" b="1" dirty="0" smtClean="0"/>
              <a:t>  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847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dirty="0" smtClean="0"/>
              <a:t>مثال(5):</a:t>
            </a:r>
            <a:endParaRPr lang="ar-SA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48478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ar-SA" sz="4000" b="1" dirty="0" smtClean="0"/>
              <a:t>أكتب برنامج يطبع ناتج المعادلة التالية:</a:t>
            </a:r>
          </a:p>
          <a:p>
            <a:pPr algn="just" rtl="0"/>
            <a:r>
              <a:rPr lang="en-US" sz="4000" b="1" dirty="0" err="1" smtClean="0"/>
              <a:t>Ans</a:t>
            </a:r>
            <a:r>
              <a:rPr lang="en-US" sz="4000" b="1" dirty="0" smtClean="0"/>
              <a:t> = X + 5 – Y / 2 * 3</a:t>
            </a:r>
            <a:endParaRPr lang="ar-SA" sz="4000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110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محتوى 2"/>
          <p:cNvSpPr>
            <a:spLocks noGrp="1"/>
          </p:cNvSpPr>
          <p:nvPr>
            <p:ph idx="1"/>
          </p:nvPr>
        </p:nvSpPr>
        <p:spPr>
          <a:xfrm>
            <a:off x="251520" y="260650"/>
            <a:ext cx="8572560" cy="6336704"/>
          </a:xfrm>
        </p:spPr>
        <p:txBody>
          <a:bodyPr>
            <a:no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import  </a:t>
            </a:r>
            <a:r>
              <a:rPr lang="en-US" b="1" dirty="0" err="1">
                <a:solidFill>
                  <a:srgbClr val="FF0000"/>
                </a:solidFill>
              </a:rPr>
              <a:t>java.util.Scanner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public class </a:t>
            </a:r>
            <a:r>
              <a:rPr lang="en-US" b="1" dirty="0" smtClean="0"/>
              <a:t>Sum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 public static void main(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tring[] </a:t>
            </a:r>
            <a:r>
              <a:rPr lang="en-US" b="1" dirty="0" err="1"/>
              <a:t>args</a:t>
            </a:r>
            <a:r>
              <a:rPr lang="en-US" b="1" dirty="0"/>
              <a:t>) </a:t>
            </a:r>
            <a:r>
              <a:rPr lang="en-US" b="1" dirty="0">
                <a:solidFill>
                  <a:schemeClr val="accent1"/>
                </a:solidFill>
              </a:rPr>
              <a:t>{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 x, y, </a:t>
            </a:r>
            <a:r>
              <a:rPr lang="en-US" b="1" dirty="0" err="1" smtClean="0"/>
              <a:t>Ans</a:t>
            </a:r>
            <a:r>
              <a:rPr lang="en-US" b="1" dirty="0" smtClean="0"/>
              <a:t>;</a:t>
            </a:r>
            <a:endParaRPr lang="en-US" b="1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   Scanner input = new Scanner(System.in);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 x= </a:t>
            </a:r>
            <a:r>
              <a:rPr lang="en-US" b="1" dirty="0" err="1" smtClean="0">
                <a:solidFill>
                  <a:srgbClr val="FF0000"/>
                </a:solidFill>
              </a:rPr>
              <a:t>input.nextInt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   y= </a:t>
            </a:r>
            <a:r>
              <a:rPr lang="en-US" b="1" dirty="0" err="1">
                <a:solidFill>
                  <a:srgbClr val="FF0000"/>
                </a:solidFill>
              </a:rPr>
              <a:t>input.nextInt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 smtClean="0"/>
              <a:t>Ans</a:t>
            </a:r>
            <a:r>
              <a:rPr lang="en-US" b="1" dirty="0" smtClean="0"/>
              <a:t> </a:t>
            </a:r>
            <a:r>
              <a:rPr lang="en-US" b="1" dirty="0"/>
              <a:t>= X + 5 – </a:t>
            </a:r>
            <a:r>
              <a:rPr lang="en-US" b="1" dirty="0" smtClean="0"/>
              <a:t>Y </a:t>
            </a:r>
            <a:r>
              <a:rPr lang="en-US" b="1" dirty="0"/>
              <a:t>/ </a:t>
            </a:r>
            <a:r>
              <a:rPr lang="en-US" b="1" dirty="0" smtClean="0"/>
              <a:t>2 * 3 ;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 </a:t>
            </a:r>
            <a:r>
              <a:rPr lang="en-US" b="1" dirty="0"/>
              <a:t>( </a:t>
            </a:r>
            <a:r>
              <a:rPr lang="en-US" b="1" dirty="0" smtClean="0"/>
              <a:t>“</a:t>
            </a:r>
            <a:r>
              <a:rPr lang="en-US" b="1" dirty="0" err="1" smtClean="0"/>
              <a:t>Ans</a:t>
            </a:r>
            <a:r>
              <a:rPr lang="en-US" b="1" dirty="0" smtClean="0"/>
              <a:t> = “ + </a:t>
            </a:r>
            <a:r>
              <a:rPr lang="en-US" b="1" dirty="0" err="1" smtClean="0"/>
              <a:t>Ans</a:t>
            </a:r>
            <a:r>
              <a:rPr lang="en-US" b="1" dirty="0" smtClean="0"/>
              <a:t>);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		</a:t>
            </a:r>
            <a:r>
              <a:rPr lang="en-US" b="1" dirty="0" smtClean="0">
                <a:solidFill>
                  <a:schemeClr val="accent1"/>
                </a:solidFill>
              </a:rPr>
              <a:t>}</a:t>
            </a:r>
            <a:r>
              <a:rPr lang="en-US" b="1" dirty="0" smtClean="0"/>
              <a:t>   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b="1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2" name="عنصر نائب للتذييل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932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ar-SA" sz="6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6350" stA="55000" endA="50" endPos="85000" dir="5400000" sy="-100000" algn="bl" rotWithShape="0"/>
                </a:effectLst>
              </a:rPr>
              <a:t>مطلوب في المعمل</a:t>
            </a:r>
            <a:endParaRPr lang="en-US" sz="60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>
            <a:normAutofit/>
          </a:bodyPr>
          <a:lstStyle/>
          <a:p>
            <a:r>
              <a:rPr lang="ar-SA" sz="4000" b="1" dirty="0" smtClean="0"/>
              <a:t>أكتب برنامج يقوم بحساب مساحة الدائرة</a:t>
            </a:r>
          </a:p>
          <a:p>
            <a:pPr algn="just"/>
            <a:r>
              <a:rPr lang="ar-SA" sz="4000" b="1" dirty="0" smtClean="0"/>
              <a:t>أكتب برنامج يستقبل عددين صحيحين ومن ثم يجري عليهما العمليات الحسابية ( - و + و * و / ) ويطبع الناتج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5156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/>
          </a:bodyPr>
          <a:lstStyle/>
          <a:p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أنواع البيانات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5184576"/>
          </a:xfrm>
        </p:spPr>
        <p:txBody>
          <a:bodyPr>
            <a:normAutofit/>
          </a:bodyPr>
          <a:lstStyle/>
          <a:p>
            <a:pPr algn="just">
              <a:buNone/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يقصد بالبيانات مجموعة من الأرقام أو الحروف أو الرموز أو خليط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منها جميعاً وتنقسم البيانات إلى ما يلي :-</a:t>
            </a:r>
          </a:p>
          <a:p>
            <a:pPr marL="370332" algn="just">
              <a:defRPr/>
            </a:pP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النوع 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الحرفي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 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0332" algn="just"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وهو عبارة عن كل الرموز المستخدمة في الحاسب وتتكون من خانة واحدة فقط محصورة بين علامتي التنصيص الفردية (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) وعادة ما يخصص لهذا النوع 8بت من الذاكرة..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ar-SA" b="1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74811"/>
              </p:ext>
            </p:extLst>
          </p:nvPr>
        </p:nvGraphicFramePr>
        <p:xfrm>
          <a:off x="1475657" y="4869161"/>
          <a:ext cx="6840761" cy="113042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800423"/>
                <a:gridCol w="1520169"/>
                <a:gridCol w="1520169"/>
              </a:tblGrid>
              <a:tr h="1130427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’ A’   ’$ ’    ’ c ’   ’ 3’ </a:t>
                      </a:r>
                      <a:endParaRPr lang="en-GB" sz="3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200" dirty="0" smtClean="0">
                          <a:effectLst/>
                        </a:rPr>
                        <a:t>8</a:t>
                      </a:r>
                      <a:r>
                        <a:rPr lang="en-US" sz="3200" dirty="0" smtClean="0">
                          <a:effectLst/>
                        </a:rPr>
                        <a:t> bit</a:t>
                      </a:r>
                      <a:endParaRPr lang="en-GB" sz="3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Char</a:t>
                      </a:r>
                      <a:endParaRPr lang="en-GB" sz="32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dirty="0" smtClean="0"/>
              <a:t>أ. أميمة محمود فقير</a:t>
            </a:r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تصميم الشرائح\images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71715"/>
            <a:ext cx="4397077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 smtClean="0"/>
              <a:t>2. </a:t>
            </a:r>
            <a:r>
              <a:rPr lang="ar-BH" sz="3600" b="1" dirty="0">
                <a:latin typeface="Times New Roman" pitchFamily="18" charset="0"/>
                <a:cs typeface="Times New Roman" pitchFamily="18" charset="0"/>
              </a:rPr>
              <a:t>النوع السل</a:t>
            </a:r>
            <a:r>
              <a:rPr lang="ar-SA" sz="3600" b="1" dirty="0">
                <a:latin typeface="Times New Roman" pitchFamily="18" charset="0"/>
                <a:cs typeface="Times New Roman" pitchFamily="18" charset="0"/>
              </a:rPr>
              <a:t>سلة</a:t>
            </a:r>
            <a:r>
              <a:rPr lang="ar-SA" sz="3600" b="1" dirty="0" smtClean="0"/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endParaRPr lang="ar-SA" sz="36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39552" y="1340768"/>
            <a:ext cx="8064896" cy="4813995"/>
          </a:xfrm>
        </p:spPr>
        <p:txBody>
          <a:bodyPr/>
          <a:lstStyle/>
          <a:p>
            <a:pPr algn="just">
              <a:buNone/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السلسلة </a:t>
            </a:r>
            <a:r>
              <a:rPr lang="ar-BH" b="1" dirty="0">
                <a:latin typeface="Times New Roman" pitchFamily="18" charset="0"/>
                <a:cs typeface="Times New Roman" pitchFamily="18" charset="0"/>
              </a:rPr>
              <a:t>هي أكثر من رمز واحد من الأرقام أو الحروف أو الرموز الخاصة أو خليط منها محصورة بين علامتي تنصيص مزدوجة ( “ ) .</a:t>
            </a:r>
          </a:p>
          <a:p>
            <a:pPr algn="just">
              <a:buNone/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مثال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: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4 + 3 equal 7 ”           ” 3 + 2 =5  ”       </a:t>
            </a:r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427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557808"/>
            <a:ext cx="8229600" cy="926976"/>
          </a:xfrm>
        </p:spPr>
        <p:txBody>
          <a:bodyPr>
            <a:normAutofit/>
          </a:bodyPr>
          <a:lstStyle/>
          <a:p>
            <a:pPr algn="r"/>
            <a:r>
              <a:rPr lang="ar-SA" sz="3600" b="1" dirty="0" smtClean="0"/>
              <a:t>3. </a:t>
            </a:r>
            <a:r>
              <a:rPr lang="ar-BH" sz="3600" b="1" dirty="0">
                <a:latin typeface="Times New Roman" pitchFamily="18" charset="0"/>
                <a:cs typeface="Times New Roman" pitchFamily="18" charset="0"/>
              </a:rPr>
              <a:t>النوع الصحيح  </a:t>
            </a: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Integer</a:t>
            </a:r>
            <a:endParaRPr lang="ar-SA" sz="36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96044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وهي مجموعة من البيانات الرقمية التي لا تحتوي على نقطة عشرية</a:t>
            </a:r>
          </a:p>
          <a:p>
            <a:pPr algn="just">
              <a:defRPr/>
            </a:pP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مثال  فيما يلي بعض الأمثلة  1001</a:t>
            </a:r>
            <a:r>
              <a:rPr lang="ar-BH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    567     2    0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والأعداد الصحيحة يمكن تصنيفها  بحسب سعة الذاكرة وفقاً لما يلي :</a:t>
            </a: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5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29669"/>
              </p:ext>
            </p:extLst>
          </p:nvPr>
        </p:nvGraphicFramePr>
        <p:xfrm>
          <a:off x="1691680" y="1628801"/>
          <a:ext cx="5832648" cy="442132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168076"/>
                <a:gridCol w="2664572"/>
              </a:tblGrid>
              <a:tr h="1892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b="1" dirty="0">
                          <a:effectLst/>
                        </a:rPr>
                        <a:t>السعة </a:t>
                      </a:r>
                      <a:r>
                        <a:rPr lang="ar-SA" sz="3600" b="1" dirty="0" smtClean="0">
                          <a:effectLst/>
                        </a:rPr>
                        <a:t>التخزينية</a:t>
                      </a:r>
                      <a:r>
                        <a:rPr lang="ar-SA" sz="3600" b="1" baseline="0" dirty="0" smtClean="0">
                          <a:effectLst/>
                        </a:rPr>
                        <a:t> (</a:t>
                      </a:r>
                      <a:r>
                        <a:rPr lang="en-US" sz="3600" b="1" baseline="0" dirty="0" smtClean="0">
                          <a:effectLst/>
                        </a:rPr>
                        <a:t>bit</a:t>
                      </a:r>
                      <a:r>
                        <a:rPr lang="ar-SA" sz="3600" b="1" baseline="0" dirty="0" smtClean="0">
                          <a:effectLst/>
                        </a:rPr>
                        <a:t>)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b="1" dirty="0">
                          <a:effectLst/>
                        </a:rPr>
                        <a:t>أنواع </a:t>
                      </a:r>
                      <a:r>
                        <a:rPr lang="ar-SA" sz="3600" b="1" dirty="0" smtClean="0">
                          <a:effectLst/>
                        </a:rPr>
                        <a:t>الأعداد الصحيحة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5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</a:rPr>
                        <a:t>8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93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b="1" dirty="0">
                          <a:effectLst/>
                        </a:rPr>
                        <a:t>16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800" b="1" dirty="0" smtClean="0">
                          <a:effectLst/>
                          <a:latin typeface="Calibri"/>
                          <a:ea typeface="Calibri"/>
                          <a:cs typeface="Arial"/>
                        </a:rPr>
                        <a:t>Short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93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b="1">
                          <a:effectLst/>
                        </a:rPr>
                        <a:t>32</a:t>
                      </a:r>
                      <a:endParaRPr lang="en-GB" sz="2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</a:rPr>
                        <a:t>Integer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93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b="1">
                          <a:effectLst/>
                        </a:rPr>
                        <a:t>64</a:t>
                      </a:r>
                      <a:endParaRPr lang="en-GB" sz="2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effectLst/>
                        </a:rPr>
                        <a:t>long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28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6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/>
              <a:t>4. </a:t>
            </a:r>
            <a:r>
              <a:rPr lang="ar-SA" sz="4000" b="1" dirty="0">
                <a:latin typeface="Times New Roman" pitchFamily="18" charset="0"/>
                <a:cs typeface="Times New Roman" pitchFamily="18" charset="0"/>
              </a:rPr>
              <a:t>النوع الحقيقي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The Float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Type</a:t>
            </a:r>
            <a:endParaRPr lang="ar-SA" sz="4000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57403"/>
          </a:xfrm>
        </p:spPr>
        <p:txBody>
          <a:bodyPr>
            <a:normAutofit/>
          </a:bodyPr>
          <a:lstStyle/>
          <a:p>
            <a:pPr marL="370332" algn="just">
              <a:defRPr/>
            </a:pP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وهي عبارة عن أرقام  تحتوي على نقطة عشرية ( . ) أي العدد به قيمة كسرية وفي لغة الجافا يوجد نوعان من الأعداد الحقيقية هما :</a:t>
            </a:r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6928"/>
              </p:ext>
            </p:extLst>
          </p:nvPr>
        </p:nvGraphicFramePr>
        <p:xfrm>
          <a:off x="1835696" y="3429002"/>
          <a:ext cx="5832648" cy="315945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168076"/>
                <a:gridCol w="2664572"/>
              </a:tblGrid>
              <a:tr h="1892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dirty="0">
                          <a:effectLst/>
                        </a:rPr>
                        <a:t>السعة </a:t>
                      </a:r>
                      <a:r>
                        <a:rPr lang="ar-SA" sz="3600" dirty="0" smtClean="0">
                          <a:effectLst/>
                        </a:rPr>
                        <a:t>التخزينية</a:t>
                      </a:r>
                      <a:r>
                        <a:rPr lang="ar-SA" sz="3600" baseline="0" dirty="0" smtClean="0">
                          <a:effectLst/>
                        </a:rPr>
                        <a:t> (</a:t>
                      </a:r>
                      <a:r>
                        <a:rPr lang="en-US" sz="3600" baseline="0" dirty="0" smtClean="0">
                          <a:effectLst/>
                        </a:rPr>
                        <a:t>bit</a:t>
                      </a:r>
                      <a:r>
                        <a:rPr lang="ar-SA" sz="3600" baseline="0" dirty="0" smtClean="0">
                          <a:effectLst/>
                        </a:rPr>
                        <a:t>)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dirty="0">
                          <a:effectLst/>
                        </a:rPr>
                        <a:t>أنواع </a:t>
                      </a:r>
                      <a:r>
                        <a:rPr lang="ar-SA" sz="3600" dirty="0" smtClean="0">
                          <a:effectLst/>
                        </a:rPr>
                        <a:t>الأعداد الحقيقية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57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effectLst/>
                        </a:rPr>
                        <a:t>32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 smtClean="0"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3093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3600" dirty="0" smtClean="0">
                          <a:effectLst/>
                        </a:rPr>
                        <a:t>64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GB" sz="2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b="1" smtClean="0"/>
              <a:t>أ. أميمة محمود فقير</a:t>
            </a:r>
            <a:endParaRPr lang="ar-SA" b="1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b="1" smtClean="0"/>
              <a:pPr/>
              <a:t>7</a:t>
            </a:fld>
            <a:endParaRPr lang="ar-SA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012974"/>
          </a:xfrm>
        </p:spPr>
        <p:txBody>
          <a:bodyPr>
            <a:normAutofit/>
          </a:bodyPr>
          <a:lstStyle/>
          <a:p>
            <a:pPr algn="r"/>
            <a:r>
              <a:rPr lang="ar-SA" sz="4000" b="1" dirty="0" smtClean="0">
                <a:latin typeface="Times New Roman" pitchFamily="18" charset="0"/>
                <a:cs typeface="Times New Roman" pitchFamily="18" charset="0"/>
              </a:rPr>
              <a:t>5. النوع </a:t>
            </a:r>
            <a:r>
              <a:rPr lang="ar-SA" sz="4000" b="1" dirty="0">
                <a:latin typeface="Times New Roman" pitchFamily="18" charset="0"/>
                <a:cs typeface="Times New Roman" pitchFamily="18" charset="0"/>
              </a:rPr>
              <a:t>المنطقي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The Boolean Type </a:t>
            </a:r>
            <a:endParaRPr lang="ar-SA" sz="40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340770"/>
            <a:ext cx="8229600" cy="4785395"/>
          </a:xfrm>
        </p:spPr>
        <p:txBody>
          <a:bodyPr/>
          <a:lstStyle/>
          <a:p>
            <a:pPr marL="26988"/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المتغير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المنطقي 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ي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عطي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نتيجة صحيحة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(true)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أو نتيجة خاطئة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(false)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ويخصص لها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ar-BH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8</a:t>
            </a:r>
            <a:endParaRPr lang="en-GB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988"/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مثال إذا كان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x = 3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،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y = 5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فإن :</a:t>
            </a:r>
          </a:p>
          <a:p>
            <a:pPr marL="26988"/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x&lt;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تعطي النتيجة (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ar-BH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ar-SA" b="1" dirty="0" smtClean="0">
              <a:latin typeface="Times New Roman" pitchFamily="18" charset="0"/>
              <a:cs typeface="Times New Roman" pitchFamily="18" charset="0"/>
            </a:endParaRPr>
          </a:p>
          <a:p>
            <a:pPr marL="26988"/>
            <a:r>
              <a:rPr lang="ar-SA" b="1" dirty="0">
                <a:latin typeface="Times New Roman" pitchFamily="18" charset="0"/>
                <a:cs typeface="Times New Roman" pitchFamily="18" charset="0"/>
              </a:rPr>
              <a:t>ي</a:t>
            </a:r>
            <a:r>
              <a:rPr lang="ar-SA" b="1" dirty="0" smtClean="0">
                <a:latin typeface="Times New Roman" pitchFamily="18" charset="0"/>
                <a:cs typeface="Times New Roman" pitchFamily="18" charset="0"/>
              </a:rPr>
              <a:t>ستخدم عادة في المقارنة أو الاختبار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ar-SA" b="1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8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695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identifiers) </a:t>
            </a:r>
            <a:r>
              <a:rPr lang="ar-SA" sz="4000" b="1" dirty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ar-LY" sz="4000" b="1" dirty="0" smtClean="0">
                <a:latin typeface="Times New Roman" pitchFamily="18" charset="0"/>
                <a:cs typeface="Times New Roman" pitchFamily="18" charset="0"/>
              </a:rPr>
              <a:t>المعرفات</a:t>
            </a:r>
            <a:endParaRPr lang="ar-SA" sz="40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235895"/>
            <a:ext cx="8229600" cy="5289451"/>
          </a:xfrm>
        </p:spPr>
        <p:txBody>
          <a:bodyPr>
            <a:normAutofit/>
          </a:bodyPr>
          <a:lstStyle/>
          <a:p>
            <a:pPr algn="just"/>
            <a:r>
              <a:rPr lang="ar-SA" b="1" dirty="0" smtClean="0"/>
              <a:t>عند </a:t>
            </a:r>
            <a:r>
              <a:rPr lang="ar-SA" b="1" dirty="0"/>
              <a:t>كتابة أي برنامج، نحتاج </a:t>
            </a:r>
            <a:r>
              <a:rPr lang="ar-SA" b="1" dirty="0">
                <a:solidFill>
                  <a:srgbClr val="FF0000"/>
                </a:solidFill>
              </a:rPr>
              <a:t>لتخزين</a:t>
            </a:r>
            <a:r>
              <a:rPr lang="ar-SA" b="1" dirty="0"/>
              <a:t> المعلومات </a:t>
            </a:r>
            <a:r>
              <a:rPr lang="ar-SA" b="1" dirty="0">
                <a:solidFill>
                  <a:srgbClr val="FF0000"/>
                </a:solidFill>
              </a:rPr>
              <a:t>الواردة</a:t>
            </a:r>
            <a:r>
              <a:rPr lang="ar-SA" b="1" dirty="0"/>
              <a:t> للبرنامج في ذاكرة الحاسوب تحت عناوين يطلق عليها </a:t>
            </a:r>
            <a:r>
              <a:rPr lang="ar-SA" b="1" dirty="0">
                <a:solidFill>
                  <a:srgbClr val="FF0000"/>
                </a:solidFill>
              </a:rPr>
              <a:t>أسماء المتغيرات</a:t>
            </a:r>
          </a:p>
          <a:p>
            <a:pPr algn="just"/>
            <a:r>
              <a:rPr lang="ar-SA" b="1" dirty="0">
                <a:solidFill>
                  <a:srgbClr val="FF0000"/>
                </a:solidFill>
              </a:rPr>
              <a:t>يجب</a:t>
            </a:r>
            <a:r>
              <a:rPr lang="ar-SA" b="1" dirty="0"/>
              <a:t> أن نعلم المترجم في </a:t>
            </a:r>
            <a:r>
              <a:rPr lang="ar-SA" b="1" dirty="0">
                <a:solidFill>
                  <a:srgbClr val="FF0000"/>
                </a:solidFill>
              </a:rPr>
              <a:t>بداية</a:t>
            </a:r>
            <a:r>
              <a:rPr lang="ar-SA" b="1" dirty="0"/>
              <a:t> البرنامج عن أنواع المتغيرات التي نريد استخدامها</a:t>
            </a:r>
            <a:r>
              <a:rPr lang="ar-SA" b="1" dirty="0" smtClean="0"/>
              <a:t>.</a:t>
            </a:r>
          </a:p>
          <a:p>
            <a:pPr algn="just"/>
            <a:r>
              <a:rPr lang="ar-SA" b="1" dirty="0" smtClean="0"/>
              <a:t>المتغيرات تحمل قيم مؤقتة</a:t>
            </a:r>
            <a:endParaRPr lang="en-US" b="1" dirty="0"/>
          </a:p>
          <a:p>
            <a:pPr marL="0" indent="0" algn="just">
              <a:buNone/>
            </a:pPr>
            <a:endParaRPr lang="ar-LY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SA" smtClean="0"/>
              <a:t>أ. أميمة محمود فقير</a:t>
            </a:r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9</a:t>
            </a:fld>
            <a:endParaRPr lang="ar-S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1406</TotalTime>
  <Words>1302</Words>
  <Application>Microsoft Office PowerPoint</Application>
  <PresentationFormat>عرض على الشاشة (3:4)‏</PresentationFormat>
  <Paragraphs>230</Paragraphs>
  <Slides>30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1" baseType="lpstr">
      <vt:lpstr>JAVA</vt:lpstr>
      <vt:lpstr> بسم الله  الرحمن الرحيم</vt:lpstr>
      <vt:lpstr>الأهداف:</vt:lpstr>
      <vt:lpstr>أنواع البيانات  </vt:lpstr>
      <vt:lpstr>2. النوع السلسلة String</vt:lpstr>
      <vt:lpstr>3. النوع الصحيح  Integer</vt:lpstr>
      <vt:lpstr>عرض تقديمي في PowerPoint</vt:lpstr>
      <vt:lpstr>4. النوع الحقيقي      The Float Type</vt:lpstr>
      <vt:lpstr>5. النوع المنطقي The Boolean Type </vt:lpstr>
      <vt:lpstr>identifiers) )  المعرفات</vt:lpstr>
      <vt:lpstr>تسمية المتغير:</vt:lpstr>
      <vt:lpstr>الكلمات المحجوزة  Reserved Words  </vt:lpstr>
      <vt:lpstr>الإعلان عن المتغيرات Variable Declaration </vt:lpstr>
      <vt:lpstr>أمثلة:</vt:lpstr>
      <vt:lpstr>الملاحظات   Comments   </vt:lpstr>
      <vt:lpstr>عرض تقديمي في PowerPoint</vt:lpstr>
      <vt:lpstr>جملة القراءة Read Statement </vt:lpstr>
      <vt:lpstr>خطوات إدخال البيانات:</vt:lpstr>
      <vt:lpstr>عرض تقديمي في PowerPoint</vt:lpstr>
      <vt:lpstr>عرض تقديمي في PowerPoint</vt:lpstr>
      <vt:lpstr>مثال(1):</vt:lpstr>
      <vt:lpstr>عرض تقديمي في PowerPoint</vt:lpstr>
      <vt:lpstr>مثال(2):</vt:lpstr>
      <vt:lpstr>عرض تقديمي في PowerPoint</vt:lpstr>
      <vt:lpstr>مثال(3):</vt:lpstr>
      <vt:lpstr>مثال(4):</vt:lpstr>
      <vt:lpstr>عرض تقديمي في PowerPoint</vt:lpstr>
      <vt:lpstr>مثال(5):</vt:lpstr>
      <vt:lpstr>عرض تقديمي في PowerPoint</vt:lpstr>
      <vt:lpstr>مطلوب في المعمل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جامعة دنقــلا كلية علوم الحاسوب والتنمية البشرية</dc:title>
  <dc:creator>Dongolas</dc:creator>
  <cp:lastModifiedBy>sami</cp:lastModifiedBy>
  <cp:revision>81</cp:revision>
  <dcterms:created xsi:type="dcterms:W3CDTF">2016-09-06T17:03:04Z</dcterms:created>
  <dcterms:modified xsi:type="dcterms:W3CDTF">2016-11-07T05:23:50Z</dcterms:modified>
</cp:coreProperties>
</file>