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301" r:id="rId2"/>
    <p:sldId id="275" r:id="rId3"/>
    <p:sldId id="322" r:id="rId4"/>
    <p:sldId id="323" r:id="rId5"/>
    <p:sldId id="276" r:id="rId6"/>
    <p:sldId id="313" r:id="rId7"/>
    <p:sldId id="302" r:id="rId8"/>
    <p:sldId id="306" r:id="rId9"/>
    <p:sldId id="304" r:id="rId10"/>
    <p:sldId id="305" r:id="rId11"/>
    <p:sldId id="317" r:id="rId12"/>
    <p:sldId id="316" r:id="rId13"/>
    <p:sldId id="314" r:id="rId14"/>
    <p:sldId id="315" r:id="rId15"/>
    <p:sldId id="310" r:id="rId16"/>
    <p:sldId id="311" r:id="rId17"/>
    <p:sldId id="312" r:id="rId18"/>
    <p:sldId id="285" r:id="rId19"/>
    <p:sldId id="288" r:id="rId20"/>
    <p:sldId id="319" r:id="rId21"/>
    <p:sldId id="320" r:id="rId22"/>
    <p:sldId id="294" r:id="rId23"/>
    <p:sldId id="298" r:id="rId24"/>
    <p:sldId id="299" r:id="rId25"/>
    <p:sldId id="321" r:id="rId26"/>
    <p:sldId id="293" r:id="rId2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نمط فاتح 3 - تميي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13/02/1438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1900808" y="476673"/>
            <a:ext cx="5486400" cy="1224136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ar-SA" sz="7200" dirty="0">
                <a:solidFill>
                  <a:srgbClr val="00B050"/>
                </a:solidFill>
                <a:cs typeface="Diwani Letter" pitchFamily="2" charset="-78"/>
              </a:rPr>
              <a:t> بسم الله  الرحمن الرحيم</a:t>
            </a:r>
            <a:endParaRPr lang="ar-SA" sz="7200" dirty="0">
              <a:solidFill>
                <a:srgbClr val="00B050"/>
              </a:solidFill>
            </a:endParaRPr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half" idx="2"/>
          </p:nvPr>
        </p:nvSpPr>
        <p:spPr>
          <a:xfrm>
            <a:off x="1691680" y="5517234"/>
            <a:ext cx="5486400" cy="804862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rgbClr val="00B050"/>
                </a:solidFill>
              </a:rPr>
              <a:t>Lec</a:t>
            </a:r>
            <a:r>
              <a:rPr lang="en-US" sz="4400" b="1" dirty="0" smtClean="0">
                <a:solidFill>
                  <a:srgbClr val="00B050"/>
                </a:solidFill>
              </a:rPr>
              <a:t>(4)</a:t>
            </a:r>
            <a:endParaRPr lang="ar-SA" sz="4400" b="1" dirty="0">
              <a:solidFill>
                <a:srgbClr val="00B050"/>
              </a:solidFill>
            </a:endParaRPr>
          </a:p>
        </p:txBody>
      </p:sp>
      <p:pic>
        <p:nvPicPr>
          <p:cNvPr id="17" name="عنصر نائب للصورة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3101"/>
          <a:stretch>
            <a:fillRect/>
          </a:stretch>
        </p:blipFill>
        <p:spPr>
          <a:xfrm>
            <a:off x="1331642" y="1844826"/>
            <a:ext cx="6480721" cy="3600400"/>
          </a:xfrm>
          <a:prstGeom prst="ellipse">
            <a:avLst/>
          </a:prstGeom>
          <a:ln w="63500" cap="rnd">
            <a:noFill/>
          </a:ln>
          <a:effectLst>
            <a:glow rad="228600">
              <a:schemeClr val="bg1">
                <a:lumMod val="75000"/>
                <a:alpha val="31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373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09600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أنواع رسالة صندوق الحوار :</a:t>
            </a:r>
            <a:endParaRPr lang="en-GB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70000"/>
              </p:ext>
            </p:extLst>
          </p:nvPr>
        </p:nvGraphicFramePr>
        <p:xfrm>
          <a:off x="152400" y="914402"/>
          <a:ext cx="8839200" cy="5628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6592"/>
                <a:gridCol w="1143008"/>
                <a:gridCol w="4419600"/>
              </a:tblGrid>
              <a:tr h="547167"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 smtClean="0"/>
                        <a:t>الوصف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 smtClean="0"/>
                        <a:t>الرمز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800" b="1" dirty="0" smtClean="0"/>
                        <a:t>نوع رسالة صندوق الحوار</a:t>
                      </a:r>
                      <a:endParaRPr lang="en-GB" sz="2800" b="1" dirty="0"/>
                    </a:p>
                  </a:txBody>
                  <a:tcPr/>
                </a:tc>
              </a:tr>
              <a:tr h="1050290"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dirty="0" smtClean="0"/>
                        <a:t>عرض صندوق حوار يبين رسالة خطأ مستخدم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/>
                        <a:t>ERROR_MESSAGE</a:t>
                      </a:r>
                      <a:endParaRPr lang="en-GB" sz="3600" b="1" dirty="0"/>
                    </a:p>
                  </a:txBody>
                  <a:tcPr/>
                </a:tc>
              </a:tr>
              <a:tr h="1145741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 smtClean="0"/>
                        <a:t>عرض صندوق حوار يبين رسالة  للمستخدم</a:t>
                      </a:r>
                      <a:endParaRPr lang="en-GB" sz="2800" b="1" dirty="0" smtClean="0"/>
                    </a:p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/>
                        <a:t>INFORMATION_MESSAGE</a:t>
                      </a:r>
                      <a:endParaRPr lang="en-GB" sz="3600" b="1" dirty="0"/>
                    </a:p>
                  </a:txBody>
                  <a:tcPr/>
                </a:tc>
              </a:tr>
              <a:tr h="869030"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dirty="0" smtClean="0"/>
                        <a:t>رسالة تحذيرية للمستخدم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/>
                        <a:t>WARNING_MESSAGE</a:t>
                      </a:r>
                      <a:endParaRPr lang="en-GB" sz="3600" b="1" dirty="0"/>
                    </a:p>
                  </a:txBody>
                  <a:tcPr/>
                </a:tc>
              </a:tr>
              <a:tr h="886311"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dirty="0" smtClean="0"/>
                        <a:t>سؤال للمستخدم يجب الإجابة عليه بنعم أو لا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/>
                        <a:t>QUESTION_MESSAGE</a:t>
                      </a:r>
                      <a:endParaRPr lang="en-GB" sz="3600" b="1" dirty="0"/>
                    </a:p>
                  </a:txBody>
                  <a:tcPr/>
                </a:tc>
              </a:tr>
              <a:tr h="997775">
                <a:tc>
                  <a:txBody>
                    <a:bodyPr/>
                    <a:lstStyle/>
                    <a:p>
                      <a:pPr algn="r" rtl="1"/>
                      <a:r>
                        <a:rPr lang="ar-SA" sz="2800" b="1" dirty="0" smtClean="0"/>
                        <a:t>يظهر رسالة في الصندوق بدون رمز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A" sz="2400" b="1" dirty="0" smtClean="0"/>
                        <a:t>لايوجد رمز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/>
                        <a:t>PLAIN_MESSAGE</a:t>
                      </a:r>
                      <a:endParaRPr lang="en-GB" sz="36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0" y="1556792"/>
            <a:ext cx="1006614" cy="7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0" y="2786058"/>
            <a:ext cx="95920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0" y="3857627"/>
            <a:ext cx="959209" cy="63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59" y="4786322"/>
            <a:ext cx="959209" cy="6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الصيغة العامة: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400" b="1" dirty="0" err="1"/>
              <a:t>showMessageDialog</a:t>
            </a:r>
            <a:r>
              <a:rPr lang="en-US" sz="4400" b="1" dirty="0"/>
              <a:t>(</a:t>
            </a:r>
            <a:r>
              <a:rPr lang="en-US" sz="4400" b="1" dirty="0" err="1"/>
              <a:t>null</a:t>
            </a:r>
            <a:r>
              <a:rPr lang="en-US" sz="4400" b="1" dirty="0" err="1" smtClean="0">
                <a:solidFill>
                  <a:srgbClr val="FF0000"/>
                </a:solidFill>
              </a:rPr>
              <a:t>,</a:t>
            </a:r>
            <a:r>
              <a:rPr lang="en-US" sz="4400" b="1" dirty="0" err="1" smtClean="0"/>
              <a:t>“Message"</a:t>
            </a:r>
            <a:r>
              <a:rPr lang="en-US" sz="4400" b="1" dirty="0" err="1" smtClean="0">
                <a:solidFill>
                  <a:srgbClr val="FF0000"/>
                </a:solidFill>
              </a:rPr>
              <a:t>,</a:t>
            </a:r>
            <a:r>
              <a:rPr lang="en-US" sz="4400" b="1" dirty="0" err="1" smtClean="0"/>
              <a:t>“Title"</a:t>
            </a:r>
            <a:r>
              <a:rPr lang="en-US" sz="4400" b="1" dirty="0" err="1" smtClean="0">
                <a:solidFill>
                  <a:srgbClr val="FF0000"/>
                </a:solidFill>
              </a:rPr>
              <a:t>,</a:t>
            </a:r>
            <a:r>
              <a:rPr lang="en-US" sz="4400" b="1" dirty="0" err="1" smtClean="0"/>
              <a:t>Message</a:t>
            </a:r>
            <a:r>
              <a:rPr lang="en-US" sz="4400" b="1" dirty="0" smtClean="0"/>
              <a:t> Type) </a:t>
            </a:r>
            <a:endParaRPr lang="ar-SA" sz="4400" b="1" dirty="0"/>
          </a:p>
        </p:txBody>
      </p:sp>
    </p:spTree>
    <p:extLst>
      <p:ext uri="{BB962C8B-B14F-4D97-AF65-F5344CB8AC3E}">
        <p14:creationId xmlns:p14="http://schemas.microsoft.com/office/powerpoint/2010/main" val="1054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 (1):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600" b="1" dirty="0" smtClean="0"/>
              <a:t>أكتب برنامج يقوم بإظهار النص (مرحبا </a:t>
            </a:r>
            <a:r>
              <a:rPr lang="ar-SA" sz="3600" b="1" dirty="0"/>
              <a:t>بكم في كلية علوم </a:t>
            </a:r>
            <a:r>
              <a:rPr lang="ar-SA" sz="3600" b="1" dirty="0" smtClean="0"/>
              <a:t>الحاسوب ) في صندوق الحوار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38605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GB" b="1" dirty="0" smtClean="0"/>
              <a:t> </a:t>
            </a: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javax.swing</a:t>
            </a:r>
            <a:r>
              <a:rPr lang="en-GB" sz="3600" b="1" dirty="0" smtClean="0"/>
              <a:t>.*;</a:t>
            </a:r>
          </a:p>
          <a:p>
            <a:pPr algn="l" rtl="0">
              <a:buNone/>
            </a:pP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GB" sz="3600" b="1" dirty="0" smtClean="0">
                <a:solidFill>
                  <a:srgbClr val="FF0000"/>
                </a:solidFill>
              </a:rPr>
              <a:t>J</a:t>
            </a:r>
            <a:r>
              <a:rPr lang="en-GB" sz="3600" b="1" dirty="0" smtClean="0"/>
              <a:t>ava {</a:t>
            </a:r>
          </a:p>
          <a:p>
            <a:pPr algn="l" rtl="0">
              <a:buNone/>
            </a:pPr>
            <a:r>
              <a:rPr lang="en-GB" sz="3600" b="1" dirty="0" smtClean="0"/>
              <a:t>    </a:t>
            </a: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public static void </a:t>
            </a:r>
            <a:r>
              <a:rPr lang="en-GB" sz="3600" b="1" dirty="0" smtClean="0"/>
              <a:t>main(</a:t>
            </a:r>
            <a:r>
              <a:rPr lang="en-GB" sz="3600" b="1" dirty="0" smtClean="0">
                <a:solidFill>
                  <a:srgbClr val="FF0000"/>
                </a:solidFill>
              </a:rPr>
              <a:t>S</a:t>
            </a:r>
            <a:r>
              <a:rPr lang="en-GB" sz="3600" b="1" dirty="0" smtClean="0"/>
              <a:t>tring[] </a:t>
            </a:r>
            <a:r>
              <a:rPr lang="en-GB" sz="3600" b="1" dirty="0" err="1" smtClean="0"/>
              <a:t>args</a:t>
            </a:r>
            <a:r>
              <a:rPr lang="en-GB" sz="3600" b="1" dirty="0" smtClean="0"/>
              <a:t>){</a:t>
            </a:r>
          </a:p>
          <a:p>
            <a:pPr algn="l" rtl="0">
              <a:buNone/>
            </a:pPr>
            <a:r>
              <a:rPr lang="en-GB" sz="3600" b="1" dirty="0" smtClean="0"/>
              <a:t>        </a:t>
            </a:r>
            <a:r>
              <a:rPr lang="en-GB" sz="3600" b="1" dirty="0" err="1">
                <a:solidFill>
                  <a:srgbClr val="FF0000"/>
                </a:solidFill>
              </a:rPr>
              <a:t>JO</a:t>
            </a:r>
            <a:r>
              <a:rPr lang="en-GB" sz="3600" b="1" dirty="0" err="1"/>
              <a:t>ption</a:t>
            </a:r>
            <a:r>
              <a:rPr lang="en-GB" sz="3600" b="1" dirty="0" err="1">
                <a:solidFill>
                  <a:srgbClr val="FF0000"/>
                </a:solidFill>
              </a:rPr>
              <a:t>P</a:t>
            </a:r>
            <a:r>
              <a:rPr lang="en-GB" sz="3600" b="1" dirty="0" err="1"/>
              <a:t>ane.show</a:t>
            </a:r>
            <a:r>
              <a:rPr lang="en-GB" sz="3600" b="1" dirty="0" err="1">
                <a:solidFill>
                  <a:srgbClr val="FF0000"/>
                </a:solidFill>
              </a:rPr>
              <a:t>M</a:t>
            </a:r>
            <a:r>
              <a:rPr lang="en-GB" sz="3600" b="1" dirty="0" err="1"/>
              <a:t>essage</a:t>
            </a:r>
            <a:r>
              <a:rPr lang="en-GB" sz="3600" b="1" dirty="0" err="1">
                <a:solidFill>
                  <a:srgbClr val="FF0000"/>
                </a:solidFill>
              </a:rPr>
              <a:t>D</a:t>
            </a:r>
            <a:r>
              <a:rPr lang="en-GB" sz="3600" b="1" dirty="0" err="1"/>
              <a:t>ialog</a:t>
            </a:r>
            <a:r>
              <a:rPr lang="en-GB" sz="3600" b="1" dirty="0"/>
              <a:t>( null, </a:t>
            </a:r>
            <a:r>
              <a:rPr lang="ar-SA" sz="3600" b="1" dirty="0" smtClean="0"/>
              <a:t>"</a:t>
            </a:r>
            <a:r>
              <a:rPr lang="ar-SA" sz="3600" b="1" dirty="0"/>
              <a:t> مرحبا بكم في كلية علوم الحاسوب </a:t>
            </a:r>
            <a:r>
              <a:rPr lang="ar-SA" sz="3600" b="1" dirty="0" smtClean="0"/>
              <a:t>“</a:t>
            </a:r>
            <a:r>
              <a:rPr lang="en-US" sz="3600" b="1" dirty="0" smtClean="0"/>
              <a:t>);</a:t>
            </a:r>
            <a:r>
              <a:rPr lang="en-GB" sz="3600" b="1" dirty="0" smtClean="0"/>
              <a:t> </a:t>
            </a:r>
          </a:p>
          <a:p>
            <a:pPr algn="l" rtl="0">
              <a:buNone/>
            </a:pPr>
            <a:r>
              <a:rPr lang="en-GB" sz="3600" b="1" dirty="0" smtClean="0"/>
              <a:t> </a:t>
            </a:r>
            <a:r>
              <a:rPr lang="en-GB" sz="3600" b="1" dirty="0" err="1" smtClean="0">
                <a:solidFill>
                  <a:srgbClr val="FF0000"/>
                </a:solidFill>
              </a:rPr>
              <a:t>S</a:t>
            </a:r>
            <a:r>
              <a:rPr lang="en-GB" sz="3600" b="1" dirty="0" err="1" smtClean="0"/>
              <a:t>ystem.exit</a:t>
            </a:r>
            <a:r>
              <a:rPr lang="en-GB" sz="3600" b="1" dirty="0" smtClean="0"/>
              <a:t>( 0 ); </a:t>
            </a:r>
          </a:p>
          <a:p>
            <a:pPr algn="l" rtl="0">
              <a:buNone/>
            </a:pPr>
            <a:r>
              <a:rPr lang="en-GB" sz="3600" b="1" dirty="0" smtClean="0"/>
              <a:t>  } </a:t>
            </a:r>
          </a:p>
          <a:p>
            <a:pPr algn="l" rtl="0">
              <a:buNone/>
            </a:pPr>
            <a:r>
              <a:rPr lang="en-GB" sz="3600" b="1" dirty="0" smtClean="0"/>
              <a:t>  }</a:t>
            </a:r>
          </a:p>
          <a:p>
            <a:pPr algn="l" rtl="0">
              <a:buNone/>
            </a:pPr>
            <a:endParaRPr lang="ar-SA" sz="3600" b="1" dirty="0"/>
          </a:p>
        </p:txBody>
      </p:sp>
      <p:sp>
        <p:nvSpPr>
          <p:cNvPr id="4" name="شكل بيضاوي 3"/>
          <p:cNvSpPr/>
          <p:nvPr/>
        </p:nvSpPr>
        <p:spPr>
          <a:xfrm>
            <a:off x="6517637" y="4077072"/>
            <a:ext cx="180020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3200" b="1" dirty="0" smtClean="0"/>
              <a:t>ملاحظة</a:t>
            </a:r>
            <a:endParaRPr lang="ar-SA" b="1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2209981" y="4869160"/>
            <a:ext cx="6264696" cy="1872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3600" b="1" dirty="0" smtClean="0"/>
              <a:t>تم استدعاء الدالة من الـ </a:t>
            </a:r>
            <a:r>
              <a:rPr lang="en-US" sz="3600" b="1" dirty="0" smtClean="0"/>
              <a:t>Class</a:t>
            </a:r>
            <a:r>
              <a:rPr lang="ar-SA" sz="3600" b="1" dirty="0" smtClean="0"/>
              <a:t> بدون استخدام  </a:t>
            </a:r>
            <a:r>
              <a:rPr lang="en-US" sz="3600" b="1" dirty="0" smtClean="0"/>
              <a:t>Object</a:t>
            </a:r>
            <a:r>
              <a:rPr lang="ar-SA" sz="3600" b="1" dirty="0" smtClean="0"/>
              <a:t> </a:t>
            </a:r>
          </a:p>
          <a:p>
            <a:pPr algn="ctr"/>
            <a:r>
              <a:rPr lang="ar-SA" sz="3600" b="1" dirty="0" smtClean="0">
                <a:solidFill>
                  <a:srgbClr val="FF0000"/>
                </a:solidFill>
              </a:rPr>
              <a:t>لماذا ؟؟</a:t>
            </a:r>
            <a:endParaRPr lang="ar-SA" sz="3600" b="1" dirty="0">
              <a:solidFill>
                <a:srgbClr val="FF0000"/>
              </a:solidFill>
            </a:endParaRPr>
          </a:p>
        </p:txBody>
      </p:sp>
      <p:cxnSp>
        <p:nvCxnSpPr>
          <p:cNvPr id="7" name="رابط كسهم مستقيم 6"/>
          <p:cNvCxnSpPr/>
          <p:nvPr/>
        </p:nvCxnSpPr>
        <p:spPr>
          <a:xfrm flipH="1" flipV="1">
            <a:off x="3851920" y="2851956"/>
            <a:ext cx="1584174" cy="19490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b="1" dirty="0" smtClean="0"/>
              <a:t>مخرجات البرنامج </a:t>
            </a:r>
            <a:endParaRPr lang="ar-SA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400600" cy="305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/>
              <a:t>التحويل بين انواع البيانات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ar-SA" sz="4000" b="1" dirty="0"/>
              <a:t>عندما نريد من المستخدم ادخال </a:t>
            </a:r>
            <a:r>
              <a:rPr lang="ar-SA" sz="4000" b="1" dirty="0" smtClean="0"/>
              <a:t>قيمة رقمية في </a:t>
            </a:r>
            <a:r>
              <a:rPr lang="ar-SA" sz="4000" b="1" dirty="0"/>
              <a:t>مربع حوار ومن ثم استخدامه داخل البرنامج … </a:t>
            </a:r>
            <a:br>
              <a:rPr lang="ar-SA" sz="4000" b="1" dirty="0"/>
            </a:br>
            <a:r>
              <a:rPr lang="ar-SA" sz="4000" b="1" dirty="0"/>
              <a:t>مربع الحوار 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JOptionPane</a:t>
            </a:r>
            <a:r>
              <a:rPr lang="en-US" sz="4000" b="1" dirty="0" smtClean="0"/>
              <a:t> </a:t>
            </a:r>
            <a:r>
              <a:rPr lang="ar-SA" sz="4000" b="1" dirty="0"/>
              <a:t>يعيد القيم </a:t>
            </a:r>
            <a:r>
              <a:rPr lang="ar-SA" sz="4000" b="1" dirty="0" smtClean="0"/>
              <a:t>كسلسلة نصية</a:t>
            </a:r>
          </a:p>
          <a:p>
            <a:pPr algn="just"/>
            <a:r>
              <a:rPr lang="ar-SA" sz="4000" b="1" dirty="0" smtClean="0"/>
              <a:t>اذا </a:t>
            </a:r>
            <a:r>
              <a:rPr lang="ar-SA" sz="4000" b="1" dirty="0"/>
              <a:t>نحن بحاجه الى تحويل القيمة </a:t>
            </a:r>
            <a:r>
              <a:rPr lang="ar-SA" sz="4000" b="1" dirty="0" err="1"/>
              <a:t>المدخله</a:t>
            </a:r>
            <a:r>
              <a:rPr lang="ar-SA" sz="4000" b="1" dirty="0"/>
              <a:t> الى قيمة عدديه … </a:t>
            </a:r>
            <a:endParaRPr lang="ar-SA" sz="4000" b="1" dirty="0" smtClean="0"/>
          </a:p>
          <a:p>
            <a:pPr algn="just"/>
            <a:r>
              <a:rPr lang="ar-SA" sz="4000" b="1" dirty="0" smtClean="0"/>
              <a:t>إذا كيف ؟؟؟</a:t>
            </a:r>
            <a:endParaRPr lang="ar-SA" sz="4000" b="1" dirty="0"/>
          </a:p>
        </p:txBody>
      </p:sp>
    </p:spTree>
    <p:extLst>
      <p:ext uri="{BB962C8B-B14F-4D97-AF65-F5344CB8AC3E}">
        <p14:creationId xmlns:p14="http://schemas.microsoft.com/office/powerpoint/2010/main" val="38853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54968"/>
          </a:xfrm>
        </p:spPr>
        <p:txBody>
          <a:bodyPr/>
          <a:lstStyle/>
          <a:p>
            <a:pPr algn="r"/>
            <a:r>
              <a:rPr lang="ar-SA" b="1" dirty="0" smtClean="0"/>
              <a:t>الخطوات: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تعريف متغير من النوع </a:t>
            </a:r>
            <a:r>
              <a:rPr lang="en-US" b="1" dirty="0"/>
              <a:t>String</a:t>
            </a:r>
            <a:r>
              <a:rPr lang="ar-SA" b="1" dirty="0" smtClean="0"/>
              <a:t> يستقبل القيمة النصية من صندوق الحوار</a:t>
            </a:r>
            <a:endParaRPr lang="en-US" b="1" dirty="0" smtClean="0"/>
          </a:p>
          <a:p>
            <a:pPr algn="l" rtl="0"/>
            <a:r>
              <a:rPr lang="en-US" b="1" dirty="0" smtClean="0"/>
              <a:t>String </a:t>
            </a:r>
            <a:r>
              <a:rPr lang="en-US" b="1" dirty="0" err="1" smtClean="0"/>
              <a:t>InStr</a:t>
            </a:r>
            <a:r>
              <a:rPr lang="en-US" b="1" dirty="0" smtClean="0"/>
              <a:t> ;</a:t>
            </a:r>
          </a:p>
          <a:p>
            <a:pPr marL="0" indent="0">
              <a:buNone/>
            </a:pPr>
            <a:r>
              <a:rPr lang="ar-SA" b="1" dirty="0" smtClean="0"/>
              <a:t>2. إدخال النص بواسطة الدالة </a:t>
            </a:r>
            <a:r>
              <a:rPr lang="en-US" b="1" dirty="0" err="1"/>
              <a:t>showInputDialog</a:t>
            </a:r>
            <a:endParaRPr lang="en-US" b="1" dirty="0" smtClean="0"/>
          </a:p>
          <a:p>
            <a:pPr algn="l" rtl="0"/>
            <a:r>
              <a:rPr lang="en-US" b="1" dirty="0" err="1"/>
              <a:t>InStr</a:t>
            </a:r>
            <a:r>
              <a:rPr lang="en-US" b="1" dirty="0"/>
              <a:t> = </a:t>
            </a:r>
            <a:r>
              <a:rPr lang="en-US" b="1" dirty="0" err="1"/>
              <a:t>JOptionPane.showInputDialog</a:t>
            </a:r>
            <a:r>
              <a:rPr lang="en-US" b="1" dirty="0"/>
              <a:t>(null, "Enter your height ")</a:t>
            </a:r>
            <a:endParaRPr lang="en-US" b="1" dirty="0" smtClean="0"/>
          </a:p>
          <a:p>
            <a:r>
              <a:rPr lang="ar-SA" b="1" dirty="0"/>
              <a:t>ونريد وضع العمر في متغير من النوع الصحيح .. فيلزمنا استخدام </a:t>
            </a:r>
            <a:r>
              <a:rPr lang="ar-SA" b="1" dirty="0" err="1"/>
              <a:t>المكتبه</a:t>
            </a:r>
            <a:r>
              <a:rPr lang="ar-SA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Integer</a:t>
            </a:r>
            <a:r>
              <a:rPr lang="en-US" b="1" dirty="0"/>
              <a:t> 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لذلك</a:t>
            </a:r>
            <a:r>
              <a:rPr lang="ar-SA" b="1" dirty="0"/>
              <a:t>…..</a:t>
            </a:r>
            <a:endParaRPr lang="en-US" b="1" dirty="0" smtClean="0"/>
          </a:p>
          <a:p>
            <a:pPr marL="0" indent="0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380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SA" b="1" dirty="0" smtClean="0"/>
              <a:t>3. تعريف متغير آخر للقيمة العددية</a:t>
            </a:r>
            <a:endParaRPr lang="en-US" b="1" dirty="0" smtClean="0"/>
          </a:p>
          <a:p>
            <a:pPr algn="l" rtl="0"/>
            <a:r>
              <a:rPr lang="en-US" b="1" dirty="0" err="1" smtClean="0"/>
              <a:t>int</a:t>
            </a:r>
            <a:r>
              <a:rPr lang="en-US" b="1" dirty="0"/>
              <a:t> height;</a:t>
            </a:r>
            <a:endParaRPr lang="en-US" b="1" dirty="0" smtClean="0"/>
          </a:p>
          <a:p>
            <a:pPr marL="0" indent="0">
              <a:buNone/>
            </a:pPr>
            <a:r>
              <a:rPr lang="ar-SA" b="1" dirty="0" smtClean="0"/>
              <a:t>4. تحويل النص إلى عدد بواسطة الدالة </a:t>
            </a:r>
            <a:r>
              <a:rPr lang="en-US" b="1" dirty="0" err="1" smtClean="0">
                <a:solidFill>
                  <a:srgbClr val="FF0000"/>
                </a:solidFill>
              </a:rPr>
              <a:t>parseInt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في حالة الأعداد الصحيحة</a:t>
            </a:r>
            <a:endParaRPr lang="en-US" b="1" dirty="0" smtClean="0"/>
          </a:p>
          <a:p>
            <a:pPr algn="l" rtl="0"/>
            <a:r>
              <a:rPr lang="en-US" b="1" dirty="0"/>
              <a:t>height = </a:t>
            </a:r>
            <a:r>
              <a:rPr lang="en-US" b="1" dirty="0" err="1">
                <a:solidFill>
                  <a:srgbClr val="FF0000"/>
                </a:solidFill>
              </a:rPr>
              <a:t>Integer</a:t>
            </a:r>
            <a:r>
              <a:rPr lang="en-US" b="1" dirty="0" err="1"/>
              <a:t>.parseInt</a:t>
            </a:r>
            <a:r>
              <a:rPr lang="en-US" b="1" dirty="0"/>
              <a:t>(</a:t>
            </a:r>
            <a:r>
              <a:rPr lang="en-US" b="1" dirty="0" err="1"/>
              <a:t>InStr</a:t>
            </a:r>
            <a:r>
              <a:rPr lang="en-US" b="1" dirty="0" smtClean="0"/>
              <a:t>);</a:t>
            </a:r>
          </a:p>
          <a:p>
            <a:r>
              <a:rPr lang="ar-SA" b="1" dirty="0" smtClean="0"/>
              <a:t>أو  استخدام الدالة </a:t>
            </a:r>
            <a:r>
              <a:rPr lang="en-US" b="1" dirty="0" err="1" smtClean="0">
                <a:solidFill>
                  <a:srgbClr val="FF0000"/>
                </a:solidFill>
              </a:rPr>
              <a:t>parseDouble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في </a:t>
            </a:r>
            <a:r>
              <a:rPr lang="ar-SA" b="1" dirty="0"/>
              <a:t>حالة الأعداد </a:t>
            </a:r>
            <a:r>
              <a:rPr lang="ar-SA" b="1" dirty="0" smtClean="0"/>
              <a:t>الحقيقية</a:t>
            </a:r>
            <a:endParaRPr lang="en-US" b="1" dirty="0" smtClean="0"/>
          </a:p>
          <a:p>
            <a:pPr algn="l" rtl="0"/>
            <a:r>
              <a:rPr lang="en-US" b="1" dirty="0"/>
              <a:t>height = </a:t>
            </a:r>
            <a:r>
              <a:rPr lang="en-US" b="1" dirty="0" err="1" smtClean="0">
                <a:solidFill>
                  <a:srgbClr val="FF0000"/>
                </a:solidFill>
              </a:rPr>
              <a:t>Double</a:t>
            </a:r>
            <a:r>
              <a:rPr lang="en-US" b="1" dirty="0" err="1" smtClean="0"/>
              <a:t>.parseDouble</a:t>
            </a:r>
            <a:r>
              <a:rPr lang="en-US" b="1" dirty="0" smtClean="0"/>
              <a:t>(x)</a:t>
            </a:r>
          </a:p>
          <a:p>
            <a:r>
              <a:rPr lang="en-US" b="1" dirty="0" err="1" smtClean="0"/>
              <a:t>parseInt</a:t>
            </a:r>
            <a:r>
              <a:rPr lang="ar-SA" b="1" dirty="0" smtClean="0"/>
              <a:t> تقوم بتحويل النص إلى عدد صحيح</a:t>
            </a:r>
          </a:p>
          <a:p>
            <a:r>
              <a:rPr lang="en-US" b="1" dirty="0" err="1" smtClean="0"/>
              <a:t>parseDouble</a:t>
            </a:r>
            <a:r>
              <a:rPr lang="ar-SA" b="1" dirty="0" smtClean="0"/>
              <a:t> تقوم بتحويل النص إلى عدد حقيقي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514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مثال(2):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اكتب برنامج يقوم بإدخال رقمين صحيحين من لوحة المفاتيح </a:t>
            </a:r>
            <a:r>
              <a:rPr lang="ar-SA" sz="4000" b="1" dirty="0" smtClean="0"/>
              <a:t>ثم يقوم بحساب </a:t>
            </a:r>
            <a:r>
              <a:rPr lang="ar-SA" sz="4000" b="1" dirty="0" smtClean="0"/>
              <a:t>مجموعهما وطباعة المجموع باستخدام صناديق الحوار؟</a:t>
            </a:r>
            <a:endParaRPr lang="en-GB" sz="4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-27384"/>
            <a:ext cx="8640960" cy="66967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GB" sz="1600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GB" b="1" dirty="0" smtClean="0"/>
              <a:t> </a:t>
            </a:r>
            <a:r>
              <a:rPr lang="en-GB" b="1" dirty="0" err="1" smtClean="0"/>
              <a:t>javax.swing</a:t>
            </a:r>
            <a:r>
              <a:rPr lang="en-GB" b="1" dirty="0" smtClean="0"/>
              <a:t>.*;</a:t>
            </a:r>
          </a:p>
          <a:p>
            <a:pPr algn="l" rtl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public class </a:t>
            </a:r>
            <a:r>
              <a:rPr lang="en-GB" sz="2800" b="1" dirty="0" smtClean="0">
                <a:solidFill>
                  <a:srgbClr val="FF0000"/>
                </a:solidFill>
              </a:rPr>
              <a:t>J</a:t>
            </a:r>
            <a:r>
              <a:rPr lang="en-GB" sz="2800" b="1" dirty="0" smtClean="0"/>
              <a:t>ava  { </a:t>
            </a:r>
          </a:p>
          <a:p>
            <a:pPr algn="l" rtl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public static </a:t>
            </a:r>
            <a:r>
              <a:rPr lang="en-GB" sz="2800" b="1" dirty="0" smtClean="0"/>
              <a:t>void main(</a:t>
            </a:r>
            <a:r>
              <a:rPr lang="en-GB" sz="2800" b="1" dirty="0" smtClean="0">
                <a:solidFill>
                  <a:srgbClr val="FF0000"/>
                </a:solidFill>
              </a:rPr>
              <a:t>S</a:t>
            </a:r>
            <a:r>
              <a:rPr lang="en-GB" sz="2800" b="1" dirty="0" smtClean="0"/>
              <a:t>tring[] </a:t>
            </a:r>
            <a:r>
              <a:rPr lang="en-GB" sz="2800" b="1" dirty="0" err="1" smtClean="0"/>
              <a:t>args</a:t>
            </a:r>
            <a:r>
              <a:rPr lang="en-GB" sz="2800" b="1" dirty="0" smtClean="0"/>
              <a:t>) </a:t>
            </a:r>
            <a:r>
              <a:rPr lang="ar-SA" sz="2800" b="1" dirty="0" smtClean="0"/>
              <a:t> </a:t>
            </a:r>
            <a:r>
              <a:rPr lang="en-US" sz="2800" b="1" dirty="0" smtClean="0"/>
              <a:t>   </a:t>
            </a:r>
            <a:r>
              <a:rPr lang="en-GB" sz="2800" b="1" dirty="0" smtClean="0">
                <a:solidFill>
                  <a:srgbClr val="0070C0"/>
                </a:solidFill>
              </a:rPr>
              <a:t>{ </a:t>
            </a:r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String </a:t>
            </a:r>
            <a:r>
              <a:rPr lang="en-US" b="1" dirty="0" smtClean="0"/>
              <a:t>m , n </a:t>
            </a:r>
            <a:r>
              <a:rPr lang="en-GB" b="1" dirty="0" smtClean="0"/>
              <a:t>;      </a:t>
            </a:r>
            <a:r>
              <a:rPr lang="ar-SA" b="1" dirty="0" smtClean="0"/>
              <a:t>		</a:t>
            </a:r>
            <a:r>
              <a:rPr lang="en-GB" b="1" dirty="0" smtClean="0"/>
              <a:t>  </a:t>
            </a:r>
            <a:r>
              <a:rPr lang="ar-SA" sz="1600" b="1" dirty="0" smtClean="0"/>
              <a:t> </a:t>
            </a:r>
            <a:r>
              <a:rPr lang="en-GB" b="1" dirty="0" err="1" smtClean="0"/>
              <a:t>int</a:t>
            </a:r>
            <a:r>
              <a:rPr lang="en-GB" b="1" dirty="0" smtClean="0"/>
              <a:t> x , y ;</a:t>
            </a:r>
          </a:p>
          <a:p>
            <a:pPr algn="l" rtl="0">
              <a:buNone/>
            </a:pPr>
            <a:r>
              <a:rPr lang="en-GB" b="1" dirty="0" smtClean="0"/>
              <a:t> m =</a:t>
            </a:r>
            <a:r>
              <a:rPr lang="en-GB" b="1" dirty="0" err="1" smtClean="0">
                <a:solidFill>
                  <a:srgbClr val="FF0000"/>
                </a:solidFill>
              </a:rPr>
              <a:t>JO</a:t>
            </a:r>
            <a:r>
              <a:rPr lang="en-GB" b="1" dirty="0" err="1" smtClean="0"/>
              <a:t>ption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dirty="0" err="1" smtClean="0"/>
              <a:t>ane.show</a:t>
            </a:r>
            <a:r>
              <a:rPr lang="en-GB" b="1" dirty="0" err="1" smtClean="0">
                <a:solidFill>
                  <a:srgbClr val="FF0000"/>
                </a:solidFill>
              </a:rPr>
              <a:t>I</a:t>
            </a:r>
            <a:r>
              <a:rPr lang="en-GB" b="1" dirty="0" err="1" smtClean="0"/>
              <a:t>nput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r>
              <a:rPr lang="en-GB" b="1" dirty="0" smtClean="0"/>
              <a:t>("Enter  x" );</a:t>
            </a:r>
            <a:endParaRPr lang="en-GB" sz="3600" b="1" dirty="0" smtClean="0"/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x=</a:t>
            </a:r>
            <a:r>
              <a:rPr lang="en-GB" b="1" dirty="0" err="1" smtClean="0"/>
              <a:t>Integer.parseInt</a:t>
            </a:r>
            <a:r>
              <a:rPr lang="en-GB" b="1" dirty="0" smtClean="0"/>
              <a:t>(m);</a:t>
            </a:r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n=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JO</a:t>
            </a:r>
            <a:r>
              <a:rPr lang="en-GB" b="1" dirty="0" err="1" smtClean="0"/>
              <a:t>ption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dirty="0" err="1" smtClean="0"/>
              <a:t>ane.show</a:t>
            </a:r>
            <a:r>
              <a:rPr lang="en-GB" b="1" dirty="0" err="1" smtClean="0">
                <a:solidFill>
                  <a:srgbClr val="FF0000"/>
                </a:solidFill>
              </a:rPr>
              <a:t>I</a:t>
            </a:r>
            <a:r>
              <a:rPr lang="en-GB" b="1" dirty="0" err="1" smtClean="0"/>
              <a:t>nput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r>
              <a:rPr lang="en-GB" b="1" dirty="0" smtClean="0"/>
              <a:t>("enter y" );</a:t>
            </a:r>
            <a:endParaRPr lang="en-GB" b="1" dirty="0" smtClean="0">
              <a:solidFill>
                <a:srgbClr val="0070C0"/>
              </a:solidFill>
            </a:endParaRPr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y=</a:t>
            </a:r>
            <a:r>
              <a:rPr lang="en-GB" b="1" dirty="0" err="1" smtClean="0"/>
              <a:t>Integer.parseInt</a:t>
            </a:r>
            <a:r>
              <a:rPr lang="en-GB" b="1" dirty="0" smtClean="0"/>
              <a:t>(n);</a:t>
            </a:r>
            <a:endParaRPr lang="en-GB" b="1" dirty="0" smtClean="0">
              <a:solidFill>
                <a:srgbClr val="0070C0"/>
              </a:solidFill>
            </a:endParaRPr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sum =x + y;</a:t>
            </a:r>
          </a:p>
          <a:p>
            <a:pPr algn="l" rtl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JO</a:t>
            </a:r>
            <a:r>
              <a:rPr lang="en-GB" b="1" dirty="0" err="1" smtClean="0"/>
              <a:t>ption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dirty="0" err="1" smtClean="0"/>
              <a:t>ane.show</a:t>
            </a:r>
            <a:r>
              <a:rPr lang="en-GB" b="1" dirty="0" err="1" smtClean="0">
                <a:solidFill>
                  <a:srgbClr val="FF0000"/>
                </a:solidFill>
              </a:rPr>
              <a:t>M</a:t>
            </a:r>
            <a:r>
              <a:rPr lang="en-GB" b="1" dirty="0" err="1" smtClean="0"/>
              <a:t>essage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r>
              <a:rPr lang="en-GB" b="1" dirty="0" smtClean="0"/>
              <a:t>(null, "sum =" + sum, "Results", </a:t>
            </a:r>
            <a:r>
              <a:rPr lang="en-GB" b="1" dirty="0" err="1" smtClean="0"/>
              <a:t>JOptionPane.PLAIN_MESSAGE</a:t>
            </a:r>
            <a:r>
              <a:rPr lang="en-GB" b="1" dirty="0" smtClean="0"/>
              <a:t> );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 }</a:t>
            </a:r>
            <a:r>
              <a:rPr lang="en-GB" b="1" dirty="0" smtClean="0"/>
              <a:t>  }</a:t>
            </a:r>
          </a:p>
          <a:p>
            <a:pPr algn="l" rtl="0">
              <a:buNone/>
            </a:pPr>
            <a:endParaRPr lang="ar-SA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5400" b="1" dirty="0" smtClean="0"/>
              <a:t>الأهداف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ar-SA" sz="4000" b="1" dirty="0" smtClean="0"/>
              <a:t>تعريف الثابت</a:t>
            </a:r>
          </a:p>
          <a:p>
            <a:r>
              <a:rPr lang="ar-SA" sz="4000" b="1" dirty="0" smtClean="0"/>
              <a:t>التعامل </a:t>
            </a:r>
            <a:r>
              <a:rPr lang="ar-SA" sz="4000" b="1" dirty="0"/>
              <a:t>مع صناديق </a:t>
            </a:r>
            <a:r>
              <a:rPr lang="ar-SA" sz="4000" b="1" dirty="0" smtClean="0"/>
              <a:t>الحوار</a:t>
            </a:r>
          </a:p>
          <a:p>
            <a:r>
              <a:rPr lang="ar-SA" sz="4000" b="1" dirty="0"/>
              <a:t>التحويل بين انواع البيانات</a:t>
            </a:r>
            <a:endParaRPr lang="ar-SA" sz="4000" b="1" dirty="0" smtClean="0"/>
          </a:p>
          <a:p>
            <a:r>
              <a:rPr lang="ar-SA" sz="4000" b="1" dirty="0" smtClean="0"/>
              <a:t>كيفية إدخال البيانات باستخدام صناديق الحوار</a:t>
            </a:r>
          </a:p>
          <a:p>
            <a:r>
              <a:rPr lang="ar-SA" sz="4000" b="1" dirty="0" smtClean="0"/>
              <a:t>العوامل </a:t>
            </a:r>
            <a:r>
              <a:rPr lang="ar-SA" sz="4000" b="1" dirty="0" smtClean="0"/>
              <a:t>المنطقية</a:t>
            </a:r>
          </a:p>
          <a:p>
            <a:r>
              <a:rPr lang="ar-SA" sz="4000" b="1" dirty="0" smtClean="0"/>
              <a:t>العوامل العلائقية</a:t>
            </a:r>
            <a:endParaRPr lang="ar-SA" sz="4000" b="1" dirty="0" smtClean="0"/>
          </a:p>
          <a:p>
            <a:r>
              <a:rPr lang="ar-SA" sz="4000" b="1" dirty="0" smtClean="0"/>
              <a:t>تطبيق عملي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مثال(3):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4000" b="1" dirty="0" smtClean="0"/>
              <a:t>اكتب برنامج يقوم </a:t>
            </a:r>
            <a:r>
              <a:rPr lang="ar-SA" sz="4000" b="1" dirty="0" smtClean="0"/>
              <a:t>بحساب مساحة الدائرة باستخدام </a:t>
            </a:r>
            <a:r>
              <a:rPr lang="ar-SA" sz="4000" b="1" dirty="0" smtClean="0"/>
              <a:t>صناديق الحوار؟</a:t>
            </a:r>
            <a:endParaRPr lang="en-GB" sz="4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-27384"/>
            <a:ext cx="8640960" cy="66967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GB" sz="1600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import </a:t>
            </a:r>
            <a:r>
              <a:rPr lang="en-GB" b="1" dirty="0" err="1" smtClean="0"/>
              <a:t>javax.swing</a:t>
            </a:r>
            <a:r>
              <a:rPr lang="en-GB" b="1" dirty="0" smtClean="0"/>
              <a:t>.*;</a:t>
            </a:r>
          </a:p>
          <a:p>
            <a:pPr algn="l" rtl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public class </a:t>
            </a:r>
            <a:r>
              <a:rPr lang="en-GB" sz="2800" b="1" dirty="0" smtClean="0">
                <a:solidFill>
                  <a:srgbClr val="FF0000"/>
                </a:solidFill>
              </a:rPr>
              <a:t>J</a:t>
            </a:r>
            <a:r>
              <a:rPr lang="en-GB" sz="2800" b="1" dirty="0" smtClean="0"/>
              <a:t>ava  { </a:t>
            </a:r>
          </a:p>
          <a:p>
            <a:pPr algn="l" rtl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public static </a:t>
            </a:r>
            <a:r>
              <a:rPr lang="en-GB" sz="2800" b="1" dirty="0" smtClean="0"/>
              <a:t>void main(</a:t>
            </a:r>
            <a:r>
              <a:rPr lang="en-GB" sz="2800" b="1" dirty="0" smtClean="0">
                <a:solidFill>
                  <a:srgbClr val="FF0000"/>
                </a:solidFill>
              </a:rPr>
              <a:t>S</a:t>
            </a:r>
            <a:r>
              <a:rPr lang="en-GB" sz="2800" b="1" dirty="0" smtClean="0"/>
              <a:t>tring[] </a:t>
            </a:r>
            <a:r>
              <a:rPr lang="en-GB" sz="2800" b="1" dirty="0" err="1" smtClean="0"/>
              <a:t>args</a:t>
            </a:r>
            <a:r>
              <a:rPr lang="en-GB" sz="2800" b="1" dirty="0" smtClean="0"/>
              <a:t>) </a:t>
            </a:r>
            <a:r>
              <a:rPr lang="ar-SA" sz="2800" b="1" dirty="0" smtClean="0"/>
              <a:t> </a:t>
            </a:r>
            <a:r>
              <a:rPr lang="en-US" sz="2800" b="1" dirty="0" smtClean="0"/>
              <a:t>   </a:t>
            </a:r>
            <a:r>
              <a:rPr lang="en-GB" sz="2800" b="1" dirty="0" smtClean="0">
                <a:solidFill>
                  <a:srgbClr val="0070C0"/>
                </a:solidFill>
              </a:rPr>
              <a:t>{ </a:t>
            </a:r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String </a:t>
            </a:r>
            <a:r>
              <a:rPr lang="en-US" b="1" dirty="0" smtClean="0"/>
              <a:t>M</a:t>
            </a:r>
            <a:r>
              <a:rPr lang="en-GB" b="1" dirty="0" smtClean="0"/>
              <a:t>;</a:t>
            </a: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R;       double Area ;</a:t>
            </a:r>
            <a:endParaRPr lang="en-GB" b="1" dirty="0" smtClean="0"/>
          </a:p>
          <a:p>
            <a:pPr algn="l" rtl="0">
              <a:buNone/>
            </a:pPr>
            <a:r>
              <a:rPr lang="en-GB" b="1" dirty="0" smtClean="0"/>
              <a:t>final </a:t>
            </a:r>
            <a:r>
              <a:rPr lang="ar-SA" sz="1600" b="1" dirty="0" smtClean="0"/>
              <a:t> </a:t>
            </a:r>
            <a:r>
              <a:rPr lang="en-GB" b="1" dirty="0" smtClean="0"/>
              <a:t>double pi=3.14 </a:t>
            </a:r>
            <a:r>
              <a:rPr lang="en-GB" b="1" dirty="0" smtClean="0"/>
              <a:t>;</a:t>
            </a:r>
          </a:p>
          <a:p>
            <a:pPr algn="l" rtl="0">
              <a:buNone/>
            </a:pPr>
            <a:r>
              <a:rPr lang="en-GB" b="1" dirty="0" smtClean="0"/>
              <a:t> </a:t>
            </a:r>
            <a:r>
              <a:rPr lang="en-GB" b="1" dirty="0" smtClean="0"/>
              <a:t>M </a:t>
            </a:r>
            <a:r>
              <a:rPr lang="en-GB" b="1" dirty="0" smtClean="0"/>
              <a:t>=</a:t>
            </a:r>
            <a:r>
              <a:rPr lang="en-GB" b="1" dirty="0" err="1" smtClean="0">
                <a:solidFill>
                  <a:srgbClr val="FF0000"/>
                </a:solidFill>
              </a:rPr>
              <a:t>JO</a:t>
            </a:r>
            <a:r>
              <a:rPr lang="en-GB" b="1" dirty="0" err="1" smtClean="0"/>
              <a:t>ption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dirty="0" err="1" smtClean="0"/>
              <a:t>ane.show</a:t>
            </a:r>
            <a:r>
              <a:rPr lang="en-GB" b="1" dirty="0" err="1" smtClean="0">
                <a:solidFill>
                  <a:srgbClr val="FF0000"/>
                </a:solidFill>
              </a:rPr>
              <a:t>I</a:t>
            </a:r>
            <a:r>
              <a:rPr lang="en-GB" b="1" dirty="0" err="1" smtClean="0"/>
              <a:t>nput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r>
              <a:rPr lang="en-GB" b="1" dirty="0" smtClean="0"/>
              <a:t>("Enter  </a:t>
            </a:r>
            <a:r>
              <a:rPr lang="en-GB" b="1" dirty="0"/>
              <a:t>R</a:t>
            </a:r>
            <a:r>
              <a:rPr lang="en-GB" b="1" dirty="0" smtClean="0"/>
              <a:t>" </a:t>
            </a:r>
            <a:r>
              <a:rPr lang="en-GB" b="1" dirty="0" smtClean="0"/>
              <a:t>);</a:t>
            </a:r>
            <a:endParaRPr lang="en-GB" sz="3600" b="1" dirty="0" smtClean="0"/>
          </a:p>
          <a:p>
            <a:pPr algn="l" rtl="0">
              <a:buNone/>
            </a:pPr>
            <a:r>
              <a:rPr lang="ar-SA" sz="1600" b="1" dirty="0" smtClean="0"/>
              <a:t> </a:t>
            </a:r>
            <a:r>
              <a:rPr lang="en-GB" b="1" dirty="0" smtClean="0"/>
              <a:t>R=</a:t>
            </a:r>
            <a:r>
              <a:rPr lang="en-GB" b="1" dirty="0" err="1" smtClean="0"/>
              <a:t>Integer.parseInt</a:t>
            </a:r>
            <a:r>
              <a:rPr lang="en-GB" b="1" dirty="0" smtClean="0"/>
              <a:t>(M);</a:t>
            </a:r>
            <a:endParaRPr lang="en-GB" b="1" dirty="0" smtClean="0"/>
          </a:p>
          <a:p>
            <a:pPr algn="l" rtl="0">
              <a:buNone/>
            </a:pPr>
            <a:r>
              <a:rPr lang="en-US" b="1" dirty="0"/>
              <a:t>Area </a:t>
            </a:r>
            <a:r>
              <a:rPr lang="en-GB" b="1" dirty="0" smtClean="0"/>
              <a:t>=pi * R*R;</a:t>
            </a:r>
            <a:endParaRPr lang="en-GB" b="1" dirty="0" smtClean="0"/>
          </a:p>
          <a:p>
            <a:pPr algn="l" rtl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JO</a:t>
            </a:r>
            <a:r>
              <a:rPr lang="en-GB" b="1" dirty="0" err="1" smtClean="0"/>
              <a:t>ption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dirty="0" err="1" smtClean="0"/>
              <a:t>ane.show</a:t>
            </a:r>
            <a:r>
              <a:rPr lang="en-GB" b="1" dirty="0" err="1" smtClean="0">
                <a:solidFill>
                  <a:srgbClr val="FF0000"/>
                </a:solidFill>
              </a:rPr>
              <a:t>M</a:t>
            </a:r>
            <a:r>
              <a:rPr lang="en-GB" b="1" dirty="0" err="1" smtClean="0"/>
              <a:t>essage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r>
              <a:rPr lang="en-GB" b="1" dirty="0" smtClean="0"/>
              <a:t>(null, </a:t>
            </a:r>
            <a:r>
              <a:rPr lang="en-GB" b="1" dirty="0" smtClean="0"/>
              <a:t>"</a:t>
            </a:r>
            <a:r>
              <a:rPr lang="en-US" b="1" dirty="0"/>
              <a:t> Area </a:t>
            </a:r>
            <a:r>
              <a:rPr lang="en-US" b="1" dirty="0" smtClean="0"/>
              <a:t>=</a:t>
            </a:r>
            <a:r>
              <a:rPr lang="en-GB" b="1" dirty="0" smtClean="0"/>
              <a:t>"+ </a:t>
            </a:r>
            <a:r>
              <a:rPr lang="en-US" b="1" dirty="0" smtClean="0"/>
              <a:t>Area </a:t>
            </a:r>
            <a:r>
              <a:rPr lang="en-GB" b="1" dirty="0" smtClean="0"/>
              <a:t>, </a:t>
            </a:r>
            <a:r>
              <a:rPr lang="en-GB" b="1" dirty="0" smtClean="0"/>
              <a:t>"Results</a:t>
            </a:r>
            <a:r>
              <a:rPr lang="en-GB" b="1" dirty="0" smtClean="0"/>
              <a:t>", </a:t>
            </a:r>
            <a:r>
              <a:rPr lang="en-GB" sz="2800" b="1" dirty="0" err="1" smtClean="0"/>
              <a:t>JOptionPane.PLAIN_MESSAGE</a:t>
            </a:r>
            <a:r>
              <a:rPr lang="en-GB" b="1" dirty="0" smtClean="0"/>
              <a:t> );</a:t>
            </a:r>
          </a:p>
          <a:p>
            <a:pPr algn="l" rtl="0">
              <a:buNone/>
            </a:pP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r>
              <a:rPr lang="en-GB" b="1" dirty="0" smtClean="0"/>
              <a:t>  }</a:t>
            </a:r>
          </a:p>
          <a:p>
            <a:pPr algn="l" rtl="0">
              <a:buNone/>
            </a:pP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31405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العوامل المنطقية</a:t>
            </a:r>
            <a:endParaRPr lang="en-US" b="1" dirty="0"/>
          </a:p>
        </p:txBody>
      </p:sp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44601"/>
              </p:ext>
            </p:extLst>
          </p:nvPr>
        </p:nvGraphicFramePr>
        <p:xfrm>
          <a:off x="432342" y="1397000"/>
          <a:ext cx="8100098" cy="3896216"/>
        </p:xfrm>
        <a:graphic>
          <a:graphicData uri="http://schemas.openxmlformats.org/drawingml/2006/table">
            <a:tbl>
              <a:tblPr rtl="1" firstRow="1" bandRow="1">
                <a:tableStyleId>{8799B23B-EC83-4686-B30A-512413B5E67A}</a:tableStyleId>
              </a:tblPr>
              <a:tblGrid>
                <a:gridCol w="2336147"/>
                <a:gridCol w="2336147"/>
                <a:gridCol w="342780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العملية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معناها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قيمتها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12"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&amp;&amp;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 smtClean="0"/>
                        <a:t>X and Y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صواب</a:t>
                      </a:r>
                      <a:r>
                        <a:rPr lang="ar-SA" sz="3600" b="1" baseline="0" dirty="0" smtClean="0"/>
                        <a:t> في حالة </a:t>
                      </a:r>
                      <a:r>
                        <a:rPr lang="en-US" sz="3600" b="1" baseline="0" dirty="0" smtClean="0"/>
                        <a:t>X</a:t>
                      </a:r>
                      <a:r>
                        <a:rPr lang="ar-SA" sz="3600" b="1" baseline="0" dirty="0" smtClean="0"/>
                        <a:t> و </a:t>
                      </a:r>
                      <a:r>
                        <a:rPr lang="en-US" sz="3600" b="1" baseline="0" dirty="0" smtClean="0"/>
                        <a:t>Y </a:t>
                      </a:r>
                      <a:r>
                        <a:rPr lang="ar-SA" sz="3600" b="1" baseline="0" dirty="0" smtClean="0"/>
                        <a:t> صواب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||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 smtClean="0"/>
                        <a:t>X or Y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dirty="0" smtClean="0"/>
                        <a:t>خطأ </a:t>
                      </a:r>
                      <a:r>
                        <a:rPr lang="ar-SA" sz="3600" b="1" baseline="0" dirty="0" smtClean="0"/>
                        <a:t>في حالة </a:t>
                      </a:r>
                      <a:r>
                        <a:rPr lang="en-US" sz="3600" b="1" baseline="0" dirty="0" smtClean="0"/>
                        <a:t>X</a:t>
                      </a:r>
                      <a:r>
                        <a:rPr lang="ar-SA" sz="3600" b="1" baseline="0" dirty="0" smtClean="0"/>
                        <a:t> و </a:t>
                      </a:r>
                      <a:r>
                        <a:rPr lang="en-US" sz="3600" b="1" baseline="0" dirty="0" smtClean="0"/>
                        <a:t>Y </a:t>
                      </a:r>
                      <a:r>
                        <a:rPr lang="ar-SA" sz="3600" b="1" baseline="0" dirty="0" smtClean="0"/>
                        <a:t> خطأ</a:t>
                      </a:r>
                      <a:endParaRPr lang="ar-SA" sz="36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!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 smtClean="0"/>
                        <a:t>Not Z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600" b="1" dirty="0" smtClean="0"/>
                        <a:t>نفي</a:t>
                      </a:r>
                      <a:endParaRPr lang="ar-SA" sz="36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01502"/>
              </p:ext>
            </p:extLst>
          </p:nvPr>
        </p:nvGraphicFramePr>
        <p:xfrm>
          <a:off x="467544" y="2204864"/>
          <a:ext cx="8100098" cy="2647599"/>
        </p:xfrm>
        <a:graphic>
          <a:graphicData uri="http://schemas.openxmlformats.org/drawingml/2006/table">
            <a:tbl>
              <a:tblPr rtl="1" firstRow="1" bandRow="1">
                <a:tableStyleId>{8799B23B-EC83-4686-B30A-512413B5E67A}</a:tableStyleId>
              </a:tblPr>
              <a:tblGrid>
                <a:gridCol w="2336147"/>
                <a:gridCol w="2336147"/>
                <a:gridCol w="3427804"/>
              </a:tblGrid>
              <a:tr h="461356"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الجبر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جافا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مثال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365"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==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400" dirty="0" smtClean="0"/>
                        <a:t>X == Y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234"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400" dirty="0" smtClean="0"/>
                        <a:t>!=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X != 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رابط مستقيم 4"/>
          <p:cNvCxnSpPr/>
          <p:nvPr/>
        </p:nvCxnSpPr>
        <p:spPr>
          <a:xfrm flipH="1">
            <a:off x="7193396" y="4077072"/>
            <a:ext cx="36004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429"/>
              </p:ext>
            </p:extLst>
          </p:nvPr>
        </p:nvGraphicFramePr>
        <p:xfrm>
          <a:off x="755576" y="1268760"/>
          <a:ext cx="7830365" cy="5372307"/>
        </p:xfrm>
        <a:graphic>
          <a:graphicData uri="http://schemas.openxmlformats.org/drawingml/2006/table">
            <a:tbl>
              <a:tblPr rtl="1" firstRow="1" bandRow="1">
                <a:tableStyleId>{8799B23B-EC83-4686-B30A-512413B5E67A}</a:tableStyleId>
              </a:tblPr>
              <a:tblGrid>
                <a:gridCol w="1945613"/>
                <a:gridCol w="2192392"/>
                <a:gridCol w="3692360"/>
              </a:tblGrid>
              <a:tr h="713624"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جافا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4400" dirty="0" smtClean="0"/>
                        <a:t>مثال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4400" b="1" dirty="0" smtClean="0"/>
                        <a:t>معنى الشرط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4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&gt;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X&gt;Y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X</a:t>
                      </a:r>
                      <a:r>
                        <a:rPr lang="ar-SA" sz="4400" b="1" dirty="0" smtClean="0"/>
                        <a:t> أكبر من </a:t>
                      </a:r>
                      <a:r>
                        <a:rPr lang="en-US" sz="4400" b="1" dirty="0" smtClean="0"/>
                        <a:t>Y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4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&lt;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X&lt;Y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</a:t>
                      </a:r>
                      <a:r>
                        <a:rPr lang="ar-SA" sz="4400" b="1" dirty="0" smtClean="0"/>
                        <a:t> أقل من </a:t>
                      </a:r>
                      <a:r>
                        <a:rPr lang="en-US" sz="4400" b="1" dirty="0" smtClean="0"/>
                        <a:t>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613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&gt;=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X&gt;=Y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</a:t>
                      </a:r>
                      <a:r>
                        <a:rPr lang="ar-SA" sz="4400" b="1" dirty="0" smtClean="0"/>
                        <a:t> أكبر من أو تساوي </a:t>
                      </a:r>
                      <a:r>
                        <a:rPr lang="en-US" sz="4400" b="1" dirty="0" smtClean="0"/>
                        <a:t>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4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 smtClean="0"/>
                        <a:t>&lt;=</a:t>
                      </a:r>
                      <a:endParaRPr lang="ar-SA" sz="4400" b="1" dirty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X&lt;=Y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/>
                        <a:t>X</a:t>
                      </a:r>
                      <a:r>
                        <a:rPr lang="ar-SA" sz="4400" b="1" dirty="0" smtClean="0"/>
                        <a:t> أقل من أو تساوي </a:t>
                      </a:r>
                      <a:r>
                        <a:rPr lang="en-US" sz="4400" b="1" dirty="0" smtClean="0"/>
                        <a:t>Y</a:t>
                      </a:r>
                      <a:endParaRPr lang="ar-SA" sz="4400" b="1" dirty="0" smtClean="0"/>
                    </a:p>
                  </a:txBody>
                  <a:tcPr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عنوان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العوامل العلائقية</a:t>
            </a:r>
            <a:endParaRPr lang="ar-SA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30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فهر1س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000110"/>
            <a:ext cx="4714908" cy="4714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تعريف الثابت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A" b="1" dirty="0" smtClean="0"/>
              <a:t>الثابت هو متغير </a:t>
            </a:r>
            <a:r>
              <a:rPr lang="ar-SA" b="1" dirty="0" smtClean="0">
                <a:solidFill>
                  <a:srgbClr val="FF0000"/>
                </a:solidFill>
              </a:rPr>
              <a:t>لا يمكن </a:t>
            </a:r>
            <a:r>
              <a:rPr lang="ar-SA" b="1" dirty="0" smtClean="0"/>
              <a:t>تغيير قيمته في البرنامج ولكننا فقط نقوم بتعريفه ووضع قيمة ابتدائية له لحفظ التعريف وتظل هذه القيمة ثابته وال البرنامج.</a:t>
            </a:r>
          </a:p>
          <a:p>
            <a:pPr algn="just"/>
            <a:r>
              <a:rPr lang="ar-SA" b="1" dirty="0" smtClean="0"/>
              <a:t>تعريف الثابت لا يختلف عن تغير المتغير إلا في الكلمة المحجوزة </a:t>
            </a:r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ar-SA" b="1" dirty="0" smtClean="0"/>
              <a:t>والتي نكتبها أمام التعريف لنستدل على أن المتغير ثابت. 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1796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الصيغة العامة</a:t>
            </a:r>
            <a:endParaRPr lang="ar-SA" sz="4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400" b="1" dirty="0" smtClean="0"/>
              <a:t>final </a:t>
            </a:r>
            <a:r>
              <a:rPr lang="en-US" sz="4400" b="1" dirty="0" err="1" smtClean="0"/>
              <a:t>DataType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varname</a:t>
            </a:r>
            <a:r>
              <a:rPr lang="en-US" sz="4400" b="1" dirty="0" smtClean="0"/>
              <a:t> = value ;</a:t>
            </a:r>
          </a:p>
          <a:p>
            <a:pPr marL="0" indent="0" algn="l" rtl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Ex:</a:t>
            </a:r>
            <a:endParaRPr lang="en-US" sz="44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4400" b="1" dirty="0" smtClean="0"/>
              <a:t>final char plus = ‘ +’ ;</a:t>
            </a:r>
          </a:p>
          <a:p>
            <a:pPr marL="0" indent="0" algn="l" rtl="0">
              <a:buNone/>
            </a:pPr>
            <a:r>
              <a:rPr lang="en-US" sz="4400" b="1" dirty="0" smtClean="0"/>
              <a:t>final double pi = 3.14 ;</a:t>
            </a:r>
            <a:endParaRPr lang="ar-SA" sz="4400" b="1" dirty="0"/>
          </a:p>
        </p:txBody>
      </p:sp>
    </p:spTree>
    <p:extLst>
      <p:ext uri="{BB962C8B-B14F-4D97-AF65-F5344CB8AC3E}">
        <p14:creationId xmlns:p14="http://schemas.microsoft.com/office/powerpoint/2010/main" val="36063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التعامل مع صناديق الحوار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600" b="1" dirty="0" smtClean="0"/>
              <a:t>صناديق الحوار عبارة عن نافذة يتم إظهار الرسائل </a:t>
            </a:r>
            <a:r>
              <a:rPr lang="ar-SA" sz="3600" b="1" dirty="0" smtClean="0">
                <a:solidFill>
                  <a:srgbClr val="FF0000"/>
                </a:solidFill>
              </a:rPr>
              <a:t>المهمة</a:t>
            </a:r>
            <a:r>
              <a:rPr lang="ar-SA" sz="3600" b="1" dirty="0" smtClean="0"/>
              <a:t> الموجهة للمستخدم فيها ,أو التي تعطي خرجا ,والـ </a:t>
            </a:r>
            <a:r>
              <a:rPr lang="en-US" sz="3600" b="1" dirty="0" smtClean="0"/>
              <a:t>class</a:t>
            </a:r>
            <a:r>
              <a:rPr lang="ar-SA" sz="3600" b="1" dirty="0" smtClean="0"/>
              <a:t> المسمى </a:t>
            </a:r>
            <a:r>
              <a:rPr lang="en-GB" sz="3600" b="1" dirty="0" err="1" smtClean="0">
                <a:solidFill>
                  <a:srgbClr val="0070C0"/>
                </a:solidFill>
              </a:rPr>
              <a:t>JO</a:t>
            </a:r>
            <a:r>
              <a:rPr lang="en-GB" sz="3600" b="1" dirty="0" err="1" smtClean="0">
                <a:solidFill>
                  <a:srgbClr val="FF0000"/>
                </a:solidFill>
              </a:rPr>
              <a:t>ption</a:t>
            </a:r>
            <a:r>
              <a:rPr lang="en-GB" sz="3600" b="1" dirty="0" err="1" smtClean="0">
                <a:solidFill>
                  <a:srgbClr val="0070C0"/>
                </a:solidFill>
              </a:rPr>
              <a:t>P</a:t>
            </a:r>
            <a:r>
              <a:rPr lang="en-GB" sz="3600" b="1" dirty="0" err="1" smtClean="0">
                <a:solidFill>
                  <a:srgbClr val="FF0000"/>
                </a:solidFill>
              </a:rPr>
              <a:t>an</a:t>
            </a:r>
            <a:r>
              <a:rPr lang="en-US" sz="3600" b="1" dirty="0" smtClean="0">
                <a:solidFill>
                  <a:srgbClr val="FF0000"/>
                </a:solidFill>
              </a:rPr>
              <a:t>e</a:t>
            </a:r>
            <a:r>
              <a:rPr lang="ar-SA" sz="3600" b="1" dirty="0" smtClean="0"/>
              <a:t> يمدنا بالطريقة التي تساعدنا في إظهار صناديق الحوار المختلفة .</a:t>
            </a:r>
          </a:p>
          <a:p>
            <a:pPr algn="just"/>
            <a:endParaRPr lang="en-GB" sz="3600" b="1" dirty="0" smtClean="0"/>
          </a:p>
          <a:p>
            <a:pPr algn="just">
              <a:buNone/>
            </a:pPr>
            <a:endParaRPr lang="ar-SA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16624"/>
          </a:xfrm>
        </p:spPr>
        <p:txBody>
          <a:bodyPr>
            <a:normAutofit/>
          </a:bodyPr>
          <a:lstStyle/>
          <a:p>
            <a:pPr algn="just"/>
            <a:r>
              <a:rPr lang="ar-SA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لكي يتعرف المترجم على  الـ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 </a:t>
            </a:r>
            <a:r>
              <a:rPr lang="ar-SA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المسمى </a:t>
            </a:r>
            <a:r>
              <a:rPr lang="en-GB" sz="4400" b="1" dirty="0" err="1" smtClean="0">
                <a:solidFill>
                  <a:srgbClr val="FF0000"/>
                </a:solidFill>
              </a:rPr>
              <a:t>JOptionPan</a:t>
            </a:r>
            <a:r>
              <a:rPr lang="ar-SA" sz="4400" b="1" dirty="0" smtClean="0">
                <a:solidFill>
                  <a:srgbClr val="FF0000"/>
                </a:solidFill>
              </a:rPr>
              <a:t> </a:t>
            </a:r>
            <a:r>
              <a:rPr lang="ar-SA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يجب أولا تعريفه في البرنامج بواسطة الجملة:</a:t>
            </a:r>
          </a:p>
          <a:p>
            <a:pPr algn="just" rtl="0"/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GB" sz="4400" b="1" dirty="0" err="1">
                <a:solidFill>
                  <a:srgbClr val="FF0000"/>
                </a:solidFill>
              </a:rPr>
              <a:t>javax.swing</a:t>
            </a:r>
            <a:r>
              <a:rPr lang="en-GB" sz="4400" b="1" dirty="0">
                <a:solidFill>
                  <a:srgbClr val="FF0000"/>
                </a:solidFill>
              </a:rPr>
              <a:t>.*;</a:t>
            </a:r>
          </a:p>
          <a:p>
            <a:pPr algn="just" rtl="0"/>
            <a:r>
              <a:rPr lang="en-GB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</a:t>
            </a:r>
            <a:r>
              <a:rPr lang="en-GB" sz="4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javax.swing.</a:t>
            </a:r>
            <a:r>
              <a:rPr lang="en-GB" sz="4400" b="1" dirty="0" err="1" smtClean="0">
                <a:solidFill>
                  <a:srgbClr val="FF0000"/>
                </a:solidFill>
              </a:rPr>
              <a:t>JOptionPan</a:t>
            </a:r>
            <a:r>
              <a:rPr lang="ar-SA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GB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rtl="0"/>
            <a:endParaRPr lang="ar-SA" sz="4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ar-SA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40966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show</a:t>
            </a:r>
            <a:r>
              <a:rPr lang="en-GB" b="1" dirty="0" err="1" smtClean="0">
                <a:solidFill>
                  <a:srgbClr val="FF0000"/>
                </a:solidFill>
              </a:rPr>
              <a:t>M</a:t>
            </a:r>
            <a:r>
              <a:rPr lang="en-GB" b="1" dirty="0" err="1" smtClean="0"/>
              <a:t>essage</a:t>
            </a:r>
            <a:r>
              <a:rPr lang="en-GB" b="1" dirty="0" err="1" smtClean="0">
                <a:solidFill>
                  <a:srgbClr val="FF0000"/>
                </a:solidFill>
              </a:rPr>
              <a:t>D</a:t>
            </a:r>
            <a:r>
              <a:rPr lang="en-GB" b="1" dirty="0" err="1" smtClean="0"/>
              <a:t>ialog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هذه الدالة تتطلب مدخلين مفصولين بفاصلة ,  المدخل الأول </a:t>
            </a:r>
            <a:r>
              <a:rPr lang="ar-SA" sz="3600" b="1" dirty="0" smtClean="0">
                <a:solidFill>
                  <a:srgbClr val="FF0000"/>
                </a:solidFill>
              </a:rPr>
              <a:t>دائما</a:t>
            </a:r>
            <a:r>
              <a:rPr lang="ar-SA" sz="3600" b="1" dirty="0" smtClean="0"/>
              <a:t> سيكون الكلمة </a:t>
            </a:r>
            <a:r>
              <a:rPr lang="en-US" sz="3600" b="1" dirty="0" smtClean="0">
                <a:solidFill>
                  <a:srgbClr val="FF0000"/>
                </a:solidFill>
              </a:rPr>
              <a:t>null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/>
              <a:t>وهو يحدد المكان الذي يظهر فيه صندوق الحوار (منتصف الشاشة) , والدخل الثاني فهو </a:t>
            </a:r>
            <a:r>
              <a:rPr lang="ar-SA" sz="3600" b="1" dirty="0" smtClean="0">
                <a:solidFill>
                  <a:srgbClr val="FF0000"/>
                </a:solidFill>
              </a:rPr>
              <a:t>النص</a:t>
            </a:r>
            <a:r>
              <a:rPr lang="ar-SA" sz="3600" b="1" dirty="0" smtClean="0"/>
              <a:t> المراد إظهاره .</a:t>
            </a:r>
          </a:p>
        </p:txBody>
      </p:sp>
    </p:spTree>
    <p:extLst>
      <p:ext uri="{BB962C8B-B14F-4D97-AF65-F5344CB8AC3E}">
        <p14:creationId xmlns:p14="http://schemas.microsoft.com/office/powerpoint/2010/main" val="31721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/>
              <a:t>والطريقة المسماة </a:t>
            </a:r>
            <a:r>
              <a:rPr lang="en-GB" sz="4000" b="1" dirty="0" err="1"/>
              <a:t>showMessage</a:t>
            </a:r>
            <a:r>
              <a:rPr lang="ar-SA" sz="4000" b="1" dirty="0"/>
              <a:t> خاصة من </a:t>
            </a:r>
            <a:r>
              <a:rPr lang="ar-SA" sz="4000" b="1" dirty="0" smtClean="0"/>
              <a:t>الـ </a:t>
            </a:r>
            <a:r>
              <a:rPr lang="en-US" sz="4000" b="1" dirty="0" smtClean="0"/>
              <a:t>Class</a:t>
            </a:r>
            <a:r>
              <a:rPr lang="ar-SA" sz="4000" b="1" dirty="0" smtClean="0"/>
              <a:t> المسمى </a:t>
            </a:r>
            <a:r>
              <a:rPr lang="en-GB" sz="4000" b="1" dirty="0" err="1"/>
              <a:t>JOptionPan</a:t>
            </a:r>
            <a:r>
              <a:rPr lang="en-US" sz="4000" b="1" dirty="0"/>
              <a:t>e</a:t>
            </a:r>
            <a:r>
              <a:rPr lang="ar-SA" sz="4000" b="1" dirty="0"/>
              <a:t> تسمى الطريقة </a:t>
            </a:r>
            <a:r>
              <a:rPr lang="ar-SA" sz="4000" b="1" dirty="0" smtClean="0"/>
              <a:t>الثابتة (</a:t>
            </a:r>
            <a:r>
              <a:rPr lang="en-US" sz="4000" b="1" dirty="0" smtClean="0"/>
              <a:t>Static</a:t>
            </a:r>
            <a:r>
              <a:rPr lang="ar-SA" sz="4000" b="1" dirty="0" smtClean="0"/>
              <a:t>) ،وهذه </a:t>
            </a:r>
            <a:r>
              <a:rPr lang="ar-SA" sz="4000" b="1" dirty="0"/>
              <a:t>الطريقة دائما تستدعى باستخدام اسم الكائن متبوعا بنقطة يليها اسم </a:t>
            </a:r>
            <a:r>
              <a:rPr lang="ar-SA" sz="4000" b="1" dirty="0" smtClean="0"/>
              <a:t>الدالة</a:t>
            </a:r>
            <a:endParaRPr lang="en-GB" sz="4000" b="1" dirty="0"/>
          </a:p>
          <a:p>
            <a:pPr algn="just"/>
            <a:r>
              <a:rPr lang="en-GB" sz="3600" b="1" dirty="0">
                <a:solidFill>
                  <a:srgbClr val="FF0000"/>
                </a:solidFill>
              </a:rPr>
              <a:t>class name </a:t>
            </a:r>
            <a:r>
              <a:rPr lang="en-GB" sz="3600" b="1" dirty="0"/>
              <a:t>. </a:t>
            </a:r>
            <a:r>
              <a:rPr lang="en-GB" sz="3600" b="1" dirty="0">
                <a:solidFill>
                  <a:srgbClr val="00B050"/>
                </a:solidFill>
              </a:rPr>
              <a:t>method name </a:t>
            </a:r>
            <a:r>
              <a:rPr lang="en-GB" sz="3600" b="1" dirty="0"/>
              <a:t>(arguments</a:t>
            </a:r>
            <a:r>
              <a:rPr lang="en-GB" sz="3600" b="1" dirty="0" smtClean="0"/>
              <a:t>)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2576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System.exit</a:t>
            </a:r>
            <a:r>
              <a:rPr lang="en-GB" b="1" dirty="0"/>
              <a:t>( 0 </a:t>
            </a:r>
            <a:r>
              <a:rPr lang="en-GB" b="1" dirty="0" smtClean="0"/>
              <a:t>);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/>
            <a:r>
              <a:rPr lang="ar-SA" sz="3600" b="1" dirty="0" smtClean="0"/>
              <a:t>هذه الجملة تستخدم لإنهاء التطبيق، وهي تستخدم في كل التطبيقات التي تستخدم (</a:t>
            </a:r>
            <a:r>
              <a:rPr lang="en-US" sz="3600" b="1" dirty="0" smtClean="0"/>
              <a:t>GUI</a:t>
            </a:r>
            <a:r>
              <a:rPr lang="ar-SA" sz="3600" b="1" dirty="0" smtClean="0"/>
              <a:t>)  المدخل </a:t>
            </a:r>
            <a:r>
              <a:rPr lang="en-GB" sz="3600" b="1" dirty="0" smtClean="0"/>
              <a:t>( 0 )</a:t>
            </a:r>
            <a:r>
              <a:rPr lang="ar-SA" sz="3600" b="1" dirty="0" smtClean="0"/>
              <a:t>  يبين أن التطبيق تم إنهاءه بنجاح وبدون أخطاء..</a:t>
            </a:r>
          </a:p>
        </p:txBody>
      </p:sp>
    </p:spTree>
    <p:extLst>
      <p:ext uri="{BB962C8B-B14F-4D97-AF65-F5344CB8AC3E}">
        <p14:creationId xmlns:p14="http://schemas.microsoft.com/office/powerpoint/2010/main" val="2841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698</TotalTime>
  <Words>720</Words>
  <Application>Microsoft Office PowerPoint</Application>
  <PresentationFormat>عرض على الشاشة (3:4)‏</PresentationFormat>
  <Paragraphs>139</Paragraphs>
  <Slides>26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27" baseType="lpstr">
      <vt:lpstr>JAVA</vt:lpstr>
      <vt:lpstr> بسم الله  الرحمن الرحيم</vt:lpstr>
      <vt:lpstr>الأهداف</vt:lpstr>
      <vt:lpstr>تعريف الثابت</vt:lpstr>
      <vt:lpstr>الصيغة العامة</vt:lpstr>
      <vt:lpstr>التعامل مع صناديق الحوار</vt:lpstr>
      <vt:lpstr>عرض تقديمي في PowerPoint</vt:lpstr>
      <vt:lpstr>showMessageDialog</vt:lpstr>
      <vt:lpstr>عرض تقديمي في PowerPoint</vt:lpstr>
      <vt:lpstr>System.exit( 0 );</vt:lpstr>
      <vt:lpstr>عرض تقديمي في PowerPoint</vt:lpstr>
      <vt:lpstr>الصيغة العامة:</vt:lpstr>
      <vt:lpstr>مثال (1):</vt:lpstr>
      <vt:lpstr>عرض تقديمي في PowerPoint</vt:lpstr>
      <vt:lpstr>مخرجات البرنامج </vt:lpstr>
      <vt:lpstr>التحويل بين انواع البيانات</vt:lpstr>
      <vt:lpstr>الخطوات:</vt:lpstr>
      <vt:lpstr>عرض تقديمي في PowerPoint</vt:lpstr>
      <vt:lpstr>مثال(2):</vt:lpstr>
      <vt:lpstr>عرض تقديمي في PowerPoint</vt:lpstr>
      <vt:lpstr>مثال(3):</vt:lpstr>
      <vt:lpstr>عرض تقديمي في PowerPoint</vt:lpstr>
      <vt:lpstr>العوامل المنطقية</vt:lpstr>
      <vt:lpstr>عرض تقديمي في PowerPoint</vt:lpstr>
      <vt:lpstr>العوامل العلائقية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جامعة دنقــلا كلية علوم الحاسوب والتنمية البشرية</dc:title>
  <dc:creator>Dongolas</dc:creator>
  <cp:lastModifiedBy>sami</cp:lastModifiedBy>
  <cp:revision>87</cp:revision>
  <dcterms:created xsi:type="dcterms:W3CDTF">2016-09-06T17:03:04Z</dcterms:created>
  <dcterms:modified xsi:type="dcterms:W3CDTF">2016-11-13T18:06:56Z</dcterms:modified>
</cp:coreProperties>
</file>