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324" r:id="rId2"/>
    <p:sldId id="325" r:id="rId3"/>
    <p:sldId id="334" r:id="rId4"/>
    <p:sldId id="276" r:id="rId5"/>
    <p:sldId id="293" r:id="rId6"/>
    <p:sldId id="294" r:id="rId7"/>
    <p:sldId id="300" r:id="rId8"/>
    <p:sldId id="295" r:id="rId9"/>
    <p:sldId id="296" r:id="rId10"/>
    <p:sldId id="297" r:id="rId11"/>
    <p:sldId id="299" r:id="rId12"/>
    <p:sldId id="301" r:id="rId13"/>
    <p:sldId id="302" r:id="rId14"/>
    <p:sldId id="303" r:id="rId15"/>
    <p:sldId id="304" r:id="rId16"/>
    <p:sldId id="305" r:id="rId17"/>
    <p:sldId id="308" r:id="rId18"/>
    <p:sldId id="309" r:id="rId19"/>
    <p:sldId id="337" r:id="rId20"/>
    <p:sldId id="311" r:id="rId21"/>
    <p:sldId id="313" r:id="rId22"/>
    <p:sldId id="322" r:id="rId23"/>
    <p:sldId id="314" r:id="rId24"/>
    <p:sldId id="315" r:id="rId25"/>
    <p:sldId id="318" r:id="rId26"/>
    <p:sldId id="319" r:id="rId27"/>
    <p:sldId id="335" r:id="rId28"/>
    <p:sldId id="336" r:id="rId29"/>
    <p:sldId id="326" r:id="rId30"/>
    <p:sldId id="327" r:id="rId31"/>
    <p:sldId id="328" r:id="rId32"/>
    <p:sldId id="320" r:id="rId33"/>
    <p:sldId id="321" r:id="rId34"/>
    <p:sldId id="330" r:id="rId35"/>
    <p:sldId id="331" r:id="rId36"/>
    <p:sldId id="329" r:id="rId37"/>
    <p:sldId id="332" r:id="rId38"/>
    <p:sldId id="333" r:id="rId39"/>
    <p:sldId id="274" r:id="rId40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38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الرمز لإضافة صورة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t="-3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27/02/1438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pull dir="ld"/>
  </p:transition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9"/>
          <p:cNvSpPr>
            <a:spLocks noGrp="1"/>
          </p:cNvSpPr>
          <p:nvPr>
            <p:ph type="title"/>
          </p:nvPr>
        </p:nvSpPr>
        <p:spPr>
          <a:xfrm>
            <a:off x="1900808" y="476673"/>
            <a:ext cx="5486400" cy="1224136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ar-SA" sz="7200" dirty="0">
                <a:solidFill>
                  <a:srgbClr val="FF0000"/>
                </a:solidFill>
                <a:cs typeface="Diwani Letter" pitchFamily="2" charset="-78"/>
              </a:rPr>
              <a:t> بسم الله  الرحمن الرحيم</a:t>
            </a:r>
            <a:endParaRPr lang="ar-SA" sz="7200" dirty="0">
              <a:solidFill>
                <a:srgbClr val="FF0000"/>
              </a:solidFill>
            </a:endParaRPr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half" idx="2"/>
          </p:nvPr>
        </p:nvSpPr>
        <p:spPr>
          <a:xfrm>
            <a:off x="1691680" y="5517234"/>
            <a:ext cx="5486400" cy="804862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Lec</a:t>
            </a:r>
            <a:r>
              <a:rPr lang="en-US" sz="4400" b="1" dirty="0" smtClean="0">
                <a:solidFill>
                  <a:srgbClr val="FF0000"/>
                </a:solidFill>
              </a:rPr>
              <a:t>(5)</a:t>
            </a:r>
            <a:endParaRPr lang="ar-SA" sz="4400" b="1" dirty="0">
              <a:solidFill>
                <a:srgbClr val="FF0000"/>
              </a:solidFill>
            </a:endParaRPr>
          </a:p>
        </p:txBody>
      </p:sp>
      <p:pic>
        <p:nvPicPr>
          <p:cNvPr id="17" name="عنصر نائب للصورة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 b="3101"/>
          <a:stretch>
            <a:fillRect/>
          </a:stretch>
        </p:blipFill>
        <p:spPr>
          <a:xfrm>
            <a:off x="1331642" y="1844826"/>
            <a:ext cx="6480721" cy="3600400"/>
          </a:xfrm>
          <a:prstGeom prst="ellipse">
            <a:avLst/>
          </a:prstGeom>
          <a:ln w="63500" cap="rnd">
            <a:noFill/>
          </a:ln>
          <a:effectLst>
            <a:glow rad="228600">
              <a:schemeClr val="bg1">
                <a:lumMod val="75000"/>
                <a:alpha val="31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2286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 smtClean="0"/>
              <a:t>الصيغة العامة لجملة </a:t>
            </a:r>
            <a:r>
              <a:rPr lang="en-US" b="1" dirty="0" smtClean="0"/>
              <a:t>IF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>
              <a:buNone/>
            </a:pPr>
            <a:r>
              <a:rPr lang="en-US" sz="3600" b="1" dirty="0" smtClean="0"/>
              <a:t>if (</a:t>
            </a:r>
            <a:r>
              <a:rPr lang="en-GB" sz="3600" b="1" dirty="0" smtClean="0"/>
              <a:t>condition</a:t>
            </a:r>
            <a:r>
              <a:rPr lang="en-US" sz="3600" b="1" dirty="0" smtClean="0"/>
              <a:t>) {</a:t>
            </a:r>
          </a:p>
          <a:p>
            <a:pPr algn="l" rtl="0">
              <a:buNone/>
            </a:pPr>
            <a:r>
              <a:rPr lang="en-US" sz="3600" b="1" dirty="0" smtClean="0"/>
              <a:t>Statement 1 ;</a:t>
            </a:r>
          </a:p>
          <a:p>
            <a:pPr algn="l" rtl="0">
              <a:buNone/>
            </a:pPr>
            <a:r>
              <a:rPr lang="en-US" sz="3600" b="1" dirty="0" smtClean="0"/>
              <a:t>Statement 2 ;</a:t>
            </a:r>
          </a:p>
          <a:p>
            <a:pPr algn="l" rtl="0">
              <a:buNone/>
            </a:pPr>
            <a:r>
              <a:rPr lang="en-US" sz="3600" b="1" dirty="0" smtClean="0"/>
              <a:t>.</a:t>
            </a:r>
          </a:p>
          <a:p>
            <a:pPr algn="l" rtl="0">
              <a:buNone/>
            </a:pPr>
            <a:r>
              <a:rPr lang="en-US" sz="3600" b="1" dirty="0" smtClean="0"/>
              <a:t>.</a:t>
            </a:r>
          </a:p>
          <a:p>
            <a:pPr algn="l" rtl="0">
              <a:buNone/>
            </a:pPr>
            <a:r>
              <a:rPr lang="en-US" sz="3600" b="1" dirty="0" smtClean="0"/>
              <a:t>Statement n ; </a:t>
            </a:r>
          </a:p>
          <a:p>
            <a:pPr algn="l" rtl="0">
              <a:buNone/>
            </a:pPr>
            <a:r>
              <a:rPr lang="en-US" sz="3600" b="1" dirty="0" smtClean="0"/>
              <a:t>			         }</a:t>
            </a:r>
          </a:p>
          <a:p>
            <a:pPr algn="l" rtl="0">
              <a:buNone/>
            </a:pPr>
            <a:endParaRPr lang="en-US" sz="36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just"/>
            <a:r>
              <a:rPr lang="ar-SA" sz="4800" b="1" dirty="0" smtClean="0"/>
              <a:t>مثال (1)</a:t>
            </a:r>
            <a:endParaRPr lang="en-US" sz="48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ar-SA" sz="4000" b="1" dirty="0" smtClean="0"/>
              <a:t>برنامج يستقبل درجة الطالب من المستخدم ومن ثم يختبر الدرجة إذا كان الطالب ناجح يطبع رسالة </a:t>
            </a:r>
            <a:r>
              <a:rPr lang="en-US" sz="4000" b="1" dirty="0" smtClean="0"/>
              <a:t>pass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429396"/>
          </a:xfrm>
        </p:spPr>
        <p:txBody>
          <a:bodyPr>
            <a:noAutofit/>
          </a:bodyPr>
          <a:lstStyle/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import </a:t>
            </a:r>
            <a:r>
              <a:rPr lang="en-US" sz="3600" b="1" dirty="0" err="1" smtClean="0">
                <a:solidFill>
                  <a:srgbClr val="FF0000"/>
                </a:solidFill>
              </a:rPr>
              <a:t>java.util.Scanner</a:t>
            </a:r>
            <a:r>
              <a:rPr lang="en-US" sz="3600" b="1" dirty="0" smtClean="0"/>
              <a:t>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public class First {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public static void main(String[] </a:t>
            </a:r>
            <a:r>
              <a:rPr lang="en-US" sz="3600" b="1" dirty="0" err="1" smtClean="0"/>
              <a:t>args</a:t>
            </a:r>
            <a:r>
              <a:rPr lang="en-US" sz="3600" b="1" dirty="0" smtClean="0"/>
              <a:t>) {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x;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b="1" dirty="0" smtClean="0"/>
              <a:t>Scanner input = new Scanner (System.in);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x=</a:t>
            </a:r>
            <a:r>
              <a:rPr lang="en-US" sz="3600" b="1" dirty="0" err="1" smtClean="0"/>
              <a:t>input.nextInt</a:t>
            </a:r>
            <a:r>
              <a:rPr lang="en-US" sz="3600" b="1" dirty="0" smtClean="0"/>
              <a:t>();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     if(x&gt;=50)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("pass");     } }</a:t>
            </a:r>
            <a:endParaRPr lang="en-US" sz="36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ar-SA" sz="5400" b="1" dirty="0" smtClean="0"/>
              <a:t>مثال(2)</a:t>
            </a:r>
            <a:endParaRPr lang="en-US" sz="54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البرنامج السابق نفسه باستخدام </a:t>
            </a:r>
            <a:r>
              <a:rPr lang="ar-SA" sz="4000" b="1" dirty="0" smtClean="0"/>
              <a:t>صناديق </a:t>
            </a:r>
            <a:r>
              <a:rPr lang="ar-SA" sz="4000" b="1" dirty="0" smtClean="0"/>
              <a:t>الحوار في إدخال البيانات</a:t>
            </a:r>
            <a:endParaRPr lang="en-GB" sz="4000" b="1" dirty="0" smtClean="0"/>
          </a:p>
          <a:p>
            <a:pPr algn="just"/>
            <a:endParaRPr lang="en-US" sz="40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85720" y="214290"/>
            <a:ext cx="8643998" cy="6311054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import </a:t>
            </a:r>
            <a:r>
              <a:rPr lang="en-US" b="1" dirty="0" err="1" smtClean="0">
                <a:solidFill>
                  <a:srgbClr val="FF0000"/>
                </a:solidFill>
              </a:rPr>
              <a:t>javax.swing</a:t>
            </a:r>
            <a:r>
              <a:rPr lang="en-US" b="1" dirty="0" smtClean="0"/>
              <a:t>.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/>
              <a:t>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public class </a:t>
            </a:r>
            <a:r>
              <a:rPr lang="en-US" b="1" dirty="0" err="1" smtClean="0"/>
              <a:t>NewMain</a:t>
            </a:r>
            <a:r>
              <a:rPr lang="en-US" b="1" dirty="0" smtClean="0"/>
              <a:t> 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 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String m ;      </a:t>
            </a:r>
            <a:r>
              <a:rPr lang="en-US" b="1" dirty="0" err="1" smtClean="0"/>
              <a:t>int</a:t>
            </a:r>
            <a:r>
              <a:rPr lang="en-US" b="1" dirty="0" smtClean="0"/>
              <a:t> x;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m=</a:t>
            </a:r>
            <a:r>
              <a:rPr lang="en-US" b="1" dirty="0" err="1" smtClean="0"/>
              <a:t>JOptionPane.showInputDialog</a:t>
            </a:r>
            <a:r>
              <a:rPr lang="en-US" b="1" dirty="0" smtClean="0"/>
              <a:t>("enter </a:t>
            </a:r>
            <a:r>
              <a:rPr lang="en-US" b="1" dirty="0" smtClean="0"/>
              <a:t>x");</a:t>
            </a:r>
            <a:endParaRPr lang="en-US" b="1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3600" b="1" dirty="0" smtClean="0"/>
              <a:t>            </a:t>
            </a:r>
            <a:r>
              <a:rPr lang="en-US" sz="3600" b="1" dirty="0" smtClean="0">
                <a:solidFill>
                  <a:srgbClr val="FF0000"/>
                </a:solidFill>
              </a:rPr>
              <a:t>x</a:t>
            </a:r>
            <a:r>
              <a:rPr lang="en-US" sz="3600" b="1" dirty="0" smtClean="0"/>
              <a:t>=</a:t>
            </a:r>
            <a:r>
              <a:rPr lang="en-US" sz="3600" b="1" dirty="0" err="1" smtClean="0"/>
              <a:t>Integer.parseInt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FF0000"/>
                </a:solidFill>
              </a:rPr>
              <a:t>m</a:t>
            </a:r>
            <a:r>
              <a:rPr lang="en-US" sz="3600" b="1" dirty="0" smtClean="0"/>
              <a:t>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            if(x&gt;=50)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err="1" smtClean="0"/>
              <a:t>JOptionPane.showMessageDialog</a:t>
            </a:r>
            <a:r>
              <a:rPr lang="en-US" b="1" dirty="0" smtClean="0"/>
              <a:t>(</a:t>
            </a:r>
            <a:r>
              <a:rPr lang="en-US" b="1" dirty="0" err="1" smtClean="0"/>
              <a:t>null,"pass</a:t>
            </a:r>
            <a:r>
              <a:rPr lang="en-US" b="1" dirty="0" smtClean="0"/>
              <a:t>");   } }</a:t>
            </a:r>
            <a:endParaRPr lang="en-US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ar-SA" sz="6000" b="1" dirty="0" smtClean="0"/>
              <a:t>مثال(3)</a:t>
            </a:r>
            <a:endParaRPr lang="en-US" sz="60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400" b="1" dirty="0" smtClean="0"/>
              <a:t>برنامج يختبر العدد </a:t>
            </a:r>
            <a:r>
              <a:rPr lang="ar-SA" sz="4400" b="1" dirty="0" smtClean="0">
                <a:solidFill>
                  <a:srgbClr val="FF0000"/>
                </a:solidFill>
              </a:rPr>
              <a:t>المدخل</a:t>
            </a:r>
            <a:r>
              <a:rPr lang="ar-SA" sz="4400" b="1" dirty="0" smtClean="0"/>
              <a:t> إذا كان زوجي يطبع رسالة </a:t>
            </a:r>
            <a:r>
              <a:rPr lang="en-US" sz="4400" b="1" dirty="0" smtClean="0"/>
              <a:t>yes</a:t>
            </a:r>
            <a:endParaRPr lang="en-US" sz="44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85720" y="214290"/>
            <a:ext cx="8229600" cy="6500858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3600" b="1" dirty="0" smtClean="0"/>
              <a:t>import </a:t>
            </a:r>
            <a:r>
              <a:rPr lang="en-US" sz="3600" b="1" dirty="0" err="1" smtClean="0"/>
              <a:t>java.util.Scanner</a:t>
            </a:r>
            <a:r>
              <a:rPr lang="en-US" sz="3600" b="1" dirty="0" smtClean="0"/>
              <a:t>;</a:t>
            </a:r>
          </a:p>
          <a:p>
            <a:pPr algn="l" rtl="0">
              <a:buNone/>
            </a:pPr>
            <a:r>
              <a:rPr lang="en-US" sz="3600" b="1" dirty="0" smtClean="0"/>
              <a:t>public class First {</a:t>
            </a:r>
          </a:p>
          <a:p>
            <a:pPr algn="l" rtl="0">
              <a:buNone/>
            </a:pPr>
            <a:r>
              <a:rPr lang="en-US" sz="3600" b="1" dirty="0" smtClean="0"/>
              <a:t>    public static void main(String[] </a:t>
            </a:r>
            <a:r>
              <a:rPr lang="en-US" sz="3600" b="1" dirty="0" err="1" smtClean="0"/>
              <a:t>args</a:t>
            </a:r>
            <a:r>
              <a:rPr lang="en-US" sz="3600" b="1" dirty="0" smtClean="0"/>
              <a:t>) {</a:t>
            </a:r>
          </a:p>
          <a:p>
            <a:pPr algn="l" rtl="0">
              <a:buNone/>
            </a:pPr>
            <a:r>
              <a:rPr lang="en-US" sz="3600" b="1" dirty="0" smtClean="0"/>
              <a:t>        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x;</a:t>
            </a:r>
          </a:p>
          <a:p>
            <a:pPr algn="l" rtl="0">
              <a:buNone/>
            </a:pPr>
            <a:r>
              <a:rPr lang="en-US" sz="3600" b="1" dirty="0" smtClean="0"/>
              <a:t>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("enter your number"); </a:t>
            </a:r>
          </a:p>
          <a:p>
            <a:pPr algn="l" rtl="0">
              <a:buNone/>
            </a:pPr>
            <a:r>
              <a:rPr lang="en-US" sz="3600" b="1" dirty="0" smtClean="0"/>
              <a:t>  Scanner input= new Scanner (System.in);</a:t>
            </a:r>
          </a:p>
          <a:p>
            <a:pPr algn="l" rtl="0">
              <a:buNone/>
            </a:pPr>
            <a:r>
              <a:rPr lang="en-US" sz="3600" b="1" dirty="0" smtClean="0"/>
              <a:t>  x=</a:t>
            </a:r>
            <a:r>
              <a:rPr lang="en-US" sz="3600" b="1" dirty="0" err="1" smtClean="0"/>
              <a:t>input.nextInt</a:t>
            </a:r>
            <a:r>
              <a:rPr lang="en-US" sz="3600" b="1" dirty="0" smtClean="0"/>
              <a:t>();</a:t>
            </a:r>
          </a:p>
          <a:p>
            <a:pPr algn="l" rtl="0">
              <a:buNone/>
            </a:pPr>
            <a:r>
              <a:rPr lang="en-US" sz="3600" b="1" dirty="0" smtClean="0"/>
              <a:t>     </a:t>
            </a:r>
            <a:r>
              <a:rPr lang="en-US" sz="3600" b="1" dirty="0" smtClean="0">
                <a:solidFill>
                  <a:srgbClr val="FF0000"/>
                </a:solidFill>
              </a:rPr>
              <a:t>if(x%2==0)</a:t>
            </a:r>
          </a:p>
          <a:p>
            <a:pPr algn="l" rtl="0">
              <a:buNone/>
            </a:pP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("yes");     } }</a:t>
            </a:r>
            <a:endParaRPr lang="en-US" sz="36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ar-SA" sz="5400" b="1" dirty="0" smtClean="0"/>
              <a:t>مثال(4)</a:t>
            </a:r>
            <a:endParaRPr lang="en-US" sz="54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برنامج يختبر العدد المدخل إذا كان أكبر من 10 يطبع رسالة </a:t>
            </a:r>
            <a:r>
              <a:rPr lang="en-US" sz="4000" b="1" dirty="0" smtClean="0"/>
              <a:t>yes</a:t>
            </a:r>
            <a:r>
              <a:rPr lang="ar-SA" sz="4000" b="1" dirty="0" smtClean="0"/>
              <a:t> ومن ثم</a:t>
            </a:r>
            <a:r>
              <a:rPr lang="en-US" sz="4000" b="1" dirty="0" smtClean="0"/>
              <a:t> </a:t>
            </a:r>
            <a:r>
              <a:rPr lang="ar-SA" sz="4000" b="1" dirty="0" smtClean="0"/>
              <a:t> يطبع الرقم</a:t>
            </a:r>
            <a:endParaRPr lang="en-US" sz="4000" b="1" dirty="0" smtClean="0"/>
          </a:p>
          <a:p>
            <a:pPr marL="0" indent="0" algn="just">
              <a:buNone/>
            </a:pPr>
            <a:endParaRPr lang="en-US" sz="40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496" y="-27384"/>
            <a:ext cx="9108504" cy="6597352"/>
          </a:xfrm>
        </p:spPr>
        <p:txBody>
          <a:bodyPr anchor="b">
            <a:noAutofit/>
          </a:bodyPr>
          <a:lstStyle/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public class test {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public static void main(String[] </a:t>
            </a:r>
            <a:r>
              <a:rPr lang="en-US" sz="3600" b="1" dirty="0" err="1" smtClean="0"/>
              <a:t>args</a:t>
            </a:r>
            <a:r>
              <a:rPr lang="en-US" sz="3600" b="1" dirty="0" smtClean="0"/>
              <a:t>) {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          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x;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("enter your number"); 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Scanner input= new Scanner (System.in);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x=</a:t>
            </a:r>
            <a:r>
              <a:rPr lang="en-US" sz="3600" b="1" dirty="0" err="1" smtClean="0"/>
              <a:t>input.nextInt</a:t>
            </a:r>
            <a:r>
              <a:rPr lang="en-US" sz="3600" b="1" dirty="0" smtClean="0"/>
              <a:t>();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</a:t>
            </a:r>
            <a:r>
              <a:rPr lang="en-US" sz="3600" b="1" dirty="0" smtClean="0">
                <a:solidFill>
                  <a:srgbClr val="C00000"/>
                </a:solidFill>
              </a:rPr>
              <a:t>if(x&gt;10)   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  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("yes");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  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(x</a:t>
            </a:r>
            <a:r>
              <a:rPr lang="en-US" sz="3600" b="1" dirty="0" smtClean="0"/>
              <a:t>);    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                  </a:t>
            </a:r>
            <a:r>
              <a:rPr lang="en-US" sz="3600" b="1" dirty="0" smtClean="0"/>
              <a:t> </a:t>
            </a:r>
            <a:r>
              <a:rPr lang="en-US" sz="3600" b="1" dirty="0" smtClean="0"/>
              <a:t>}  }</a:t>
            </a:r>
            <a:endParaRPr lang="en-US" sz="3600" b="1" dirty="0"/>
          </a:p>
        </p:txBody>
      </p:sp>
      <p:sp>
        <p:nvSpPr>
          <p:cNvPr id="6" name="TextBox 31"/>
          <p:cNvSpPr txBox="1"/>
          <p:nvPr/>
        </p:nvSpPr>
        <p:spPr>
          <a:xfrm>
            <a:off x="3275856" y="3709482"/>
            <a:ext cx="313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{</a:t>
            </a:r>
            <a:endParaRPr lang="ar-SA" sz="6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TextBox 31"/>
          <p:cNvSpPr txBox="1"/>
          <p:nvPr/>
        </p:nvSpPr>
        <p:spPr>
          <a:xfrm>
            <a:off x="6470172" y="5077633"/>
            <a:ext cx="313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}</a:t>
            </a:r>
            <a:endParaRPr lang="ar-SA" sz="6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جملة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ar-SA" b="1" dirty="0" smtClean="0"/>
              <a:t>المتداخلة: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تتكون من عدة عبارات  </a:t>
            </a:r>
            <a:r>
              <a:rPr lang="en-US" sz="4000" b="1" dirty="0" smtClean="0"/>
              <a:t>IF</a:t>
            </a:r>
            <a:r>
              <a:rPr lang="ar-SA" sz="4000" b="1" dirty="0" smtClean="0"/>
              <a:t> البسيطة – في حال تحققها </a:t>
            </a:r>
            <a:r>
              <a:rPr lang="ar-SA" sz="4000" b="1" dirty="0" smtClean="0">
                <a:solidFill>
                  <a:srgbClr val="FF0000"/>
                </a:solidFill>
              </a:rPr>
              <a:t>جميعا</a:t>
            </a:r>
            <a:r>
              <a:rPr lang="ar-SA" sz="4000" b="1" dirty="0" smtClean="0"/>
              <a:t> ينفذ البرنامج عبارة معينة </a:t>
            </a:r>
            <a:r>
              <a:rPr lang="ar-SA" sz="4000" b="1" dirty="0" smtClean="0">
                <a:solidFill>
                  <a:srgbClr val="FF0000"/>
                </a:solidFill>
              </a:rPr>
              <a:t>أو </a:t>
            </a:r>
            <a:r>
              <a:rPr lang="ar-SA" sz="4000" b="1" dirty="0"/>
              <a:t>يستمر البرنامج</a:t>
            </a:r>
            <a:r>
              <a:rPr lang="ar-SA" sz="4000" b="1" dirty="0" smtClean="0"/>
              <a:t> في حالة عدم تحقق </a:t>
            </a:r>
            <a:r>
              <a:rPr lang="ar-SA" sz="4000" b="1" dirty="0" smtClean="0">
                <a:solidFill>
                  <a:srgbClr val="FF0000"/>
                </a:solidFill>
              </a:rPr>
              <a:t>أحد</a:t>
            </a:r>
            <a:r>
              <a:rPr lang="ar-SA" sz="4000" b="1" dirty="0" smtClean="0"/>
              <a:t> الشروط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1243856956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الأهداف</a:t>
            </a:r>
            <a:endParaRPr lang="ar-SA" b="1" dirty="0"/>
          </a:p>
        </p:txBody>
      </p:sp>
      <p:sp>
        <p:nvSpPr>
          <p:cNvPr id="6" name="عنصر نائب للمحتوى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4000" b="1" dirty="0" smtClean="0"/>
              <a:t>أنواع الجُمل</a:t>
            </a:r>
          </a:p>
          <a:p>
            <a:r>
              <a:rPr lang="ar-SA" sz="4000" b="1" dirty="0" smtClean="0"/>
              <a:t>الجُمل الشرطية</a:t>
            </a:r>
          </a:p>
          <a:p>
            <a:r>
              <a:rPr lang="ar-SA" sz="4000" b="1" dirty="0" smtClean="0"/>
              <a:t>تطبيق عملي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374881083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ar-SA" sz="4800" b="1" dirty="0" smtClean="0"/>
              <a:t>جملة </a:t>
            </a:r>
            <a:r>
              <a:rPr lang="en-US" sz="4800" b="1" dirty="0" smtClean="0"/>
              <a:t>If Else</a:t>
            </a:r>
            <a:endParaRPr lang="en-US" sz="48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/>
              <a:t>تعمل على تنفيذ </a:t>
            </a:r>
            <a:r>
              <a:rPr lang="ar-SA" sz="4000" b="1" dirty="0" smtClean="0"/>
              <a:t>جملة معينة </a:t>
            </a:r>
            <a:r>
              <a:rPr lang="ar-SA" sz="4000" b="1" dirty="0"/>
              <a:t>في حال تحقق الشرط </a:t>
            </a:r>
            <a:r>
              <a:rPr lang="ar-SA" sz="4000" b="1" dirty="0" smtClean="0">
                <a:solidFill>
                  <a:srgbClr val="FF0000"/>
                </a:solidFill>
              </a:rPr>
              <a:t>أما</a:t>
            </a:r>
            <a:r>
              <a:rPr lang="ar-SA" sz="4000" b="1" dirty="0" smtClean="0"/>
              <a:t> في حالة لم يتحقق الشرط يتم تنفيذ جملة أخرى.</a:t>
            </a:r>
            <a:endParaRPr lang="en-US" sz="4000" b="1" dirty="0"/>
          </a:p>
          <a:p>
            <a:pPr algn="just"/>
            <a:endParaRPr lang="en-US" sz="40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الصيغة العامة</a:t>
            </a:r>
            <a:endParaRPr lang="en-US" b="1" dirty="0"/>
          </a:p>
        </p:txBody>
      </p:sp>
      <p:sp>
        <p:nvSpPr>
          <p:cNvPr id="5" name="مستطيل 4"/>
          <p:cNvSpPr/>
          <p:nvPr/>
        </p:nvSpPr>
        <p:spPr>
          <a:xfrm>
            <a:off x="357158" y="1484784"/>
            <a:ext cx="6500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4800" b="1" dirty="0">
                <a:solidFill>
                  <a:srgbClr val="FF0000"/>
                </a:solidFill>
              </a:rPr>
              <a:t>i</a:t>
            </a:r>
            <a:r>
              <a:rPr lang="en-US" sz="4800" b="1" dirty="0" smtClean="0">
                <a:solidFill>
                  <a:srgbClr val="FF0000"/>
                </a:solidFill>
              </a:rPr>
              <a:t>f</a:t>
            </a:r>
            <a:r>
              <a:rPr lang="en-US" sz="4800" b="1" dirty="0" smtClean="0"/>
              <a:t> (</a:t>
            </a:r>
            <a:r>
              <a:rPr lang="en-GB" sz="4800" b="1" dirty="0" smtClean="0"/>
              <a:t>condition</a:t>
            </a:r>
            <a:r>
              <a:rPr lang="en-US" sz="4800" b="1" dirty="0" smtClean="0"/>
              <a:t>) </a:t>
            </a:r>
            <a:r>
              <a:rPr lang="en-US" sz="4800" b="1" dirty="0" smtClean="0">
                <a:solidFill>
                  <a:srgbClr val="FF0000"/>
                </a:solidFill>
              </a:rPr>
              <a:t>{</a:t>
            </a:r>
          </a:p>
          <a:p>
            <a:pPr algn="l" rtl="0">
              <a:buNone/>
            </a:pPr>
            <a:r>
              <a:rPr lang="en-US" sz="4800" b="1" dirty="0" smtClean="0"/>
              <a:t>Statement 1 ;</a:t>
            </a:r>
          </a:p>
          <a:p>
            <a:pPr algn="l" rtl="0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else</a:t>
            </a:r>
          </a:p>
          <a:p>
            <a:pPr algn="l" rtl="0">
              <a:buNone/>
            </a:pPr>
            <a:r>
              <a:rPr lang="en-US" sz="4800" b="1" dirty="0" smtClean="0"/>
              <a:t>Statement 2 ;</a:t>
            </a:r>
          </a:p>
          <a:p>
            <a:pPr algn="l" rtl="0">
              <a:buNone/>
            </a:pPr>
            <a:r>
              <a:rPr lang="en-US" sz="4800" b="1" dirty="0" smtClean="0"/>
              <a:t>	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ar-SA" b="1" dirty="0" smtClean="0"/>
              <a:t>شكل يوضح عمل </a:t>
            </a:r>
            <a:r>
              <a:rPr lang="en-US" b="1" dirty="0" smtClean="0"/>
              <a:t>If Else</a:t>
            </a:r>
            <a:endParaRPr lang="en-US" b="1" dirty="0"/>
          </a:p>
        </p:txBody>
      </p:sp>
      <p:cxnSp>
        <p:nvCxnSpPr>
          <p:cNvPr id="4" name="Straight Arrow Connector 12"/>
          <p:cNvCxnSpPr>
            <a:endCxn id="5" idx="2"/>
          </p:cNvCxnSpPr>
          <p:nvPr/>
        </p:nvCxnSpPr>
        <p:spPr>
          <a:xfrm>
            <a:off x="1785918" y="5135084"/>
            <a:ext cx="1857388" cy="285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عنصر نائب للمحتوى 12"/>
          <p:cNvSpPr txBox="1">
            <a:spLocks/>
          </p:cNvSpPr>
          <p:nvPr/>
        </p:nvSpPr>
        <p:spPr>
          <a:xfrm>
            <a:off x="3643306" y="4779482"/>
            <a:ext cx="1757346" cy="7683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ar-S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إنهاء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539552" y="2780928"/>
            <a:ext cx="2448272" cy="1008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 smtClean="0">
                <a:solidFill>
                  <a:schemeClr val="bg1"/>
                </a:solidFill>
              </a:rPr>
              <a:t>Else Body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5929322" y="2779218"/>
            <a:ext cx="2448272" cy="100811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 smtClean="0">
                <a:solidFill>
                  <a:schemeClr val="bg1"/>
                </a:solidFill>
              </a:rPr>
              <a:t>If Body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8" name="Diamond 5"/>
          <p:cNvSpPr/>
          <p:nvPr/>
        </p:nvSpPr>
        <p:spPr>
          <a:xfrm>
            <a:off x="2843808" y="1412776"/>
            <a:ext cx="3456384" cy="1152128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الشرط </a:t>
            </a:r>
            <a:r>
              <a:rPr lang="en-US" sz="2400" b="1" dirty="0" smtClean="0"/>
              <a:t>condition</a:t>
            </a:r>
            <a:endParaRPr lang="en-GB" sz="2400" b="1" dirty="0"/>
          </a:p>
        </p:txBody>
      </p:sp>
      <p:cxnSp>
        <p:nvCxnSpPr>
          <p:cNvPr id="9" name="Straight Connector 26"/>
          <p:cNvCxnSpPr/>
          <p:nvPr/>
        </p:nvCxnSpPr>
        <p:spPr>
          <a:xfrm flipH="1">
            <a:off x="1835696" y="1988840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27"/>
          <p:cNvCxnSpPr/>
          <p:nvPr/>
        </p:nvCxnSpPr>
        <p:spPr>
          <a:xfrm flipH="1">
            <a:off x="6228184" y="1988840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29"/>
          <p:cNvCxnSpPr/>
          <p:nvPr/>
        </p:nvCxnSpPr>
        <p:spPr>
          <a:xfrm>
            <a:off x="1835696" y="198884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30"/>
          <p:cNvCxnSpPr/>
          <p:nvPr/>
        </p:nvCxnSpPr>
        <p:spPr>
          <a:xfrm>
            <a:off x="7308304" y="198884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رابط مستقيم 14"/>
          <p:cNvCxnSpPr/>
          <p:nvPr/>
        </p:nvCxnSpPr>
        <p:spPr>
          <a:xfrm rot="5400000">
            <a:off x="6643702" y="4422292"/>
            <a:ext cx="128588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رابط مستقيم 15"/>
          <p:cNvCxnSpPr>
            <a:stCxn id="6" idx="2"/>
          </p:cNvCxnSpPr>
          <p:nvPr/>
        </p:nvCxnSpPr>
        <p:spPr>
          <a:xfrm rot="16200000" flipH="1">
            <a:off x="1100987" y="4451741"/>
            <a:ext cx="1347632" cy="22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رابط كسهم مستقيم 16"/>
          <p:cNvCxnSpPr/>
          <p:nvPr/>
        </p:nvCxnSpPr>
        <p:spPr>
          <a:xfrm rot="10800000">
            <a:off x="5357818" y="5065234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31"/>
          <p:cNvSpPr txBox="1"/>
          <p:nvPr/>
        </p:nvSpPr>
        <p:spPr>
          <a:xfrm>
            <a:off x="6228184" y="148478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GB" sz="2400" b="1" dirty="0"/>
          </a:p>
        </p:txBody>
      </p:sp>
      <p:sp>
        <p:nvSpPr>
          <p:cNvPr id="19" name="TextBox 32"/>
          <p:cNvSpPr txBox="1"/>
          <p:nvPr/>
        </p:nvSpPr>
        <p:spPr>
          <a:xfrm>
            <a:off x="1907704" y="148486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False</a:t>
            </a:r>
            <a:endParaRPr lang="en-GB" sz="24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ar-SA" sz="5400" b="1" dirty="0" smtClean="0"/>
              <a:t>مثال (5)</a:t>
            </a:r>
            <a:endParaRPr lang="en-US" sz="54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برنامج يستقبل درجة الطالب من المستخدم ومن ثم يختبر الدرجة إذا كان الطالب ناجح يطبع رسالة </a:t>
            </a:r>
            <a:r>
              <a:rPr lang="en-US" sz="4000" b="1" dirty="0" smtClean="0">
                <a:solidFill>
                  <a:srgbClr val="FF0000"/>
                </a:solidFill>
              </a:rPr>
              <a:t>pass</a:t>
            </a:r>
            <a:r>
              <a:rPr lang="ar-SA" sz="4000" b="1" dirty="0" smtClean="0">
                <a:solidFill>
                  <a:srgbClr val="FF0000"/>
                </a:solidFill>
              </a:rPr>
              <a:t> </a:t>
            </a:r>
            <a:r>
              <a:rPr lang="ar-SA" sz="4000" b="1" dirty="0" smtClean="0"/>
              <a:t>وإلا يطبع </a:t>
            </a:r>
            <a:r>
              <a:rPr lang="en-US" sz="4000" b="1" dirty="0" smtClean="0">
                <a:solidFill>
                  <a:srgbClr val="FF0000"/>
                </a:solidFill>
              </a:rPr>
              <a:t>Fail</a:t>
            </a:r>
          </a:p>
          <a:p>
            <a:pPr algn="just">
              <a:buNone/>
            </a:pPr>
            <a:endParaRPr lang="en-US" sz="40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>
          <a:xfrm>
            <a:off x="0" y="-27384"/>
            <a:ext cx="8553128" cy="6408712"/>
          </a:xfrm>
        </p:spPr>
        <p:txBody>
          <a:bodyPr>
            <a:noAutofit/>
          </a:bodyPr>
          <a:lstStyle/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public static void main(String[] </a:t>
            </a:r>
            <a:r>
              <a:rPr lang="en-US" sz="3600" b="1" dirty="0" err="1" smtClean="0"/>
              <a:t>args</a:t>
            </a:r>
            <a:r>
              <a:rPr lang="en-US" sz="3600" b="1" dirty="0" smtClean="0"/>
              <a:t>)  </a:t>
            </a:r>
            <a:r>
              <a:rPr lang="en-US" sz="3600" b="1" dirty="0" smtClean="0">
                <a:solidFill>
                  <a:srgbClr val="FF0000"/>
                </a:solidFill>
              </a:rPr>
              <a:t>{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   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x;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b="1" dirty="0" smtClean="0"/>
              <a:t>Scanner input= new Scanner (System.in);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x=</a:t>
            </a:r>
            <a:r>
              <a:rPr lang="en-US" sz="3600" b="1" dirty="0" err="1" smtClean="0"/>
              <a:t>input.nextInt</a:t>
            </a:r>
            <a:r>
              <a:rPr lang="en-US" sz="3600" b="1" dirty="0" smtClean="0"/>
              <a:t>();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</a:t>
            </a:r>
            <a:r>
              <a:rPr lang="en-US" sz="3600" b="1" dirty="0" smtClean="0">
                <a:solidFill>
                  <a:srgbClr val="FF0000"/>
                </a:solidFill>
              </a:rPr>
              <a:t>if(x&gt;=50)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   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("Pass");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     else 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   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("Fail");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b="1" dirty="0" smtClean="0"/>
              <a:t>      </a:t>
            </a:r>
            <a:r>
              <a:rPr lang="en-US" sz="3600" b="1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just"/>
            <a:r>
              <a:rPr lang="ar-SA" sz="5400" b="1" dirty="0" smtClean="0"/>
              <a:t>مثال(6)</a:t>
            </a:r>
            <a:endParaRPr lang="en-US" sz="5400" b="1" dirty="0"/>
          </a:p>
        </p:txBody>
      </p:sp>
      <p:sp>
        <p:nvSpPr>
          <p:cNvPr id="5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برنامج يختبر العدد المدخل إذا كان فردي يطبع </a:t>
            </a:r>
            <a:r>
              <a:rPr lang="en-US" sz="4000" b="1" dirty="0" smtClean="0"/>
              <a:t>yes</a:t>
            </a:r>
            <a:r>
              <a:rPr lang="ar-SA" sz="4000" b="1" dirty="0" smtClean="0"/>
              <a:t> وإلا يطبع </a:t>
            </a:r>
            <a:r>
              <a:rPr lang="en-US" sz="4000" b="1" dirty="0" smtClean="0"/>
              <a:t>no</a:t>
            </a:r>
            <a:endParaRPr lang="en-US" sz="40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21429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b="1" dirty="0" smtClean="0"/>
              <a:t>public static void main(String[] </a:t>
            </a:r>
            <a:r>
              <a:rPr lang="en-US" sz="3600" b="1" dirty="0" err="1" smtClean="0"/>
              <a:t>args</a:t>
            </a:r>
            <a:r>
              <a:rPr lang="en-US" sz="3600" b="1" dirty="0" smtClean="0"/>
              <a:t>) </a:t>
            </a:r>
            <a:r>
              <a:rPr lang="en-US" sz="3600" b="1" dirty="0" smtClean="0">
                <a:solidFill>
                  <a:srgbClr val="FF0000"/>
                </a:solidFill>
              </a:rPr>
              <a:t>{</a:t>
            </a:r>
          </a:p>
          <a:p>
            <a:pPr algn="l" rtl="0"/>
            <a:r>
              <a:rPr lang="en-US" sz="3600" b="1" dirty="0" err="1" smtClean="0"/>
              <a:t>int</a:t>
            </a:r>
            <a:r>
              <a:rPr lang="en-US" sz="3600" b="1" dirty="0" smtClean="0"/>
              <a:t> x;</a:t>
            </a:r>
          </a:p>
          <a:p>
            <a:pPr algn="l" rtl="0"/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("enter your number"); </a:t>
            </a:r>
          </a:p>
          <a:p>
            <a:pPr algn="l" rtl="0"/>
            <a:r>
              <a:rPr lang="en-US" sz="3600" b="1" dirty="0" smtClean="0"/>
              <a:t>Scanner input= new Scanner (System.in);</a:t>
            </a:r>
          </a:p>
          <a:p>
            <a:pPr algn="l" rtl="0"/>
            <a:r>
              <a:rPr lang="en-US" sz="3600" b="1" dirty="0" smtClean="0"/>
              <a:t>x=</a:t>
            </a:r>
            <a:r>
              <a:rPr lang="en-US" sz="3600" b="1" dirty="0" err="1" smtClean="0"/>
              <a:t>input.nextInt</a:t>
            </a:r>
            <a:r>
              <a:rPr lang="en-US" sz="3600" b="1" dirty="0" smtClean="0"/>
              <a:t>();</a:t>
            </a:r>
          </a:p>
          <a:p>
            <a:pPr algn="l" rtl="0"/>
            <a:r>
              <a:rPr lang="en-US" sz="3600" b="1" dirty="0" smtClean="0">
                <a:solidFill>
                  <a:srgbClr val="FF0000"/>
                </a:solidFill>
              </a:rPr>
              <a:t>     if(x%2 !=0 )</a:t>
            </a:r>
          </a:p>
          <a:p>
            <a:pPr algn="l" rtl="0"/>
            <a:r>
              <a:rPr lang="en-US" sz="3600" b="1" dirty="0" smtClean="0"/>
              <a:t>         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("yes");</a:t>
            </a:r>
          </a:p>
          <a:p>
            <a:pPr algn="l" rtl="0"/>
            <a:r>
              <a:rPr lang="en-US" sz="3600" b="1" dirty="0" smtClean="0">
                <a:solidFill>
                  <a:srgbClr val="FF0000"/>
                </a:solidFill>
              </a:rPr>
              <a:t>     else</a:t>
            </a:r>
          </a:p>
          <a:p>
            <a:pPr algn="l" rtl="0"/>
            <a:r>
              <a:rPr lang="en-US" sz="3600" b="1" dirty="0" smtClean="0"/>
              <a:t>          </a:t>
            </a:r>
            <a:r>
              <a:rPr lang="en-US" sz="3600" b="1" dirty="0" err="1" smtClean="0"/>
              <a:t>System.out.println</a:t>
            </a:r>
            <a:r>
              <a:rPr lang="en-US" sz="3600" b="1" dirty="0"/>
              <a:t>("no</a:t>
            </a:r>
            <a:r>
              <a:rPr lang="en-US" sz="3600" b="1" dirty="0" smtClean="0"/>
              <a:t>");  </a:t>
            </a:r>
          </a:p>
          <a:p>
            <a:pPr algn="l" rtl="0"/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F0000"/>
                </a:solidFill>
              </a:rPr>
              <a:t>}</a:t>
            </a:r>
            <a:r>
              <a:rPr lang="en-US" sz="3600" b="1" dirty="0" smtClean="0"/>
              <a:t>   </a:t>
            </a:r>
            <a:endParaRPr lang="en-US" sz="36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Dangling else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مشكلة </a:t>
            </a:r>
            <a:r>
              <a:rPr lang="en-US" sz="4000" b="1" dirty="0" smtClean="0"/>
              <a:t>dangling else </a:t>
            </a:r>
            <a:r>
              <a:rPr lang="ar-SA" sz="4000" b="1" dirty="0" smtClean="0"/>
              <a:t> تقع </a:t>
            </a:r>
            <a:r>
              <a:rPr lang="ar-SA" sz="4000" b="1" dirty="0"/>
              <a:t>عندما تحاول كتابة جملة </a:t>
            </a:r>
            <a:r>
              <a:rPr lang="en-US" sz="4000" b="1" dirty="0"/>
              <a:t>if </a:t>
            </a:r>
            <a:r>
              <a:rPr lang="ar-SA" sz="4000" b="1" dirty="0" smtClean="0"/>
              <a:t> متبوعة </a:t>
            </a:r>
            <a:r>
              <a:rPr lang="ar-SA" sz="4000" b="1" dirty="0"/>
              <a:t>بجملة </a:t>
            </a:r>
            <a:r>
              <a:rPr lang="en-US" sz="4000" b="1" dirty="0"/>
              <a:t>if </a:t>
            </a:r>
            <a:r>
              <a:rPr lang="ar-SA" sz="4000" b="1" dirty="0" smtClean="0"/>
              <a:t> أخرى </a:t>
            </a:r>
            <a:r>
              <a:rPr lang="ar-SA" sz="4000" b="1" dirty="0"/>
              <a:t>وبعد ذلك تكتب جملة </a:t>
            </a:r>
            <a:r>
              <a:rPr lang="en-US" sz="4000" b="1" dirty="0"/>
              <a:t>else </a:t>
            </a:r>
            <a:r>
              <a:rPr lang="ar-SA" sz="4000" b="1" dirty="0" smtClean="0"/>
              <a:t> على </a:t>
            </a:r>
            <a:r>
              <a:rPr lang="ar-SA" sz="4000" b="1" dirty="0"/>
              <a:t>أنها تنتمي </a:t>
            </a:r>
            <a:r>
              <a:rPr lang="ar-SA" sz="4000" b="1" dirty="0" smtClean="0"/>
              <a:t>ل-</a:t>
            </a:r>
            <a:r>
              <a:rPr lang="en-US" sz="4000" b="1" dirty="0" smtClean="0"/>
              <a:t> if </a:t>
            </a:r>
            <a:r>
              <a:rPr lang="ar-SA" sz="4000" b="1" dirty="0" smtClean="0"/>
              <a:t>الأولى.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2424463758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600" b="1" dirty="0" smtClean="0"/>
              <a:t>public </a:t>
            </a:r>
            <a:r>
              <a:rPr lang="en-US" sz="3600" b="1" dirty="0"/>
              <a:t>class </a:t>
            </a:r>
            <a:r>
              <a:rPr lang="en-US" sz="3600" b="1" dirty="0" err="1" smtClean="0"/>
              <a:t>DanglingElse</a:t>
            </a:r>
            <a:r>
              <a:rPr lang="en-US" sz="3600" b="1" dirty="0" smtClean="0"/>
              <a:t> {</a:t>
            </a:r>
            <a:endParaRPr lang="en-US" sz="3600" b="1" dirty="0"/>
          </a:p>
          <a:p>
            <a:pPr marL="0" indent="0" algn="l" rtl="0">
              <a:buNone/>
            </a:pPr>
            <a:r>
              <a:rPr lang="en-US" sz="3600" b="1" dirty="0" smtClean="0"/>
              <a:t>public </a:t>
            </a:r>
            <a:r>
              <a:rPr lang="en-US" sz="3600" b="1" dirty="0"/>
              <a:t>static void main(String </a:t>
            </a:r>
            <a:r>
              <a:rPr lang="en-US" sz="3600" b="1" dirty="0" err="1"/>
              <a:t>args</a:t>
            </a:r>
            <a:r>
              <a:rPr lang="en-US" sz="3600" b="1" dirty="0" smtClean="0"/>
              <a:t>[]) {</a:t>
            </a:r>
            <a:endParaRPr lang="en-US" sz="3600" b="1" dirty="0"/>
          </a:p>
          <a:p>
            <a:pPr marL="0" indent="0" algn="l" rtl="0"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/>
              <a:t>a = </a:t>
            </a:r>
            <a:r>
              <a:rPr lang="en-US" sz="3600" b="1" dirty="0" smtClean="0"/>
              <a:t>10</a:t>
            </a:r>
            <a:r>
              <a:rPr lang="en-US" sz="3600" b="1" dirty="0" smtClean="0"/>
              <a:t>;   </a:t>
            </a:r>
            <a:endParaRPr lang="en-US" sz="3600" b="1" dirty="0"/>
          </a:p>
          <a:p>
            <a:pPr marL="0" indent="0" algn="l" rtl="0">
              <a:buNone/>
            </a:pPr>
            <a:r>
              <a:rPr lang="en-US" sz="3600" b="1" dirty="0" smtClean="0"/>
              <a:t>if </a:t>
            </a:r>
            <a:r>
              <a:rPr lang="en-US" sz="3600" b="1" dirty="0"/>
              <a:t>(a </a:t>
            </a:r>
            <a:r>
              <a:rPr lang="en-US" sz="3600" b="1" dirty="0" smtClean="0"/>
              <a:t>&gt;=1</a:t>
            </a:r>
            <a:r>
              <a:rPr lang="en-US" sz="3600" b="1" dirty="0" smtClean="0"/>
              <a:t>0)     </a:t>
            </a:r>
            <a:endParaRPr lang="en-US" sz="3600" b="1" dirty="0" smtClean="0"/>
          </a:p>
          <a:p>
            <a:pPr marL="0" indent="0" algn="l" rtl="0">
              <a:buNone/>
            </a:pPr>
            <a:r>
              <a:rPr lang="en-US" sz="3600" b="1" dirty="0"/>
              <a:t>i</a:t>
            </a:r>
            <a:r>
              <a:rPr lang="en-US" sz="3600" b="1" dirty="0" smtClean="0"/>
              <a:t>f (a%2 </a:t>
            </a:r>
            <a:r>
              <a:rPr lang="en-US" sz="3600" b="1" dirty="0" smtClean="0"/>
              <a:t>== 0)</a:t>
            </a:r>
          </a:p>
          <a:p>
            <a:pPr marL="0" indent="0" algn="l" rtl="0">
              <a:buNone/>
            </a:pP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(“Yes”);</a:t>
            </a:r>
            <a:endParaRPr lang="en-US" sz="3600" b="1" dirty="0" smtClean="0"/>
          </a:p>
          <a:p>
            <a:pPr marL="0" indent="0" algn="l" rtl="0">
              <a:buNone/>
            </a:pPr>
            <a:r>
              <a:rPr lang="en-US" sz="3600" b="1" dirty="0" smtClean="0"/>
              <a:t>else</a:t>
            </a:r>
            <a:endParaRPr lang="en-US" sz="3600" b="1" dirty="0"/>
          </a:p>
          <a:p>
            <a:pPr marL="0" indent="0" algn="l" rtl="0">
              <a:buNone/>
            </a:pPr>
            <a:r>
              <a:rPr lang="en-US" sz="3600" b="1" dirty="0" err="1"/>
              <a:t>System.out.println</a:t>
            </a:r>
            <a:r>
              <a:rPr lang="en-US" sz="3600" b="1" dirty="0" smtClean="0"/>
              <a:t>(“No”);</a:t>
            </a:r>
            <a:endParaRPr lang="en-US" sz="3600" b="1" dirty="0"/>
          </a:p>
          <a:p>
            <a:pPr marL="0" indent="0" algn="l" rtl="0">
              <a:buNone/>
            </a:pPr>
            <a:r>
              <a:rPr lang="en-US" sz="3600" b="1" dirty="0" smtClean="0"/>
              <a:t>} </a:t>
            </a:r>
            <a:r>
              <a:rPr lang="en-US" sz="3600" b="1" dirty="0" smtClean="0"/>
              <a:t>}</a:t>
            </a:r>
            <a:endParaRPr lang="en-US" sz="3600" b="1" dirty="0"/>
          </a:p>
          <a:p>
            <a:pPr marL="0" indent="0" algn="l" rtl="0">
              <a:buNone/>
            </a:pPr>
            <a:endParaRPr lang="ar-SA" sz="3600" b="1" dirty="0"/>
          </a:p>
        </p:txBody>
      </p:sp>
      <p:sp>
        <p:nvSpPr>
          <p:cNvPr id="7" name="TextBox 31"/>
          <p:cNvSpPr txBox="1"/>
          <p:nvPr/>
        </p:nvSpPr>
        <p:spPr>
          <a:xfrm>
            <a:off x="2601820" y="2132856"/>
            <a:ext cx="313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{</a:t>
            </a:r>
            <a:endParaRPr lang="ar-SA" sz="6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31"/>
          <p:cNvSpPr txBox="1"/>
          <p:nvPr/>
        </p:nvSpPr>
        <p:spPr>
          <a:xfrm>
            <a:off x="5796136" y="3501007"/>
            <a:ext cx="313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}</a:t>
            </a:r>
            <a:endParaRPr lang="ar-SA" sz="6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14268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40966"/>
          </a:xfrm>
        </p:spPr>
        <p:txBody>
          <a:bodyPr/>
          <a:lstStyle/>
          <a:p>
            <a:r>
              <a:rPr lang="ar-SA" b="1" dirty="0" smtClean="0"/>
              <a:t>جملة </a:t>
            </a:r>
            <a:r>
              <a:rPr lang="en-US" b="1" dirty="0" smtClean="0"/>
              <a:t>If/else</a:t>
            </a:r>
            <a:r>
              <a:rPr lang="ar-SA" b="1" dirty="0" smtClean="0"/>
              <a:t> المتعددة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ar-SA" sz="4000" b="1" dirty="0" smtClean="0"/>
              <a:t>تستخدم هذه الجملة في حالة الاختيار من متعدد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4075349766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Statements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 algn="just"/>
            <a:r>
              <a:rPr lang="ar-SA" sz="3600" b="1" dirty="0" smtClean="0"/>
              <a:t>الجُمل </a:t>
            </a:r>
            <a:r>
              <a:rPr lang="ar-SA" sz="3600" b="1" dirty="0"/>
              <a:t>في لغات البرمجة بشكل عام تعتبر كالهيكل الذي تبنى عليه جميع وظائف البرمجة، وكل جملة هي عبارة عن تنظيم معين من </a:t>
            </a:r>
            <a:r>
              <a:rPr lang="ar-SA" sz="3600" b="1" dirty="0" smtClean="0"/>
              <a:t>الأوامر</a:t>
            </a:r>
          </a:p>
          <a:p>
            <a:pPr algn="just"/>
            <a:r>
              <a:rPr lang="ar-SA" sz="3600" b="1" dirty="0"/>
              <a:t>أنواع الجمل في لغة البرمجة جافا 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ar-SA" sz="3600" b="1" dirty="0" smtClean="0">
                <a:solidFill>
                  <a:srgbClr val="FF0000"/>
                </a:solidFill>
              </a:rPr>
              <a:t>الجمل البسيطة </a:t>
            </a:r>
            <a:r>
              <a:rPr lang="ar-SA" sz="3600" b="1" dirty="0" smtClean="0"/>
              <a:t>: وهي </a:t>
            </a:r>
            <a:r>
              <a:rPr lang="ar-SA" sz="3600" b="1" dirty="0"/>
              <a:t>الجمل التي تحتوي على أمر بسيط معين كإسناد أو تهيئة للقيم أو </a:t>
            </a:r>
            <a:r>
              <a:rPr lang="ar-SA" sz="3600" b="1" dirty="0" smtClean="0"/>
              <a:t>استدعاء للوظائف.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ar-SA" sz="3600" b="1" dirty="0">
                <a:solidFill>
                  <a:srgbClr val="FF0000"/>
                </a:solidFill>
              </a:rPr>
              <a:t>الجمل المركبة </a:t>
            </a:r>
            <a:r>
              <a:rPr lang="ar-SA" sz="3600" b="1" dirty="0" smtClean="0"/>
              <a:t>: هي </a:t>
            </a:r>
            <a:r>
              <a:rPr lang="ar-SA" sz="3600" b="1" dirty="0"/>
              <a:t>الجمل التي تتكون من أكثر من أمر واحد وتكون بين الحاصرتان ( </a:t>
            </a:r>
            <a:r>
              <a:rPr lang="ar-SA" sz="3600" b="1" dirty="0" smtClean="0"/>
              <a:t>{  } ).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424376624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just"/>
            <a:r>
              <a:rPr lang="ar-SA" sz="5400" b="1" dirty="0" smtClean="0"/>
              <a:t>مثال(7)</a:t>
            </a:r>
            <a:endParaRPr lang="en-US" sz="5400" b="1" dirty="0"/>
          </a:p>
        </p:txBody>
      </p:sp>
      <p:sp>
        <p:nvSpPr>
          <p:cNvPr id="5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برنامج يعطي تقدير الطالب بناءً على الدرجة المدخلة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36843170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b="1" dirty="0" smtClean="0"/>
              <a:t>public static void main(String[] </a:t>
            </a:r>
            <a:r>
              <a:rPr lang="en-US" sz="3600" b="1" dirty="0" err="1" smtClean="0"/>
              <a:t>args</a:t>
            </a:r>
            <a:r>
              <a:rPr lang="en-US" sz="3600" b="1" dirty="0" smtClean="0"/>
              <a:t>) </a:t>
            </a:r>
            <a:r>
              <a:rPr lang="en-US" sz="3600" b="1" dirty="0" smtClean="0">
                <a:solidFill>
                  <a:srgbClr val="FF0000"/>
                </a:solidFill>
              </a:rPr>
              <a:t>{</a:t>
            </a:r>
          </a:p>
          <a:p>
            <a:pPr algn="l" rtl="0"/>
            <a:r>
              <a:rPr lang="en-US" sz="3600" b="1" dirty="0" err="1"/>
              <a:t>int</a:t>
            </a:r>
            <a:r>
              <a:rPr lang="en-US" sz="3600" b="1" dirty="0"/>
              <a:t> x ;</a:t>
            </a:r>
          </a:p>
          <a:p>
            <a:pPr algn="l" rtl="0"/>
            <a:r>
              <a:rPr lang="en-US" sz="3600" b="1" dirty="0" smtClean="0"/>
              <a:t>Scanner </a:t>
            </a:r>
            <a:r>
              <a:rPr lang="en-US" sz="3600" b="1" dirty="0"/>
              <a:t>input = new Scanner (System.in);</a:t>
            </a:r>
          </a:p>
          <a:p>
            <a:pPr algn="l" rtl="0"/>
            <a:r>
              <a:rPr lang="en-US" sz="4000" b="1" dirty="0" smtClean="0"/>
              <a:t>x </a:t>
            </a:r>
            <a:r>
              <a:rPr lang="en-US" sz="4000" b="1" dirty="0"/>
              <a:t>= </a:t>
            </a:r>
            <a:r>
              <a:rPr lang="en-US" sz="4000" b="1" dirty="0" err="1"/>
              <a:t>input.nextInt</a:t>
            </a:r>
            <a:r>
              <a:rPr lang="en-US" sz="4000" b="1" dirty="0"/>
              <a:t>();</a:t>
            </a:r>
          </a:p>
          <a:p>
            <a:pPr algn="l" rtl="0"/>
            <a:r>
              <a:rPr lang="en-US" sz="4000" b="1" dirty="0" smtClean="0">
                <a:solidFill>
                  <a:srgbClr val="FF0000"/>
                </a:solidFill>
              </a:rPr>
              <a:t>if</a:t>
            </a:r>
            <a:r>
              <a:rPr lang="en-US" sz="4000" b="1" dirty="0" smtClean="0"/>
              <a:t> </a:t>
            </a:r>
            <a:r>
              <a:rPr lang="en-US" sz="4000" b="1" dirty="0"/>
              <a:t>( x &gt;= 90 ) </a:t>
            </a:r>
            <a:r>
              <a:rPr lang="en-US" sz="4000" b="1" dirty="0" smtClean="0"/>
              <a:t>    </a:t>
            </a:r>
            <a:r>
              <a:rPr lang="en-US" sz="4000" b="1" dirty="0" err="1"/>
              <a:t>System.out.println</a:t>
            </a:r>
            <a:r>
              <a:rPr lang="en-US" sz="4000" b="1" dirty="0"/>
              <a:t> ( 'A' );</a:t>
            </a:r>
          </a:p>
          <a:p>
            <a:pPr algn="l" rtl="0"/>
            <a:r>
              <a:rPr lang="en-US" sz="4000" b="1" dirty="0" smtClean="0">
                <a:solidFill>
                  <a:srgbClr val="FF0000"/>
                </a:solidFill>
              </a:rPr>
              <a:t>else if </a:t>
            </a:r>
            <a:r>
              <a:rPr lang="en-US" sz="4000" b="1" dirty="0"/>
              <a:t>( x &gt;= 80 </a:t>
            </a:r>
            <a:r>
              <a:rPr lang="en-US" sz="4000" b="1" dirty="0" smtClean="0"/>
              <a:t>)   </a:t>
            </a:r>
            <a:r>
              <a:rPr lang="en-US" sz="4000" b="1" dirty="0" err="1"/>
              <a:t>System.out.println</a:t>
            </a:r>
            <a:r>
              <a:rPr lang="en-US" sz="4000" b="1" dirty="0"/>
              <a:t> </a:t>
            </a:r>
            <a:r>
              <a:rPr lang="en-US" sz="4000" b="1" dirty="0" smtClean="0"/>
              <a:t>('B');</a:t>
            </a:r>
            <a:endParaRPr lang="en-US" sz="4000" b="1" dirty="0"/>
          </a:p>
          <a:p>
            <a:pPr algn="l" rtl="0"/>
            <a:r>
              <a:rPr lang="en-US" sz="4000" b="1" dirty="0" smtClean="0">
                <a:solidFill>
                  <a:srgbClr val="FF0000"/>
                </a:solidFill>
              </a:rPr>
              <a:t>else </a:t>
            </a:r>
            <a:r>
              <a:rPr lang="en-US" sz="4000" b="1" dirty="0">
                <a:solidFill>
                  <a:srgbClr val="FF0000"/>
                </a:solidFill>
              </a:rPr>
              <a:t>if </a:t>
            </a:r>
            <a:r>
              <a:rPr lang="en-US" sz="4000" b="1" dirty="0"/>
              <a:t>( x &gt;= 70 </a:t>
            </a:r>
            <a:r>
              <a:rPr lang="en-US" sz="4000" b="1" dirty="0" smtClean="0"/>
              <a:t>)   </a:t>
            </a:r>
            <a:r>
              <a:rPr lang="en-US" sz="4000" b="1" dirty="0" err="1"/>
              <a:t>System.out.println</a:t>
            </a:r>
            <a:r>
              <a:rPr lang="en-US" sz="4000" b="1" dirty="0"/>
              <a:t> </a:t>
            </a:r>
            <a:r>
              <a:rPr lang="en-US" sz="4000" b="1" dirty="0" smtClean="0"/>
              <a:t>('C');</a:t>
            </a:r>
          </a:p>
          <a:p>
            <a:pPr algn="l" rtl="0"/>
            <a:r>
              <a:rPr lang="en-US" sz="4000" b="1" dirty="0" smtClean="0">
                <a:solidFill>
                  <a:srgbClr val="FF0000"/>
                </a:solidFill>
              </a:rPr>
              <a:t>else if </a:t>
            </a:r>
            <a:r>
              <a:rPr lang="en-US" sz="4000" b="1" dirty="0" smtClean="0"/>
              <a:t>( x &gt;= 60 )   </a:t>
            </a:r>
            <a:r>
              <a:rPr lang="en-US" sz="4000" b="1" dirty="0" err="1" smtClean="0"/>
              <a:t>System.out.println</a:t>
            </a:r>
            <a:r>
              <a:rPr lang="en-US" sz="4000" b="1" dirty="0" smtClean="0"/>
              <a:t> ('D');</a:t>
            </a:r>
          </a:p>
          <a:p>
            <a:pPr algn="l" rtl="0"/>
            <a:r>
              <a:rPr lang="en-US" sz="4000" b="1" dirty="0" smtClean="0">
                <a:solidFill>
                  <a:srgbClr val="FF0000"/>
                </a:solidFill>
              </a:rPr>
              <a:t>else</a:t>
            </a:r>
            <a:r>
              <a:rPr lang="en-US" sz="4000" b="1" dirty="0" smtClean="0"/>
              <a:t>              </a:t>
            </a:r>
            <a:r>
              <a:rPr lang="en-US" sz="4000" b="1" dirty="0" err="1"/>
              <a:t>System.out.println</a:t>
            </a:r>
            <a:r>
              <a:rPr lang="en-US" sz="4000" b="1" dirty="0"/>
              <a:t> </a:t>
            </a:r>
            <a:r>
              <a:rPr lang="en-US" sz="4000" b="1" dirty="0" smtClean="0"/>
              <a:t>('F');  </a:t>
            </a:r>
            <a:r>
              <a:rPr lang="en-US" sz="4000" b="1" dirty="0" smtClean="0">
                <a:solidFill>
                  <a:srgbClr val="FF0000"/>
                </a:solidFill>
              </a:rPr>
              <a:t>}</a:t>
            </a:r>
            <a:r>
              <a:rPr lang="en-US" sz="4000" b="1" dirty="0" smtClean="0"/>
              <a:t> 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82494857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ar-SA" b="1" dirty="0" smtClean="0"/>
              <a:t>جملة </a:t>
            </a:r>
            <a:r>
              <a:rPr lang="en-US" b="1" dirty="0" smtClean="0"/>
              <a:t>Switch</a:t>
            </a:r>
            <a:endParaRPr lang="en-US" b="1" dirty="0"/>
          </a:p>
        </p:txBody>
      </p:sp>
      <p:sp>
        <p:nvSpPr>
          <p:cNvPr id="40" name="عنصر نائب للمحتوى 39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r>
              <a:rPr lang="ar-SA" sz="4000" b="1" dirty="0" smtClean="0"/>
              <a:t>في حالات الاختيار من متعدد يمكن أن تحل جملة </a:t>
            </a:r>
            <a:r>
              <a:rPr lang="en-US" sz="4000" b="1" dirty="0" smtClean="0"/>
              <a:t>Switch</a:t>
            </a:r>
            <a:r>
              <a:rPr lang="ar-SA" sz="4000" b="1" dirty="0" smtClean="0"/>
              <a:t> محل </a:t>
            </a:r>
            <a:r>
              <a:rPr lang="en-US" sz="4000" b="1" dirty="0" smtClean="0"/>
              <a:t>if/else</a:t>
            </a:r>
            <a:r>
              <a:rPr lang="ar-SA" sz="4000" b="1" dirty="0" smtClean="0"/>
              <a:t> المتعددة.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الصيغة العامة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4000" b="1" dirty="0">
                <a:solidFill>
                  <a:srgbClr val="FF0000"/>
                </a:solidFill>
              </a:rPr>
              <a:t>switch</a:t>
            </a:r>
            <a:r>
              <a:rPr lang="en-US" sz="4000" b="1" dirty="0"/>
              <a:t> (switch-expression) </a:t>
            </a:r>
            <a:r>
              <a:rPr lang="en-US" sz="4000" b="1" dirty="0" smtClean="0">
                <a:solidFill>
                  <a:srgbClr val="FF000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case</a:t>
            </a:r>
            <a:r>
              <a:rPr lang="en-US" sz="4000" b="1" dirty="0" smtClean="0"/>
              <a:t> </a:t>
            </a:r>
            <a:r>
              <a:rPr lang="en-US" sz="4000" b="1" dirty="0"/>
              <a:t>value1: statement(s)1</a:t>
            </a:r>
            <a:r>
              <a:rPr lang="en-US" sz="4000" b="1" dirty="0" smtClean="0"/>
              <a:t>;    </a:t>
            </a:r>
            <a:r>
              <a:rPr lang="en-US" sz="4000" b="1" dirty="0" smtClean="0">
                <a:solidFill>
                  <a:srgbClr val="FF0000"/>
                </a:solidFill>
              </a:rPr>
              <a:t>break</a:t>
            </a:r>
            <a:r>
              <a:rPr lang="en-US" sz="4000" b="1" dirty="0"/>
              <a:t>; </a:t>
            </a:r>
          </a:p>
          <a:p>
            <a:pPr marL="0" indent="0" algn="l" rtl="0">
              <a:buNone/>
            </a:pPr>
            <a:r>
              <a:rPr lang="en-US" sz="4000" b="1" dirty="0">
                <a:solidFill>
                  <a:srgbClr val="FF0000"/>
                </a:solidFill>
              </a:rPr>
              <a:t>case</a:t>
            </a:r>
            <a:r>
              <a:rPr lang="en-US" sz="4000" b="1" dirty="0"/>
              <a:t> value2: statement(s)2</a:t>
            </a:r>
            <a:r>
              <a:rPr lang="en-US" sz="4000" b="1" dirty="0" smtClean="0"/>
              <a:t>;    </a:t>
            </a:r>
            <a:r>
              <a:rPr lang="en-US" sz="4000" b="1" dirty="0" smtClean="0">
                <a:solidFill>
                  <a:srgbClr val="FF0000"/>
                </a:solidFill>
              </a:rPr>
              <a:t>break</a:t>
            </a:r>
            <a:r>
              <a:rPr lang="en-US" sz="4000" b="1" dirty="0"/>
              <a:t>; </a:t>
            </a:r>
          </a:p>
          <a:p>
            <a:pPr marL="0" indent="0" algn="l" rtl="0">
              <a:buNone/>
            </a:pPr>
            <a:r>
              <a:rPr lang="en-US" sz="4000" b="1" dirty="0"/>
              <a:t>… </a:t>
            </a:r>
          </a:p>
          <a:p>
            <a:pPr marL="0" indent="0" algn="l" rtl="0">
              <a:buNone/>
            </a:pPr>
            <a:r>
              <a:rPr lang="en-US" sz="4000" b="1" dirty="0">
                <a:solidFill>
                  <a:srgbClr val="FF0000"/>
                </a:solidFill>
              </a:rPr>
              <a:t>case</a:t>
            </a:r>
            <a:r>
              <a:rPr lang="en-US" sz="4000" b="1" dirty="0"/>
              <a:t> </a:t>
            </a:r>
            <a:r>
              <a:rPr lang="en-US" sz="4000" b="1" dirty="0" err="1"/>
              <a:t>valueN</a:t>
            </a:r>
            <a:r>
              <a:rPr lang="en-US" sz="4000" b="1" dirty="0"/>
              <a:t>: statement(s)N</a:t>
            </a:r>
            <a:r>
              <a:rPr lang="en-US" sz="4000" b="1" dirty="0" smtClean="0"/>
              <a:t>;  </a:t>
            </a:r>
            <a:r>
              <a:rPr lang="en-US" sz="4000" b="1" dirty="0" smtClean="0">
                <a:solidFill>
                  <a:srgbClr val="FF0000"/>
                </a:solidFill>
              </a:rPr>
              <a:t>break</a:t>
            </a:r>
            <a:r>
              <a:rPr lang="en-US" sz="4000" b="1" dirty="0"/>
              <a:t>; </a:t>
            </a:r>
          </a:p>
          <a:p>
            <a:pPr marL="0" indent="0" algn="l" rtl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default</a:t>
            </a:r>
            <a:r>
              <a:rPr lang="en-US" sz="4000" b="1" dirty="0" smtClean="0"/>
              <a:t> </a:t>
            </a:r>
            <a:r>
              <a:rPr lang="en-US" sz="4000" b="1" dirty="0"/>
              <a:t>: statement(s)- for – default; </a:t>
            </a:r>
          </a:p>
          <a:p>
            <a:pPr marL="0" indent="0" algn="l" rtl="0">
              <a:buNone/>
            </a:pPr>
            <a:r>
              <a:rPr lang="en-US" sz="4000" b="1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r"/>
            <a:r>
              <a:rPr lang="ar-SA" sz="3600" b="1" dirty="0" smtClean="0"/>
              <a:t>ملاحظات:</a:t>
            </a:r>
            <a:endParaRPr lang="ar-SA" sz="36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sz="4000" b="1" dirty="0"/>
              <a:t>switch </a:t>
            </a:r>
            <a:r>
              <a:rPr lang="en-US" sz="4000" b="1" dirty="0" smtClean="0"/>
              <a:t>expression</a:t>
            </a:r>
            <a:r>
              <a:rPr lang="ar-SA" sz="4000" b="1" dirty="0" smtClean="0"/>
              <a:t> لا بد أن تكون قيمة.</a:t>
            </a:r>
          </a:p>
          <a:p>
            <a:r>
              <a:rPr lang="ar-SA" sz="4000" b="1" dirty="0" smtClean="0"/>
              <a:t>القيم </a:t>
            </a:r>
            <a:r>
              <a:rPr lang="en-US" sz="4000" b="1" dirty="0"/>
              <a:t>value1,value2,…,</a:t>
            </a:r>
            <a:r>
              <a:rPr lang="en-US" sz="4000" b="1" dirty="0" smtClean="0"/>
              <a:t>value N</a:t>
            </a:r>
            <a:r>
              <a:rPr lang="ar-SA" sz="4000" b="1" dirty="0" smtClean="0"/>
              <a:t> لا بد أن تكون من نفس نوع </a:t>
            </a:r>
            <a:r>
              <a:rPr lang="en-US" sz="4000" b="1" dirty="0"/>
              <a:t>switch expression</a:t>
            </a:r>
            <a:r>
              <a:rPr lang="ar-SA" sz="4000" b="1" dirty="0"/>
              <a:t> </a:t>
            </a:r>
            <a:r>
              <a:rPr lang="ar-SA" sz="4000" b="1" dirty="0" smtClean="0"/>
              <a:t>..</a:t>
            </a:r>
          </a:p>
          <a:p>
            <a:r>
              <a:rPr lang="ar-SA" sz="4000" b="1" dirty="0" smtClean="0"/>
              <a:t>لا تحتوي جملة </a:t>
            </a:r>
            <a:r>
              <a:rPr lang="en-US" sz="4000" b="1" dirty="0">
                <a:solidFill>
                  <a:srgbClr val="FF0000"/>
                </a:solidFill>
              </a:rPr>
              <a:t>default</a:t>
            </a:r>
            <a:r>
              <a:rPr lang="en-US" sz="4000" b="1" dirty="0"/>
              <a:t> </a:t>
            </a:r>
            <a:r>
              <a:rPr lang="ar-SA" sz="4000" b="1" dirty="0" smtClean="0"/>
              <a:t> على </a:t>
            </a:r>
            <a:r>
              <a:rPr lang="en-US" sz="4000" b="1" dirty="0" smtClean="0"/>
              <a:t>break</a:t>
            </a:r>
            <a:r>
              <a:rPr lang="ar-SA" sz="4000" b="1" dirty="0" smtClean="0"/>
              <a:t>..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2208953798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8177143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ar-SA" b="1" dirty="0" smtClean="0"/>
              <a:t>مثال (8)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/>
              <a:t>برنامج يعطي </a:t>
            </a:r>
            <a:r>
              <a:rPr lang="ar-SA" sz="4000" b="1" dirty="0" smtClean="0"/>
              <a:t>اسم الشهر عند إعطاء رقمه..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06120202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528" y="188640"/>
            <a:ext cx="8496944" cy="6336704"/>
          </a:xfrm>
        </p:spPr>
        <p:txBody>
          <a:bodyPr>
            <a:noAutofit/>
          </a:bodyPr>
          <a:lstStyle/>
          <a:p>
            <a:pPr marL="0" indent="0" algn="just" rtl="0">
              <a:buNone/>
            </a:pPr>
            <a:r>
              <a:rPr lang="en-US" sz="3600" b="1" dirty="0" err="1"/>
              <a:t>int</a:t>
            </a:r>
            <a:r>
              <a:rPr lang="en-US" sz="3600" b="1" dirty="0"/>
              <a:t> x ;</a:t>
            </a:r>
          </a:p>
          <a:p>
            <a:pPr marL="0" indent="0" algn="just" rtl="0">
              <a:buNone/>
            </a:pPr>
            <a:r>
              <a:rPr lang="en-US" sz="3600" b="1" dirty="0" smtClean="0"/>
              <a:t>Scanner </a:t>
            </a:r>
            <a:r>
              <a:rPr lang="en-US" sz="3600" b="1" dirty="0"/>
              <a:t>input = new Scanner (System.in);</a:t>
            </a:r>
          </a:p>
          <a:p>
            <a:pPr marL="0" indent="0" algn="just" rtl="0">
              <a:buNone/>
            </a:pPr>
            <a:r>
              <a:rPr lang="en-US" sz="3600" b="1" dirty="0" smtClean="0"/>
              <a:t>x </a:t>
            </a:r>
            <a:r>
              <a:rPr lang="en-US" sz="3600" b="1" dirty="0"/>
              <a:t>= </a:t>
            </a:r>
            <a:r>
              <a:rPr lang="en-US" sz="3600" b="1" dirty="0" err="1"/>
              <a:t>input.nextInt</a:t>
            </a:r>
            <a:r>
              <a:rPr lang="en-US" sz="3600" b="1" dirty="0"/>
              <a:t>();</a:t>
            </a:r>
          </a:p>
          <a:p>
            <a:pPr marL="0" indent="0" algn="just" rtl="0">
              <a:buNone/>
            </a:pPr>
            <a:r>
              <a:rPr lang="en-US" sz="3600" b="1" dirty="0" smtClean="0"/>
              <a:t>switch 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FF0000"/>
                </a:solidFill>
              </a:rPr>
              <a:t>x</a:t>
            </a:r>
            <a:r>
              <a:rPr lang="en-US" sz="3600" b="1" dirty="0" smtClean="0"/>
              <a:t>) </a:t>
            </a:r>
            <a:r>
              <a:rPr lang="en-US" sz="3600" b="1" dirty="0" smtClean="0">
                <a:solidFill>
                  <a:srgbClr val="FF0000"/>
                </a:solidFill>
              </a:rPr>
              <a:t>{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 algn="just" rtl="0">
              <a:buNone/>
            </a:pPr>
            <a:r>
              <a:rPr lang="en-US" sz="3600" b="1" dirty="0" smtClean="0"/>
              <a:t>case </a:t>
            </a:r>
            <a:r>
              <a:rPr lang="en-US" sz="3600" b="1" dirty="0">
                <a:solidFill>
                  <a:srgbClr val="FF0000"/>
                </a:solidFill>
              </a:rPr>
              <a:t>1</a:t>
            </a:r>
            <a:r>
              <a:rPr lang="en-US" sz="3600" b="1" dirty="0"/>
              <a:t> :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 </a:t>
            </a:r>
            <a:r>
              <a:rPr lang="en-US" sz="3600" b="1" dirty="0"/>
              <a:t>( "Jan" ); break </a:t>
            </a:r>
            <a:r>
              <a:rPr lang="en-US" sz="3600" b="1" dirty="0" smtClean="0"/>
              <a:t>;</a:t>
            </a:r>
            <a:endParaRPr lang="en-US" sz="3600" b="1" dirty="0"/>
          </a:p>
          <a:p>
            <a:pPr marL="0" indent="0" algn="just" rtl="0">
              <a:buNone/>
            </a:pPr>
            <a:r>
              <a:rPr lang="en-US" sz="3600" b="1" dirty="0" smtClean="0"/>
              <a:t>case </a:t>
            </a:r>
            <a:r>
              <a:rPr lang="en-US" sz="3600" b="1" dirty="0">
                <a:solidFill>
                  <a:srgbClr val="FF0000"/>
                </a:solidFill>
              </a:rPr>
              <a:t>2</a:t>
            </a:r>
            <a:r>
              <a:rPr lang="en-US" sz="3600" b="1" dirty="0"/>
              <a:t> :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 </a:t>
            </a:r>
            <a:r>
              <a:rPr lang="en-US" sz="3600" b="1" dirty="0"/>
              <a:t>( "Fab" ); </a:t>
            </a:r>
            <a:r>
              <a:rPr lang="en-US" sz="3600" b="1" dirty="0" smtClean="0"/>
              <a:t>break </a:t>
            </a:r>
            <a:r>
              <a:rPr lang="en-US" sz="3600" b="1" dirty="0"/>
              <a:t>;</a:t>
            </a:r>
          </a:p>
          <a:p>
            <a:pPr marL="0" indent="0" algn="just" rtl="0">
              <a:buNone/>
            </a:pPr>
            <a:r>
              <a:rPr lang="en-US" sz="3600" b="1" dirty="0" smtClean="0"/>
              <a:t>case </a:t>
            </a:r>
            <a:r>
              <a:rPr lang="en-US" sz="3600" b="1" dirty="0" smtClean="0">
                <a:solidFill>
                  <a:srgbClr val="FF0000"/>
                </a:solidFill>
              </a:rPr>
              <a:t>3</a:t>
            </a:r>
            <a:r>
              <a:rPr lang="en-US" sz="3600" b="1" dirty="0" smtClean="0"/>
              <a:t> </a:t>
            </a:r>
            <a:r>
              <a:rPr lang="en-US" sz="3600" b="1" dirty="0"/>
              <a:t>: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 ("</a:t>
            </a:r>
            <a:r>
              <a:rPr lang="en-US" sz="3600" b="1" dirty="0"/>
              <a:t>Mar</a:t>
            </a:r>
            <a:r>
              <a:rPr lang="en-US" sz="3600" b="1" dirty="0" smtClean="0"/>
              <a:t>"); break </a:t>
            </a:r>
            <a:r>
              <a:rPr lang="en-US" sz="3600" b="1" dirty="0"/>
              <a:t>;</a:t>
            </a:r>
          </a:p>
          <a:p>
            <a:pPr marL="0" indent="0" algn="just" rtl="0">
              <a:buNone/>
            </a:pPr>
            <a:r>
              <a:rPr lang="en-US" sz="3600" b="1" dirty="0" smtClean="0"/>
              <a:t>default </a:t>
            </a:r>
            <a:r>
              <a:rPr lang="en-US" sz="3600" b="1" dirty="0"/>
              <a:t>: </a:t>
            </a:r>
          </a:p>
          <a:p>
            <a:pPr marL="0" indent="0" algn="just" rtl="0">
              <a:buNone/>
            </a:pPr>
            <a:r>
              <a:rPr lang="en-US" sz="3600" b="1" dirty="0" err="1" smtClean="0"/>
              <a:t>System.out.println</a:t>
            </a:r>
            <a:r>
              <a:rPr lang="en-US" sz="3600" b="1" dirty="0" smtClean="0"/>
              <a:t> </a:t>
            </a:r>
            <a:r>
              <a:rPr lang="en-US" sz="3600" b="1" dirty="0"/>
              <a:t>( "Invalid Number" </a:t>
            </a:r>
            <a:r>
              <a:rPr lang="en-US" sz="3600" b="1" dirty="0" smtClean="0"/>
              <a:t>);    </a:t>
            </a:r>
            <a:r>
              <a:rPr lang="en-US" sz="3600" b="1" dirty="0">
                <a:solidFill>
                  <a:srgbClr val="FF0000"/>
                </a:solidFill>
              </a:rPr>
              <a:t>}</a:t>
            </a:r>
            <a:endParaRPr lang="ar-SA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5098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مطلوب في المعمل</a:t>
            </a:r>
            <a:endParaRPr lang="ar-SA" sz="4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أكتب برنامج يستقبل عددين ويستقبل واحدة من  (- </a:t>
            </a:r>
            <a:r>
              <a:rPr lang="ar-SA" sz="4000" b="1" dirty="0"/>
              <a:t>أ</a:t>
            </a:r>
            <a:r>
              <a:rPr lang="ar-SA" sz="4000" b="1" dirty="0" smtClean="0"/>
              <a:t>و + أو * أو / ) ومن ثم يجري العملية المدخلة على العددين ويطبع الناتج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1605189617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l="-25000" t="-4000" r="-32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فهر1س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1000110"/>
            <a:ext cx="4714908" cy="4714908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0034" y="908720"/>
            <a:ext cx="8229600" cy="5688632"/>
          </a:xfrm>
        </p:spPr>
        <p:txBody>
          <a:bodyPr>
            <a:normAutofit/>
          </a:bodyPr>
          <a:lstStyle/>
          <a:p>
            <a:pPr algn="just"/>
            <a:r>
              <a:rPr lang="ar-SA" b="1" dirty="0" smtClean="0"/>
              <a:t>عادة يتم تنفيذ الجمل في البرامج بصورة </a:t>
            </a:r>
            <a:r>
              <a:rPr lang="ar-SA" b="1" dirty="0" smtClean="0">
                <a:solidFill>
                  <a:srgbClr val="FF0000"/>
                </a:solidFill>
              </a:rPr>
              <a:t>تتابعيه</a:t>
            </a:r>
            <a:r>
              <a:rPr lang="ar-SA" b="1" dirty="0" smtClean="0"/>
              <a:t> جملة بعد جملة ولكن يمكن للمبرمج أن يتحكم في سير البرنامج..</a:t>
            </a:r>
          </a:p>
          <a:p>
            <a:pPr algn="just"/>
            <a:r>
              <a:rPr lang="ar-SA" b="1" dirty="0" smtClean="0"/>
              <a:t>تمتلك لغة جافا عدة جمل للتحكم في سير البرنامج وتنقسم لقسمين: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ar-SA" b="1" dirty="0" smtClean="0"/>
              <a:t>بنى </a:t>
            </a:r>
            <a:r>
              <a:rPr lang="ar-SA" b="1" dirty="0" smtClean="0">
                <a:solidFill>
                  <a:srgbClr val="FF0000"/>
                </a:solidFill>
              </a:rPr>
              <a:t>اختيار</a:t>
            </a:r>
            <a:r>
              <a:rPr lang="ar-SA" b="1" dirty="0" smtClean="0"/>
              <a:t> ( </a:t>
            </a:r>
            <a:r>
              <a:rPr lang="en-US" b="1" dirty="0" smtClean="0"/>
              <a:t>selection  construct</a:t>
            </a:r>
            <a:r>
              <a:rPr lang="ar-SA" b="1" dirty="0" smtClean="0"/>
              <a:t> )</a:t>
            </a:r>
          </a:p>
          <a:p>
            <a:pPr algn="just">
              <a:buNone/>
            </a:pPr>
            <a:r>
              <a:rPr lang="ar-SA" b="1" dirty="0" smtClean="0"/>
              <a:t>فيها يتم تنفيذ أعمال معينة إذا تحقق </a:t>
            </a:r>
            <a:r>
              <a:rPr lang="ar-SA" b="1" dirty="0" smtClean="0">
                <a:solidFill>
                  <a:srgbClr val="FF0000"/>
                </a:solidFill>
              </a:rPr>
              <a:t>الشرط</a:t>
            </a:r>
            <a:r>
              <a:rPr lang="ar-SA" b="1" dirty="0" smtClean="0"/>
              <a:t> الموجود في هذه البنية </a:t>
            </a:r>
          </a:p>
          <a:p>
            <a:pPr algn="just">
              <a:buNone/>
            </a:pPr>
            <a:r>
              <a:rPr lang="ar-SA" b="1" dirty="0" smtClean="0"/>
              <a:t>4. بنى </a:t>
            </a:r>
            <a:r>
              <a:rPr lang="ar-SA" b="1" dirty="0" smtClean="0">
                <a:solidFill>
                  <a:srgbClr val="FF0000"/>
                </a:solidFill>
              </a:rPr>
              <a:t>تكرار</a:t>
            </a:r>
            <a:r>
              <a:rPr lang="ar-SA" b="1" dirty="0" smtClean="0"/>
              <a:t> </a:t>
            </a:r>
            <a:r>
              <a:rPr lang="en-US" b="1" dirty="0" smtClean="0"/>
              <a:t>( iteration  construct )</a:t>
            </a:r>
          </a:p>
          <a:p>
            <a:pPr algn="just">
              <a:buNone/>
            </a:pPr>
            <a:r>
              <a:rPr lang="ar-SA" b="1" dirty="0" smtClean="0"/>
              <a:t>ويجري من خلالها </a:t>
            </a:r>
            <a:r>
              <a:rPr lang="ar-SA" b="1" dirty="0" smtClean="0">
                <a:solidFill>
                  <a:srgbClr val="FF0000"/>
                </a:solidFill>
              </a:rPr>
              <a:t>تكرار</a:t>
            </a:r>
            <a:r>
              <a:rPr lang="ar-SA" b="1" dirty="0" smtClean="0"/>
              <a:t> أجزاء معينة عدد محدد من المرات، أو حتى يتحقق شرط معين</a:t>
            </a:r>
            <a:endParaRPr lang="en-US" b="1" dirty="0" smtClean="0"/>
          </a:p>
          <a:p>
            <a:pPr algn="just"/>
            <a:endParaRPr lang="ar-SA" b="1" dirty="0" smtClean="0"/>
          </a:p>
          <a:p>
            <a:pPr algn="just"/>
            <a:endParaRPr lang="en-GB" sz="3500" dirty="0" smtClean="0"/>
          </a:p>
          <a:p>
            <a:pPr algn="just">
              <a:buNone/>
            </a:pPr>
            <a:endParaRPr lang="ar-SA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الجمل التتابعية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86116" y="1520788"/>
            <a:ext cx="2448272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2400" b="1" dirty="0" smtClean="0">
                <a:solidFill>
                  <a:schemeClr val="bg1"/>
                </a:solidFill>
              </a:rPr>
              <a:t>Operation (1)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6116" y="2780928"/>
            <a:ext cx="2448272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2400" b="1" dirty="0" smtClean="0">
                <a:solidFill>
                  <a:schemeClr val="bg1"/>
                </a:solidFill>
              </a:rPr>
              <a:t>Operation (2)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6116" y="4077072"/>
            <a:ext cx="2448272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2400" b="1" dirty="0" smtClean="0">
                <a:solidFill>
                  <a:schemeClr val="bg1"/>
                </a:solidFill>
              </a:rPr>
              <a:t>Operation (3)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6116" y="5373216"/>
            <a:ext cx="2448272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2400" b="1" dirty="0" smtClean="0">
                <a:solidFill>
                  <a:schemeClr val="bg1"/>
                </a:solidFill>
              </a:rPr>
              <a:t>Operation (4)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8"/>
          <p:cNvCxnSpPr>
            <a:stCxn id="4" idx="2"/>
            <a:endCxn id="5" idx="0"/>
          </p:cNvCxnSpPr>
          <p:nvPr/>
        </p:nvCxnSpPr>
        <p:spPr>
          <a:xfrm>
            <a:off x="4510252" y="2168860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9"/>
          <p:cNvCxnSpPr/>
          <p:nvPr/>
        </p:nvCxnSpPr>
        <p:spPr>
          <a:xfrm>
            <a:off x="4510252" y="3429000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10"/>
          <p:cNvCxnSpPr/>
          <p:nvPr/>
        </p:nvCxnSpPr>
        <p:spPr>
          <a:xfrm>
            <a:off x="4510252" y="4761148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الجُمل </a:t>
            </a:r>
            <a:r>
              <a:rPr lang="ar-SA" b="1" dirty="0" smtClean="0"/>
              <a:t>الشرطية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9552" y="3645024"/>
            <a:ext cx="2448272" cy="1008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bg1"/>
                </a:solidFill>
              </a:rPr>
              <a:t>العملية (2) </a:t>
            </a:r>
            <a:r>
              <a:rPr lang="en-US" sz="2400" b="1" dirty="0" smtClean="0">
                <a:solidFill>
                  <a:schemeClr val="bg1"/>
                </a:solidFill>
              </a:rPr>
              <a:t>Operation (2)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0152" y="3645024"/>
            <a:ext cx="2448272" cy="100811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bg1"/>
                </a:solidFill>
              </a:rPr>
              <a:t>العملية (1) </a:t>
            </a:r>
            <a:r>
              <a:rPr lang="en-US" sz="2400" b="1" dirty="0" smtClean="0">
                <a:solidFill>
                  <a:schemeClr val="bg1"/>
                </a:solidFill>
              </a:rPr>
              <a:t>Operation (1)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843808" y="2276872"/>
            <a:ext cx="3456384" cy="1152128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الشرط </a:t>
            </a:r>
            <a:r>
              <a:rPr lang="en-US" sz="2400" b="1" dirty="0" smtClean="0"/>
              <a:t>condition</a:t>
            </a:r>
            <a:endParaRPr lang="en-GB" sz="2400" b="1" dirty="0"/>
          </a:p>
        </p:txBody>
      </p:sp>
      <p:cxnSp>
        <p:nvCxnSpPr>
          <p:cNvPr id="7" name="Straight Connector 26"/>
          <p:cNvCxnSpPr/>
          <p:nvPr/>
        </p:nvCxnSpPr>
        <p:spPr>
          <a:xfrm flipH="1">
            <a:off x="1835696" y="2852936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27"/>
          <p:cNvCxnSpPr/>
          <p:nvPr/>
        </p:nvCxnSpPr>
        <p:spPr>
          <a:xfrm flipH="1">
            <a:off x="6228184" y="2852936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9"/>
          <p:cNvCxnSpPr/>
          <p:nvPr/>
        </p:nvCxnSpPr>
        <p:spPr>
          <a:xfrm>
            <a:off x="1835696" y="28529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30"/>
          <p:cNvCxnSpPr/>
          <p:nvPr/>
        </p:nvCxnSpPr>
        <p:spPr>
          <a:xfrm>
            <a:off x="7308304" y="28529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31"/>
          <p:cNvSpPr txBox="1"/>
          <p:nvPr/>
        </p:nvSpPr>
        <p:spPr>
          <a:xfrm>
            <a:off x="6228184" y="239127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GB" sz="2400" b="1" dirty="0"/>
          </a:p>
        </p:txBody>
      </p:sp>
      <p:sp>
        <p:nvSpPr>
          <p:cNvPr id="14" name="TextBox 32"/>
          <p:cNvSpPr txBox="1"/>
          <p:nvPr/>
        </p:nvSpPr>
        <p:spPr>
          <a:xfrm>
            <a:off x="1907704" y="239135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False</a:t>
            </a:r>
            <a:endParaRPr lang="en-GB" sz="24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الجُمل </a:t>
            </a:r>
            <a:r>
              <a:rPr lang="ar-SA" b="1" dirty="0" smtClean="0"/>
              <a:t>التكرارية</a:t>
            </a:r>
            <a:endParaRPr lang="en-US" b="1" dirty="0"/>
          </a:p>
        </p:txBody>
      </p:sp>
      <p:sp>
        <p:nvSpPr>
          <p:cNvPr id="4" name="Diamond 3"/>
          <p:cNvSpPr/>
          <p:nvPr/>
        </p:nvSpPr>
        <p:spPr>
          <a:xfrm>
            <a:off x="3203848" y="1772816"/>
            <a:ext cx="3456384" cy="1152128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الشرط </a:t>
            </a:r>
            <a:r>
              <a:rPr lang="en-US" sz="2400" b="1" dirty="0" smtClean="0"/>
              <a:t>condition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707904" y="3326464"/>
            <a:ext cx="2448272" cy="1008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bg1"/>
                </a:solidFill>
              </a:rPr>
              <a:t>العملية (1) </a:t>
            </a:r>
            <a:r>
              <a:rPr lang="en-US" sz="2400" b="1" dirty="0" smtClean="0">
                <a:solidFill>
                  <a:schemeClr val="bg1"/>
                </a:solidFill>
              </a:rPr>
              <a:t>Operation (1)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7904" y="4754761"/>
            <a:ext cx="2448272" cy="100811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bg1"/>
                </a:solidFill>
              </a:rPr>
              <a:t>العملية (1) </a:t>
            </a:r>
            <a:r>
              <a:rPr lang="en-US" sz="2400" b="1" dirty="0" smtClean="0">
                <a:solidFill>
                  <a:schemeClr val="bg1"/>
                </a:solidFill>
              </a:rPr>
              <a:t>Operation (1)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4932040" y="2924944"/>
            <a:ext cx="0" cy="371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/>
          <p:nvPr/>
        </p:nvCxnSpPr>
        <p:spPr>
          <a:xfrm>
            <a:off x="4932040" y="433968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11"/>
          <p:cNvCxnSpPr/>
          <p:nvPr/>
        </p:nvCxnSpPr>
        <p:spPr>
          <a:xfrm flipH="1">
            <a:off x="6660232" y="230648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20"/>
          <p:cNvCxnSpPr/>
          <p:nvPr/>
        </p:nvCxnSpPr>
        <p:spPr>
          <a:xfrm>
            <a:off x="4932040" y="5805264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22"/>
          <p:cNvCxnSpPr/>
          <p:nvPr/>
        </p:nvCxnSpPr>
        <p:spPr>
          <a:xfrm>
            <a:off x="4932040" y="6093296"/>
            <a:ext cx="2304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24"/>
          <p:cNvCxnSpPr/>
          <p:nvPr/>
        </p:nvCxnSpPr>
        <p:spPr>
          <a:xfrm>
            <a:off x="7236296" y="2306489"/>
            <a:ext cx="0" cy="3786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26"/>
          <p:cNvSpPr/>
          <p:nvPr/>
        </p:nvSpPr>
        <p:spPr>
          <a:xfrm>
            <a:off x="899592" y="2848058"/>
            <a:ext cx="1889308" cy="115678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Stop</a:t>
            </a:r>
            <a:endParaRPr lang="ar-SA" sz="2400" b="1" dirty="0" smtClean="0">
              <a:solidFill>
                <a:schemeClr val="tx1"/>
              </a:solidFill>
            </a:endParaRPr>
          </a:p>
          <a:p>
            <a:pPr algn="ctr"/>
            <a:r>
              <a:rPr lang="ar-SA" sz="2400" b="1" dirty="0" smtClean="0">
                <a:solidFill>
                  <a:schemeClr val="tx1"/>
                </a:solidFill>
              </a:rPr>
              <a:t>توقف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27"/>
          <p:cNvCxnSpPr/>
          <p:nvPr/>
        </p:nvCxnSpPr>
        <p:spPr>
          <a:xfrm>
            <a:off x="1691680" y="2306489"/>
            <a:ext cx="15841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29"/>
          <p:cNvCxnSpPr/>
          <p:nvPr/>
        </p:nvCxnSpPr>
        <p:spPr>
          <a:xfrm>
            <a:off x="1691680" y="2306489"/>
            <a:ext cx="0" cy="540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31"/>
          <p:cNvSpPr txBox="1"/>
          <p:nvPr/>
        </p:nvSpPr>
        <p:spPr>
          <a:xfrm>
            <a:off x="3707904" y="28351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GB" sz="2400" b="1" dirty="0"/>
          </a:p>
        </p:txBody>
      </p:sp>
      <p:sp>
        <p:nvSpPr>
          <p:cNvPr id="17" name="TextBox 32"/>
          <p:cNvSpPr txBox="1"/>
          <p:nvPr/>
        </p:nvSpPr>
        <p:spPr>
          <a:xfrm>
            <a:off x="2195736" y="184482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False</a:t>
            </a:r>
            <a:endParaRPr lang="en-GB" sz="24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ar-SA" b="1" dirty="0" smtClean="0"/>
              <a:t>جملة </a:t>
            </a:r>
            <a:r>
              <a:rPr lang="en-US" b="1" dirty="0" smtClean="0"/>
              <a:t>IF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 smtClean="0"/>
              <a:t>تعتبر </a:t>
            </a:r>
            <a:r>
              <a:rPr lang="ar-SA" sz="3600" b="1" dirty="0" smtClean="0">
                <a:solidFill>
                  <a:srgbClr val="FF0000"/>
                </a:solidFill>
              </a:rPr>
              <a:t>أبسط</a:t>
            </a:r>
            <a:r>
              <a:rPr lang="ar-SA" sz="3600" b="1" dirty="0" smtClean="0"/>
              <a:t> جملة شرطية.</a:t>
            </a:r>
          </a:p>
          <a:p>
            <a:pPr algn="just"/>
            <a:r>
              <a:rPr lang="ar-SA" sz="3600" b="1" dirty="0" smtClean="0"/>
              <a:t>تستخدم لاتخاذ القرار وهي تعمل على تنفيذ جملة معينة في حال تحقق الشرط أو الاستمرار في سير البرنامج في حال عدم تحقق الشرط.</a:t>
            </a:r>
            <a:endParaRPr lang="en-US" sz="3600" b="1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ar-SA" b="1" dirty="0" smtClean="0"/>
              <a:t>شكل يوضح جملة </a:t>
            </a:r>
            <a:r>
              <a:rPr lang="en-US" b="1" dirty="0" smtClean="0"/>
              <a:t>IF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428992" y="3357562"/>
            <a:ext cx="2448272" cy="100811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bg1"/>
                </a:solidFill>
              </a:rPr>
              <a:t>العملية (1) </a:t>
            </a:r>
            <a:r>
              <a:rPr lang="en-US" sz="2400" b="1" dirty="0" smtClean="0">
                <a:solidFill>
                  <a:schemeClr val="bg1"/>
                </a:solidFill>
              </a:rPr>
              <a:t>Operation (1)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843808" y="1428736"/>
            <a:ext cx="3456384" cy="1152128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الشرط </a:t>
            </a:r>
            <a:r>
              <a:rPr lang="en-US" sz="2400" b="1" dirty="0" smtClean="0"/>
              <a:t>condition</a:t>
            </a:r>
            <a:endParaRPr lang="en-GB" sz="2400" b="1" dirty="0"/>
          </a:p>
        </p:txBody>
      </p:sp>
      <p:cxnSp>
        <p:nvCxnSpPr>
          <p:cNvPr id="7" name="Straight Connector 26"/>
          <p:cNvCxnSpPr/>
          <p:nvPr/>
        </p:nvCxnSpPr>
        <p:spPr>
          <a:xfrm flipH="1">
            <a:off x="1835696" y="2004800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30"/>
          <p:cNvCxnSpPr/>
          <p:nvPr/>
        </p:nvCxnSpPr>
        <p:spPr>
          <a:xfrm>
            <a:off x="4572000" y="257174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31"/>
          <p:cNvSpPr txBox="1"/>
          <p:nvPr/>
        </p:nvSpPr>
        <p:spPr>
          <a:xfrm>
            <a:off x="4786314" y="271462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GB" sz="2400" b="1" dirty="0"/>
          </a:p>
        </p:txBody>
      </p:sp>
      <p:sp>
        <p:nvSpPr>
          <p:cNvPr id="12" name="TextBox 32"/>
          <p:cNvSpPr txBox="1"/>
          <p:nvPr/>
        </p:nvSpPr>
        <p:spPr>
          <a:xfrm>
            <a:off x="1835696" y="142873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False</a:t>
            </a:r>
            <a:endParaRPr lang="en-GB" sz="2400" b="1" dirty="0"/>
          </a:p>
        </p:txBody>
      </p:sp>
      <p:cxnSp>
        <p:nvCxnSpPr>
          <p:cNvPr id="18" name="رابط مستقيم 17"/>
          <p:cNvCxnSpPr/>
          <p:nvPr/>
        </p:nvCxnSpPr>
        <p:spPr>
          <a:xfrm rot="5400000">
            <a:off x="-70279" y="3857231"/>
            <a:ext cx="371398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شكل بيضاوي 20"/>
          <p:cNvSpPr/>
          <p:nvPr/>
        </p:nvSpPr>
        <p:spPr>
          <a:xfrm>
            <a:off x="3714744" y="5214950"/>
            <a:ext cx="1714512" cy="92869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/>
              <a:t>إنهاء</a:t>
            </a:r>
            <a:endParaRPr lang="en-US" sz="2400" b="1" dirty="0"/>
          </a:p>
        </p:txBody>
      </p:sp>
      <p:cxnSp>
        <p:nvCxnSpPr>
          <p:cNvPr id="23" name="Straight Arrow Connector 30"/>
          <p:cNvCxnSpPr>
            <a:endCxn id="21" idx="0"/>
          </p:cNvCxnSpPr>
          <p:nvPr/>
        </p:nvCxnSpPr>
        <p:spPr>
          <a:xfrm rot="5400000">
            <a:off x="4143372" y="478632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رابط كسهم مستقيم 30"/>
          <p:cNvCxnSpPr>
            <a:endCxn id="21" idx="2"/>
          </p:cNvCxnSpPr>
          <p:nvPr/>
        </p:nvCxnSpPr>
        <p:spPr>
          <a:xfrm flipV="1">
            <a:off x="1785918" y="5679297"/>
            <a:ext cx="1928826" cy="35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3755</TotalTime>
  <Words>1046</Words>
  <Application>Microsoft Office PowerPoint</Application>
  <PresentationFormat>عرض على الشاشة (3:4)‏</PresentationFormat>
  <Paragraphs>192</Paragraphs>
  <Slides>39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39</vt:i4>
      </vt:variant>
    </vt:vector>
  </HeadingPairs>
  <TitlesOfParts>
    <vt:vector size="40" baseType="lpstr">
      <vt:lpstr>JAVA</vt:lpstr>
      <vt:lpstr> بسم الله  الرحمن الرحيم</vt:lpstr>
      <vt:lpstr>الأهداف</vt:lpstr>
      <vt:lpstr>Statements</vt:lpstr>
      <vt:lpstr>عرض تقديمي في PowerPoint</vt:lpstr>
      <vt:lpstr>الجمل التتابعية</vt:lpstr>
      <vt:lpstr>الجُمل الشرطية</vt:lpstr>
      <vt:lpstr>الجُمل التكرارية</vt:lpstr>
      <vt:lpstr>جملة IF</vt:lpstr>
      <vt:lpstr>شكل يوضح جملة IF</vt:lpstr>
      <vt:lpstr>الصيغة العامة لجملة IF</vt:lpstr>
      <vt:lpstr>مثال (1)</vt:lpstr>
      <vt:lpstr>عرض تقديمي في PowerPoint</vt:lpstr>
      <vt:lpstr>مثال(2)</vt:lpstr>
      <vt:lpstr>عرض تقديمي في PowerPoint</vt:lpstr>
      <vt:lpstr>مثال(3)</vt:lpstr>
      <vt:lpstr>عرض تقديمي في PowerPoint</vt:lpstr>
      <vt:lpstr>مثال(4)</vt:lpstr>
      <vt:lpstr>عرض تقديمي في PowerPoint</vt:lpstr>
      <vt:lpstr>جملة IF المتداخلة:</vt:lpstr>
      <vt:lpstr>جملة If Else</vt:lpstr>
      <vt:lpstr>الصيغة العامة</vt:lpstr>
      <vt:lpstr>شكل يوضح عمل If Else</vt:lpstr>
      <vt:lpstr>مثال (5)</vt:lpstr>
      <vt:lpstr>عرض تقديمي في PowerPoint</vt:lpstr>
      <vt:lpstr>مثال(6)</vt:lpstr>
      <vt:lpstr>عرض تقديمي في PowerPoint</vt:lpstr>
      <vt:lpstr>Dangling else</vt:lpstr>
      <vt:lpstr>عرض تقديمي في PowerPoint</vt:lpstr>
      <vt:lpstr>جملة If/else المتعددة</vt:lpstr>
      <vt:lpstr>مثال(7)</vt:lpstr>
      <vt:lpstr>عرض تقديمي في PowerPoint</vt:lpstr>
      <vt:lpstr>جملة Switch</vt:lpstr>
      <vt:lpstr>الصيغة العامة</vt:lpstr>
      <vt:lpstr>ملاحظات:</vt:lpstr>
      <vt:lpstr>عرض تقديمي في PowerPoint</vt:lpstr>
      <vt:lpstr>مثال (8)</vt:lpstr>
      <vt:lpstr>عرض تقديمي في PowerPoint</vt:lpstr>
      <vt:lpstr>مطلوب في المعمل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جامعة دنقــلا كلية علوم الحاسوب والتنمية البشرية</dc:title>
  <dc:creator>Dongolas</dc:creator>
  <cp:lastModifiedBy>sami</cp:lastModifiedBy>
  <cp:revision>178</cp:revision>
  <dcterms:created xsi:type="dcterms:W3CDTF">2016-09-06T17:03:04Z</dcterms:created>
  <dcterms:modified xsi:type="dcterms:W3CDTF">2016-11-28T18:00:08Z</dcterms:modified>
</cp:coreProperties>
</file>