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328" r:id="rId2"/>
    <p:sldId id="275" r:id="rId3"/>
    <p:sldId id="320" r:id="rId4"/>
    <p:sldId id="321" r:id="rId5"/>
    <p:sldId id="322" r:id="rId6"/>
    <p:sldId id="323" r:id="rId7"/>
    <p:sldId id="343" r:id="rId8"/>
    <p:sldId id="331" r:id="rId9"/>
    <p:sldId id="324" r:id="rId10"/>
    <p:sldId id="325" r:id="rId11"/>
    <p:sldId id="326" r:id="rId12"/>
    <p:sldId id="327" r:id="rId13"/>
    <p:sldId id="299" r:id="rId14"/>
    <p:sldId id="332" r:id="rId15"/>
    <p:sldId id="302" r:id="rId16"/>
    <p:sldId id="333" r:id="rId17"/>
    <p:sldId id="313" r:id="rId18"/>
    <p:sldId id="314" r:id="rId19"/>
    <p:sldId id="315" r:id="rId20"/>
    <p:sldId id="316" r:id="rId21"/>
    <p:sldId id="317" r:id="rId22"/>
    <p:sldId id="334" r:id="rId23"/>
    <p:sldId id="335" r:id="rId24"/>
    <p:sldId id="318" r:id="rId25"/>
    <p:sldId id="319" r:id="rId26"/>
    <p:sldId id="336" r:id="rId27"/>
    <p:sldId id="337" r:id="rId28"/>
    <p:sldId id="338" r:id="rId29"/>
    <p:sldId id="339" r:id="rId30"/>
    <p:sldId id="340" r:id="rId31"/>
    <p:sldId id="341" r:id="rId32"/>
    <p:sldId id="344" r:id="rId33"/>
    <p:sldId id="345" r:id="rId34"/>
    <p:sldId id="342" r:id="rId35"/>
    <p:sldId id="346" r:id="rId36"/>
    <p:sldId id="350" r:id="rId37"/>
    <p:sldId id="347" r:id="rId38"/>
    <p:sldId id="348" r:id="rId39"/>
    <p:sldId id="349" r:id="rId40"/>
    <p:sldId id="351" r:id="rId41"/>
    <p:sldId id="352" r:id="rId42"/>
    <p:sldId id="353" r:id="rId43"/>
    <p:sldId id="329" r:id="rId44"/>
    <p:sldId id="330" r:id="rId4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80"/>
    <p:restoredTop sz="95382" autoAdjust="0"/>
  </p:normalViewPr>
  <p:slideViewPr>
    <p:cSldViewPr>
      <p:cViewPr>
        <p:scale>
          <a:sx n="70" d="100"/>
          <a:sy n="7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08/03/1438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1900808" y="476673"/>
            <a:ext cx="6343600" cy="1224136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ar-SA" sz="8000" dirty="0">
                <a:solidFill>
                  <a:srgbClr val="BA167F"/>
                </a:solidFill>
                <a:cs typeface="Diwani Letter" pitchFamily="2" charset="-78"/>
              </a:rPr>
              <a:t> بسم الله  الرحمن الرحيم</a:t>
            </a:r>
            <a:endParaRPr lang="ar-SA" sz="8000" dirty="0">
              <a:solidFill>
                <a:srgbClr val="BA167F"/>
              </a:solidFill>
            </a:endParaRPr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half" idx="2"/>
          </p:nvPr>
        </p:nvSpPr>
        <p:spPr>
          <a:xfrm>
            <a:off x="1691680" y="5517234"/>
            <a:ext cx="6343600" cy="804862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solidFill>
                  <a:srgbClr val="BA167F"/>
                </a:solidFill>
              </a:rPr>
              <a:t>Lec</a:t>
            </a:r>
            <a:r>
              <a:rPr lang="en-US" sz="4800" b="1" dirty="0" smtClean="0">
                <a:solidFill>
                  <a:srgbClr val="BA167F"/>
                </a:solidFill>
              </a:rPr>
              <a:t>(6)</a:t>
            </a:r>
            <a:endParaRPr lang="ar-SA" sz="4800" b="1" dirty="0">
              <a:solidFill>
                <a:srgbClr val="BA167F"/>
              </a:solidFill>
            </a:endParaRPr>
          </a:p>
        </p:txBody>
      </p:sp>
      <p:pic>
        <p:nvPicPr>
          <p:cNvPr id="17" name="عنصر نائب للصورة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3101"/>
          <a:stretch>
            <a:fillRect/>
          </a:stretch>
        </p:blipFill>
        <p:spPr>
          <a:xfrm>
            <a:off x="1331643" y="1844826"/>
            <a:ext cx="6984774" cy="3600400"/>
          </a:xfrm>
          <a:prstGeom prst="ellipse">
            <a:avLst/>
          </a:prstGeom>
          <a:ln w="63500" cap="rnd">
            <a:noFill/>
          </a:ln>
          <a:effectLst>
            <a:glow rad="228600">
              <a:schemeClr val="bg1">
                <a:lumMod val="75000"/>
                <a:alpha val="31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2765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476672"/>
            <a:ext cx="8507288" cy="564949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class </a:t>
            </a:r>
            <a:r>
              <a:rPr lang="en-US" sz="4000" b="1" dirty="0" err="1"/>
              <a:t>Css</a:t>
            </a:r>
            <a:r>
              <a:rPr lang="en-US" sz="4000" b="1" dirty="0"/>
              <a:t> {   </a:t>
            </a:r>
          </a:p>
          <a:p>
            <a:pPr marL="0" indent="0" algn="l" rtl="0">
              <a:buNone/>
            </a:pPr>
            <a:r>
              <a:rPr lang="en-US" sz="4000" b="1" dirty="0" smtClean="0"/>
              <a:t>public </a:t>
            </a:r>
            <a:r>
              <a:rPr lang="en-US" sz="4000" b="1" dirty="0"/>
              <a:t>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/>
              <a:t>a; </a:t>
            </a:r>
          </a:p>
          <a:p>
            <a:pPr marL="0" indent="0" algn="l" rtl="0">
              <a:buNone/>
            </a:pPr>
            <a:r>
              <a:rPr lang="en-US" sz="4000" b="1" dirty="0"/>
              <a:t>for (a=1 </a:t>
            </a:r>
            <a:r>
              <a:rPr lang="en-US" sz="4000" b="1" dirty="0">
                <a:solidFill>
                  <a:srgbClr val="FF0000"/>
                </a:solidFill>
              </a:rPr>
              <a:t>;</a:t>
            </a:r>
            <a:r>
              <a:rPr lang="en-US" sz="4000" b="1" dirty="0"/>
              <a:t> a&lt;=10 </a:t>
            </a:r>
            <a:r>
              <a:rPr lang="en-US" sz="4000" b="1" dirty="0">
                <a:solidFill>
                  <a:srgbClr val="FF0000"/>
                </a:solidFill>
              </a:rPr>
              <a:t>;</a:t>
            </a:r>
            <a:r>
              <a:rPr lang="en-US" sz="4000" b="1" dirty="0"/>
              <a:t> a</a:t>
            </a:r>
            <a:r>
              <a:rPr lang="en-US" sz="4000" b="1" dirty="0" smtClean="0"/>
              <a:t>++) 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err="1"/>
              <a:t>System.out.println</a:t>
            </a:r>
            <a:r>
              <a:rPr lang="en-US" sz="4000" b="1" dirty="0"/>
              <a:t>(a);</a:t>
            </a:r>
          </a:p>
          <a:p>
            <a:pPr marL="0" indent="0" algn="l" rtl="0">
              <a:buNone/>
            </a:pPr>
            <a:r>
              <a:rPr lang="en-US" sz="4000" b="1" dirty="0"/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مثال(2)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3600" b="1" dirty="0"/>
              <a:t>أكتب برنامج يقوم بطباعة جدول الضرب للعدد المدخل باستخدام حلقة </a:t>
            </a:r>
            <a:r>
              <a:rPr lang="en-GB" sz="3600" b="1" dirty="0" smtClean="0"/>
              <a:t>for</a:t>
            </a:r>
            <a:endParaRPr lang="ar-SA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import </a:t>
            </a:r>
            <a:r>
              <a:rPr lang="en-US" sz="3600" b="1" dirty="0" err="1"/>
              <a:t>java.util.Scanner</a:t>
            </a:r>
            <a:r>
              <a:rPr lang="en-US" sz="3600" b="1" dirty="0"/>
              <a:t>;</a:t>
            </a:r>
          </a:p>
          <a:p>
            <a:pPr marL="0" indent="0" algn="l" rtl="0">
              <a:buNone/>
            </a:pPr>
            <a:r>
              <a:rPr lang="en-US" sz="3600" b="1" dirty="0"/>
              <a:t>public class </a:t>
            </a:r>
            <a:r>
              <a:rPr lang="en-US" sz="3600" b="1" dirty="0" err="1"/>
              <a:t>Css</a:t>
            </a:r>
            <a:r>
              <a:rPr lang="en-US" sz="3600" b="1" dirty="0"/>
              <a:t> {   </a:t>
            </a:r>
          </a:p>
          <a:p>
            <a:pPr marL="0" indent="0" algn="l" rtl="0">
              <a:buNone/>
            </a:pPr>
            <a:r>
              <a:rPr lang="en-US" sz="3600" b="1" dirty="0" smtClean="0"/>
              <a:t>public </a:t>
            </a:r>
            <a:r>
              <a:rPr lang="en-US" sz="3600" b="1" dirty="0"/>
              <a:t>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/>
              <a:t>a,i</a:t>
            </a:r>
            <a:r>
              <a:rPr lang="en-US" sz="3600" b="1" dirty="0"/>
              <a:t>;</a:t>
            </a:r>
          </a:p>
          <a:p>
            <a:pPr marL="0" indent="0" algn="l" rtl="0">
              <a:buNone/>
            </a:pPr>
            <a:r>
              <a:rPr lang="en-US" sz="3600" b="1" dirty="0" smtClean="0"/>
              <a:t>Scanner </a:t>
            </a:r>
            <a:r>
              <a:rPr lang="en-US" sz="3600" b="1" dirty="0"/>
              <a:t>input = new Scanner (System.in);</a:t>
            </a:r>
          </a:p>
          <a:p>
            <a:pPr marL="0" indent="0" algn="l" rtl="0">
              <a:buNone/>
            </a:pPr>
            <a:r>
              <a:rPr lang="en-US" sz="3600" b="1" dirty="0" smtClean="0"/>
              <a:t>i </a:t>
            </a:r>
            <a:r>
              <a:rPr lang="en-US" sz="3600" b="1" dirty="0"/>
              <a:t>= </a:t>
            </a:r>
            <a:r>
              <a:rPr lang="en-US" sz="3600" b="1" dirty="0" err="1"/>
              <a:t>input.nextInt</a:t>
            </a:r>
            <a:r>
              <a:rPr lang="en-US" sz="3600" b="1" dirty="0"/>
              <a:t>();</a:t>
            </a:r>
          </a:p>
          <a:p>
            <a:pPr marL="0" indent="0" algn="l" rtl="0">
              <a:buNone/>
            </a:pPr>
            <a:r>
              <a:rPr lang="en-US" sz="3600" b="1" dirty="0"/>
              <a:t>for (a=1 ; a&lt;=10 ; a++) </a:t>
            </a:r>
          </a:p>
          <a:p>
            <a:pPr marL="0" indent="0" algn="l" rtl="0">
              <a:buNone/>
            </a:pPr>
            <a:r>
              <a:rPr lang="en-US" sz="3600" b="1" dirty="0" err="1"/>
              <a:t>System.out.println</a:t>
            </a:r>
            <a:r>
              <a:rPr lang="en-US" sz="3600" b="1" dirty="0"/>
              <a:t>(a*i</a:t>
            </a:r>
            <a:r>
              <a:rPr lang="en-US" sz="3600" b="1" dirty="0" smtClean="0"/>
              <a:t>);       }    </a:t>
            </a:r>
            <a:r>
              <a:rPr lang="en-US" sz="3600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(3)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ar-SA" sz="3600" b="1" dirty="0"/>
              <a:t>برنامج يقوم بطباعة الأعداد الفردية بين 1 - 20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class </a:t>
            </a:r>
            <a:r>
              <a:rPr lang="en-US" sz="4000" b="1" dirty="0" err="1"/>
              <a:t>Css</a:t>
            </a:r>
            <a:r>
              <a:rPr lang="en-US" sz="4000" b="1" dirty="0"/>
              <a:t> {   </a:t>
            </a:r>
          </a:p>
          <a:p>
            <a:pPr marL="0" indent="0" algn="l" rtl="0">
              <a:buNone/>
            </a:pPr>
            <a:r>
              <a:rPr lang="en-US" sz="4000" b="1" dirty="0"/>
              <a:t>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 err="1"/>
              <a:t>int</a:t>
            </a:r>
            <a:r>
              <a:rPr lang="en-US" sz="4000" b="1" dirty="0"/>
              <a:t> a; </a:t>
            </a:r>
          </a:p>
          <a:p>
            <a:pPr marL="0" indent="0" algn="l" rtl="0">
              <a:buNone/>
            </a:pPr>
            <a:r>
              <a:rPr lang="en-US" sz="4000" b="1" dirty="0"/>
              <a:t>for (</a:t>
            </a:r>
            <a:r>
              <a:rPr lang="en-US" sz="4000" b="1" dirty="0" smtClean="0"/>
              <a:t>a=1 </a:t>
            </a:r>
            <a:r>
              <a:rPr lang="en-US" sz="4000" b="1" dirty="0">
                <a:solidFill>
                  <a:srgbClr val="FF0000"/>
                </a:solidFill>
              </a:rPr>
              <a:t>;</a:t>
            </a:r>
            <a:r>
              <a:rPr lang="en-US" sz="4000" b="1" dirty="0"/>
              <a:t> </a:t>
            </a:r>
            <a:r>
              <a:rPr lang="en-US" sz="4000" b="1" dirty="0" smtClean="0"/>
              <a:t>a&lt;=20 </a:t>
            </a:r>
            <a:r>
              <a:rPr lang="en-US" sz="4000" b="1" dirty="0" smtClean="0">
                <a:solidFill>
                  <a:srgbClr val="FF0000"/>
                </a:solidFill>
              </a:rPr>
              <a:t>;</a:t>
            </a:r>
            <a:r>
              <a:rPr lang="en-US" sz="4000" b="1" dirty="0" smtClean="0"/>
              <a:t> a+=2) 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err="1"/>
              <a:t>System.out.println</a:t>
            </a:r>
            <a:r>
              <a:rPr lang="en-US" sz="4000" b="1" dirty="0"/>
              <a:t>(a);</a:t>
            </a:r>
          </a:p>
          <a:p>
            <a:pPr marL="0" indent="0" algn="l" rtl="0">
              <a:buNone/>
            </a:pPr>
            <a:r>
              <a:rPr lang="en-US" sz="4000" b="1" dirty="0"/>
              <a:t>    </a:t>
            </a:r>
            <a:r>
              <a:rPr lang="en-US" sz="4000" b="1" dirty="0" smtClean="0"/>
              <a:t>}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75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مثال(4)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r-SA" sz="4000" b="1" dirty="0" smtClean="0"/>
              <a:t>أكتب برنامج يطبع سلسلة الأعداد</a:t>
            </a:r>
          </a:p>
          <a:p>
            <a:pPr marL="0" indent="0">
              <a:buNone/>
            </a:pPr>
            <a:r>
              <a:rPr lang="ar-SA" sz="4000" b="1" dirty="0" smtClean="0"/>
              <a:t>100-90-80-70-60-50-40-30-20-10-0</a:t>
            </a:r>
            <a:endParaRPr lang="en-GB" sz="4000" b="1" dirty="0" smtClean="0"/>
          </a:p>
          <a:p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class </a:t>
            </a:r>
            <a:r>
              <a:rPr lang="en-US" sz="4000" b="1" dirty="0" err="1"/>
              <a:t>Css</a:t>
            </a:r>
            <a:r>
              <a:rPr lang="en-US" sz="4000" b="1" dirty="0"/>
              <a:t> {   </a:t>
            </a:r>
          </a:p>
          <a:p>
            <a:pPr marL="0" indent="0" algn="l" rtl="0">
              <a:buNone/>
            </a:pPr>
            <a:r>
              <a:rPr lang="en-US" sz="4000" b="1" dirty="0"/>
              <a:t>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 err="1"/>
              <a:t>int</a:t>
            </a:r>
            <a:r>
              <a:rPr lang="en-US" sz="4000" b="1" dirty="0"/>
              <a:t> a; </a:t>
            </a:r>
          </a:p>
          <a:p>
            <a:pPr marL="0" indent="0" algn="l" rtl="0">
              <a:buNone/>
            </a:pPr>
            <a:r>
              <a:rPr lang="en-US" sz="4000" b="1" dirty="0"/>
              <a:t>for (</a:t>
            </a:r>
            <a:r>
              <a:rPr lang="en-US" sz="4000" b="1" dirty="0" smtClean="0"/>
              <a:t>a=100 </a:t>
            </a:r>
            <a:r>
              <a:rPr lang="en-US" sz="4000" b="1" dirty="0">
                <a:solidFill>
                  <a:srgbClr val="FF0000"/>
                </a:solidFill>
              </a:rPr>
              <a:t>;</a:t>
            </a:r>
            <a:r>
              <a:rPr lang="en-US" sz="4000" b="1" dirty="0"/>
              <a:t> </a:t>
            </a:r>
            <a:r>
              <a:rPr lang="en-US" sz="4000" b="1" dirty="0" smtClean="0"/>
              <a:t>a</a:t>
            </a:r>
            <a:r>
              <a:rPr lang="en-US" sz="4000" b="1" dirty="0" smtClean="0">
                <a:solidFill>
                  <a:srgbClr val="FF0000"/>
                </a:solidFill>
              </a:rPr>
              <a:t>&gt;=</a:t>
            </a:r>
            <a:r>
              <a:rPr lang="en-US" sz="4000" b="1" dirty="0" smtClean="0"/>
              <a:t>0 </a:t>
            </a:r>
            <a:r>
              <a:rPr lang="en-US" sz="4000" b="1" dirty="0" smtClean="0">
                <a:solidFill>
                  <a:srgbClr val="FF0000"/>
                </a:solidFill>
              </a:rPr>
              <a:t>;</a:t>
            </a:r>
            <a:r>
              <a:rPr lang="en-US" sz="4000" b="1" dirty="0" smtClean="0"/>
              <a:t> a</a:t>
            </a:r>
            <a:r>
              <a:rPr lang="en-US" sz="4000" b="1" dirty="0" smtClean="0">
                <a:solidFill>
                  <a:srgbClr val="FF0000"/>
                </a:solidFill>
              </a:rPr>
              <a:t>-=</a:t>
            </a:r>
            <a:r>
              <a:rPr lang="en-US" sz="4000" b="1" dirty="0" smtClean="0"/>
              <a:t>10) 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err="1"/>
              <a:t>System.out.println</a:t>
            </a:r>
            <a:r>
              <a:rPr lang="en-US" sz="4000" b="1" dirty="0"/>
              <a:t>(a);</a:t>
            </a:r>
          </a:p>
          <a:p>
            <a:pPr marL="0" indent="0" algn="l" rtl="0">
              <a:buNone/>
            </a:pPr>
            <a:r>
              <a:rPr lang="en-US" sz="4000" b="1" dirty="0"/>
              <a:t>    </a:t>
            </a:r>
            <a:r>
              <a:rPr lang="en-US" sz="4000" b="1" dirty="0" smtClean="0"/>
              <a:t>}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54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r"/>
            <a:r>
              <a:rPr lang="ar-SA" b="1" dirty="0"/>
              <a:t>حلقات </a:t>
            </a:r>
            <a:r>
              <a:rPr lang="en-GB" b="1" dirty="0"/>
              <a:t>for</a:t>
            </a:r>
            <a:r>
              <a:rPr lang="ar-SA" b="1" dirty="0"/>
              <a:t> </a:t>
            </a:r>
            <a:r>
              <a:rPr lang="ar-SA" b="1" dirty="0" smtClean="0"/>
              <a:t>المتداخلة: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ar-SA" b="1" dirty="0"/>
              <a:t>تأخذ حلقات </a:t>
            </a:r>
            <a:r>
              <a:rPr lang="en-US" b="1" dirty="0"/>
              <a:t>for </a:t>
            </a:r>
            <a:r>
              <a:rPr lang="ar-SA" b="1" dirty="0"/>
              <a:t> المتداخلة الشكل العام التالي :-</a:t>
            </a:r>
            <a:endParaRPr lang="en-US" b="1" dirty="0"/>
          </a:p>
          <a:p>
            <a:pPr algn="l">
              <a:buNone/>
            </a:pPr>
            <a:r>
              <a:rPr lang="en-US" b="1" dirty="0"/>
              <a:t>for (..........)</a:t>
            </a:r>
          </a:p>
          <a:p>
            <a:pPr algn="l">
              <a:buNone/>
            </a:pPr>
            <a:r>
              <a:rPr lang="en-US" b="1" dirty="0"/>
              <a:t>              for (..........)</a:t>
            </a:r>
          </a:p>
          <a:p>
            <a:pPr algn="l">
              <a:buNone/>
            </a:pPr>
            <a:r>
              <a:rPr lang="en-US" b="1" dirty="0"/>
              <a:t>for (..........)           			     </a:t>
            </a:r>
          </a:p>
          <a:p>
            <a:pPr algn="l" rtl="0">
              <a:buNone/>
            </a:pPr>
            <a:r>
              <a:rPr lang="en-US" b="1" dirty="0"/>
              <a:t>                                                       statements;   </a:t>
            </a:r>
          </a:p>
          <a:p>
            <a:endParaRPr lang="ar-SA" b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(5)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4000" b="1" dirty="0"/>
              <a:t>أكتب برنامج يقوم بطباعة جدول الضرب للأعداد من 1 إلى 10</a:t>
            </a:r>
          </a:p>
          <a:p>
            <a:pPr marL="0" indent="0" algn="just">
              <a:buNone/>
            </a:pP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public class </a:t>
            </a:r>
            <a:r>
              <a:rPr lang="en-US" sz="4000" b="1" dirty="0" err="1"/>
              <a:t>Css</a:t>
            </a:r>
            <a:r>
              <a:rPr lang="en-US" sz="4000" b="1" dirty="0"/>
              <a:t> {   </a:t>
            </a:r>
          </a:p>
          <a:p>
            <a:pPr marL="0" indent="0" algn="l" rtl="0">
              <a:buNone/>
            </a:pPr>
            <a:r>
              <a:rPr lang="en-US" sz="4000" b="1" dirty="0"/>
              <a:t>public static void main(String[] </a:t>
            </a:r>
            <a:r>
              <a:rPr lang="en-US" sz="4000" b="1" dirty="0" err="1"/>
              <a:t>args</a:t>
            </a:r>
            <a:r>
              <a:rPr lang="en-US" sz="4000" b="1" dirty="0"/>
              <a:t>) {</a:t>
            </a:r>
          </a:p>
          <a:p>
            <a:pPr marL="0" indent="0" algn="l" rtl="0">
              <a:buNone/>
            </a:pPr>
            <a:r>
              <a:rPr lang="en-US" sz="4000" b="1" dirty="0" err="1"/>
              <a:t>int</a:t>
            </a:r>
            <a:r>
              <a:rPr lang="en-US" sz="4000" b="1" dirty="0"/>
              <a:t> </a:t>
            </a:r>
            <a:r>
              <a:rPr lang="en-US" sz="4000" b="1" dirty="0" err="1"/>
              <a:t>a,b</a:t>
            </a:r>
            <a:r>
              <a:rPr lang="en-US" sz="4000" b="1" dirty="0"/>
              <a:t>;</a:t>
            </a:r>
          </a:p>
          <a:p>
            <a:pPr marL="0" indent="0" algn="l" rtl="0">
              <a:buNone/>
            </a:pPr>
            <a:r>
              <a:rPr lang="en-US" sz="4000" b="1" dirty="0"/>
              <a:t>for (a=1 ; a&lt;=10 ; a++) </a:t>
            </a:r>
            <a:r>
              <a:rPr lang="en-US" sz="4000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000" b="1" dirty="0" smtClean="0"/>
              <a:t>	for </a:t>
            </a:r>
            <a:r>
              <a:rPr lang="en-US" sz="4000" b="1" dirty="0"/>
              <a:t>(b=1 ; b</a:t>
            </a:r>
            <a:r>
              <a:rPr lang="en-US" sz="4000" b="1" dirty="0" smtClean="0"/>
              <a:t>&lt;=10 </a:t>
            </a:r>
            <a:r>
              <a:rPr lang="en-US" sz="4000" b="1" dirty="0"/>
              <a:t>; b++) </a:t>
            </a:r>
          </a:p>
          <a:p>
            <a:pPr marL="0" indent="0" algn="l" rtl="0">
              <a:buNone/>
            </a:pPr>
            <a:r>
              <a:rPr lang="en-US" sz="4000" b="1" dirty="0" smtClean="0"/>
              <a:t>		</a:t>
            </a: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(a*b);</a:t>
            </a:r>
            <a:endParaRPr lang="en-US" sz="4000" b="1" dirty="0"/>
          </a:p>
          <a:p>
            <a:pPr marL="0" indent="0" algn="l" rtl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			 }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4000" b="1" dirty="0"/>
              <a:t>    }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800" b="1" dirty="0" smtClean="0"/>
              <a:t>الأهداف</a:t>
            </a:r>
            <a:endParaRPr lang="ar-SA" sz="48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 smtClean="0"/>
              <a:t>الحلقات التكرارية</a:t>
            </a:r>
          </a:p>
          <a:p>
            <a:r>
              <a:rPr lang="ar-SA" sz="4000" b="1" dirty="0" smtClean="0"/>
              <a:t>التحكم في الحلقات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/>
              <a:t>حلقة </a:t>
            </a:r>
            <a:r>
              <a:rPr lang="en-US" b="1" dirty="0"/>
              <a:t>while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حلقة</a:t>
            </a:r>
            <a:r>
              <a:rPr lang="en-US" sz="4000" b="1" dirty="0" smtClean="0"/>
              <a:t>while </a:t>
            </a:r>
            <a:r>
              <a:rPr lang="ar-SA" sz="4000" b="1" dirty="0" smtClean="0"/>
              <a:t> وكما </a:t>
            </a:r>
            <a:r>
              <a:rPr lang="ar-SA" sz="4000" b="1" dirty="0"/>
              <a:t>ترجمتها للغة العربية فمعناها ما دام أو </a:t>
            </a:r>
            <a:r>
              <a:rPr lang="ar-SA" sz="4000" b="1" dirty="0">
                <a:solidFill>
                  <a:srgbClr val="FF0000"/>
                </a:solidFill>
              </a:rPr>
              <a:t>طالما</a:t>
            </a:r>
            <a:r>
              <a:rPr lang="ar-SA" sz="4000" b="1" dirty="0"/>
              <a:t>.. </a:t>
            </a:r>
          </a:p>
          <a:p>
            <a:pPr algn="just"/>
            <a:r>
              <a:rPr lang="ar-SA" sz="4000" b="1" dirty="0" smtClean="0"/>
              <a:t>تقوم بتكرار غير محدد من المرات إلى حين تحقق شرط معين..</a:t>
            </a:r>
          </a:p>
          <a:p>
            <a:pPr algn="just"/>
            <a:r>
              <a:rPr lang="ar-SA" sz="4000" b="1" dirty="0" smtClean="0"/>
              <a:t>عدم وضع الشرط ينتج حلقة </a:t>
            </a:r>
            <a:r>
              <a:rPr lang="ar-SA" sz="4000" b="1" dirty="0" smtClean="0">
                <a:solidFill>
                  <a:srgbClr val="FF0000"/>
                </a:solidFill>
              </a:rPr>
              <a:t>لا نهائية</a:t>
            </a:r>
            <a:r>
              <a:rPr lang="ar-SA" sz="4000" b="1" dirty="0" smtClean="0"/>
              <a:t>..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تتكون من الكلمة الاساسية </a:t>
            </a:r>
            <a:r>
              <a:rPr lang="en-US" sz="4000" b="1" dirty="0" smtClean="0"/>
              <a:t>While</a:t>
            </a:r>
            <a:r>
              <a:rPr lang="ar-SA" sz="4000" b="1" dirty="0" smtClean="0"/>
              <a:t> يليها الشرط بين قوسين..</a:t>
            </a:r>
          </a:p>
          <a:p>
            <a:pPr algn="just"/>
            <a:r>
              <a:rPr lang="ar-SA" sz="4000" b="1" dirty="0" smtClean="0"/>
              <a:t>الصيغة العامة:</a:t>
            </a:r>
          </a:p>
          <a:p>
            <a:pPr marL="0" indent="0" algn="just" rtl="0">
              <a:buNone/>
            </a:pPr>
            <a:r>
              <a:rPr lang="en-US" sz="4000" b="1" dirty="0" smtClean="0"/>
              <a:t>While ( </a:t>
            </a:r>
            <a:r>
              <a:rPr lang="en-US" sz="4000" b="1" dirty="0" smtClean="0">
                <a:solidFill>
                  <a:srgbClr val="FF0000"/>
                </a:solidFill>
              </a:rPr>
              <a:t>condition</a:t>
            </a:r>
            <a:r>
              <a:rPr lang="en-US" sz="4000" b="1" dirty="0" smtClean="0"/>
              <a:t>) </a:t>
            </a:r>
            <a:r>
              <a:rPr lang="en-US" sz="4000" b="1" dirty="0" smtClean="0">
                <a:solidFill>
                  <a:srgbClr val="FF0000"/>
                </a:solidFill>
              </a:rPr>
              <a:t>{</a:t>
            </a:r>
          </a:p>
          <a:p>
            <a:pPr marL="0" indent="0" algn="just" rtl="0">
              <a:buNone/>
            </a:pPr>
            <a:r>
              <a:rPr lang="en-US" sz="4000" b="1" dirty="0" smtClean="0"/>
              <a:t>Statement..</a:t>
            </a:r>
            <a:endParaRPr lang="en-US" sz="4000" b="1" dirty="0"/>
          </a:p>
          <a:p>
            <a:pPr marL="0" indent="0" algn="just" rtl="0">
              <a:buNone/>
            </a:pPr>
            <a:endParaRPr lang="en-US" sz="4000" b="1" dirty="0" smtClean="0"/>
          </a:p>
          <a:p>
            <a:pPr marL="0" indent="0" algn="just" rtl="0">
              <a:buNone/>
            </a:pP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78098"/>
          </a:xfrm>
        </p:spPr>
        <p:txBody>
          <a:bodyPr>
            <a:normAutofit/>
          </a:bodyPr>
          <a:lstStyle/>
          <a:p>
            <a:r>
              <a:rPr lang="ar-SA" sz="3600" b="1" dirty="0" smtClean="0"/>
              <a:t>شكل يوضح طريقة عمل الحلقة</a:t>
            </a:r>
            <a:endParaRPr lang="ar-SA" sz="3600" b="1" dirty="0"/>
          </a:p>
        </p:txBody>
      </p:sp>
      <p:sp>
        <p:nvSpPr>
          <p:cNvPr id="4" name="Rectangle 4"/>
          <p:cNvSpPr/>
          <p:nvPr/>
        </p:nvSpPr>
        <p:spPr>
          <a:xfrm>
            <a:off x="3483992" y="4632309"/>
            <a:ext cx="2448272" cy="7234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جسم الحلقة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" name="Diamond 5"/>
          <p:cNvSpPr/>
          <p:nvPr/>
        </p:nvSpPr>
        <p:spPr>
          <a:xfrm>
            <a:off x="3166256" y="2979506"/>
            <a:ext cx="3096344" cy="864096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 smtClean="0"/>
              <a:t>الشرط</a:t>
            </a:r>
            <a:endParaRPr lang="en-GB" sz="2400" b="1" dirty="0"/>
          </a:p>
        </p:txBody>
      </p:sp>
      <p:cxnSp>
        <p:nvCxnSpPr>
          <p:cNvPr id="6" name="Straight Connector 26"/>
          <p:cNvCxnSpPr/>
          <p:nvPr/>
        </p:nvCxnSpPr>
        <p:spPr>
          <a:xfrm>
            <a:off x="4695083" y="5369796"/>
            <a:ext cx="0" cy="435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0"/>
          <p:cNvCxnSpPr/>
          <p:nvPr/>
        </p:nvCxnSpPr>
        <p:spPr>
          <a:xfrm>
            <a:off x="4696671" y="3871808"/>
            <a:ext cx="0" cy="73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31"/>
          <p:cNvSpPr txBox="1"/>
          <p:nvPr/>
        </p:nvSpPr>
        <p:spPr>
          <a:xfrm>
            <a:off x="4786314" y="398761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صحيح</a:t>
            </a:r>
            <a:endParaRPr lang="en-GB" sz="2400" b="1" dirty="0"/>
          </a:p>
        </p:txBody>
      </p:sp>
      <p:sp>
        <p:nvSpPr>
          <p:cNvPr id="9" name="TextBox 32"/>
          <p:cNvSpPr txBox="1"/>
          <p:nvPr/>
        </p:nvSpPr>
        <p:spPr>
          <a:xfrm>
            <a:off x="1835696" y="308913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خطأ</a:t>
            </a:r>
            <a:endParaRPr lang="en-GB" sz="2400" b="1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6948264" y="2829936"/>
            <a:ext cx="0" cy="29753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شكل بيضاوي 10"/>
          <p:cNvSpPr/>
          <p:nvPr/>
        </p:nvSpPr>
        <p:spPr>
          <a:xfrm>
            <a:off x="329026" y="2928934"/>
            <a:ext cx="1714512" cy="9286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إنهاء</a:t>
            </a:r>
            <a:endParaRPr lang="en-US" sz="2400" b="1" dirty="0"/>
          </a:p>
        </p:txBody>
      </p:sp>
      <p:cxnSp>
        <p:nvCxnSpPr>
          <p:cNvPr id="13" name="رابط كسهم مستقيم 12"/>
          <p:cNvCxnSpPr/>
          <p:nvPr/>
        </p:nvCxnSpPr>
        <p:spPr>
          <a:xfrm flipH="1">
            <a:off x="1979712" y="3411554"/>
            <a:ext cx="1218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4"/>
          <p:cNvSpPr/>
          <p:nvPr/>
        </p:nvSpPr>
        <p:spPr>
          <a:xfrm>
            <a:off x="3491880" y="1553372"/>
            <a:ext cx="2448272" cy="77806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تعبير التمهيد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30"/>
          <p:cNvCxnSpPr/>
          <p:nvPr/>
        </p:nvCxnSpPr>
        <p:spPr>
          <a:xfrm flipH="1">
            <a:off x="4714428" y="2365589"/>
            <a:ext cx="1588" cy="630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6"/>
          <p:cNvCxnSpPr/>
          <p:nvPr/>
        </p:nvCxnSpPr>
        <p:spPr>
          <a:xfrm>
            <a:off x="4716016" y="5801844"/>
            <a:ext cx="2232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/>
          <p:nvPr/>
        </p:nvCxnSpPr>
        <p:spPr>
          <a:xfrm flipH="1" flipV="1">
            <a:off x="4786314" y="2829936"/>
            <a:ext cx="2130319" cy="1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من الشكل السابق يتضح لنا أنه يتم اختبار الشرط </a:t>
            </a:r>
            <a:r>
              <a:rPr lang="ar-SA" sz="4000" b="1" dirty="0" smtClean="0">
                <a:solidFill>
                  <a:srgbClr val="FF0000"/>
                </a:solidFill>
              </a:rPr>
              <a:t>قبل</a:t>
            </a:r>
            <a:r>
              <a:rPr lang="ar-SA" sz="4000" b="1" dirty="0" smtClean="0"/>
              <a:t> الدخول في الحلقة، أي أنه </a:t>
            </a:r>
            <a:r>
              <a:rPr lang="ar-SA" sz="4000" b="1" dirty="0" smtClean="0">
                <a:solidFill>
                  <a:srgbClr val="FF0000"/>
                </a:solidFill>
              </a:rPr>
              <a:t>لا يحدث </a:t>
            </a:r>
            <a:r>
              <a:rPr lang="ar-SA" sz="4000" b="1" dirty="0" smtClean="0"/>
              <a:t>شيء في حالة </a:t>
            </a:r>
            <a:r>
              <a:rPr lang="ar-SA" sz="4000" b="1" dirty="0" smtClean="0">
                <a:solidFill>
                  <a:srgbClr val="FF0000"/>
                </a:solidFill>
              </a:rPr>
              <a:t>عدم</a:t>
            </a:r>
            <a:r>
              <a:rPr lang="ar-SA" sz="4000" b="1" dirty="0" smtClean="0"/>
              <a:t> تحقق الشرط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61370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(6)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3600" b="1" dirty="0" smtClean="0"/>
              <a:t>أكتب برنامج يقوم بطباعة الأعداد أصغر من 100 وعند الوصول للرقم 100 يطبع </a:t>
            </a:r>
            <a:r>
              <a:rPr lang="en-US" sz="3600" b="1" dirty="0" smtClean="0"/>
              <a:t>Finish</a:t>
            </a:r>
            <a:r>
              <a:rPr lang="ar-SA" sz="3600" b="1" dirty="0" smtClean="0"/>
              <a:t> </a:t>
            </a:r>
            <a:endParaRPr 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0832" y="44624"/>
            <a:ext cx="8229600" cy="640871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class </a:t>
            </a:r>
            <a:r>
              <a:rPr lang="en-US" sz="3600" b="1" dirty="0" err="1"/>
              <a:t>Css</a:t>
            </a:r>
            <a:r>
              <a:rPr lang="en-US" sz="3600" b="1" dirty="0"/>
              <a:t> {   </a:t>
            </a:r>
          </a:p>
          <a:p>
            <a:pPr marL="0" indent="0" algn="l" rtl="0">
              <a:buNone/>
            </a:pP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</a:t>
            </a:r>
          </a:p>
          <a:p>
            <a:pPr marL="0" indent="0" algn="l" rtl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 a=1; </a:t>
            </a:r>
          </a:p>
          <a:p>
            <a:pPr marL="0" indent="0" algn="l" rtl="0">
              <a:buNone/>
            </a:pPr>
            <a:r>
              <a:rPr lang="en-US" sz="3600" b="1" dirty="0"/>
              <a:t>while (a&lt;100)</a:t>
            </a:r>
            <a:r>
              <a:rPr lang="en-US" sz="3600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600" b="1" dirty="0" err="1"/>
              <a:t>System.out.println</a:t>
            </a:r>
            <a:r>
              <a:rPr lang="en-US" sz="3600" b="1" dirty="0"/>
              <a:t>(a);</a:t>
            </a:r>
          </a:p>
          <a:p>
            <a:pPr marL="0" indent="0" algn="l" rtl="0">
              <a:buNone/>
            </a:pPr>
            <a:r>
              <a:rPr lang="en-US" sz="3600" b="1" dirty="0"/>
              <a:t>a++ </a:t>
            </a:r>
            <a:r>
              <a:rPr lang="en-US" sz="3600" b="1" dirty="0" smtClean="0"/>
              <a:t>;              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 err="1"/>
              <a:t>System.out.println</a:t>
            </a:r>
            <a:r>
              <a:rPr lang="en-US" sz="3600" b="1" dirty="0"/>
              <a:t>("Finish");</a:t>
            </a:r>
          </a:p>
          <a:p>
            <a:pPr marL="0" indent="0" algn="l" rtl="0">
              <a:buNone/>
            </a:pPr>
            <a:r>
              <a:rPr lang="en-US" sz="3600" b="1" dirty="0"/>
              <a:t>}</a:t>
            </a:r>
          </a:p>
          <a:p>
            <a:pPr marL="0" indent="0" algn="l" rtl="0">
              <a:buNone/>
            </a:pPr>
            <a:r>
              <a:rPr lang="en-US" sz="3600" b="1" dirty="0"/>
              <a:t>    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/>
              <a:t>حلقة </a:t>
            </a:r>
            <a:r>
              <a:rPr lang="en-US" b="1" dirty="0" smtClean="0"/>
              <a:t>Do while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/>
              <a:t>تستخدم </a:t>
            </a:r>
            <a:r>
              <a:rPr lang="en-US" sz="4000" b="1" dirty="0"/>
              <a:t>do while</a:t>
            </a:r>
            <a:r>
              <a:rPr lang="ar-SA" sz="4000" b="1" dirty="0"/>
              <a:t> كسابقتها </a:t>
            </a:r>
            <a:r>
              <a:rPr lang="en-US" sz="4000" b="1" dirty="0"/>
              <a:t>while</a:t>
            </a:r>
            <a:r>
              <a:rPr lang="ar-SA" sz="4000" b="1" dirty="0"/>
              <a:t> لعمل تكرار لجملة أو لعدة </a:t>
            </a:r>
            <a:r>
              <a:rPr lang="ar-SA" sz="4000" b="1" dirty="0" smtClean="0"/>
              <a:t>جمل في حالة تحقق شرط معين.. </a:t>
            </a:r>
            <a:r>
              <a:rPr lang="ar-SA" sz="4000" b="1" dirty="0"/>
              <a:t>فلها </a:t>
            </a:r>
            <a:r>
              <a:rPr lang="ar-SA" sz="4000" b="1" dirty="0">
                <a:solidFill>
                  <a:srgbClr val="FF0000"/>
                </a:solidFill>
              </a:rPr>
              <a:t>شرط وأمر</a:t>
            </a:r>
            <a:r>
              <a:rPr lang="ar-SA" sz="4000" b="1" dirty="0"/>
              <a:t>، </a:t>
            </a:r>
            <a:r>
              <a:rPr lang="ar-SA" sz="4000" b="1" dirty="0" smtClean="0"/>
              <a:t>حيث يتم تكرار الأمر </a:t>
            </a:r>
            <a:r>
              <a:rPr lang="ar-SA" sz="4000" b="1" dirty="0"/>
              <a:t>إلى حين </a:t>
            </a:r>
            <a:r>
              <a:rPr lang="ar-SA" sz="4000" b="1" dirty="0">
                <a:solidFill>
                  <a:srgbClr val="FF0000"/>
                </a:solidFill>
              </a:rPr>
              <a:t>عدم</a:t>
            </a:r>
            <a:r>
              <a:rPr lang="ar-SA" sz="4000" b="1" dirty="0"/>
              <a:t> تحقق الشرط</a:t>
            </a:r>
            <a:r>
              <a:rPr lang="ar-SA" sz="4000" b="1" dirty="0" smtClean="0"/>
              <a:t>..</a:t>
            </a:r>
          </a:p>
          <a:p>
            <a:pPr algn="just"/>
            <a:r>
              <a:rPr lang="ar-SA" sz="4000" b="1" dirty="0" smtClean="0"/>
              <a:t>تختلف عن حلقة </a:t>
            </a:r>
            <a:r>
              <a:rPr lang="en-US" sz="4000" b="1" dirty="0"/>
              <a:t>while</a:t>
            </a:r>
            <a:r>
              <a:rPr lang="ar-SA" sz="4000" b="1" dirty="0"/>
              <a:t> </a:t>
            </a:r>
            <a:r>
              <a:rPr lang="ar-SA" sz="4000" b="1" dirty="0" smtClean="0"/>
              <a:t>في أنها تنفذ قبل اختبار الشرط وبالتالي فهي تنفذ مرة واحدة على الأقل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5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تتكون من الكلمة الاساسية </a:t>
            </a:r>
            <a:r>
              <a:rPr lang="en-US" sz="4000" b="1" dirty="0" smtClean="0"/>
              <a:t>Do</a:t>
            </a:r>
            <a:r>
              <a:rPr lang="ar-SA" sz="4000" b="1" dirty="0" smtClean="0"/>
              <a:t> يليها الجمل المراد تكرارها ثم الشرط..</a:t>
            </a:r>
          </a:p>
          <a:p>
            <a:pPr algn="just"/>
            <a:r>
              <a:rPr lang="ar-SA" sz="4000" b="1" dirty="0" smtClean="0"/>
              <a:t>الصيغة العامة:</a:t>
            </a:r>
          </a:p>
          <a:p>
            <a:pPr marL="0" indent="0" algn="just" rtl="0">
              <a:buNone/>
            </a:pPr>
            <a:r>
              <a:rPr lang="en-US" sz="4000" b="1" dirty="0" smtClean="0"/>
              <a:t>Do </a:t>
            </a:r>
            <a:r>
              <a:rPr lang="en-US" sz="4000" b="1" dirty="0" smtClean="0">
                <a:solidFill>
                  <a:srgbClr val="FF0000"/>
                </a:solidFill>
              </a:rPr>
              <a:t>{</a:t>
            </a:r>
          </a:p>
          <a:p>
            <a:pPr marL="0" indent="0" algn="just" rtl="0">
              <a:buNone/>
            </a:pPr>
            <a:r>
              <a:rPr lang="en-US" sz="4000" b="1" dirty="0" smtClean="0"/>
              <a:t>Statement..</a:t>
            </a:r>
            <a:endParaRPr lang="en-US" sz="4000" b="1" dirty="0"/>
          </a:p>
          <a:p>
            <a:pPr marL="0" indent="0" algn="just" rtl="0">
              <a:buNone/>
            </a:pPr>
            <a:endParaRPr lang="en-US" sz="4000" b="1" dirty="0" smtClean="0"/>
          </a:p>
          <a:p>
            <a:pPr marL="0" indent="0" algn="just" rtl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} </a:t>
            </a:r>
            <a:r>
              <a:rPr lang="en-US" sz="4000" b="1" dirty="0"/>
              <a:t>While ( </a:t>
            </a:r>
            <a:r>
              <a:rPr lang="en-US" sz="4000" b="1" dirty="0">
                <a:solidFill>
                  <a:srgbClr val="FF0000"/>
                </a:solidFill>
              </a:rPr>
              <a:t>condition</a:t>
            </a:r>
            <a:r>
              <a:rPr lang="en-US" sz="4000" b="1" dirty="0" smtClean="0"/>
              <a:t>);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78098"/>
          </a:xfrm>
        </p:spPr>
        <p:txBody>
          <a:bodyPr>
            <a:normAutofit/>
          </a:bodyPr>
          <a:lstStyle/>
          <a:p>
            <a:r>
              <a:rPr lang="ar-SA" sz="3600" b="1" dirty="0" smtClean="0"/>
              <a:t>شكل يوضح طريقة عمل الحلقة</a:t>
            </a:r>
            <a:endParaRPr lang="ar-SA" sz="3600" b="1" dirty="0"/>
          </a:p>
        </p:txBody>
      </p:sp>
      <p:sp>
        <p:nvSpPr>
          <p:cNvPr id="4" name="Rectangle 4"/>
          <p:cNvSpPr/>
          <p:nvPr/>
        </p:nvSpPr>
        <p:spPr>
          <a:xfrm>
            <a:off x="3413771" y="3031550"/>
            <a:ext cx="2448272" cy="7234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جسم الحلقة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" name="Diamond 5"/>
          <p:cNvSpPr/>
          <p:nvPr/>
        </p:nvSpPr>
        <p:spPr>
          <a:xfrm>
            <a:off x="3146911" y="4509120"/>
            <a:ext cx="3096344" cy="864096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 smtClean="0"/>
              <a:t>الشرط</a:t>
            </a:r>
            <a:endParaRPr lang="en-GB" sz="2400" b="1" dirty="0"/>
          </a:p>
        </p:txBody>
      </p:sp>
      <p:cxnSp>
        <p:nvCxnSpPr>
          <p:cNvPr id="6" name="Straight Connector 26"/>
          <p:cNvCxnSpPr/>
          <p:nvPr/>
        </p:nvCxnSpPr>
        <p:spPr>
          <a:xfrm>
            <a:off x="4695083" y="5369796"/>
            <a:ext cx="0" cy="435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0"/>
          <p:cNvCxnSpPr/>
          <p:nvPr/>
        </p:nvCxnSpPr>
        <p:spPr>
          <a:xfrm>
            <a:off x="4696671" y="3789040"/>
            <a:ext cx="0" cy="73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31"/>
          <p:cNvSpPr txBox="1"/>
          <p:nvPr/>
        </p:nvSpPr>
        <p:spPr>
          <a:xfrm>
            <a:off x="4832092" y="53133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صحيح</a:t>
            </a:r>
            <a:endParaRPr lang="en-GB" sz="2400" b="1" dirty="0"/>
          </a:p>
        </p:txBody>
      </p:sp>
      <p:sp>
        <p:nvSpPr>
          <p:cNvPr id="9" name="TextBox 32"/>
          <p:cNvSpPr txBox="1"/>
          <p:nvPr/>
        </p:nvSpPr>
        <p:spPr>
          <a:xfrm>
            <a:off x="2267744" y="447950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خطأ</a:t>
            </a:r>
            <a:endParaRPr lang="en-GB" sz="2400" b="1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6948264" y="2829936"/>
            <a:ext cx="0" cy="29753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شكل بيضاوي 10"/>
          <p:cNvSpPr/>
          <p:nvPr/>
        </p:nvSpPr>
        <p:spPr>
          <a:xfrm>
            <a:off x="481224" y="4437112"/>
            <a:ext cx="1714512" cy="9286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إنهاء</a:t>
            </a:r>
            <a:endParaRPr lang="en-US" sz="2400" b="1" dirty="0"/>
          </a:p>
        </p:txBody>
      </p:sp>
      <p:cxnSp>
        <p:nvCxnSpPr>
          <p:cNvPr id="13" name="رابط كسهم مستقيم 12"/>
          <p:cNvCxnSpPr/>
          <p:nvPr/>
        </p:nvCxnSpPr>
        <p:spPr>
          <a:xfrm flipH="1">
            <a:off x="2201664" y="4919732"/>
            <a:ext cx="1074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4"/>
          <p:cNvSpPr/>
          <p:nvPr/>
        </p:nvSpPr>
        <p:spPr>
          <a:xfrm>
            <a:off x="3491880" y="1553372"/>
            <a:ext cx="2448272" cy="77806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تعبير التمهيد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30"/>
          <p:cNvCxnSpPr/>
          <p:nvPr/>
        </p:nvCxnSpPr>
        <p:spPr>
          <a:xfrm flipH="1">
            <a:off x="4714428" y="2365589"/>
            <a:ext cx="1588" cy="630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6"/>
          <p:cNvCxnSpPr/>
          <p:nvPr/>
        </p:nvCxnSpPr>
        <p:spPr>
          <a:xfrm>
            <a:off x="4716016" y="5801844"/>
            <a:ext cx="2232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/>
          <p:nvPr/>
        </p:nvCxnSpPr>
        <p:spPr>
          <a:xfrm flipH="1" flipV="1">
            <a:off x="4786314" y="2829936"/>
            <a:ext cx="2130319" cy="1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/>
              <a:t>الفرق بين جملة </a:t>
            </a:r>
            <a:r>
              <a:rPr lang="en-US" sz="3600" b="1" dirty="0"/>
              <a:t>while</a:t>
            </a:r>
            <a:r>
              <a:rPr lang="ar-SA" sz="3600" b="1" dirty="0"/>
              <a:t> وجملة  </a:t>
            </a:r>
            <a:r>
              <a:rPr lang="en-US" sz="3600" b="1" dirty="0"/>
              <a:t>do while</a:t>
            </a:r>
            <a:r>
              <a:rPr lang="ar-SA" sz="3600" b="1" dirty="0"/>
              <a:t> هو أن الجمل في   </a:t>
            </a:r>
            <a:r>
              <a:rPr lang="en-US" sz="3600" b="1" dirty="0"/>
              <a:t>do while</a:t>
            </a:r>
            <a:r>
              <a:rPr lang="ar-SA" sz="3600" b="1" dirty="0"/>
              <a:t> يتم تنفيذها مرة واحدة على الأقل حتى لو كان الشرط خطأ , على عكس </a:t>
            </a:r>
            <a:r>
              <a:rPr lang="en-US" sz="3600" b="1" dirty="0"/>
              <a:t>while</a:t>
            </a:r>
            <a:r>
              <a:rPr lang="ar-SA" sz="3600" b="1" dirty="0"/>
              <a:t> التي تختبر الشرط أولا فإذا كان صحيحا يتم التنفيذ و التكرار, وإذا كان خطأ تتوقف دون تنفيذ الجمل داخل الحلقة .</a:t>
            </a:r>
            <a:endParaRPr lang="en-GB" sz="3600" b="1" dirty="0"/>
          </a:p>
          <a:p>
            <a:pPr algn="just"/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33796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114"/>
          </a:xfrm>
        </p:spPr>
        <p:txBody>
          <a:bodyPr/>
          <a:lstStyle/>
          <a:p>
            <a:pPr algn="r"/>
            <a:r>
              <a:rPr lang="ar-SA" b="1" dirty="0" smtClean="0"/>
              <a:t>مقدمة: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00600"/>
          </a:xfrm>
        </p:spPr>
        <p:txBody>
          <a:bodyPr>
            <a:noAutofit/>
          </a:bodyPr>
          <a:lstStyle/>
          <a:p>
            <a:pPr algn="just"/>
            <a:r>
              <a:rPr lang="ar-SA" sz="4000" b="1" dirty="0"/>
              <a:t> الحلقات هي </a:t>
            </a:r>
            <a:r>
              <a:rPr lang="ar-SA" sz="4000" b="1" dirty="0" smtClean="0"/>
              <a:t>جُمل </a:t>
            </a:r>
            <a:r>
              <a:rPr lang="ar-SA" sz="4000" b="1" dirty="0"/>
              <a:t>تقوم بتنفيذ أوامر أو جمل ( كالبسيطة أو المركبة ) </a:t>
            </a:r>
            <a:r>
              <a:rPr lang="ar-SA" sz="4000" b="1" dirty="0">
                <a:solidFill>
                  <a:srgbClr val="FF0000"/>
                </a:solidFill>
              </a:rPr>
              <a:t>لمرات عديدة</a:t>
            </a:r>
            <a:r>
              <a:rPr lang="ar-SA" sz="4000" b="1" dirty="0"/>
              <a:t>. تحتوي </a:t>
            </a:r>
            <a:r>
              <a:rPr lang="ar-SA" sz="4000" b="1" dirty="0" smtClean="0"/>
              <a:t>على </a:t>
            </a:r>
            <a:r>
              <a:rPr lang="ar-SA" sz="4000" b="1" dirty="0"/>
              <a:t>شرط </a:t>
            </a:r>
            <a:r>
              <a:rPr lang="ar-SA" sz="4000" b="1" dirty="0" smtClean="0"/>
              <a:t>مثل الجمل </a:t>
            </a:r>
            <a:r>
              <a:rPr lang="ar-SA" sz="4000" b="1" dirty="0"/>
              <a:t>الشرطية، الفرق هنا </a:t>
            </a:r>
            <a:r>
              <a:rPr lang="ar-SA" sz="4000" b="1" dirty="0" smtClean="0"/>
              <a:t>أنها </a:t>
            </a:r>
            <a:r>
              <a:rPr lang="ar-SA" sz="4000" b="1" dirty="0"/>
              <a:t>عبارة عن </a:t>
            </a:r>
            <a:r>
              <a:rPr lang="ar-SA" sz="4000" b="1" dirty="0" smtClean="0"/>
              <a:t>حلقة، </a:t>
            </a:r>
            <a:r>
              <a:rPr lang="ar-SA" sz="4000" b="1" dirty="0"/>
              <a:t>فهي تنفذ وتنفذ لمرات عديدة إلى عدم تحقق الشرط ( نقول طالما أن الشرط محقق ).</a:t>
            </a:r>
          </a:p>
          <a:p>
            <a:pPr algn="just"/>
            <a:r>
              <a:rPr lang="ar-SA" sz="4000" b="1" dirty="0"/>
              <a:t>جافا </a:t>
            </a:r>
            <a:r>
              <a:rPr lang="ar-SA" sz="4000" b="1" dirty="0" smtClean="0"/>
              <a:t>تعرف </a:t>
            </a:r>
            <a:r>
              <a:rPr lang="ar-SA" sz="4000" b="1" dirty="0"/>
              <a:t>ثلاث أنواع من الحلقات : حلقة </a:t>
            </a:r>
            <a:r>
              <a:rPr lang="en-US" sz="4000" b="1" dirty="0">
                <a:solidFill>
                  <a:srgbClr val="FF0000"/>
                </a:solidFill>
              </a:rPr>
              <a:t>while</a:t>
            </a:r>
            <a:r>
              <a:rPr lang="en-US" sz="4000" b="1" dirty="0"/>
              <a:t>، </a:t>
            </a:r>
            <a:r>
              <a:rPr lang="ar-SA" sz="4000" b="1" dirty="0"/>
              <a:t>حلقة </a:t>
            </a:r>
            <a:r>
              <a:rPr lang="en-US" sz="4000" b="1" dirty="0">
                <a:solidFill>
                  <a:srgbClr val="FF0000"/>
                </a:solidFill>
              </a:rPr>
              <a:t>do while </a:t>
            </a:r>
            <a:r>
              <a:rPr lang="ar-SA" sz="4000" b="1" dirty="0" smtClean="0">
                <a:solidFill>
                  <a:srgbClr val="FF0000"/>
                </a:solidFill>
              </a:rPr>
              <a:t> </a:t>
            </a:r>
            <a:r>
              <a:rPr lang="ar-SA" sz="4000" b="1" dirty="0" smtClean="0"/>
              <a:t>وحلقة </a:t>
            </a:r>
            <a:r>
              <a:rPr lang="en-US" sz="4000" b="1" dirty="0" smtClean="0">
                <a:solidFill>
                  <a:srgbClr val="FF0000"/>
                </a:solidFill>
              </a:rPr>
              <a:t>for</a:t>
            </a:r>
            <a:r>
              <a:rPr lang="ar-SA" sz="4000" b="1" dirty="0" smtClean="0">
                <a:solidFill>
                  <a:srgbClr val="FF0000"/>
                </a:solidFill>
              </a:rPr>
              <a:t> </a:t>
            </a:r>
            <a:r>
              <a:rPr lang="ar-SA" sz="4000" b="1" dirty="0" smtClean="0"/>
              <a:t>..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(8)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4400" b="1" dirty="0"/>
              <a:t>اكتب برنامج يقوم بطباعة مجموع الأعداد من 1 – </a:t>
            </a:r>
            <a:r>
              <a:rPr lang="ar-SA" sz="4400" b="1" dirty="0" smtClean="0"/>
              <a:t>100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23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0832" y="44624"/>
            <a:ext cx="8229600" cy="640871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  <a:r>
              <a:rPr lang="en-US" sz="3600" b="1" dirty="0" smtClean="0"/>
              <a:t>    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4400" b="1" dirty="0" err="1"/>
              <a:t>int</a:t>
            </a:r>
            <a:r>
              <a:rPr lang="en-US" sz="4400" b="1" dirty="0"/>
              <a:t> x=1, </a:t>
            </a:r>
            <a:r>
              <a:rPr lang="en-US" sz="4400" b="1" dirty="0" smtClean="0"/>
              <a:t>sum=0 </a:t>
            </a:r>
            <a:r>
              <a:rPr lang="en-US" sz="4400" b="1" dirty="0"/>
              <a:t>;   </a:t>
            </a:r>
          </a:p>
          <a:p>
            <a:pPr marL="0" indent="0" algn="l" rtl="0">
              <a:buNone/>
            </a:pPr>
            <a:r>
              <a:rPr lang="en-US" sz="4400" b="1" dirty="0"/>
              <a:t>do </a:t>
            </a:r>
            <a:r>
              <a:rPr lang="en-US" sz="4400" b="1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400" b="1" dirty="0"/>
              <a:t>    </a:t>
            </a:r>
            <a:r>
              <a:rPr lang="en-US" sz="4400" b="1" dirty="0" smtClean="0"/>
              <a:t>sum+=</a:t>
            </a:r>
            <a:r>
              <a:rPr lang="en-US" sz="4400" b="1" dirty="0"/>
              <a:t>x</a:t>
            </a:r>
            <a:r>
              <a:rPr lang="en-US" sz="4400" b="1" dirty="0" smtClean="0"/>
              <a:t>;    //sum=</a:t>
            </a:r>
            <a:r>
              <a:rPr lang="en-US" sz="4400" b="1" dirty="0" err="1" smtClean="0"/>
              <a:t>sum+x</a:t>
            </a:r>
            <a:endParaRPr lang="en-US" sz="4400" b="1" dirty="0"/>
          </a:p>
          <a:p>
            <a:pPr marL="0" indent="0" algn="l" rtl="0">
              <a:buNone/>
            </a:pPr>
            <a:r>
              <a:rPr lang="en-US" sz="4400" b="1" dirty="0"/>
              <a:t>  </a:t>
            </a:r>
            <a:r>
              <a:rPr lang="en-US" sz="4400" b="1" dirty="0" smtClean="0"/>
              <a:t>     </a:t>
            </a:r>
            <a:r>
              <a:rPr lang="en-US" sz="4400" b="1" dirty="0"/>
              <a:t>x</a:t>
            </a:r>
            <a:r>
              <a:rPr lang="en-US" sz="4400" b="1" dirty="0" smtClean="0"/>
              <a:t>++;</a:t>
            </a:r>
            <a:endParaRPr lang="en-US" sz="4400" b="1" dirty="0"/>
          </a:p>
          <a:p>
            <a:pPr marL="0" indent="0" algn="l" rtl="0">
              <a:buNone/>
            </a:pPr>
            <a:r>
              <a:rPr lang="en-US" sz="4400" b="1" dirty="0"/>
              <a:t>    </a:t>
            </a:r>
            <a:r>
              <a:rPr lang="en-US" sz="4400" b="1" dirty="0">
                <a:solidFill>
                  <a:srgbClr val="0070C0"/>
                </a:solidFill>
              </a:rPr>
              <a:t>}</a:t>
            </a:r>
            <a:r>
              <a:rPr lang="en-US" sz="4400" b="1" dirty="0"/>
              <a:t> while(x</a:t>
            </a:r>
            <a:r>
              <a:rPr lang="en-US" sz="4400" b="1" dirty="0" smtClean="0"/>
              <a:t>&lt;=100);</a:t>
            </a:r>
            <a:endParaRPr lang="en-US" sz="4400" b="1" dirty="0"/>
          </a:p>
          <a:p>
            <a:pPr marL="0" indent="0" algn="l" rtl="0">
              <a:buNone/>
            </a:pPr>
            <a:r>
              <a:rPr lang="en-US" sz="4400" b="1" dirty="0" err="1" smtClean="0"/>
              <a:t>System.out.println</a:t>
            </a:r>
            <a:r>
              <a:rPr lang="en-US" sz="4400" b="1" dirty="0" smtClean="0"/>
              <a:t>(sum);</a:t>
            </a:r>
            <a:endParaRPr lang="en-US" sz="4400" b="1" dirty="0"/>
          </a:p>
          <a:p>
            <a:pPr marL="0" indent="0" algn="l" rtl="0">
              <a:buNone/>
            </a:pPr>
            <a:r>
              <a:rPr lang="en-US" sz="3600" b="1" dirty="0"/>
              <a:t>    </a:t>
            </a:r>
            <a:r>
              <a:rPr lang="en-US" sz="36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4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مثال(9)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برنامج يطلب من المستخدم إدخال قيم صحيحة عن طريق مربع الحوار ويقوم البرنامج بجمع الأرقام طالما أن الرقم المدخل لا يساوي صفر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26764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 algn="l" rtl="0">
              <a:buNone/>
            </a:pPr>
            <a:r>
              <a:rPr lang="en-US" b="1" dirty="0"/>
              <a:t>public class javaapplication4 {</a:t>
            </a:r>
          </a:p>
          <a:p>
            <a:pPr marL="0" indent="0" algn="l" rtl="0">
              <a:buNone/>
            </a:pPr>
            <a:r>
              <a:rPr lang="en-US" b="1" dirty="0" smtClean="0"/>
              <a:t>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 algn="l" rtl="0">
              <a:buNone/>
            </a:pPr>
            <a:r>
              <a:rPr lang="en-US" b="1" dirty="0"/>
              <a:t>String m ;      </a:t>
            </a:r>
            <a:r>
              <a:rPr lang="en-US" b="1" dirty="0" err="1"/>
              <a:t>int</a:t>
            </a:r>
            <a:r>
              <a:rPr lang="en-US" b="1" dirty="0"/>
              <a:t> x </a:t>
            </a:r>
            <a:r>
              <a:rPr lang="en-US" b="1" dirty="0" smtClean="0"/>
              <a:t>;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sum=0;</a:t>
            </a:r>
          </a:p>
          <a:p>
            <a:pPr marL="0" indent="0" algn="l" rtl="0">
              <a:buNone/>
            </a:pPr>
            <a:r>
              <a:rPr lang="en-US" b="1" dirty="0" smtClean="0"/>
              <a:t>do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b="1" dirty="0"/>
              <a:t>m=</a:t>
            </a:r>
            <a:r>
              <a:rPr lang="en-US" b="1" dirty="0" err="1"/>
              <a:t>JOptionPane.showInputDialog</a:t>
            </a:r>
            <a:r>
              <a:rPr lang="en-US" b="1" dirty="0"/>
              <a:t>("enter x");</a:t>
            </a:r>
          </a:p>
          <a:p>
            <a:pPr marL="0" indent="0" algn="l" rtl="0">
              <a:buNone/>
            </a:pPr>
            <a:r>
              <a:rPr lang="en-US" b="1" dirty="0"/>
              <a:t>            x=</a:t>
            </a:r>
            <a:r>
              <a:rPr lang="en-US" b="1" dirty="0" err="1"/>
              <a:t>Integer.parseInt</a:t>
            </a:r>
            <a:r>
              <a:rPr lang="en-US" b="1" dirty="0"/>
              <a:t>(m);</a:t>
            </a:r>
          </a:p>
          <a:p>
            <a:pPr marL="0" indent="0" algn="l" rtl="0">
              <a:buNone/>
            </a:pPr>
            <a:r>
              <a:rPr lang="en-US" b="1" dirty="0"/>
              <a:t>            sum+=x</a:t>
            </a:r>
            <a:r>
              <a:rPr lang="en-US" b="1" dirty="0" smtClean="0"/>
              <a:t>;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dirty="0" smtClean="0"/>
              <a:t>      while(x </a:t>
            </a:r>
            <a:r>
              <a:rPr lang="en-US" b="1" dirty="0"/>
              <a:t>!= 0);</a:t>
            </a:r>
          </a:p>
          <a:p>
            <a:pPr marL="0" indent="0" algn="l" rtl="0">
              <a:buNone/>
            </a:pPr>
            <a:r>
              <a:rPr lang="en-US" b="1" dirty="0" err="1"/>
              <a:t>JOptionPane.showMessageDialog</a:t>
            </a:r>
            <a:r>
              <a:rPr lang="en-US" b="1" dirty="0"/>
              <a:t>(</a:t>
            </a:r>
            <a:r>
              <a:rPr lang="en-US" b="1" dirty="0" err="1"/>
              <a:t>null,sum</a:t>
            </a:r>
            <a:r>
              <a:rPr lang="en-US" b="1" dirty="0"/>
              <a:t>);   } 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08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ar-SA" b="1" dirty="0" smtClean="0"/>
              <a:t>التحكم في الحلقات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تمتلك لغة جافا عدة إجراءات تقوم بأعمال خاصة أثناء تنفيذ الحلقات، وهذه الإجراءات هي </a:t>
            </a:r>
            <a:r>
              <a:rPr lang="en-US" sz="3600" b="1" dirty="0" smtClean="0">
                <a:solidFill>
                  <a:srgbClr val="FF0000"/>
                </a:solidFill>
              </a:rPr>
              <a:t>continue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/>
              <a:t>و </a:t>
            </a:r>
            <a:r>
              <a:rPr lang="en-US" sz="3600" b="1" dirty="0" smtClean="0">
                <a:solidFill>
                  <a:srgbClr val="FF0000"/>
                </a:solidFill>
              </a:rPr>
              <a:t>break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/>
              <a:t>، وظيفة هذه الإجراءات تغير انسياب التحكم ضمن الحلقة..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25426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جملة </a:t>
            </a:r>
            <a:r>
              <a:rPr lang="en-US" b="1" dirty="0"/>
              <a:t>break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600" b="1" dirty="0" smtClean="0"/>
              <a:t>تعمل هذه التعليمة </a:t>
            </a:r>
            <a:r>
              <a:rPr lang="ar-SA" sz="3600" b="1" dirty="0" smtClean="0"/>
              <a:t>على الخروج من الحلقة دون تنفيذ التعليمات التي بعدها وذلك عند </a:t>
            </a:r>
            <a:r>
              <a:rPr lang="ar-SA" sz="3600" b="1" dirty="0" smtClean="0"/>
              <a:t>تحقق شرط معين ..</a:t>
            </a:r>
          </a:p>
          <a:p>
            <a:pPr algn="just"/>
            <a:r>
              <a:rPr lang="ar-SA" sz="3600" b="1" dirty="0" smtClean="0"/>
              <a:t>تستخدم غالبا عندما تكون الحلقة بدون شرط أي ما لا نهاية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5961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ar-SA" b="1" dirty="0" smtClean="0"/>
              <a:t>شكل يوضح عمل جملة </a:t>
            </a:r>
            <a:r>
              <a:rPr lang="en-US" b="1" dirty="0" smtClean="0"/>
              <a:t>break</a:t>
            </a:r>
            <a:endParaRPr lang="ar-SA" b="1" dirty="0"/>
          </a:p>
        </p:txBody>
      </p:sp>
      <p:sp>
        <p:nvSpPr>
          <p:cNvPr id="19" name="Diamond 3"/>
          <p:cNvSpPr/>
          <p:nvPr/>
        </p:nvSpPr>
        <p:spPr>
          <a:xfrm>
            <a:off x="3834404" y="2119106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ضمن الحلقة</a:t>
            </a:r>
            <a:endParaRPr lang="en-GB" sz="2400" b="1" dirty="0"/>
          </a:p>
        </p:txBody>
      </p:sp>
      <p:sp>
        <p:nvSpPr>
          <p:cNvPr id="20" name="Rectangle 5"/>
          <p:cNvSpPr/>
          <p:nvPr/>
        </p:nvSpPr>
        <p:spPr>
          <a:xfrm>
            <a:off x="4338460" y="3962673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(1) </a:t>
            </a:r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6"/>
          <p:cNvCxnSpPr/>
          <p:nvPr/>
        </p:nvCxnSpPr>
        <p:spPr>
          <a:xfrm>
            <a:off x="5562596" y="1124744"/>
            <a:ext cx="0" cy="99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9"/>
          <p:cNvCxnSpPr/>
          <p:nvPr/>
        </p:nvCxnSpPr>
        <p:spPr>
          <a:xfrm>
            <a:off x="5562596" y="3271234"/>
            <a:ext cx="0" cy="672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1"/>
          <p:cNvCxnSpPr/>
          <p:nvPr/>
        </p:nvCxnSpPr>
        <p:spPr>
          <a:xfrm flipH="1">
            <a:off x="5562596" y="1514401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0"/>
          <p:cNvCxnSpPr/>
          <p:nvPr/>
        </p:nvCxnSpPr>
        <p:spPr>
          <a:xfrm>
            <a:off x="5562596" y="501317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2"/>
          <p:cNvCxnSpPr/>
          <p:nvPr/>
        </p:nvCxnSpPr>
        <p:spPr>
          <a:xfrm>
            <a:off x="5562596" y="5301208"/>
            <a:ext cx="2304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7866852" y="1514401"/>
            <a:ext cx="0" cy="3786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8952" y="2132856"/>
            <a:ext cx="1889308" cy="115678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Break</a:t>
            </a:r>
            <a:endParaRPr lang="ar-SA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9"/>
          <p:cNvCxnSpPr/>
          <p:nvPr/>
        </p:nvCxnSpPr>
        <p:spPr>
          <a:xfrm flipH="1">
            <a:off x="2538260" y="2708920"/>
            <a:ext cx="13753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31"/>
          <p:cNvSpPr txBox="1"/>
          <p:nvPr/>
        </p:nvSpPr>
        <p:spPr>
          <a:xfrm>
            <a:off x="2538260" y="199124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30" name="TextBox 32"/>
          <p:cNvSpPr txBox="1"/>
          <p:nvPr/>
        </p:nvSpPr>
        <p:spPr>
          <a:xfrm>
            <a:off x="4338460" y="335105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False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477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r"/>
            <a:r>
              <a:rPr lang="ar-SA" b="1" dirty="0" smtClean="0"/>
              <a:t>مثال (10)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أكتب برنامج لطباعة الأعداد التي تقبل القسمة على 3 وتقع بين 0-100 ومن ثم يطبع مجموعها طالما أن المجموع أقل من 50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12245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7160" y="44624"/>
            <a:ext cx="8939336" cy="66967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class javaapplication4 {</a:t>
            </a:r>
          </a:p>
          <a:p>
            <a:pPr marL="0" indent="0" algn="l" rtl="0">
              <a:buNone/>
            </a:pPr>
            <a:r>
              <a:rPr lang="en-US" sz="3600" b="1" dirty="0" smtClean="0"/>
              <a:t>public </a:t>
            </a:r>
            <a:r>
              <a:rPr lang="en-US" sz="3600" b="1" dirty="0"/>
              <a:t>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</a:t>
            </a:r>
          </a:p>
          <a:p>
            <a:pPr marL="0" indent="0" algn="l" rtl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 x </a:t>
            </a:r>
            <a:r>
              <a:rPr lang="en-US" sz="3600" b="1" dirty="0" smtClean="0"/>
              <a:t>  ,  </a:t>
            </a:r>
            <a:r>
              <a:rPr lang="en-US" sz="3600" b="1" dirty="0" smtClean="0">
                <a:solidFill>
                  <a:srgbClr val="FF0000"/>
                </a:solidFill>
              </a:rPr>
              <a:t>sum=0</a:t>
            </a:r>
            <a:r>
              <a:rPr lang="en-US" sz="3600" b="1" dirty="0"/>
              <a:t>;</a:t>
            </a:r>
          </a:p>
          <a:p>
            <a:pPr marL="0" indent="0" algn="l" rtl="0">
              <a:buNone/>
            </a:pPr>
            <a:r>
              <a:rPr lang="en-US" sz="3600" b="1" dirty="0" smtClean="0"/>
              <a:t>for </a:t>
            </a:r>
            <a:r>
              <a:rPr lang="en-US" sz="3600" b="1" dirty="0"/>
              <a:t>(x=0 ; x&lt;100 ; x</a:t>
            </a:r>
            <a:r>
              <a:rPr lang="en-US" sz="3600" b="1" dirty="0" smtClean="0"/>
              <a:t>++) 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/>
              <a:t>     if ( x%3 == 0</a:t>
            </a:r>
            <a:r>
              <a:rPr lang="en-US" sz="3600" b="1" dirty="0" smtClean="0"/>
              <a:t>)   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600" b="1" dirty="0"/>
              <a:t>         </a:t>
            </a:r>
            <a:r>
              <a:rPr lang="en-US" sz="3600" b="1" dirty="0" err="1"/>
              <a:t>System.out.println</a:t>
            </a:r>
            <a:r>
              <a:rPr lang="en-US" sz="3600" b="1" dirty="0"/>
              <a:t>(x);</a:t>
            </a:r>
          </a:p>
          <a:p>
            <a:pPr marL="0" indent="0" algn="l" rtl="0">
              <a:buNone/>
            </a:pPr>
            <a:r>
              <a:rPr lang="en-US" sz="3600" b="1" dirty="0"/>
              <a:t>      </a:t>
            </a:r>
            <a:r>
              <a:rPr lang="en-US" sz="3600" b="1" dirty="0" smtClean="0"/>
              <a:t>   sum </a:t>
            </a:r>
            <a:r>
              <a:rPr lang="en-US" sz="3600" b="1" dirty="0"/>
              <a:t>+= x;</a:t>
            </a:r>
          </a:p>
          <a:p>
            <a:pPr marL="0" indent="0" algn="l" rtl="0">
              <a:buNone/>
            </a:pPr>
            <a:r>
              <a:rPr lang="en-US" sz="3600" b="1" dirty="0"/>
              <a:t>    </a:t>
            </a:r>
            <a:r>
              <a:rPr lang="en-US" sz="3600" b="1" dirty="0" smtClean="0"/>
              <a:t>    </a:t>
            </a:r>
            <a:r>
              <a:rPr lang="en-US" sz="3600" b="1" dirty="0"/>
              <a:t>if(sum&gt;50</a:t>
            </a:r>
            <a:r>
              <a:rPr lang="en-US" sz="3600" b="1" dirty="0" smtClean="0"/>
              <a:t>)    </a:t>
            </a:r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 smtClean="0"/>
              <a:t>;   </a:t>
            </a:r>
            <a:r>
              <a:rPr lang="en-US" sz="3600" b="1" dirty="0" smtClean="0">
                <a:solidFill>
                  <a:srgbClr val="0070C0"/>
                </a:solidFill>
              </a:rPr>
              <a:t>}     </a:t>
            </a:r>
            <a:r>
              <a:rPr lang="en-US" sz="3600" b="1" dirty="0" smtClean="0"/>
              <a:t>    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/>
              <a:t> </a:t>
            </a:r>
            <a:r>
              <a:rPr lang="en-US" sz="3600" b="1" dirty="0" err="1"/>
              <a:t>System.out.println</a:t>
            </a:r>
            <a:r>
              <a:rPr lang="en-US" sz="3600" b="1" dirty="0"/>
              <a:t>(sum</a:t>
            </a:r>
            <a:r>
              <a:rPr lang="en-US" sz="3600" b="1" dirty="0" smtClean="0"/>
              <a:t>);     }    }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14769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/>
              <a:t>جملة </a:t>
            </a:r>
            <a:r>
              <a:rPr lang="en-US" b="1" dirty="0"/>
              <a:t>continue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A" sz="3600" b="1" dirty="0"/>
              <a:t>تعمل هذه التعليمة على </a:t>
            </a:r>
            <a:r>
              <a:rPr lang="ar-SA" sz="3600" b="1" dirty="0" smtClean="0"/>
              <a:t>انهاء التنفيذ الحالي للحلقة وتعود إلى بداية الحلقة</a:t>
            </a:r>
            <a:r>
              <a:rPr lang="ar-SA" sz="3600" b="1" dirty="0"/>
              <a:t> </a:t>
            </a:r>
            <a:r>
              <a:rPr lang="ar-SA" sz="3600" b="1" dirty="0" smtClean="0"/>
              <a:t>ومن ثم تبدأ التنفيذ </a:t>
            </a:r>
            <a:r>
              <a:rPr lang="ar-SA" sz="3600" b="1" smtClean="0"/>
              <a:t>التالي للحلقة...</a:t>
            </a:r>
            <a:endParaRPr lang="ar-SA" sz="3600" b="1" dirty="0" smtClean="0"/>
          </a:p>
          <a:p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614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08112"/>
          </a:xfrm>
        </p:spPr>
        <p:txBody>
          <a:bodyPr/>
          <a:lstStyle/>
          <a:p>
            <a:r>
              <a:rPr lang="ar-SA" b="1" dirty="0" smtClean="0"/>
              <a:t>حلقة </a:t>
            </a:r>
            <a:r>
              <a:rPr lang="en-US" b="1" dirty="0" smtClean="0"/>
              <a:t>For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/>
              <a:t>تعرف أيضا </a:t>
            </a:r>
            <a:r>
              <a:rPr lang="ar-SA" sz="4000" b="1" dirty="0" smtClean="0"/>
              <a:t>بالبنية </a:t>
            </a:r>
            <a:r>
              <a:rPr lang="ar-SA" sz="4000" b="1" dirty="0"/>
              <a:t>التكرارية ذات </a:t>
            </a:r>
            <a:r>
              <a:rPr lang="ar-SA" sz="4000" b="1" dirty="0" smtClean="0">
                <a:solidFill>
                  <a:srgbClr val="FF0000"/>
                </a:solidFill>
              </a:rPr>
              <a:t>العدّاد</a:t>
            </a:r>
            <a:r>
              <a:rPr lang="ar-SA" sz="4000" b="1" dirty="0" smtClean="0"/>
              <a:t> </a:t>
            </a:r>
            <a:r>
              <a:rPr lang="ar-SA" sz="4000" b="1" dirty="0"/>
              <a:t>وهي تتطلب ما يلي: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A" sz="4000" b="1" dirty="0"/>
              <a:t>تعريف </a:t>
            </a:r>
            <a:r>
              <a:rPr lang="ar-SA" sz="4000" b="1" dirty="0">
                <a:solidFill>
                  <a:srgbClr val="FF0000"/>
                </a:solidFill>
              </a:rPr>
              <a:t>عداد</a:t>
            </a:r>
            <a:r>
              <a:rPr lang="ar-SA" sz="4000" b="1" dirty="0"/>
              <a:t> </a:t>
            </a:r>
            <a:r>
              <a:rPr lang="ar-SA" sz="4000" b="1" dirty="0" smtClean="0"/>
              <a:t>الحلقة.</a:t>
            </a:r>
            <a:endParaRPr lang="ar-SA" sz="4000" b="1" dirty="0"/>
          </a:p>
          <a:p>
            <a:pPr marL="514350" indent="-514350" algn="just">
              <a:buFont typeface="+mj-lt"/>
              <a:buAutoNum type="arabicPeriod"/>
            </a:pPr>
            <a:r>
              <a:rPr lang="ar-SA" sz="4000" b="1" dirty="0"/>
              <a:t>القيمة </a:t>
            </a:r>
            <a:r>
              <a:rPr lang="ar-SA" sz="4000" b="1" dirty="0">
                <a:solidFill>
                  <a:srgbClr val="FF0000"/>
                </a:solidFill>
              </a:rPr>
              <a:t>الابتدائية</a:t>
            </a:r>
            <a:r>
              <a:rPr lang="ar-SA" sz="4000" b="1" dirty="0"/>
              <a:t> </a:t>
            </a:r>
            <a:r>
              <a:rPr lang="ar-SA" sz="4000" b="1" dirty="0" smtClean="0"/>
              <a:t>للعداد.</a:t>
            </a:r>
            <a:endParaRPr lang="ar-SA" sz="4000" b="1" dirty="0"/>
          </a:p>
          <a:p>
            <a:pPr marL="514350" indent="-514350" algn="just">
              <a:buFont typeface="+mj-lt"/>
              <a:buAutoNum type="arabicPeriod"/>
            </a:pPr>
            <a:r>
              <a:rPr lang="ar-SA" sz="4000" b="1" dirty="0"/>
              <a:t>أسلوب </a:t>
            </a:r>
            <a:r>
              <a:rPr lang="ar-SA" sz="4000" b="1" dirty="0">
                <a:solidFill>
                  <a:srgbClr val="FF0000"/>
                </a:solidFill>
              </a:rPr>
              <a:t>الزيادة</a:t>
            </a:r>
            <a:r>
              <a:rPr lang="ar-SA" sz="4000" b="1" dirty="0"/>
              <a:t> أو </a:t>
            </a:r>
            <a:r>
              <a:rPr lang="ar-SA" sz="4000" b="1" dirty="0" smtClean="0">
                <a:solidFill>
                  <a:srgbClr val="FF0000"/>
                </a:solidFill>
              </a:rPr>
              <a:t>الإنقاص</a:t>
            </a:r>
            <a:r>
              <a:rPr lang="ar-SA" sz="4000" b="1" dirty="0" smtClean="0"/>
              <a:t>.</a:t>
            </a:r>
            <a:endParaRPr lang="ar-SA" sz="4000" b="1" dirty="0"/>
          </a:p>
          <a:p>
            <a:pPr marL="514350" indent="-514350" algn="just">
              <a:buFont typeface="+mj-lt"/>
              <a:buAutoNum type="arabicPeriod"/>
            </a:pPr>
            <a:r>
              <a:rPr lang="ar-SA" sz="4000" b="1" dirty="0"/>
              <a:t>تحديد </a:t>
            </a:r>
            <a:r>
              <a:rPr lang="ar-SA" sz="4000" b="1" dirty="0">
                <a:solidFill>
                  <a:srgbClr val="FF0000"/>
                </a:solidFill>
              </a:rPr>
              <a:t>الشرط</a:t>
            </a:r>
            <a:r>
              <a:rPr lang="ar-SA" sz="4000" b="1" dirty="0"/>
              <a:t> الذي من خلاله نقوم بفحص القيمة النهائية لعداد </a:t>
            </a:r>
            <a:r>
              <a:rPr lang="ar-SA" sz="4000" b="1" dirty="0" smtClean="0"/>
              <a:t>الحلقة.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/>
          <a:lstStyle/>
          <a:p>
            <a:r>
              <a:rPr lang="ar-SA" b="1" dirty="0" smtClean="0"/>
              <a:t>شكل يوضح عمل جملة </a:t>
            </a:r>
            <a:r>
              <a:rPr lang="en-US" b="1" dirty="0"/>
              <a:t>continue</a:t>
            </a:r>
            <a:endParaRPr lang="ar-SA" b="1" dirty="0"/>
          </a:p>
        </p:txBody>
      </p:sp>
      <p:sp>
        <p:nvSpPr>
          <p:cNvPr id="6" name="Diamond 3"/>
          <p:cNvSpPr/>
          <p:nvPr/>
        </p:nvSpPr>
        <p:spPr>
          <a:xfrm>
            <a:off x="3834404" y="2119106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ضمن الحلقة</a:t>
            </a:r>
            <a:endParaRPr lang="en-GB" sz="2400" b="1" dirty="0"/>
          </a:p>
        </p:txBody>
      </p:sp>
      <p:sp>
        <p:nvSpPr>
          <p:cNvPr id="7" name="Rectangle 5"/>
          <p:cNvSpPr/>
          <p:nvPr/>
        </p:nvSpPr>
        <p:spPr>
          <a:xfrm>
            <a:off x="4338460" y="3962673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>
                <a:solidFill>
                  <a:schemeClr val="bg1"/>
                </a:solidFill>
              </a:rPr>
              <a:t>العملية (1) </a:t>
            </a:r>
            <a:r>
              <a:rPr lang="en-US" sz="2400" b="1" dirty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5562596" y="1124744"/>
            <a:ext cx="0" cy="99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>
          <a:xfrm>
            <a:off x="5562596" y="3271234"/>
            <a:ext cx="0" cy="672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 flipH="1">
            <a:off x="5562596" y="1514401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/>
        </p:nvCxnSpPr>
        <p:spPr>
          <a:xfrm>
            <a:off x="5562596" y="5013176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22"/>
          <p:cNvCxnSpPr/>
          <p:nvPr/>
        </p:nvCxnSpPr>
        <p:spPr>
          <a:xfrm>
            <a:off x="5562596" y="5301208"/>
            <a:ext cx="2304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4"/>
          <p:cNvCxnSpPr/>
          <p:nvPr/>
        </p:nvCxnSpPr>
        <p:spPr>
          <a:xfrm>
            <a:off x="7866852" y="1514401"/>
            <a:ext cx="0" cy="3786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6"/>
          <p:cNvSpPr/>
          <p:nvPr/>
        </p:nvSpPr>
        <p:spPr>
          <a:xfrm>
            <a:off x="395536" y="2132856"/>
            <a:ext cx="2443198" cy="115678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continuo</a:t>
            </a:r>
            <a:endParaRPr lang="ar-SA" sz="32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9"/>
          <p:cNvCxnSpPr/>
          <p:nvPr/>
        </p:nvCxnSpPr>
        <p:spPr>
          <a:xfrm flipH="1" flipV="1">
            <a:off x="2838734" y="2702257"/>
            <a:ext cx="1074850" cy="6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1"/>
          <p:cNvSpPr txBox="1"/>
          <p:nvPr/>
        </p:nvSpPr>
        <p:spPr>
          <a:xfrm>
            <a:off x="2915351" y="210598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18" name="TextBox 32"/>
          <p:cNvSpPr txBox="1"/>
          <p:nvPr/>
        </p:nvSpPr>
        <p:spPr>
          <a:xfrm>
            <a:off x="4476367" y="334695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False</a:t>
            </a:r>
            <a:endParaRPr lang="en-GB" sz="2400" b="1" dirty="0"/>
          </a:p>
        </p:txBody>
      </p:sp>
      <p:cxnSp>
        <p:nvCxnSpPr>
          <p:cNvPr id="19" name="Straight Connector 24"/>
          <p:cNvCxnSpPr/>
          <p:nvPr/>
        </p:nvCxnSpPr>
        <p:spPr>
          <a:xfrm>
            <a:off x="1653265" y="1514400"/>
            <a:ext cx="0" cy="677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1"/>
          <p:cNvCxnSpPr/>
          <p:nvPr/>
        </p:nvCxnSpPr>
        <p:spPr>
          <a:xfrm flipV="1">
            <a:off x="1653265" y="1514400"/>
            <a:ext cx="39093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r"/>
            <a:r>
              <a:rPr lang="ar-SA" b="1" dirty="0" smtClean="0"/>
              <a:t>مثال (11)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أكتب برنامج لطباعة الأعداد </a:t>
            </a:r>
            <a:r>
              <a:rPr lang="ar-SA" sz="3600" b="1" dirty="0"/>
              <a:t>بين </a:t>
            </a:r>
            <a:r>
              <a:rPr lang="ar-SA" sz="3600" b="1" dirty="0" smtClean="0"/>
              <a:t>0-100 ما عدا التي تقبل القسمة على 3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40224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188640"/>
            <a:ext cx="8424936" cy="56166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/>
              <a:t>public class javaapplication4 {</a:t>
            </a:r>
          </a:p>
          <a:p>
            <a:pPr marL="0" indent="0" algn="l" rtl="0">
              <a:buNone/>
            </a:pPr>
            <a:r>
              <a:rPr lang="en-US" sz="3600" b="1" dirty="0" smtClean="0"/>
              <a:t>public </a:t>
            </a:r>
            <a:r>
              <a:rPr lang="en-US" sz="3600" b="1" dirty="0"/>
              <a:t>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{</a:t>
            </a:r>
          </a:p>
          <a:p>
            <a:pPr marL="0" indent="0" algn="l" rtl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 x </a:t>
            </a:r>
            <a:r>
              <a:rPr lang="en-US" sz="3600" b="1" dirty="0" smtClean="0"/>
              <a:t> ;</a:t>
            </a:r>
          </a:p>
          <a:p>
            <a:pPr marL="0" indent="0" algn="l" rtl="0">
              <a:buNone/>
            </a:pPr>
            <a:r>
              <a:rPr lang="en-US" sz="3600" b="1" dirty="0" smtClean="0"/>
              <a:t>for </a:t>
            </a:r>
            <a:r>
              <a:rPr lang="en-US" sz="3600" b="1" dirty="0"/>
              <a:t>(x=0 ; x</a:t>
            </a:r>
            <a:r>
              <a:rPr lang="en-US" sz="3600" b="1" dirty="0" smtClean="0"/>
              <a:t>&lt;=100 </a:t>
            </a:r>
            <a:r>
              <a:rPr lang="en-US" sz="3600" b="1" dirty="0"/>
              <a:t>; x</a:t>
            </a:r>
            <a:r>
              <a:rPr lang="en-US" sz="3600" b="1" dirty="0" smtClean="0"/>
              <a:t>++)   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600" b="1" dirty="0" smtClean="0"/>
              <a:t>if </a:t>
            </a:r>
            <a:r>
              <a:rPr lang="en-US" sz="3600" b="1" dirty="0"/>
              <a:t>( x%3 == 0</a:t>
            </a:r>
            <a:r>
              <a:rPr lang="en-US" sz="3600" b="1" dirty="0" smtClean="0"/>
              <a:t>)    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  continue; 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FF0000"/>
                </a:solidFill>
              </a:rPr>
              <a:t>x</a:t>
            </a:r>
            <a:r>
              <a:rPr lang="en-US" sz="3600" b="1" dirty="0" smtClean="0"/>
              <a:t>);  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3600" b="1" dirty="0" smtClean="0"/>
              <a:t>}    }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28569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مطلوب في المعمل</a:t>
            </a: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يستقبل درجات 5 طلاب في 5 مواد ومن ثم يطبع </a:t>
            </a:r>
            <a:r>
              <a:rPr lang="ar-SA" sz="4000" b="1" dirty="0" smtClean="0">
                <a:solidFill>
                  <a:srgbClr val="FF0000"/>
                </a:solidFill>
              </a:rPr>
              <a:t>مجموع</a:t>
            </a:r>
            <a:r>
              <a:rPr lang="ar-SA" sz="4000" b="1" dirty="0" smtClean="0"/>
              <a:t> درجات المواد </a:t>
            </a:r>
            <a:r>
              <a:rPr lang="ar-SA" sz="4000" b="1" dirty="0"/>
              <a:t>التي </a:t>
            </a:r>
            <a:r>
              <a:rPr lang="ar-SA" sz="4000" b="1" dirty="0">
                <a:solidFill>
                  <a:srgbClr val="FF0000"/>
                </a:solidFill>
              </a:rPr>
              <a:t>نجح</a:t>
            </a:r>
            <a:r>
              <a:rPr lang="ar-SA" sz="4000" b="1" dirty="0"/>
              <a:t> فيها </a:t>
            </a:r>
            <a:r>
              <a:rPr lang="ar-SA" sz="4000" b="1" dirty="0" smtClean="0"/>
              <a:t>الطالب..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29686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فهر1س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071546"/>
            <a:ext cx="4714908" cy="47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472608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/>
              <a:t>الصيغة العامة:</a:t>
            </a:r>
          </a:p>
          <a:p>
            <a:pPr algn="ctr" rtl="0">
              <a:buNone/>
            </a:pPr>
            <a:r>
              <a:rPr lang="en-GB" sz="3600" b="1" dirty="0"/>
              <a:t>For (</a:t>
            </a:r>
            <a:r>
              <a:rPr lang="ar-SA" sz="3600" b="1" dirty="0"/>
              <a:t>تعبير التمهيد 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rgbClr val="FF0000"/>
                </a:solidFill>
              </a:rPr>
              <a:t>;</a:t>
            </a:r>
            <a:r>
              <a:rPr lang="en-GB" sz="3600" b="1" dirty="0"/>
              <a:t> </a:t>
            </a:r>
            <a:r>
              <a:rPr lang="ar-SA" sz="3600" b="1" dirty="0"/>
              <a:t>تعبير الاختبار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rgbClr val="FF0000"/>
                </a:solidFill>
              </a:rPr>
              <a:t>;</a:t>
            </a:r>
            <a:r>
              <a:rPr lang="ar-SA" sz="3600" b="1" dirty="0"/>
              <a:t>( تعبير التزايد </a:t>
            </a:r>
            <a:r>
              <a:rPr lang="en-GB" sz="3600" b="1" dirty="0"/>
              <a:t>{</a:t>
            </a:r>
          </a:p>
          <a:p>
            <a:pPr algn="l" rtl="0">
              <a:buNone/>
            </a:pPr>
            <a:r>
              <a:rPr lang="en-GB" sz="3600" b="1" dirty="0"/>
              <a:t>		</a:t>
            </a:r>
            <a:r>
              <a:rPr lang="en-GB" sz="3600" b="1" dirty="0" smtClean="0"/>
              <a:t>statement</a:t>
            </a:r>
            <a:r>
              <a:rPr lang="en-US" sz="3600" b="1" dirty="0" smtClean="0"/>
              <a:t>s</a:t>
            </a:r>
            <a:r>
              <a:rPr lang="ar-SA" sz="3600" b="1" dirty="0" smtClean="0"/>
              <a:t> </a:t>
            </a:r>
            <a:r>
              <a:rPr lang="en-GB" sz="3600" b="1" dirty="0" smtClean="0"/>
              <a:t>;</a:t>
            </a:r>
            <a:endParaRPr lang="en-GB" sz="3600" b="1" dirty="0"/>
          </a:p>
          <a:p>
            <a:pPr algn="l" rtl="0">
              <a:buNone/>
            </a:pPr>
            <a:r>
              <a:rPr lang="en-GB" sz="3600" b="1" dirty="0"/>
              <a:t>	   } </a:t>
            </a:r>
            <a:endParaRPr lang="ar-SA" sz="3600" b="1" dirty="0"/>
          </a:p>
          <a:p>
            <a:pPr algn="just"/>
            <a:r>
              <a:rPr lang="ar-SA" sz="3600" b="1" dirty="0"/>
              <a:t>تحتوى الأقواس التي تلي الكلمة  الأساسية </a:t>
            </a:r>
            <a:r>
              <a:rPr lang="en-US" sz="3600" b="1" dirty="0"/>
              <a:t>for </a:t>
            </a:r>
            <a:r>
              <a:rPr lang="ar-SA" sz="3600" b="1" dirty="0"/>
              <a:t> على ثلاثة تعابير مختلفة تفصلها فاصلة منقوطة. </a:t>
            </a:r>
          </a:p>
          <a:p>
            <a:pPr algn="just"/>
            <a:r>
              <a:rPr lang="ar-SA" sz="3600" b="1" dirty="0"/>
              <a:t>تعمل هذه التعابير الثلاثة في أغلب الأوقات على متغير يدعى متغير الحلقة.</a:t>
            </a:r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ar-SA" sz="3600" b="1" u="sng" dirty="0"/>
              <a:t>هذه التعابير هي:-</a:t>
            </a:r>
            <a:endParaRPr lang="en-US" sz="3600" b="1" u="sng" dirty="0"/>
          </a:p>
          <a:p>
            <a:r>
              <a:rPr lang="ar-SA" sz="3600" b="1" dirty="0"/>
              <a:t>تعبير التمهيد، الذي يمهد قيمة متغير الحلقة عادة  </a:t>
            </a:r>
            <a:r>
              <a:rPr lang="en-US" sz="3600" b="1" dirty="0" err="1"/>
              <a:t>int</a:t>
            </a:r>
            <a:r>
              <a:rPr lang="en-US" sz="3600" b="1" dirty="0"/>
              <a:t> counter = 1;</a:t>
            </a:r>
            <a:r>
              <a:rPr lang="ar-SA" sz="3600" b="1" dirty="0"/>
              <a:t> .</a:t>
            </a:r>
            <a:endParaRPr lang="en-US" sz="3600" b="1" dirty="0"/>
          </a:p>
          <a:p>
            <a:r>
              <a:rPr lang="ar-SA" sz="3600" b="1" dirty="0"/>
              <a:t>تعبير الاختبار، الذي يفحص عادة قيمة متغير الحلقة ليرى ما إذا كان يجب تكرار الحلقة مرة أخرى أو إيقافها  </a:t>
            </a:r>
            <a:r>
              <a:rPr lang="en-US" sz="3600" b="1" dirty="0"/>
              <a:t>counter &lt;= 10;</a:t>
            </a:r>
            <a:r>
              <a:rPr lang="ar-SA" sz="3600" b="1" dirty="0"/>
              <a:t>.</a:t>
            </a:r>
            <a:endParaRPr lang="en-US" sz="3600" b="1" dirty="0"/>
          </a:p>
          <a:p>
            <a:r>
              <a:rPr lang="ar-SA" sz="3600" b="1" dirty="0"/>
              <a:t>تعبير التزايد، الذي يقوم عادة بزيادة (أو إنقاص) قيمة متغير الحلقة</a:t>
            </a:r>
            <a:r>
              <a:rPr lang="en-US" sz="3600" b="1" dirty="0"/>
              <a:t> counter++ </a:t>
            </a:r>
            <a:r>
              <a:rPr lang="ar-SA" sz="3600" b="1" dirty="0"/>
              <a:t>. </a:t>
            </a:r>
            <a:endParaRPr lang="en-US" sz="3600" b="1" dirty="0"/>
          </a:p>
          <a:p>
            <a:endParaRPr lang="ar-SA" sz="3600" dirty="0"/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r"/>
            <a:r>
              <a:rPr lang="ar-SA" b="1" dirty="0" smtClean="0"/>
              <a:t>ملاحظات: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ar-SA" sz="3600" b="1" dirty="0" smtClean="0"/>
              <a:t>عادةً نستخدم الحلقة </a:t>
            </a:r>
            <a:r>
              <a:rPr lang="en-US" sz="3600" b="1" dirty="0" smtClean="0"/>
              <a:t>For</a:t>
            </a:r>
            <a:r>
              <a:rPr lang="ar-SA" sz="3600" b="1" dirty="0" smtClean="0"/>
              <a:t> عندما يكون عدد مرات التكرار معلوم مسبقاً..</a:t>
            </a:r>
          </a:p>
          <a:p>
            <a:r>
              <a:rPr lang="ar-SA" sz="3600" b="1" dirty="0" smtClean="0"/>
              <a:t>عندما لا نحدد نهاية الحلقة فإنها تستمر إلى ما لا نهاية...</a:t>
            </a:r>
          </a:p>
          <a:p>
            <a:pPr marL="0" indent="0" algn="l" rtl="0">
              <a:buNone/>
            </a:pPr>
            <a:r>
              <a:rPr lang="en-US" sz="4400" b="1" dirty="0" smtClean="0"/>
              <a:t>For ( 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i=1;  ; i++)</a:t>
            </a:r>
            <a:endParaRPr lang="ar-SA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5611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ar-SA" sz="3600" b="1" dirty="0" smtClean="0"/>
              <a:t>شكل يوضح طريقة عمل الحلقة</a:t>
            </a:r>
            <a:endParaRPr lang="ar-SA" sz="3600" b="1" dirty="0"/>
          </a:p>
        </p:txBody>
      </p:sp>
      <p:sp>
        <p:nvSpPr>
          <p:cNvPr id="4" name="Rectangle 4"/>
          <p:cNvSpPr/>
          <p:nvPr/>
        </p:nvSpPr>
        <p:spPr>
          <a:xfrm>
            <a:off x="3483992" y="4131673"/>
            <a:ext cx="2448272" cy="7234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جسم الحلقة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" name="Diamond 5"/>
          <p:cNvSpPr/>
          <p:nvPr/>
        </p:nvSpPr>
        <p:spPr>
          <a:xfrm>
            <a:off x="3166256" y="2478870"/>
            <a:ext cx="3096344" cy="864096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 smtClean="0"/>
              <a:t>الشرط</a:t>
            </a:r>
            <a:endParaRPr lang="en-GB" sz="2400" b="1" dirty="0"/>
          </a:p>
        </p:txBody>
      </p:sp>
      <p:cxnSp>
        <p:nvCxnSpPr>
          <p:cNvPr id="6" name="Straight Connector 26"/>
          <p:cNvCxnSpPr/>
          <p:nvPr/>
        </p:nvCxnSpPr>
        <p:spPr>
          <a:xfrm>
            <a:off x="4695083" y="6278076"/>
            <a:ext cx="0" cy="435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0"/>
          <p:cNvCxnSpPr/>
          <p:nvPr/>
        </p:nvCxnSpPr>
        <p:spPr>
          <a:xfrm>
            <a:off x="4696671" y="3371172"/>
            <a:ext cx="0" cy="73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31"/>
          <p:cNvSpPr txBox="1"/>
          <p:nvPr/>
        </p:nvSpPr>
        <p:spPr>
          <a:xfrm>
            <a:off x="4786314" y="34869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صحيح</a:t>
            </a:r>
            <a:endParaRPr lang="en-GB" sz="2400" b="1" dirty="0"/>
          </a:p>
        </p:txBody>
      </p:sp>
      <p:sp>
        <p:nvSpPr>
          <p:cNvPr id="9" name="TextBox 32"/>
          <p:cNvSpPr txBox="1"/>
          <p:nvPr/>
        </p:nvSpPr>
        <p:spPr>
          <a:xfrm>
            <a:off x="1835696" y="258849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 smtClean="0"/>
              <a:t>خطأ</a:t>
            </a:r>
            <a:endParaRPr lang="en-GB" sz="2400" b="1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6948264" y="2329300"/>
            <a:ext cx="0" cy="43400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شكل بيضاوي 10"/>
          <p:cNvSpPr/>
          <p:nvPr/>
        </p:nvSpPr>
        <p:spPr>
          <a:xfrm>
            <a:off x="329026" y="2428298"/>
            <a:ext cx="1714512" cy="9286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إنهاء</a:t>
            </a:r>
            <a:endParaRPr lang="en-US" sz="2400" b="1" dirty="0"/>
          </a:p>
        </p:txBody>
      </p:sp>
      <p:cxnSp>
        <p:nvCxnSpPr>
          <p:cNvPr id="12" name="Straight Arrow Connector 30"/>
          <p:cNvCxnSpPr/>
          <p:nvPr/>
        </p:nvCxnSpPr>
        <p:spPr>
          <a:xfrm flipH="1">
            <a:off x="4695083" y="4866205"/>
            <a:ext cx="1588" cy="637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flipH="1">
            <a:off x="1979712" y="2910918"/>
            <a:ext cx="1218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4"/>
          <p:cNvSpPr/>
          <p:nvPr/>
        </p:nvSpPr>
        <p:spPr>
          <a:xfrm>
            <a:off x="3491880" y="1052736"/>
            <a:ext cx="2448272" cy="77806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تعبير التمهيد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30"/>
          <p:cNvCxnSpPr/>
          <p:nvPr/>
        </p:nvCxnSpPr>
        <p:spPr>
          <a:xfrm flipH="1">
            <a:off x="4714428" y="1864953"/>
            <a:ext cx="1588" cy="630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4"/>
          <p:cNvSpPr/>
          <p:nvPr/>
        </p:nvSpPr>
        <p:spPr>
          <a:xfrm>
            <a:off x="3491086" y="5496067"/>
            <a:ext cx="2448272" cy="7234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 smtClean="0">
                <a:solidFill>
                  <a:schemeClr val="bg1"/>
                </a:solidFill>
              </a:rPr>
              <a:t>التزايد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6"/>
          <p:cNvCxnSpPr/>
          <p:nvPr/>
        </p:nvCxnSpPr>
        <p:spPr>
          <a:xfrm>
            <a:off x="4716016" y="6713544"/>
            <a:ext cx="2232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/>
          <p:nvPr/>
        </p:nvCxnSpPr>
        <p:spPr>
          <a:xfrm flipH="1" flipV="1">
            <a:off x="4786314" y="2329300"/>
            <a:ext cx="2130319" cy="1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3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(1)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أكتب برنامج يقوم بطباعة الأرقام من 1 - </a:t>
            </a:r>
            <a:r>
              <a:rPr lang="ar-SA" sz="4000" b="1" dirty="0" smtClean="0"/>
              <a:t>10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2363</TotalTime>
  <Words>1101</Words>
  <Application>Microsoft Office PowerPoint</Application>
  <PresentationFormat>عرض على الشاشة (3:4)‏</PresentationFormat>
  <Paragraphs>196</Paragraphs>
  <Slides>44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44</vt:i4>
      </vt:variant>
    </vt:vector>
  </HeadingPairs>
  <TitlesOfParts>
    <vt:vector size="45" baseType="lpstr">
      <vt:lpstr>JAVA</vt:lpstr>
      <vt:lpstr> بسم الله  الرحمن الرحيم</vt:lpstr>
      <vt:lpstr>الأهداف</vt:lpstr>
      <vt:lpstr>مقدمة:</vt:lpstr>
      <vt:lpstr>حلقة For</vt:lpstr>
      <vt:lpstr>عرض تقديمي في PowerPoint</vt:lpstr>
      <vt:lpstr>عرض تقديمي في PowerPoint</vt:lpstr>
      <vt:lpstr>ملاحظات:</vt:lpstr>
      <vt:lpstr>شكل يوضح طريقة عمل الحلقة</vt:lpstr>
      <vt:lpstr>مثال (1)</vt:lpstr>
      <vt:lpstr>عرض تقديمي في PowerPoint</vt:lpstr>
      <vt:lpstr>مثال(2)</vt:lpstr>
      <vt:lpstr>عرض تقديمي في PowerPoint</vt:lpstr>
      <vt:lpstr>مثال (3)</vt:lpstr>
      <vt:lpstr>عرض تقديمي في PowerPoint</vt:lpstr>
      <vt:lpstr>مثال(4)</vt:lpstr>
      <vt:lpstr>عرض تقديمي في PowerPoint</vt:lpstr>
      <vt:lpstr>حلقات for المتداخلة:</vt:lpstr>
      <vt:lpstr>مثال (5)</vt:lpstr>
      <vt:lpstr>عرض تقديمي في PowerPoint</vt:lpstr>
      <vt:lpstr>حلقة while</vt:lpstr>
      <vt:lpstr>عرض تقديمي في PowerPoint</vt:lpstr>
      <vt:lpstr>شكل يوضح طريقة عمل الحلقة</vt:lpstr>
      <vt:lpstr>عرض تقديمي في PowerPoint</vt:lpstr>
      <vt:lpstr>مثال (6)</vt:lpstr>
      <vt:lpstr>عرض تقديمي في PowerPoint</vt:lpstr>
      <vt:lpstr>حلقة Do while</vt:lpstr>
      <vt:lpstr>عرض تقديمي في PowerPoint</vt:lpstr>
      <vt:lpstr>شكل يوضح طريقة عمل الحلقة</vt:lpstr>
      <vt:lpstr>عرض تقديمي في PowerPoint</vt:lpstr>
      <vt:lpstr>مثال (8)</vt:lpstr>
      <vt:lpstr>عرض تقديمي في PowerPoint</vt:lpstr>
      <vt:lpstr>مثال(9)</vt:lpstr>
      <vt:lpstr>عرض تقديمي في PowerPoint</vt:lpstr>
      <vt:lpstr>التحكم في الحلقات</vt:lpstr>
      <vt:lpstr>جملة break</vt:lpstr>
      <vt:lpstr>شكل يوضح عمل جملة break</vt:lpstr>
      <vt:lpstr>مثال (10)</vt:lpstr>
      <vt:lpstr>عرض تقديمي في PowerPoint</vt:lpstr>
      <vt:lpstr>جملة continue</vt:lpstr>
      <vt:lpstr>شكل يوضح عمل جملة continue</vt:lpstr>
      <vt:lpstr>مثال (11)</vt:lpstr>
      <vt:lpstr>عرض تقديمي في PowerPoint</vt:lpstr>
      <vt:lpstr>مطلوب في المعمل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جامعة دنقــلا كلية علوم الحاسوب والتنمية البشرية</dc:title>
  <dc:creator>Dongolas</dc:creator>
  <cp:lastModifiedBy>sami</cp:lastModifiedBy>
  <cp:revision>183</cp:revision>
  <dcterms:created xsi:type="dcterms:W3CDTF">2016-09-06T17:03:04Z</dcterms:created>
  <dcterms:modified xsi:type="dcterms:W3CDTF">2016-12-07T08:50:23Z</dcterms:modified>
</cp:coreProperties>
</file>