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0" r:id="rId1"/>
  </p:sldMasterIdLst>
  <p:sldIdLst>
    <p:sldId id="328" r:id="rId2"/>
    <p:sldId id="275" r:id="rId3"/>
    <p:sldId id="320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24" r:id="rId12"/>
    <p:sldId id="325" r:id="rId13"/>
    <p:sldId id="299" r:id="rId14"/>
    <p:sldId id="332" r:id="rId15"/>
    <p:sldId id="302" r:id="rId16"/>
    <p:sldId id="333" r:id="rId17"/>
    <p:sldId id="314" r:id="rId18"/>
    <p:sldId id="315" r:id="rId19"/>
    <p:sldId id="316" r:id="rId20"/>
    <p:sldId id="317" r:id="rId21"/>
    <p:sldId id="349" r:id="rId22"/>
    <p:sldId id="318" r:id="rId23"/>
    <p:sldId id="319" r:id="rId24"/>
    <p:sldId id="340" r:id="rId25"/>
    <p:sldId id="341" r:id="rId26"/>
    <p:sldId id="329" r:id="rId27"/>
    <p:sldId id="330" r:id="rId28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44D8"/>
    <a:srgbClr val="6D468A"/>
    <a:srgbClr val="BA167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نمط متوسط 4 - تميي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D083AE6-46FA-4A59-8FB0-9F97EB10719F}" styleName="نمط فاتح 3 - تميي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84380"/>
    <p:restoredTop sz="96270" autoAdjust="0"/>
  </p:normalViewPr>
  <p:slideViewPr>
    <p:cSldViewPr>
      <p:cViewPr>
        <p:scale>
          <a:sx n="70" d="100"/>
          <a:sy n="70" d="100"/>
        </p:scale>
        <p:origin x="-1038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23/03/40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23/03/40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23/03/40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23/03/40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23/03/40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23/03/40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23/03/40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23/03/40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23/03/40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23/03/40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smtClean="0"/>
              <a:t>انقر فوق الرمز لإضافة صورة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23/03/40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1000"/>
            <a:lum/>
          </a:blip>
          <a:srcRect/>
          <a:stretch>
            <a:fillRect t="-37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pPr/>
              <a:t>23/03/40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>
    <mc:Choice xmlns:p14="http://schemas.microsoft.com/office/powerpoint/2010/main" xmlns="" Requires="p14">
      <p:transition spd="slow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عنوان 9"/>
          <p:cNvSpPr>
            <a:spLocks noGrp="1"/>
          </p:cNvSpPr>
          <p:nvPr>
            <p:ph type="title"/>
          </p:nvPr>
        </p:nvSpPr>
        <p:spPr>
          <a:xfrm>
            <a:off x="1900808" y="476673"/>
            <a:ext cx="6343600" cy="1224136"/>
          </a:xfrm>
          <a:effectLst>
            <a:softEdge rad="12700"/>
          </a:effectLst>
          <a:scene3d>
            <a:camera prst="obliqueTopLeft"/>
            <a:lightRig rig="threePt" dir="t"/>
          </a:scene3d>
        </p:spPr>
        <p:txBody>
          <a:bodyPr>
            <a:noAutofit/>
          </a:bodyPr>
          <a:lstStyle/>
          <a:p>
            <a:pPr algn="ctr"/>
            <a:r>
              <a:rPr lang="ar-SA" sz="8000" dirty="0">
                <a:solidFill>
                  <a:srgbClr val="9944D8"/>
                </a:solidFill>
                <a:cs typeface="Diwani Letter" pitchFamily="2" charset="-78"/>
              </a:rPr>
              <a:t> بسم الله  الرحمن الرحيم</a:t>
            </a:r>
            <a:endParaRPr lang="ar-SA" sz="8000" dirty="0">
              <a:solidFill>
                <a:srgbClr val="9944D8"/>
              </a:solidFill>
            </a:endParaRPr>
          </a:p>
        </p:txBody>
      </p:sp>
      <p:sp>
        <p:nvSpPr>
          <p:cNvPr id="12" name="عنصر نائب للنص 11"/>
          <p:cNvSpPr>
            <a:spLocks noGrp="1"/>
          </p:cNvSpPr>
          <p:nvPr>
            <p:ph type="body" sz="half" idx="2"/>
          </p:nvPr>
        </p:nvSpPr>
        <p:spPr>
          <a:xfrm>
            <a:off x="1691680" y="5517234"/>
            <a:ext cx="6343600" cy="804862"/>
          </a:xfrm>
          <a:effectLst>
            <a:softEdge rad="12700"/>
          </a:effectLst>
          <a:scene3d>
            <a:camera prst="obliqueTopLeft"/>
            <a:lightRig rig="threePt" dir="t"/>
          </a:scene3d>
        </p:spPr>
        <p:txBody>
          <a:bodyPr>
            <a:noAutofit/>
          </a:bodyPr>
          <a:lstStyle/>
          <a:p>
            <a:pPr algn="ctr"/>
            <a:r>
              <a:rPr lang="en-US" sz="4800" b="1" dirty="0" err="1" smtClean="0">
                <a:solidFill>
                  <a:srgbClr val="9944D8"/>
                </a:solidFill>
              </a:rPr>
              <a:t>Lec</a:t>
            </a:r>
            <a:r>
              <a:rPr lang="en-US" sz="4800" b="1" dirty="0" smtClean="0">
                <a:solidFill>
                  <a:srgbClr val="9944D8"/>
                </a:solidFill>
              </a:rPr>
              <a:t>(7)</a:t>
            </a:r>
            <a:endParaRPr lang="ar-SA" sz="4800" b="1" dirty="0">
              <a:solidFill>
                <a:srgbClr val="9944D8"/>
              </a:solidFill>
            </a:endParaRPr>
          </a:p>
        </p:txBody>
      </p:sp>
      <p:pic>
        <p:nvPicPr>
          <p:cNvPr id="17" name="عنصر نائب للصورة 1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101" b="3101"/>
          <a:stretch>
            <a:fillRect/>
          </a:stretch>
        </p:blipFill>
        <p:spPr>
          <a:xfrm>
            <a:off x="1331643" y="1844826"/>
            <a:ext cx="6984774" cy="3600400"/>
          </a:xfrm>
          <a:prstGeom prst="ellipse">
            <a:avLst/>
          </a:prstGeom>
          <a:ln w="63500" cap="rnd">
            <a:noFill/>
          </a:ln>
          <a:effectLst>
            <a:glow rad="228600">
              <a:schemeClr val="bg1">
                <a:lumMod val="75000"/>
                <a:alpha val="31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xmlns="" val="1276568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604867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3600" b="1" dirty="0"/>
              <a:t>public static void main(String[] </a:t>
            </a:r>
            <a:r>
              <a:rPr lang="en-US" sz="3600" b="1" dirty="0" err="1"/>
              <a:t>args</a:t>
            </a:r>
            <a:r>
              <a:rPr lang="en-US" sz="3600" b="1" dirty="0"/>
              <a:t>) </a:t>
            </a:r>
            <a:r>
              <a:rPr lang="en-US" sz="3600" b="1" dirty="0">
                <a:solidFill>
                  <a:schemeClr val="accent1"/>
                </a:solidFill>
              </a:rPr>
              <a:t>{</a:t>
            </a:r>
          </a:p>
          <a:p>
            <a:pPr marL="0" indent="0" algn="l" rtl="0">
              <a:buNone/>
            </a:pPr>
            <a:r>
              <a:rPr lang="en-US" sz="3600" b="1" dirty="0" err="1" smtClean="0"/>
              <a:t>int</a:t>
            </a:r>
            <a:r>
              <a:rPr lang="en-US" sz="3600" b="1" dirty="0" smtClean="0"/>
              <a:t> </a:t>
            </a:r>
            <a:r>
              <a:rPr lang="en-US" sz="3600" b="1" dirty="0"/>
              <a:t>[] Grade = {80,90,60,50,45</a:t>
            </a:r>
            <a:r>
              <a:rPr lang="en-US" sz="3600" b="1" dirty="0" smtClean="0"/>
              <a:t>};</a:t>
            </a:r>
          </a:p>
          <a:p>
            <a:pPr marL="0" indent="0" algn="l" rtl="0">
              <a:buNone/>
            </a:pPr>
            <a:r>
              <a:rPr lang="en-US" sz="3600" b="1" dirty="0"/>
              <a:t>for (</a:t>
            </a:r>
            <a:r>
              <a:rPr lang="en-US" sz="3600" b="1" dirty="0" err="1"/>
              <a:t>int</a:t>
            </a:r>
            <a:r>
              <a:rPr lang="en-US" sz="3600" b="1" dirty="0"/>
              <a:t> s=0; s&lt;</a:t>
            </a:r>
            <a:r>
              <a:rPr lang="en-US" sz="3600" b="1" dirty="0" err="1"/>
              <a:t>Grade</a:t>
            </a:r>
            <a:r>
              <a:rPr lang="en-US" sz="3600" b="1" dirty="0" err="1">
                <a:solidFill>
                  <a:srgbClr val="FF0000"/>
                </a:solidFill>
              </a:rPr>
              <a:t>.length</a:t>
            </a:r>
            <a:r>
              <a:rPr lang="en-US" sz="3600" b="1" dirty="0"/>
              <a:t>; s</a:t>
            </a:r>
            <a:r>
              <a:rPr lang="en-US" sz="3600" b="1" dirty="0" smtClean="0"/>
              <a:t>++)</a:t>
            </a:r>
            <a:endParaRPr lang="en-US" sz="3600" b="1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3600" b="1" dirty="0"/>
              <a:t>   </a:t>
            </a:r>
            <a:r>
              <a:rPr lang="en-US" sz="3600" b="1" dirty="0" err="1" smtClean="0"/>
              <a:t>System.out.print</a:t>
            </a:r>
            <a:r>
              <a:rPr lang="en-US" sz="3600" b="1" dirty="0" err="1" smtClean="0">
                <a:solidFill>
                  <a:srgbClr val="FF0000"/>
                </a:solidFill>
              </a:rPr>
              <a:t>ln</a:t>
            </a:r>
            <a:r>
              <a:rPr lang="en-US" sz="3600" b="1" dirty="0" smtClean="0"/>
              <a:t>(Grade[s</a:t>
            </a:r>
            <a:r>
              <a:rPr lang="en-US" sz="3600" b="1" dirty="0"/>
              <a:t>] </a:t>
            </a:r>
            <a:r>
              <a:rPr lang="en-US" sz="3600" b="1" dirty="0" smtClean="0"/>
              <a:t>);</a:t>
            </a:r>
          </a:p>
          <a:p>
            <a:pPr marL="0" indent="0" algn="l" rtl="0">
              <a:buNone/>
            </a:pPr>
            <a:r>
              <a:rPr lang="en-US" sz="3600" b="1" dirty="0" err="1" smtClean="0"/>
              <a:t>System.out.print</a:t>
            </a:r>
            <a:r>
              <a:rPr lang="en-US" sz="3600" b="1" dirty="0" err="1" smtClean="0">
                <a:solidFill>
                  <a:srgbClr val="FF0000"/>
                </a:solidFill>
              </a:rPr>
              <a:t>ln</a:t>
            </a:r>
            <a:r>
              <a:rPr lang="en-US" sz="3600" b="1" dirty="0"/>
              <a:t>("length = </a:t>
            </a:r>
            <a:r>
              <a:rPr lang="en-US" sz="3600" b="1" dirty="0" smtClean="0"/>
              <a:t>"+ </a:t>
            </a:r>
            <a:r>
              <a:rPr lang="en-US" sz="3600" b="1" dirty="0" err="1" smtClean="0"/>
              <a:t>Grade.length</a:t>
            </a:r>
            <a:r>
              <a:rPr lang="en-US" sz="3600" b="1" dirty="0" smtClean="0"/>
              <a:t> );</a:t>
            </a:r>
            <a:endParaRPr lang="en-US" sz="3600" b="1" dirty="0"/>
          </a:p>
          <a:p>
            <a:pPr marL="0" indent="0" algn="l" rtl="0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  </a:t>
            </a:r>
            <a:r>
              <a:rPr lang="en-US" sz="3600" b="1" dirty="0" smtClean="0">
                <a:solidFill>
                  <a:schemeClr val="accent1"/>
                </a:solidFill>
              </a:rPr>
              <a:t>}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4" name="رابط كسهم مستقيم 3"/>
          <p:cNvCxnSpPr/>
          <p:nvPr/>
        </p:nvCxnSpPr>
        <p:spPr>
          <a:xfrm flipH="1" flipV="1">
            <a:off x="4932040" y="2204864"/>
            <a:ext cx="2376264" cy="15841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مستطيل مستدير الزوايا 4"/>
          <p:cNvSpPr/>
          <p:nvPr/>
        </p:nvSpPr>
        <p:spPr>
          <a:xfrm>
            <a:off x="6804248" y="3789040"/>
            <a:ext cx="2160240" cy="10081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sz="2800" b="1" dirty="0" smtClean="0"/>
              <a:t>خاصية ترجع طول المصفوفة</a:t>
            </a:r>
            <a:endParaRPr lang="ar-SA" sz="2800" b="1" dirty="0"/>
          </a:p>
        </p:txBody>
      </p:sp>
      <p:cxnSp>
        <p:nvCxnSpPr>
          <p:cNvPr id="6" name="رابط كسهم مستقيم 5"/>
          <p:cNvCxnSpPr/>
          <p:nvPr/>
        </p:nvCxnSpPr>
        <p:spPr>
          <a:xfrm flipH="1" flipV="1">
            <a:off x="4319972" y="2852936"/>
            <a:ext cx="2124236" cy="21602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مستطيل مستدير الزوايا 6"/>
          <p:cNvSpPr/>
          <p:nvPr/>
        </p:nvSpPr>
        <p:spPr>
          <a:xfrm>
            <a:off x="5868144" y="5013176"/>
            <a:ext cx="2160240" cy="10081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sz="2800" b="1" dirty="0" smtClean="0"/>
              <a:t>لطباعة مصفوفة في شكل عمود</a:t>
            </a:r>
            <a:endParaRPr lang="ar-SA" sz="2800" b="1" dirty="0"/>
          </a:p>
        </p:txBody>
      </p:sp>
      <p:sp>
        <p:nvSpPr>
          <p:cNvPr id="8" name="مستطيل مستدير الزوايا 7"/>
          <p:cNvSpPr/>
          <p:nvPr/>
        </p:nvSpPr>
        <p:spPr>
          <a:xfrm>
            <a:off x="2483768" y="4757458"/>
            <a:ext cx="3096344" cy="10081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3200" b="1" dirty="0" smtClean="0"/>
              <a:t>(Grade[s</a:t>
            </a:r>
            <a:r>
              <a:rPr lang="en-US" sz="3200" b="1" dirty="0"/>
              <a:t>] + "\t")</a:t>
            </a:r>
            <a:endParaRPr lang="ar-SA" sz="3200" b="1" dirty="0"/>
          </a:p>
        </p:txBody>
      </p:sp>
    </p:spTree>
    <p:extLst>
      <p:ext uri="{BB962C8B-B14F-4D97-AF65-F5344CB8AC3E}">
        <p14:creationId xmlns:p14="http://schemas.microsoft.com/office/powerpoint/2010/main" xmlns="" val="288128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1" dirty="0" smtClean="0"/>
              <a:t>مثال (2)</a:t>
            </a:r>
            <a:endParaRPr lang="en-US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ar-SA" sz="4000" b="1" dirty="0"/>
              <a:t>أكتب برنامج يقوم بطباعة </a:t>
            </a:r>
            <a:r>
              <a:rPr lang="ar-SA" sz="4000" b="1" dirty="0" smtClean="0"/>
              <a:t>مصفوفة مكونة من 5 عناصر يدخل قيمها المستخدم ... </a:t>
            </a:r>
            <a:endParaRPr lang="ar-SA" sz="4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-36512" y="-27384"/>
            <a:ext cx="9180512" cy="6885384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4000" b="1" dirty="0"/>
              <a:t> public static void main(String[] </a:t>
            </a:r>
            <a:r>
              <a:rPr lang="en-US" sz="4000" b="1" dirty="0" err="1"/>
              <a:t>args</a:t>
            </a:r>
            <a:r>
              <a:rPr lang="en-US" sz="4000" b="1" dirty="0"/>
              <a:t>) </a:t>
            </a:r>
            <a:r>
              <a:rPr lang="en-US" sz="4000" b="1" dirty="0" smtClean="0">
                <a:solidFill>
                  <a:srgbClr val="FF0000"/>
                </a:solidFill>
              </a:rPr>
              <a:t>{</a:t>
            </a:r>
            <a:endParaRPr lang="en-US" sz="4000" b="1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4000" b="1" dirty="0"/>
              <a:t> </a:t>
            </a:r>
            <a:r>
              <a:rPr lang="en-US" sz="4000" b="1" dirty="0" err="1"/>
              <a:t>int</a:t>
            </a:r>
            <a:r>
              <a:rPr lang="en-US" sz="4000" b="1" dirty="0"/>
              <a:t> a[]= new </a:t>
            </a:r>
            <a:r>
              <a:rPr lang="en-US" sz="4000" b="1" dirty="0" err="1"/>
              <a:t>int</a:t>
            </a:r>
            <a:r>
              <a:rPr lang="en-US" sz="4000" b="1" dirty="0"/>
              <a:t>[5]  ;</a:t>
            </a:r>
          </a:p>
          <a:p>
            <a:pPr marL="0" indent="0" algn="l" rtl="0">
              <a:buNone/>
            </a:pPr>
            <a:r>
              <a:rPr lang="en-US" sz="4000" b="1" dirty="0"/>
              <a:t> Scanner input = new Scanner (System.in);</a:t>
            </a:r>
          </a:p>
          <a:p>
            <a:pPr marL="0" indent="0" algn="l" rtl="0">
              <a:buNone/>
            </a:pPr>
            <a:r>
              <a:rPr lang="en-US" sz="4000" b="1" dirty="0"/>
              <a:t>for (</a:t>
            </a:r>
            <a:r>
              <a:rPr lang="en-US" sz="4000" b="1" dirty="0" err="1"/>
              <a:t>int</a:t>
            </a:r>
            <a:r>
              <a:rPr lang="en-US" sz="4000" b="1" dirty="0"/>
              <a:t> x=0 ; x&lt;</a:t>
            </a:r>
            <a:r>
              <a:rPr lang="en-US" sz="4000" b="1" dirty="0" err="1">
                <a:solidFill>
                  <a:srgbClr val="FF0000"/>
                </a:solidFill>
              </a:rPr>
              <a:t>a.length</a:t>
            </a:r>
            <a:r>
              <a:rPr lang="en-US" sz="4000" b="1" dirty="0"/>
              <a:t> ; x++)</a:t>
            </a:r>
            <a:r>
              <a:rPr lang="en-US" sz="4000" b="1" dirty="0">
                <a:solidFill>
                  <a:srgbClr val="FF0000"/>
                </a:solidFill>
              </a:rPr>
              <a:t>{</a:t>
            </a:r>
          </a:p>
          <a:p>
            <a:pPr marL="0" indent="0" algn="l" rtl="0">
              <a:buNone/>
            </a:pPr>
            <a:r>
              <a:rPr lang="en-US" sz="4000" b="1" dirty="0"/>
              <a:t>  a[x]= </a:t>
            </a:r>
            <a:r>
              <a:rPr lang="en-US" sz="4000" b="1" dirty="0" err="1"/>
              <a:t>input.nextInt</a:t>
            </a:r>
            <a:r>
              <a:rPr lang="en-US" sz="4000" b="1" dirty="0" smtClean="0"/>
              <a:t>();             </a:t>
            </a:r>
            <a:r>
              <a:rPr lang="en-US" sz="4000" b="1" dirty="0">
                <a:solidFill>
                  <a:srgbClr val="FF0000"/>
                </a:solidFill>
              </a:rPr>
              <a:t>}</a:t>
            </a:r>
          </a:p>
          <a:p>
            <a:pPr marL="0" indent="0" algn="l" rtl="0">
              <a:buNone/>
            </a:pPr>
            <a:r>
              <a:rPr lang="en-US" sz="4000" b="1" dirty="0"/>
              <a:t>for (</a:t>
            </a:r>
            <a:r>
              <a:rPr lang="en-US" sz="4000" b="1" dirty="0" err="1"/>
              <a:t>int</a:t>
            </a:r>
            <a:r>
              <a:rPr lang="en-US" sz="4000" b="1" dirty="0"/>
              <a:t> s=0; s&lt;</a:t>
            </a:r>
            <a:r>
              <a:rPr lang="en-US" sz="4000" b="1" dirty="0" err="1"/>
              <a:t>a.length</a:t>
            </a:r>
            <a:r>
              <a:rPr lang="en-US" sz="4000" b="1" dirty="0"/>
              <a:t>; s</a:t>
            </a:r>
            <a:r>
              <a:rPr lang="en-US" sz="4000" b="1" dirty="0" smtClean="0"/>
              <a:t>++)  </a:t>
            </a:r>
            <a:r>
              <a:rPr lang="en-US" sz="4000" b="1" dirty="0" smtClean="0">
                <a:solidFill>
                  <a:srgbClr val="0070C0"/>
                </a:solidFill>
              </a:rPr>
              <a:t>{</a:t>
            </a:r>
            <a:endParaRPr lang="en-US" sz="4000" b="1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4000" b="1" dirty="0"/>
              <a:t>   </a:t>
            </a:r>
            <a:r>
              <a:rPr lang="en-US" sz="4000" b="1" dirty="0" err="1"/>
              <a:t>System.out.println</a:t>
            </a:r>
            <a:r>
              <a:rPr lang="en-US" sz="4000" b="1" dirty="0"/>
              <a:t>(a[s</a:t>
            </a:r>
            <a:r>
              <a:rPr lang="en-US" sz="4000" b="1" dirty="0" smtClean="0"/>
              <a:t>]);     </a:t>
            </a:r>
            <a:r>
              <a:rPr lang="en-US" sz="4000" b="1" dirty="0" smtClean="0">
                <a:solidFill>
                  <a:srgbClr val="0070C0"/>
                </a:solidFill>
              </a:rPr>
              <a:t>}</a:t>
            </a:r>
            <a:r>
              <a:rPr lang="en-US" sz="4000" b="1" dirty="0" smtClean="0"/>
              <a:t>   </a:t>
            </a:r>
          </a:p>
          <a:p>
            <a:pPr marL="0" indent="0" algn="l" rtl="0">
              <a:buNone/>
            </a:pPr>
            <a:r>
              <a:rPr lang="en-US" sz="4000" b="1" dirty="0" smtClean="0"/>
              <a:t>  </a:t>
            </a:r>
            <a:r>
              <a:rPr lang="en-US" sz="4000" b="1" dirty="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1" dirty="0" smtClean="0"/>
              <a:t>مثال (3)</a:t>
            </a:r>
            <a:endParaRPr lang="en-US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algn="just">
              <a:buNone/>
            </a:pPr>
            <a:r>
              <a:rPr lang="ar-SA" sz="3600" b="1" dirty="0"/>
              <a:t>برنامج يقوم </a:t>
            </a:r>
            <a:r>
              <a:rPr lang="ar-SA" sz="3600" b="1" dirty="0" smtClean="0"/>
              <a:t>بطباعة مجموع عناصر المصفوفة التالية:</a:t>
            </a:r>
          </a:p>
          <a:p>
            <a:pPr algn="just" rtl="0">
              <a:buNone/>
            </a:pPr>
            <a:r>
              <a:rPr lang="en-US" sz="3600" b="1" dirty="0" smtClean="0"/>
              <a:t>array </a:t>
            </a:r>
            <a:r>
              <a:rPr lang="en-US" sz="3600" b="1" dirty="0"/>
              <a:t>= { 1, 2, 3, 4, 5, 6, 7, 8, 9, 10 </a:t>
            </a:r>
            <a:r>
              <a:rPr lang="en-US" sz="3600" b="1" dirty="0" smtClean="0"/>
              <a:t>}</a:t>
            </a:r>
            <a:endParaRPr lang="ar-SA" sz="36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-36512" y="-27384"/>
            <a:ext cx="9001000" cy="597666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4000" b="1" dirty="0"/>
              <a:t> public static void main(String[] </a:t>
            </a:r>
            <a:r>
              <a:rPr lang="en-US" sz="4000" b="1" dirty="0" err="1"/>
              <a:t>args</a:t>
            </a:r>
            <a:r>
              <a:rPr lang="en-US" sz="4000" b="1" dirty="0"/>
              <a:t>) {</a:t>
            </a:r>
          </a:p>
          <a:p>
            <a:pPr marL="0" indent="0" algn="l" rtl="0">
              <a:buNone/>
            </a:pPr>
            <a:r>
              <a:rPr lang="en-US" sz="4000" b="1" dirty="0"/>
              <a:t> </a:t>
            </a:r>
            <a:r>
              <a:rPr lang="en-US" sz="4000" b="1" dirty="0" err="1"/>
              <a:t>int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FF0000"/>
                </a:solidFill>
              </a:rPr>
              <a:t>array</a:t>
            </a:r>
            <a:r>
              <a:rPr lang="en-US" sz="4000" b="1" dirty="0"/>
              <a:t>[] = { 1, 2, 3, 4, 5, 6, 7, 8, </a:t>
            </a:r>
            <a:r>
              <a:rPr lang="en-US" sz="4000" b="1" dirty="0" smtClean="0"/>
              <a:t>9,10 </a:t>
            </a:r>
            <a:r>
              <a:rPr lang="en-US" sz="4000" b="1" dirty="0"/>
              <a:t>};</a:t>
            </a:r>
          </a:p>
          <a:p>
            <a:pPr marL="0" indent="0" algn="l" rtl="0">
              <a:buNone/>
            </a:pPr>
            <a:r>
              <a:rPr lang="en-US" sz="4000" b="1" dirty="0"/>
              <a:t> </a:t>
            </a:r>
            <a:r>
              <a:rPr lang="en-US" sz="4000" b="1" dirty="0" err="1"/>
              <a:t>int</a:t>
            </a:r>
            <a:r>
              <a:rPr lang="en-US" sz="4000" b="1" dirty="0"/>
              <a:t> total = 0;</a:t>
            </a:r>
          </a:p>
          <a:p>
            <a:pPr marL="0" indent="0" algn="l" rtl="0">
              <a:buNone/>
            </a:pPr>
            <a:r>
              <a:rPr lang="en-US" sz="4000" b="1" dirty="0"/>
              <a:t> for ( </a:t>
            </a:r>
            <a:r>
              <a:rPr lang="en-US" sz="4000" b="1" dirty="0" err="1"/>
              <a:t>int</a:t>
            </a:r>
            <a:r>
              <a:rPr lang="en-US" sz="4000" b="1" dirty="0"/>
              <a:t> i = 0; i &lt; </a:t>
            </a:r>
            <a:r>
              <a:rPr lang="en-US" sz="4000" b="1" dirty="0" err="1">
                <a:solidFill>
                  <a:srgbClr val="FF0000"/>
                </a:solidFill>
              </a:rPr>
              <a:t>array</a:t>
            </a:r>
            <a:r>
              <a:rPr lang="en-US" sz="4000" b="1" dirty="0" err="1"/>
              <a:t>.length</a:t>
            </a:r>
            <a:r>
              <a:rPr lang="en-US" sz="4000" b="1" dirty="0"/>
              <a:t>; i++ )</a:t>
            </a:r>
          </a:p>
          <a:p>
            <a:pPr marL="0" indent="0" algn="l" rtl="0">
              <a:buNone/>
            </a:pPr>
            <a:r>
              <a:rPr lang="en-US" sz="4000" b="1" dirty="0"/>
              <a:t> total += </a:t>
            </a:r>
            <a:r>
              <a:rPr lang="en-US" sz="4000" b="1" dirty="0">
                <a:solidFill>
                  <a:srgbClr val="FF0000"/>
                </a:solidFill>
              </a:rPr>
              <a:t>array</a:t>
            </a:r>
            <a:r>
              <a:rPr lang="en-US" sz="4000" b="1" dirty="0"/>
              <a:t>[ i ];</a:t>
            </a:r>
          </a:p>
          <a:p>
            <a:pPr marL="0" indent="0" algn="l" rtl="0">
              <a:buNone/>
            </a:pPr>
            <a:r>
              <a:rPr lang="en-US" sz="4000" b="1" dirty="0"/>
              <a:t> </a:t>
            </a:r>
            <a:r>
              <a:rPr lang="en-US" sz="4000" b="1" dirty="0" err="1"/>
              <a:t>System.out.println</a:t>
            </a:r>
            <a:r>
              <a:rPr lang="en-US" sz="4000" b="1" dirty="0"/>
              <a:t>(total);</a:t>
            </a:r>
          </a:p>
          <a:p>
            <a:pPr marL="0" indent="0" algn="l" rtl="0">
              <a:buNone/>
            </a:pPr>
            <a:r>
              <a:rPr lang="en-US" sz="4000" b="1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xmlns="" val="2037582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1" dirty="0" smtClean="0"/>
              <a:t>مثال(4)</a:t>
            </a:r>
            <a:endParaRPr lang="en-US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ar-SA" sz="4000" b="1" dirty="0" smtClean="0"/>
              <a:t>أكتب برنامج يقوم بطباعة عناصر المصفوفة التالية بعد زيادة 5 لكل عنصر....</a:t>
            </a:r>
          </a:p>
          <a:p>
            <a:pPr marL="0" indent="0" algn="l" rtl="0">
              <a:buNone/>
            </a:pPr>
            <a:r>
              <a:rPr lang="en-GB" sz="4000" b="1" dirty="0" smtClean="0"/>
              <a:t>Array = </a:t>
            </a:r>
            <a:r>
              <a:rPr lang="en-GB" sz="4000" b="1" dirty="0"/>
              <a:t>{</a:t>
            </a:r>
            <a:r>
              <a:rPr lang="en-GB" sz="4000" b="1" dirty="0" smtClean="0"/>
              <a:t>5,6,7}</a:t>
            </a:r>
          </a:p>
          <a:p>
            <a:endParaRPr lang="en-US" sz="4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7666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4000" b="1" dirty="0"/>
              <a:t>public static void main(String[] </a:t>
            </a:r>
            <a:r>
              <a:rPr lang="en-US" sz="4000" b="1" dirty="0" err="1"/>
              <a:t>args</a:t>
            </a:r>
            <a:r>
              <a:rPr lang="en-US" sz="4000" b="1" dirty="0"/>
              <a:t>) </a:t>
            </a:r>
            <a:r>
              <a:rPr lang="en-US" sz="4000" b="1" dirty="0">
                <a:solidFill>
                  <a:srgbClr val="6D468A"/>
                </a:solidFill>
              </a:rPr>
              <a:t>{</a:t>
            </a:r>
          </a:p>
          <a:p>
            <a:pPr marL="0" indent="0" algn="l" rtl="0">
              <a:buNone/>
            </a:pPr>
            <a:r>
              <a:rPr lang="en-US" sz="4000" b="1" dirty="0" err="1" smtClean="0"/>
              <a:t>int</a:t>
            </a:r>
            <a:r>
              <a:rPr lang="en-US" sz="4000" b="1" dirty="0" smtClean="0"/>
              <a:t> </a:t>
            </a:r>
            <a:r>
              <a:rPr lang="en-US" sz="4000" b="1" dirty="0"/>
              <a:t>array[] = {5,6,7 };</a:t>
            </a:r>
          </a:p>
          <a:p>
            <a:pPr marL="0" indent="0" algn="l" rtl="0">
              <a:buNone/>
            </a:pPr>
            <a:r>
              <a:rPr lang="en-US" sz="4000" b="1" dirty="0" smtClean="0"/>
              <a:t>for </a:t>
            </a:r>
            <a:r>
              <a:rPr lang="en-US" sz="4000" b="1" dirty="0"/>
              <a:t>( </a:t>
            </a:r>
            <a:r>
              <a:rPr lang="en-US" sz="4000" b="1" dirty="0" err="1"/>
              <a:t>int</a:t>
            </a:r>
            <a:r>
              <a:rPr lang="en-US" sz="4000" b="1" dirty="0"/>
              <a:t> i = 0; i &lt; </a:t>
            </a:r>
            <a:r>
              <a:rPr lang="en-US" sz="4000" b="1" dirty="0" err="1"/>
              <a:t>array.length</a:t>
            </a:r>
            <a:r>
              <a:rPr lang="en-US" sz="4000" b="1" dirty="0"/>
              <a:t>; i++ </a:t>
            </a:r>
            <a:r>
              <a:rPr lang="en-US" sz="4000" b="1" dirty="0" smtClean="0"/>
              <a:t>) </a:t>
            </a:r>
            <a:r>
              <a:rPr lang="en-US" sz="4000" b="1" dirty="0" smtClean="0">
                <a:solidFill>
                  <a:srgbClr val="FF0000"/>
                </a:solidFill>
              </a:rPr>
              <a:t>{</a:t>
            </a:r>
            <a:endParaRPr lang="en-US" sz="4000" b="1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4000" b="1" dirty="0" smtClean="0"/>
              <a:t>array</a:t>
            </a:r>
            <a:r>
              <a:rPr lang="en-US" sz="4000" b="1" dirty="0"/>
              <a:t>[ i ]= array[i] + </a:t>
            </a:r>
            <a:r>
              <a:rPr lang="en-US" sz="4000" b="1" dirty="0" smtClean="0"/>
              <a:t>5;</a:t>
            </a:r>
            <a:endParaRPr lang="en-US" sz="4000" b="1" dirty="0"/>
          </a:p>
          <a:p>
            <a:pPr marL="0" indent="0" algn="l" rtl="0">
              <a:buNone/>
            </a:pPr>
            <a:r>
              <a:rPr lang="en-US" sz="4000" b="1" dirty="0" err="1" smtClean="0"/>
              <a:t>System.out.println</a:t>
            </a:r>
            <a:r>
              <a:rPr lang="en-US" sz="4000" b="1" dirty="0" smtClean="0"/>
              <a:t>(array[i]);           </a:t>
            </a:r>
            <a:r>
              <a:rPr lang="en-US" sz="4000" b="1" dirty="0">
                <a:solidFill>
                  <a:srgbClr val="FF0000"/>
                </a:solidFill>
              </a:rPr>
              <a:t>}</a:t>
            </a:r>
          </a:p>
          <a:p>
            <a:pPr marL="0" indent="0" algn="l" rtl="0">
              <a:buNone/>
            </a:pPr>
            <a:r>
              <a:rPr lang="en-US" sz="4000" b="1" dirty="0"/>
              <a:t> </a:t>
            </a:r>
            <a:r>
              <a:rPr lang="en-US" sz="4000" b="1" dirty="0">
                <a:solidFill>
                  <a:srgbClr val="6D468A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835425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1" dirty="0" smtClean="0"/>
              <a:t>مثال (5)</a:t>
            </a:r>
            <a:endParaRPr lang="en-US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ar-SA" sz="4000" b="1" dirty="0"/>
              <a:t>أكتب برنامج يقوم </a:t>
            </a:r>
            <a:r>
              <a:rPr lang="ar-SA" sz="4000" b="1" dirty="0" smtClean="0"/>
              <a:t>باختبار درجات 5 طلاب ويعطي </a:t>
            </a:r>
            <a:r>
              <a:rPr lang="en-US" sz="4000" b="1" dirty="0" smtClean="0"/>
              <a:t>Pass</a:t>
            </a:r>
            <a:r>
              <a:rPr lang="ar-SA" sz="4000" b="1" dirty="0" smtClean="0"/>
              <a:t> أو </a:t>
            </a:r>
            <a:r>
              <a:rPr lang="en-US" sz="4000" b="1" dirty="0" smtClean="0"/>
              <a:t>Fail</a:t>
            </a:r>
            <a:r>
              <a:rPr lang="ar-SA" sz="4000" b="1" dirty="0" smtClean="0"/>
              <a:t> في مصفوفة أخرى</a:t>
            </a:r>
            <a:endParaRPr lang="en-US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-36512" y="-27384"/>
            <a:ext cx="9180512" cy="688538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4000" b="1" dirty="0"/>
              <a:t>public static void main(String[] </a:t>
            </a:r>
            <a:r>
              <a:rPr lang="en-US" sz="4000" b="1" dirty="0" err="1"/>
              <a:t>args</a:t>
            </a:r>
            <a:r>
              <a:rPr lang="en-US" sz="4000" b="1" dirty="0"/>
              <a:t>) {</a:t>
            </a:r>
          </a:p>
          <a:p>
            <a:pPr marL="0" indent="0" algn="l" rtl="0">
              <a:buNone/>
            </a:pPr>
            <a:r>
              <a:rPr lang="en-US" sz="4000" b="1" dirty="0" err="1" smtClean="0"/>
              <a:t>int</a:t>
            </a:r>
            <a:r>
              <a:rPr lang="en-US" sz="4000" b="1" dirty="0" smtClean="0"/>
              <a:t> </a:t>
            </a:r>
            <a:r>
              <a:rPr lang="en-US" sz="4000" b="1" dirty="0"/>
              <a:t>array</a:t>
            </a:r>
            <a:r>
              <a:rPr lang="en-US" sz="4000" b="1" dirty="0" smtClean="0"/>
              <a:t>[ ] </a:t>
            </a:r>
            <a:r>
              <a:rPr lang="en-US" sz="4000" b="1" dirty="0"/>
              <a:t>= {</a:t>
            </a:r>
            <a:r>
              <a:rPr lang="en-US" sz="4000" b="1" dirty="0" smtClean="0"/>
              <a:t>55,66,47};</a:t>
            </a:r>
            <a:endParaRPr lang="en-US" sz="4000" b="1" dirty="0"/>
          </a:p>
          <a:p>
            <a:pPr marL="0" indent="0" algn="l" rtl="0">
              <a:buNone/>
            </a:pPr>
            <a:r>
              <a:rPr lang="en-US" sz="4000" b="1" dirty="0" smtClean="0"/>
              <a:t>String </a:t>
            </a:r>
            <a:r>
              <a:rPr lang="en-US" sz="4000" b="1" dirty="0"/>
              <a:t>gr</a:t>
            </a:r>
            <a:r>
              <a:rPr lang="en-US" sz="4000" b="1" dirty="0" smtClean="0"/>
              <a:t>[ ]= </a:t>
            </a:r>
            <a:r>
              <a:rPr lang="en-US" sz="4000" b="1" dirty="0"/>
              <a:t>new String[3];</a:t>
            </a:r>
          </a:p>
          <a:p>
            <a:pPr marL="0" indent="0" algn="l" rtl="0">
              <a:buNone/>
            </a:pPr>
            <a:r>
              <a:rPr lang="en-US" sz="4000" b="1" dirty="0" smtClean="0"/>
              <a:t>for </a:t>
            </a:r>
            <a:r>
              <a:rPr lang="en-US" sz="4000" b="1" dirty="0"/>
              <a:t>( </a:t>
            </a:r>
            <a:r>
              <a:rPr lang="en-US" sz="4000" b="1" dirty="0" err="1"/>
              <a:t>int</a:t>
            </a:r>
            <a:r>
              <a:rPr lang="en-US" sz="4000" b="1" dirty="0"/>
              <a:t> i = 0; i &lt; </a:t>
            </a:r>
            <a:r>
              <a:rPr lang="en-US" sz="4000" b="1" dirty="0" err="1"/>
              <a:t>array.length</a:t>
            </a:r>
            <a:r>
              <a:rPr lang="en-US" sz="4000" b="1" dirty="0"/>
              <a:t>; i++ )</a:t>
            </a:r>
            <a:r>
              <a:rPr lang="en-US" sz="4000" b="1" dirty="0">
                <a:solidFill>
                  <a:srgbClr val="FF0000"/>
                </a:solidFill>
              </a:rPr>
              <a:t>{</a:t>
            </a:r>
          </a:p>
          <a:p>
            <a:pPr marL="0" indent="0" algn="l" rtl="0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if</a:t>
            </a:r>
            <a:r>
              <a:rPr lang="en-US" sz="4000" b="1" dirty="0" smtClean="0"/>
              <a:t> </a:t>
            </a:r>
            <a:r>
              <a:rPr lang="en-US" sz="4000" b="1" dirty="0"/>
              <a:t>(array[i]&gt;= 50</a:t>
            </a:r>
            <a:r>
              <a:rPr lang="en-US" sz="4000" b="1" dirty="0" smtClean="0"/>
              <a:t>) </a:t>
            </a:r>
            <a:r>
              <a:rPr lang="en-US" sz="4000" b="1" dirty="0"/>
              <a:t>gr[i]= "pass";</a:t>
            </a:r>
          </a:p>
          <a:p>
            <a:pPr marL="0" indent="0" algn="l" rtl="0">
              <a:buNone/>
            </a:pPr>
            <a:r>
              <a:rPr lang="en-US" sz="4000" b="1" dirty="0"/>
              <a:t>         </a:t>
            </a:r>
            <a:r>
              <a:rPr lang="en-US" sz="4000" b="1" dirty="0" smtClean="0">
                <a:solidFill>
                  <a:srgbClr val="FF0000"/>
                </a:solidFill>
              </a:rPr>
              <a:t>else</a:t>
            </a:r>
            <a:r>
              <a:rPr lang="en-US" sz="4000" b="1" dirty="0" smtClean="0"/>
              <a:t>              </a:t>
            </a:r>
            <a:r>
              <a:rPr lang="en-US" sz="4000" b="1" dirty="0"/>
              <a:t>gr[i]= "fail";</a:t>
            </a:r>
          </a:p>
          <a:p>
            <a:pPr marL="0" indent="0" algn="l" rtl="0">
              <a:buNone/>
            </a:pPr>
            <a:r>
              <a:rPr lang="en-US" sz="4000" b="1" dirty="0" err="1" smtClean="0"/>
              <a:t>System.out.println</a:t>
            </a:r>
            <a:r>
              <a:rPr lang="en-US" sz="4000" b="1" dirty="0" smtClean="0"/>
              <a:t>(array[i]);</a:t>
            </a:r>
          </a:p>
          <a:p>
            <a:pPr marL="0" indent="0" algn="l" rtl="0">
              <a:buNone/>
            </a:pPr>
            <a:r>
              <a:rPr lang="en-US" sz="4000" b="1" dirty="0" smtClean="0"/>
              <a:t>  </a:t>
            </a:r>
            <a:r>
              <a:rPr lang="en-US" sz="4000" b="1" dirty="0" err="1"/>
              <a:t>System.out.println</a:t>
            </a:r>
            <a:r>
              <a:rPr lang="en-US" sz="4000" b="1" dirty="0"/>
              <a:t>(gr[i</a:t>
            </a:r>
            <a:r>
              <a:rPr lang="en-US" sz="4000" b="1" dirty="0" smtClean="0"/>
              <a:t>]);             </a:t>
            </a:r>
            <a:r>
              <a:rPr lang="en-US" sz="4000" b="1" dirty="0">
                <a:solidFill>
                  <a:srgbClr val="FF0000"/>
                </a:solidFill>
              </a:rPr>
              <a:t>}</a:t>
            </a:r>
          </a:p>
          <a:p>
            <a:pPr marL="0" indent="0" algn="l" rtl="0">
              <a:buNone/>
            </a:pPr>
            <a:r>
              <a:rPr lang="en-US" sz="4000" b="1" dirty="0"/>
              <a:t> 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782960"/>
          </a:xfrm>
        </p:spPr>
        <p:txBody>
          <a:bodyPr/>
          <a:lstStyle/>
          <a:p>
            <a:r>
              <a:rPr lang="ar-SA" b="1" dirty="0" smtClean="0"/>
              <a:t>جملة </a:t>
            </a:r>
            <a:r>
              <a:rPr lang="en-US" b="1" dirty="0"/>
              <a:t>For Each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472608"/>
          </a:xfrm>
        </p:spPr>
        <p:txBody>
          <a:bodyPr>
            <a:normAutofit/>
          </a:bodyPr>
          <a:lstStyle/>
          <a:p>
            <a:pPr algn="just"/>
            <a:r>
              <a:rPr lang="ar-SA" sz="4000" b="1" dirty="0"/>
              <a:t>هي حالة خاصة من جملة </a:t>
            </a:r>
            <a:r>
              <a:rPr lang="en-US" sz="4000" b="1" dirty="0"/>
              <a:t>for </a:t>
            </a:r>
            <a:r>
              <a:rPr lang="ar-SA" sz="4000" b="1" dirty="0" smtClean="0"/>
              <a:t> تستخدم </a:t>
            </a:r>
            <a:r>
              <a:rPr lang="ar-SA" sz="4000" b="1" dirty="0"/>
              <a:t>للتعامل مع </a:t>
            </a:r>
            <a:r>
              <a:rPr lang="ar-SA" sz="4000" b="1" dirty="0" smtClean="0"/>
              <a:t>المصفوفات، مثال:</a:t>
            </a:r>
          </a:p>
          <a:p>
            <a:pPr marL="0" indent="0" algn="just" rtl="0">
              <a:buNone/>
            </a:pPr>
            <a:r>
              <a:rPr lang="en-US" sz="4000" b="1" dirty="0" err="1" smtClean="0"/>
              <a:t>int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rgbClr val="FF0000"/>
                </a:solidFill>
              </a:rPr>
              <a:t>x</a:t>
            </a:r>
            <a:r>
              <a:rPr lang="en-US" sz="4000" b="1" dirty="0" smtClean="0"/>
              <a:t>[] = {1,2,3,4};</a:t>
            </a:r>
          </a:p>
          <a:p>
            <a:pPr marL="0" indent="0" algn="just" rtl="0">
              <a:buNone/>
            </a:pPr>
            <a:r>
              <a:rPr lang="en-US" sz="4000" b="1" dirty="0" smtClean="0"/>
              <a:t>for (</a:t>
            </a:r>
            <a:r>
              <a:rPr lang="en-US" sz="4000" b="1" dirty="0" err="1" smtClean="0"/>
              <a:t>int</a:t>
            </a:r>
            <a:r>
              <a:rPr lang="en-US" sz="4000" b="1" dirty="0" smtClean="0"/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val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/>
              <a:t>: </a:t>
            </a:r>
            <a:r>
              <a:rPr lang="en-US" sz="4000" b="1" dirty="0">
                <a:solidFill>
                  <a:srgbClr val="FF0000"/>
                </a:solidFill>
              </a:rPr>
              <a:t>x</a:t>
            </a:r>
            <a:r>
              <a:rPr lang="en-US" sz="4000" b="1" dirty="0" smtClean="0"/>
              <a:t>)</a:t>
            </a:r>
          </a:p>
          <a:p>
            <a:pPr marL="0" indent="0" algn="just" rtl="0">
              <a:buNone/>
            </a:pPr>
            <a:r>
              <a:rPr lang="en-US" sz="4000" b="1" dirty="0" err="1" smtClean="0"/>
              <a:t>System.out.println</a:t>
            </a:r>
            <a:r>
              <a:rPr lang="en-US" sz="4000" b="1" dirty="0" smtClean="0"/>
              <a:t>(</a:t>
            </a:r>
            <a:r>
              <a:rPr lang="en-US" sz="4000" b="1" dirty="0" err="1" smtClean="0">
                <a:solidFill>
                  <a:srgbClr val="FF0000"/>
                </a:solidFill>
              </a:rPr>
              <a:t>val</a:t>
            </a:r>
            <a:r>
              <a:rPr lang="en-US" sz="4000" b="1" dirty="0" smtClean="0"/>
              <a:t>);</a:t>
            </a:r>
          </a:p>
          <a:p>
            <a:pPr algn="just"/>
            <a:r>
              <a:rPr lang="ar-SA" sz="4000" b="1" dirty="0"/>
              <a:t>نضع </a:t>
            </a:r>
            <a:r>
              <a:rPr lang="ar-SA" sz="4000" b="1" dirty="0" smtClean="0"/>
              <a:t>الخانة </a:t>
            </a:r>
            <a:r>
              <a:rPr lang="ar-SA" sz="4000" b="1" dirty="0"/>
              <a:t>الأولى </a:t>
            </a:r>
            <a:r>
              <a:rPr lang="ar-SA" sz="4000" b="1" dirty="0" smtClean="0"/>
              <a:t>متغير من </a:t>
            </a:r>
            <a:r>
              <a:rPr lang="ar-SA" sz="4000" b="1" dirty="0"/>
              <a:t>نفس نوع المصفوفة وفي الخانة الثانية نضع اسم </a:t>
            </a:r>
            <a:r>
              <a:rPr lang="ar-SA" sz="4000" b="1" dirty="0" smtClean="0"/>
              <a:t>المصفوفة ونفصل بينها بنقطتين رأسيتين..</a:t>
            </a:r>
            <a:endParaRPr lang="en-US" sz="4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z="4800" b="1" dirty="0" smtClean="0"/>
              <a:t>الأهداف</a:t>
            </a:r>
            <a:endParaRPr lang="ar-SA" sz="4800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ar-SA" sz="4000" b="1" dirty="0" smtClean="0"/>
              <a:t>تعريف المصفوفة (</a:t>
            </a:r>
            <a:r>
              <a:rPr lang="en-US" sz="4000" b="1" dirty="0" smtClean="0"/>
              <a:t>Array</a:t>
            </a:r>
            <a:r>
              <a:rPr lang="ar-SA" sz="4000" b="1" dirty="0" smtClean="0"/>
              <a:t>)</a:t>
            </a:r>
          </a:p>
          <a:p>
            <a:r>
              <a:rPr lang="ar-SA" sz="4000" b="1" dirty="0" smtClean="0"/>
              <a:t>المصفوفة ذات البعد الواحد</a:t>
            </a:r>
          </a:p>
          <a:p>
            <a:r>
              <a:rPr lang="ar-SA" sz="4000" b="1" dirty="0" smtClean="0"/>
              <a:t>المصفوفة ذات البعدين</a:t>
            </a:r>
          </a:p>
          <a:p>
            <a:r>
              <a:rPr lang="ar-SA" sz="4000" b="1" dirty="0" smtClean="0"/>
              <a:t>تطبيق عملي</a:t>
            </a:r>
          </a:p>
          <a:p>
            <a:endParaRPr lang="ar-SA" sz="4000" b="1" dirty="0" smtClean="0"/>
          </a:p>
          <a:p>
            <a:endParaRPr lang="ar-SA" sz="4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18864" y="130622"/>
            <a:ext cx="8229600" cy="778098"/>
          </a:xfrm>
        </p:spPr>
        <p:txBody>
          <a:bodyPr/>
          <a:lstStyle/>
          <a:p>
            <a:r>
              <a:rPr lang="ar-SA" b="1" dirty="0" smtClean="0"/>
              <a:t>المصفوفة ثنائية البعد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/>
          </a:bodyPr>
          <a:lstStyle/>
          <a:p>
            <a:pPr algn="just"/>
            <a:r>
              <a:rPr lang="ar-SA" sz="4000" b="1" dirty="0" smtClean="0"/>
              <a:t>هي عبارة عن مصفوفة مكونة من عدد من الصفوف والأعمدة بحيث أن كل عنصر من العناصر يمثل مصفوفة.. لذلك تسمى مصفوفة المصفوفات..</a:t>
            </a:r>
          </a:p>
          <a:p>
            <a:pPr algn="just"/>
            <a:r>
              <a:rPr lang="ar-SA" sz="4000" b="1" dirty="0" smtClean="0"/>
              <a:t>يتم قراءة عناصرها عن طريق فهرس المصفوفة المكون من متغيرين – متغير للصفوف ومتغير للأعمدة..</a:t>
            </a:r>
            <a:endParaRPr lang="en-US" sz="4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1" dirty="0" smtClean="0"/>
              <a:t>مثال:</a:t>
            </a:r>
            <a:endParaRPr lang="ar-SA" b="1" dirty="0"/>
          </a:p>
        </p:txBody>
      </p:sp>
      <p:graphicFrame>
        <p:nvGraphicFramePr>
          <p:cNvPr id="4" name="عنصر نائب للمحتوى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16786020"/>
              </p:ext>
            </p:extLst>
          </p:nvPr>
        </p:nvGraphicFramePr>
        <p:xfrm>
          <a:off x="456532" y="1340096"/>
          <a:ext cx="8230268" cy="2953000"/>
        </p:xfrm>
        <a:graphic>
          <a:graphicData uri="http://schemas.openxmlformats.org/drawingml/2006/table">
            <a:tbl>
              <a:tblPr rtl="1" firstRow="1" bandRow="1">
                <a:tableStyleId>{ED083AE6-46FA-4A59-8FB0-9F97EB10719F}</a:tableStyleId>
              </a:tblPr>
              <a:tblGrid>
                <a:gridCol w="2057567"/>
                <a:gridCol w="2057567"/>
                <a:gridCol w="2057567"/>
                <a:gridCol w="2057567"/>
              </a:tblGrid>
              <a:tr h="73825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 smtClean="0"/>
                        <a:t>2</a:t>
                      </a:r>
                      <a:endParaRPr lang="ar-SA" sz="3200" b="1" dirty="0"/>
                    </a:p>
                  </a:txBody>
                  <a:tcPr marL="100386" marR="100386">
                    <a:lnL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 smtClean="0"/>
                        <a:t>1</a:t>
                      </a:r>
                      <a:endParaRPr lang="ar-SA" sz="3200" b="1" dirty="0"/>
                    </a:p>
                  </a:txBody>
                  <a:tcPr marL="100386" marR="100386">
                    <a:lnL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 smtClean="0"/>
                        <a:t>0</a:t>
                      </a:r>
                      <a:endParaRPr lang="ar-SA" sz="3200" b="1" dirty="0"/>
                    </a:p>
                  </a:txBody>
                  <a:tcPr marL="100386" marR="100386">
                    <a:lnL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 smtClean="0"/>
                        <a:t>A</a:t>
                      </a:r>
                      <a:endParaRPr lang="ar-SA" sz="3200" b="1" dirty="0"/>
                    </a:p>
                  </a:txBody>
                  <a:tcPr marL="100386" marR="100386">
                    <a:lnL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25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/>
                        <a:t>A[0,2]</a:t>
                      </a:r>
                      <a:endParaRPr lang="ar-SA" sz="3200" b="1" dirty="0" smtClean="0"/>
                    </a:p>
                  </a:txBody>
                  <a:tcPr marL="100386" marR="100386">
                    <a:lnL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/>
                        <a:t>A[0,1]</a:t>
                      </a:r>
                      <a:endParaRPr lang="ar-SA" sz="3200" b="1" dirty="0" smtClean="0"/>
                    </a:p>
                  </a:txBody>
                  <a:tcPr marL="100386" marR="100386">
                    <a:lnL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/>
                        <a:t>A[0,0]</a:t>
                      </a:r>
                      <a:endParaRPr lang="ar-SA" sz="3200" b="1" dirty="0" smtClean="0"/>
                    </a:p>
                  </a:txBody>
                  <a:tcPr marL="100386" marR="100386">
                    <a:lnL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 smtClean="0"/>
                        <a:t>0</a:t>
                      </a:r>
                      <a:endParaRPr lang="ar-SA" sz="3200" b="1" dirty="0"/>
                    </a:p>
                  </a:txBody>
                  <a:tcPr marL="100386" marR="100386">
                    <a:lnL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25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/>
                        <a:t>A[1,2]</a:t>
                      </a:r>
                      <a:endParaRPr lang="ar-SA" sz="3200" b="1" dirty="0" smtClean="0"/>
                    </a:p>
                  </a:txBody>
                  <a:tcPr marL="100386" marR="100386">
                    <a:lnL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/>
                        <a:t>A[1,1]</a:t>
                      </a:r>
                      <a:endParaRPr lang="ar-SA" sz="3200" b="1" dirty="0" smtClean="0"/>
                    </a:p>
                  </a:txBody>
                  <a:tcPr marL="100386" marR="100386">
                    <a:lnL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/>
                        <a:t>A[1,0]</a:t>
                      </a:r>
                      <a:endParaRPr lang="ar-SA" sz="3200" b="1" dirty="0" smtClean="0"/>
                    </a:p>
                  </a:txBody>
                  <a:tcPr marL="100386" marR="100386">
                    <a:lnL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 smtClean="0"/>
                        <a:t>1</a:t>
                      </a:r>
                      <a:endParaRPr lang="ar-SA" sz="3200" b="1" dirty="0"/>
                    </a:p>
                  </a:txBody>
                  <a:tcPr marL="100386" marR="100386">
                    <a:lnL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25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/>
                        <a:t>A[2,2]</a:t>
                      </a:r>
                      <a:endParaRPr lang="ar-SA" sz="3200" b="1" dirty="0" smtClean="0"/>
                    </a:p>
                  </a:txBody>
                  <a:tcPr marL="100386" marR="100386">
                    <a:lnL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/>
                        <a:t>A[2,1]</a:t>
                      </a:r>
                      <a:endParaRPr lang="ar-SA" sz="3200" b="1" dirty="0" smtClean="0"/>
                    </a:p>
                  </a:txBody>
                  <a:tcPr marL="100386" marR="100386">
                    <a:lnL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/>
                        <a:t>A[2,0]</a:t>
                      </a:r>
                      <a:endParaRPr lang="ar-SA" sz="3200" b="1" dirty="0" smtClean="0"/>
                    </a:p>
                  </a:txBody>
                  <a:tcPr marL="100386" marR="100386">
                    <a:lnL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 smtClean="0"/>
                        <a:t>2</a:t>
                      </a:r>
                      <a:endParaRPr lang="ar-SA" sz="3200" b="1" dirty="0"/>
                    </a:p>
                  </a:txBody>
                  <a:tcPr marL="100386" marR="100386">
                    <a:lnL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مستطيل مستدير الزوايا 4"/>
          <p:cNvSpPr/>
          <p:nvPr/>
        </p:nvSpPr>
        <p:spPr>
          <a:xfrm>
            <a:off x="395536" y="4509120"/>
            <a:ext cx="8424936" cy="1728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sz="3600" b="1" dirty="0" smtClean="0"/>
              <a:t>المصفوفة اسمها </a:t>
            </a:r>
            <a:r>
              <a:rPr lang="en-US" sz="3600" b="1" dirty="0" smtClean="0"/>
              <a:t>A</a:t>
            </a:r>
            <a:r>
              <a:rPr lang="ar-SA" sz="3600" b="1" dirty="0" smtClean="0"/>
              <a:t> – مكونة من 3 صفوف و 3 أعمدة إذن تحتوي على 9 عناصر ويجب أن تكون جميع العناصر من نفس النوع</a:t>
            </a:r>
            <a:endParaRPr lang="ar-SA" sz="3600" b="1" dirty="0"/>
          </a:p>
        </p:txBody>
      </p:sp>
    </p:spTree>
    <p:extLst>
      <p:ext uri="{BB962C8B-B14F-4D97-AF65-F5344CB8AC3E}">
        <p14:creationId xmlns:p14="http://schemas.microsoft.com/office/powerpoint/2010/main" xmlns="" val="1241290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1" dirty="0" smtClean="0"/>
              <a:t>مثال (6)</a:t>
            </a:r>
            <a:endParaRPr lang="en-US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ar-SA" sz="3600" b="1" dirty="0" smtClean="0"/>
              <a:t>أكتب برنامج يقوم بطباعة عناصر مصفوفتين بعدها 2*3</a:t>
            </a:r>
            <a:endParaRPr lang="en-US" sz="36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-13648" y="-27384"/>
            <a:ext cx="9157648" cy="6885384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3600" b="1" dirty="0"/>
              <a:t>public static void main(String[] </a:t>
            </a:r>
            <a:r>
              <a:rPr lang="en-US" sz="3600" b="1" dirty="0" err="1"/>
              <a:t>args</a:t>
            </a:r>
            <a:r>
              <a:rPr lang="en-US" sz="3600" b="1" dirty="0"/>
              <a:t>) </a:t>
            </a:r>
            <a:r>
              <a:rPr lang="en-US" sz="3600" b="1" dirty="0">
                <a:solidFill>
                  <a:srgbClr val="9944D8"/>
                </a:solidFill>
              </a:rPr>
              <a:t>{</a:t>
            </a:r>
          </a:p>
          <a:p>
            <a:pPr marL="0" indent="0" algn="l" rtl="0">
              <a:buNone/>
            </a:pPr>
            <a:r>
              <a:rPr lang="en-US" sz="3600" b="1" dirty="0" err="1" smtClean="0"/>
              <a:t>int</a:t>
            </a:r>
            <a:r>
              <a:rPr lang="en-US" sz="3600" b="1" dirty="0" smtClean="0"/>
              <a:t> </a:t>
            </a:r>
            <a:r>
              <a:rPr lang="en-US" sz="3600" b="1" dirty="0"/>
              <a:t>x[][]= new </a:t>
            </a:r>
            <a:r>
              <a:rPr lang="en-US" sz="3600" b="1" dirty="0" err="1"/>
              <a:t>int</a:t>
            </a:r>
            <a:r>
              <a:rPr lang="en-US" sz="3600" b="1" dirty="0"/>
              <a:t>[2][3];</a:t>
            </a:r>
          </a:p>
          <a:p>
            <a:pPr marL="0" indent="0" algn="l" rtl="0">
              <a:buNone/>
            </a:pPr>
            <a:r>
              <a:rPr lang="en-US" sz="3600" b="1" dirty="0" smtClean="0"/>
              <a:t>Scanner </a:t>
            </a:r>
            <a:r>
              <a:rPr lang="en-US" sz="3600" b="1" dirty="0"/>
              <a:t>input= new Scanner (System.in);</a:t>
            </a:r>
          </a:p>
          <a:p>
            <a:pPr marL="0" indent="0" algn="l" rtl="0">
              <a:buNone/>
            </a:pPr>
            <a:r>
              <a:rPr lang="en-US" sz="3600" b="1" dirty="0" smtClean="0"/>
              <a:t>for(</a:t>
            </a:r>
            <a:r>
              <a:rPr lang="en-US" sz="3600" b="1" dirty="0" err="1" smtClean="0"/>
              <a:t>int</a:t>
            </a:r>
            <a:r>
              <a:rPr lang="en-US" sz="3600" b="1" dirty="0" smtClean="0"/>
              <a:t> a=0;a&lt;2;a</a:t>
            </a:r>
            <a:r>
              <a:rPr lang="en-US" sz="3600" b="1" dirty="0"/>
              <a:t>++)</a:t>
            </a:r>
            <a:r>
              <a:rPr lang="en-US" sz="3600" b="1" dirty="0">
                <a:solidFill>
                  <a:srgbClr val="FF0000"/>
                </a:solidFill>
              </a:rPr>
              <a:t>{</a:t>
            </a:r>
          </a:p>
          <a:p>
            <a:pPr marL="0" indent="0" algn="l" rtl="0">
              <a:buNone/>
            </a:pPr>
            <a:r>
              <a:rPr lang="en-US" sz="3600" b="1" dirty="0" smtClean="0"/>
              <a:t>      </a:t>
            </a:r>
            <a:r>
              <a:rPr lang="en-US" sz="3600" b="1" dirty="0"/>
              <a:t>for(</a:t>
            </a:r>
            <a:r>
              <a:rPr lang="en-US" sz="3600" b="1" dirty="0" err="1"/>
              <a:t>int</a:t>
            </a:r>
            <a:r>
              <a:rPr lang="en-US" sz="3600" b="1" dirty="0"/>
              <a:t> i=0;i&lt;3;i++)</a:t>
            </a:r>
          </a:p>
          <a:p>
            <a:pPr marL="0" indent="0" algn="l" rtl="0">
              <a:buNone/>
            </a:pPr>
            <a:r>
              <a:rPr lang="en-US" sz="3600" b="1" dirty="0"/>
              <a:t> </a:t>
            </a:r>
            <a:r>
              <a:rPr lang="en-US" sz="3600" b="1" dirty="0" smtClean="0"/>
              <a:t>        x[a</a:t>
            </a:r>
            <a:r>
              <a:rPr lang="en-US" sz="3600" b="1" dirty="0"/>
              <a:t>][i] = </a:t>
            </a:r>
            <a:r>
              <a:rPr lang="en-US" sz="3600" b="1" dirty="0" err="1"/>
              <a:t>input.nextInt</a:t>
            </a:r>
            <a:r>
              <a:rPr lang="en-US" sz="3600" b="1" dirty="0" smtClean="0"/>
              <a:t>(); </a:t>
            </a:r>
            <a:r>
              <a:rPr lang="en-US" sz="3600" b="1" dirty="0">
                <a:solidFill>
                  <a:srgbClr val="FF0000"/>
                </a:solidFill>
              </a:rPr>
              <a:t>}</a:t>
            </a:r>
          </a:p>
          <a:p>
            <a:pPr marL="0" indent="0" algn="l" rtl="0">
              <a:buNone/>
            </a:pPr>
            <a:r>
              <a:rPr lang="en-US" sz="3600" b="1" dirty="0"/>
              <a:t> for(a=0;a&lt;2;a</a:t>
            </a:r>
            <a:r>
              <a:rPr lang="en-US" sz="3600" b="1" dirty="0" smtClean="0"/>
              <a:t>++) </a:t>
            </a:r>
            <a:r>
              <a:rPr lang="en-US" sz="3600" b="1" dirty="0" smtClean="0">
                <a:solidFill>
                  <a:srgbClr val="FF0000"/>
                </a:solidFill>
              </a:rPr>
              <a:t>{</a:t>
            </a:r>
            <a:endParaRPr lang="en-US" sz="3600" b="1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3600" b="1" dirty="0"/>
              <a:t>     for(</a:t>
            </a:r>
            <a:r>
              <a:rPr lang="en-US" sz="3600" b="1" dirty="0" err="1"/>
              <a:t>int</a:t>
            </a:r>
            <a:r>
              <a:rPr lang="en-US" sz="3600" b="1" dirty="0"/>
              <a:t> i=0;i&lt;3;i</a:t>
            </a:r>
            <a:r>
              <a:rPr lang="en-US" sz="3600" b="1" dirty="0" smtClean="0"/>
              <a:t>++)</a:t>
            </a:r>
            <a:endParaRPr lang="en-US" sz="3600" b="1" dirty="0"/>
          </a:p>
          <a:p>
            <a:pPr marL="0" indent="0" algn="l" rtl="0">
              <a:buNone/>
            </a:pPr>
            <a:r>
              <a:rPr lang="en-US" sz="3600" b="1" dirty="0"/>
              <a:t>  </a:t>
            </a:r>
            <a:r>
              <a:rPr lang="en-US" sz="3600" b="1" dirty="0" err="1"/>
              <a:t>System.out.print</a:t>
            </a:r>
            <a:r>
              <a:rPr lang="en-US" sz="3600" b="1" dirty="0"/>
              <a:t>( x[a][i</a:t>
            </a:r>
            <a:r>
              <a:rPr lang="en-US" sz="3600" b="1" dirty="0" smtClean="0"/>
              <a:t>]);</a:t>
            </a:r>
            <a:endParaRPr lang="en-US" sz="3600" b="1" dirty="0"/>
          </a:p>
          <a:p>
            <a:pPr marL="0" indent="0" algn="l" rtl="0">
              <a:buNone/>
            </a:pPr>
            <a:r>
              <a:rPr lang="en-US" sz="3600" b="1" dirty="0"/>
              <a:t>     </a:t>
            </a:r>
            <a:r>
              <a:rPr lang="en-US" sz="3600" b="1" dirty="0" err="1"/>
              <a:t>System.out.println</a:t>
            </a:r>
            <a:r>
              <a:rPr lang="en-US" sz="3600" b="1" dirty="0" smtClean="0"/>
              <a:t>("</a:t>
            </a:r>
            <a:r>
              <a:rPr lang="en-US" sz="3600" b="1" dirty="0"/>
              <a:t>  </a:t>
            </a:r>
            <a:r>
              <a:rPr lang="en-US" sz="3600" b="1" dirty="0" smtClean="0"/>
              <a:t>");     </a:t>
            </a:r>
            <a:r>
              <a:rPr lang="en-US" sz="3600" b="1" dirty="0" smtClean="0">
                <a:solidFill>
                  <a:srgbClr val="FF0000"/>
                </a:solidFill>
              </a:rPr>
              <a:t>}</a:t>
            </a:r>
            <a:r>
              <a:rPr lang="en-US" sz="3600" b="1" dirty="0" smtClean="0"/>
              <a:t>            </a:t>
            </a:r>
            <a:r>
              <a:rPr lang="en-US" sz="3600" b="1" dirty="0">
                <a:solidFill>
                  <a:srgbClr val="9944D8"/>
                </a:solidFill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1" dirty="0" smtClean="0"/>
              <a:t>مثال (7)</a:t>
            </a:r>
            <a:endParaRPr lang="en-US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ar-SA" sz="4400" b="1" dirty="0"/>
              <a:t>اكتب برنامج يقوم بطباعة </a:t>
            </a:r>
            <a:r>
              <a:rPr lang="ar-SA" sz="4400" b="1" dirty="0" smtClean="0"/>
              <a:t>عناصر المصفوفة التالية:</a:t>
            </a:r>
          </a:p>
          <a:p>
            <a:pPr marL="0" indent="0" algn="just" rtl="0">
              <a:buNone/>
            </a:pPr>
            <a:r>
              <a:rPr lang="en-US" sz="4400" b="1" dirty="0" smtClean="0"/>
              <a:t>x = </a:t>
            </a:r>
            <a:r>
              <a:rPr lang="en-US" sz="4400" b="1" dirty="0"/>
              <a:t>{{</a:t>
            </a:r>
            <a:r>
              <a:rPr lang="en-US" sz="4400" b="1" dirty="0" smtClean="0"/>
              <a:t>1,2,3}, {4,5,6}, {7,8,9}}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xmlns="" val="3122361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30832" y="44624"/>
            <a:ext cx="8229600" cy="640871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3600" b="1" dirty="0"/>
              <a:t>public static void main(String[] </a:t>
            </a:r>
            <a:r>
              <a:rPr lang="en-US" sz="3600" b="1" dirty="0" err="1"/>
              <a:t>args</a:t>
            </a:r>
            <a:r>
              <a:rPr lang="en-US" sz="3600" b="1" dirty="0"/>
              <a:t>) {</a:t>
            </a:r>
            <a:endParaRPr lang="en-US" sz="3600" b="1" dirty="0" smtClean="0"/>
          </a:p>
          <a:p>
            <a:pPr marL="0" indent="0" algn="l" rtl="0">
              <a:buNone/>
            </a:pPr>
            <a:r>
              <a:rPr lang="en-US" sz="3600" b="1" dirty="0" err="1" smtClean="0"/>
              <a:t>int</a:t>
            </a:r>
            <a:r>
              <a:rPr lang="en-US" sz="3600" b="1" dirty="0" smtClean="0"/>
              <a:t> x [] [] </a:t>
            </a:r>
            <a:r>
              <a:rPr lang="en-US" sz="3600" b="1" dirty="0"/>
              <a:t>= {{1,2,3}, {4,5,6}, {7,8,9</a:t>
            </a:r>
            <a:r>
              <a:rPr lang="en-US" sz="3600" b="1" dirty="0" smtClean="0"/>
              <a:t>}};</a:t>
            </a:r>
          </a:p>
          <a:p>
            <a:pPr marL="0" indent="0" algn="l" rtl="0">
              <a:buNone/>
            </a:pPr>
            <a:r>
              <a:rPr lang="en-US" sz="3600" b="1" dirty="0" smtClean="0"/>
              <a:t>for </a:t>
            </a:r>
            <a:r>
              <a:rPr lang="en-US" sz="3600" b="1" dirty="0"/>
              <a:t>(</a:t>
            </a:r>
            <a:r>
              <a:rPr lang="en-US" sz="3600" b="1" dirty="0" err="1"/>
              <a:t>int</a:t>
            </a:r>
            <a:r>
              <a:rPr lang="en-US" sz="3600" b="1" dirty="0"/>
              <a:t> i = 0 ;i &lt; </a:t>
            </a:r>
            <a:r>
              <a:rPr lang="en-US" sz="3600" b="1" dirty="0" err="1">
                <a:solidFill>
                  <a:srgbClr val="FF0000"/>
                </a:solidFill>
              </a:rPr>
              <a:t>x.length</a:t>
            </a:r>
            <a:r>
              <a:rPr lang="en-US" sz="3600" b="1" dirty="0"/>
              <a:t>; i++){</a:t>
            </a:r>
          </a:p>
          <a:p>
            <a:pPr marL="0" indent="0" algn="l" rtl="0">
              <a:buNone/>
            </a:pPr>
            <a:r>
              <a:rPr lang="en-US" sz="3600" b="1" dirty="0"/>
              <a:t>for(</a:t>
            </a:r>
            <a:r>
              <a:rPr lang="en-US" sz="3600" b="1" dirty="0" err="1"/>
              <a:t>int</a:t>
            </a:r>
            <a:r>
              <a:rPr lang="en-US" sz="3600" b="1" dirty="0"/>
              <a:t> y = 0; y &lt; </a:t>
            </a:r>
            <a:r>
              <a:rPr lang="en-US" sz="3600" b="1" dirty="0">
                <a:solidFill>
                  <a:srgbClr val="FF0000"/>
                </a:solidFill>
              </a:rPr>
              <a:t>x[i].length</a:t>
            </a:r>
            <a:r>
              <a:rPr lang="en-US" sz="3600" b="1" dirty="0"/>
              <a:t>; y++){</a:t>
            </a:r>
          </a:p>
          <a:p>
            <a:pPr marL="0" indent="0" algn="l" rtl="0">
              <a:buNone/>
            </a:pPr>
            <a:r>
              <a:rPr lang="en-US" sz="3600" b="1" dirty="0" err="1" smtClean="0"/>
              <a:t>System.out.println</a:t>
            </a:r>
            <a:r>
              <a:rPr lang="en-US" sz="3600" b="1" dirty="0" smtClean="0"/>
              <a:t>(x[i</a:t>
            </a:r>
            <a:r>
              <a:rPr lang="en-US" sz="3600" b="1" dirty="0"/>
              <a:t>][y]);} </a:t>
            </a:r>
            <a:r>
              <a:rPr lang="en-US" sz="3600" b="1" dirty="0" smtClean="0"/>
              <a:t>}  }</a:t>
            </a:r>
          </a:p>
          <a:p>
            <a:pPr marL="0" indent="0" algn="r">
              <a:buNone/>
            </a:pPr>
            <a:r>
              <a:rPr lang="ar-SA" sz="3600" b="1" dirty="0" smtClean="0">
                <a:solidFill>
                  <a:srgbClr val="FF0000"/>
                </a:solidFill>
              </a:rPr>
              <a:t>باستخدام </a:t>
            </a:r>
            <a:r>
              <a:rPr lang="en-US" sz="3600" b="1" dirty="0" smtClean="0">
                <a:solidFill>
                  <a:srgbClr val="FF0000"/>
                </a:solidFill>
              </a:rPr>
              <a:t>For Each</a:t>
            </a:r>
            <a:r>
              <a:rPr lang="ar-SA" sz="3600" b="1" dirty="0" smtClean="0">
                <a:solidFill>
                  <a:srgbClr val="FF0000"/>
                </a:solidFill>
              </a:rPr>
              <a:t>:</a:t>
            </a:r>
          </a:p>
          <a:p>
            <a:pPr marL="0" indent="0" algn="l" rtl="0">
              <a:buNone/>
            </a:pPr>
            <a:r>
              <a:rPr lang="en-US" sz="3600" b="1" dirty="0"/>
              <a:t>for (</a:t>
            </a:r>
            <a:r>
              <a:rPr lang="en-US" sz="3600" b="1" dirty="0" err="1"/>
              <a:t>int</a:t>
            </a:r>
            <a:r>
              <a:rPr lang="en-US" sz="3600" b="1" dirty="0" smtClean="0"/>
              <a:t>[ ] </a:t>
            </a:r>
            <a:r>
              <a:rPr lang="en-US" sz="3600" b="1" dirty="0"/>
              <a:t>x1 : x) {</a:t>
            </a:r>
          </a:p>
          <a:p>
            <a:pPr marL="0" indent="0" algn="l" rtl="0">
              <a:buNone/>
            </a:pPr>
            <a:r>
              <a:rPr lang="en-US" sz="3600" b="1" dirty="0"/>
              <a:t>         for (</a:t>
            </a:r>
            <a:r>
              <a:rPr lang="en-US" sz="3600" b="1" dirty="0" err="1"/>
              <a:t>int</a:t>
            </a:r>
            <a:r>
              <a:rPr lang="en-US" sz="3600" b="1" dirty="0"/>
              <a:t> y = 0; y &lt; x1.length; y++) {</a:t>
            </a:r>
          </a:p>
          <a:p>
            <a:pPr marL="0" indent="0" algn="l" rtl="0">
              <a:buNone/>
            </a:pPr>
            <a:r>
              <a:rPr lang="en-US" sz="3600" b="1" dirty="0"/>
              <a:t>             </a:t>
            </a:r>
            <a:r>
              <a:rPr lang="en-US" sz="3600" b="1" dirty="0" err="1"/>
              <a:t>System.out.println</a:t>
            </a:r>
            <a:r>
              <a:rPr lang="en-US" sz="3600" b="1" dirty="0"/>
              <a:t>(x1[y</a:t>
            </a:r>
            <a:r>
              <a:rPr lang="en-US" sz="3600" b="1" dirty="0" smtClean="0"/>
              <a:t>]);  } }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="" val="448436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7544" y="1341"/>
            <a:ext cx="8229600" cy="1143000"/>
          </a:xfrm>
        </p:spPr>
        <p:txBody>
          <a:bodyPr>
            <a:normAutofit/>
          </a:bodyPr>
          <a:lstStyle/>
          <a:p>
            <a:r>
              <a:rPr lang="ar-SA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  <a:reflection blurRad="6350" stA="55000" endA="50" endPos="85000" dir="5400000" sy="-100000" algn="bl" rotWithShape="0"/>
                </a:effectLst>
              </a:rPr>
              <a:t>مطلوب في المعمل</a:t>
            </a:r>
            <a:endParaRPr lang="ar-SA" sz="48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4525963"/>
          </a:xfrm>
        </p:spPr>
        <p:txBody>
          <a:bodyPr>
            <a:normAutofit lnSpcReduction="10000"/>
          </a:bodyPr>
          <a:lstStyle/>
          <a:p>
            <a:pPr marL="742950" indent="-742950" algn="just">
              <a:buFont typeface="+mj-lt"/>
              <a:buAutoNum type="arabicPeriod"/>
            </a:pPr>
            <a:r>
              <a:rPr lang="ar-SA" sz="4000" b="1" dirty="0" smtClean="0"/>
              <a:t>أكتب برنامج يقوم بطباعة أكبر قيمة واقل قيمة في المصفوفة التالية..</a:t>
            </a:r>
          </a:p>
          <a:p>
            <a:pPr marL="0" indent="0" algn="just" rtl="0">
              <a:buNone/>
            </a:pPr>
            <a:r>
              <a:rPr lang="en-US" sz="4000" b="1" dirty="0" smtClean="0"/>
              <a:t>X </a:t>
            </a:r>
            <a:r>
              <a:rPr lang="en-US" sz="4000" b="1" dirty="0"/>
              <a:t>= {</a:t>
            </a:r>
            <a:r>
              <a:rPr lang="en-US" sz="4000" b="1" dirty="0" smtClean="0"/>
              <a:t>80,90,60,50,45}</a:t>
            </a:r>
          </a:p>
          <a:p>
            <a:pPr marL="742950" indent="-742950" algn="just">
              <a:buFont typeface="+mj-lt"/>
              <a:buAutoNum type="arabicPeriod" startAt="2"/>
            </a:pPr>
            <a:r>
              <a:rPr lang="ar-SA" sz="4000" b="1" dirty="0" smtClean="0"/>
              <a:t>أكتب برنامج يستقبل مجموع درجات 10 طلاب ومن ثم يحسب عدد الطلاب الناجحين وعدد الطلاب الراسبين  - </a:t>
            </a:r>
            <a:r>
              <a:rPr lang="ar-SA" sz="4000" b="1" dirty="0" smtClean="0">
                <a:solidFill>
                  <a:srgbClr val="FF0000"/>
                </a:solidFill>
              </a:rPr>
              <a:t>يجب أن يكون الحل عن طريق الحلقات التكرارية والمصفوفات</a:t>
            </a:r>
            <a:r>
              <a:rPr lang="ar-SA" sz="4000" b="1" dirty="0" smtClean="0"/>
              <a:t> -</a:t>
            </a:r>
            <a:endParaRPr lang="ar-SA" sz="4000" b="1" dirty="0"/>
          </a:p>
        </p:txBody>
      </p:sp>
    </p:spTree>
    <p:extLst>
      <p:ext uri="{BB962C8B-B14F-4D97-AF65-F5344CB8AC3E}">
        <p14:creationId xmlns:p14="http://schemas.microsoft.com/office/powerpoint/2010/main" xmlns="" val="296867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 descr="فهر1س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22" y="1000110"/>
            <a:ext cx="4714908" cy="471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308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algn="r"/>
            <a:r>
              <a:rPr lang="ar-SA" b="1" dirty="0" smtClean="0"/>
              <a:t>مقدمة:</a:t>
            </a:r>
            <a:endParaRPr lang="en-US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Autofit/>
          </a:bodyPr>
          <a:lstStyle/>
          <a:p>
            <a:pPr algn="just"/>
            <a:r>
              <a:rPr lang="ar-SA" sz="4000" b="1" dirty="0"/>
              <a:t> </a:t>
            </a:r>
            <a:r>
              <a:rPr lang="ar-SA" sz="4000" b="1" dirty="0" smtClean="0"/>
              <a:t>قد نحتاج في بعض الأحيان إلى تخزين عدد كبير من البيانات خلال تنفيذ البرنامج، فلا يمكن أن تعرف لكل قيمة متغير فكان الحل هو الـ </a:t>
            </a:r>
            <a:r>
              <a:rPr lang="en-US" sz="4000" b="1" dirty="0" smtClean="0"/>
              <a:t>Array</a:t>
            </a:r>
            <a:r>
              <a:rPr lang="ar-SA" sz="4000" b="1" dirty="0" smtClean="0"/>
              <a:t> </a:t>
            </a:r>
            <a:endParaRPr lang="ar-SA" sz="4000" b="1" dirty="0"/>
          </a:p>
          <a:p>
            <a:pPr algn="just"/>
            <a:r>
              <a:rPr lang="ar-SA" sz="4000" b="1" dirty="0" smtClean="0"/>
              <a:t>إذن ما هي الــ </a:t>
            </a:r>
            <a:r>
              <a:rPr lang="en-US" sz="4000" b="1" dirty="0">
                <a:solidFill>
                  <a:srgbClr val="FF0000"/>
                </a:solidFill>
              </a:rPr>
              <a:t>Array</a:t>
            </a:r>
            <a:r>
              <a:rPr lang="ar-SA" sz="4000" b="1" dirty="0">
                <a:solidFill>
                  <a:srgbClr val="FF0000"/>
                </a:solidFill>
              </a:rPr>
              <a:t> </a:t>
            </a:r>
            <a:r>
              <a:rPr lang="ar-SA" sz="4000" b="1" dirty="0" smtClean="0">
                <a:solidFill>
                  <a:srgbClr val="FF0000"/>
                </a:solidFill>
              </a:rPr>
              <a:t>؟؟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22114"/>
          </a:xfrm>
        </p:spPr>
        <p:txBody>
          <a:bodyPr/>
          <a:lstStyle/>
          <a:p>
            <a:pPr algn="r"/>
            <a:r>
              <a:rPr lang="ar-SA" b="1" dirty="0" smtClean="0"/>
              <a:t>تعريف: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ar-SA" sz="3600" b="1" dirty="0" smtClean="0"/>
              <a:t>المصفوفة هي مجموعة من العناصر المخزنة في الذاكرة تحت اسم واحد (متغير واحد) ومن نوع واحد ويمكن الوصول إلى عناصرها عن طريق فهرس المصفوفة..</a:t>
            </a:r>
          </a:p>
          <a:p>
            <a:pPr algn="just"/>
            <a:r>
              <a:rPr lang="ar-SA" sz="3600" b="1" dirty="0" smtClean="0"/>
              <a:t>توجد هنالك عدة أنواع من المصفوفات أهمها:</a:t>
            </a:r>
          </a:p>
          <a:p>
            <a:pPr algn="just"/>
            <a:r>
              <a:rPr lang="en-US" sz="3600" b="1" dirty="0">
                <a:solidFill>
                  <a:srgbClr val="FF0000"/>
                </a:solidFill>
              </a:rPr>
              <a:t>One-Dimensional</a:t>
            </a:r>
            <a:r>
              <a:rPr lang="en-US" sz="3600" b="1" dirty="0"/>
              <a:t> </a:t>
            </a:r>
            <a:r>
              <a:rPr lang="en-US" sz="3600" b="1" dirty="0" smtClean="0"/>
              <a:t>Arrays</a:t>
            </a:r>
            <a:endParaRPr lang="ar-SA" sz="3600" b="1" dirty="0" smtClean="0"/>
          </a:p>
          <a:p>
            <a:pPr algn="just"/>
            <a:r>
              <a:rPr lang="en-US" sz="3600" b="1" dirty="0">
                <a:solidFill>
                  <a:srgbClr val="FF0000"/>
                </a:solidFill>
              </a:rPr>
              <a:t>Two-Dimensional</a:t>
            </a:r>
            <a:r>
              <a:rPr lang="en-US" sz="3600" b="1" dirty="0"/>
              <a:t> </a:t>
            </a:r>
            <a:r>
              <a:rPr lang="en-US" sz="3600" b="1" dirty="0" smtClean="0"/>
              <a:t>Arrays</a:t>
            </a:r>
            <a:endParaRPr lang="ar-SA" sz="3600" b="1" dirty="0" smtClean="0"/>
          </a:p>
          <a:p>
            <a:pPr algn="just"/>
            <a:endParaRPr lang="ar-SA" sz="3600" b="1" dirty="0"/>
          </a:p>
        </p:txBody>
      </p:sp>
    </p:spTree>
    <p:extLst>
      <p:ext uri="{BB962C8B-B14F-4D97-AF65-F5344CB8AC3E}">
        <p14:creationId xmlns:p14="http://schemas.microsoft.com/office/powerpoint/2010/main" xmlns="" val="3610115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</p:spPr>
        <p:txBody>
          <a:bodyPr>
            <a:normAutofit/>
          </a:bodyPr>
          <a:lstStyle/>
          <a:p>
            <a:r>
              <a:rPr lang="en-US" b="1" dirty="0" smtClean="0"/>
              <a:t>One-Dimensional Arrays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/>
          <a:lstStyle/>
          <a:p>
            <a:pPr algn="just"/>
            <a:r>
              <a:rPr lang="ar-SA" b="1" dirty="0" smtClean="0"/>
              <a:t>هي مجموعة من العناصر (من نوع واحد) مرتبة بصورة متتالية في الذكرة (في متغير واحد) في شكل صف أو عمود ولها فهرس واحد</a:t>
            </a:r>
          </a:p>
          <a:p>
            <a:pPr algn="just"/>
            <a:endParaRPr lang="ar-SA" b="1" dirty="0"/>
          </a:p>
        </p:txBody>
      </p:sp>
      <p:graphicFrame>
        <p:nvGraphicFramePr>
          <p:cNvPr id="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47221059"/>
              </p:ext>
            </p:extLst>
          </p:nvPr>
        </p:nvGraphicFramePr>
        <p:xfrm>
          <a:off x="2724473" y="3138180"/>
          <a:ext cx="6095999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5" name="Straight Arrow Connector 8"/>
          <p:cNvCxnSpPr/>
          <p:nvPr/>
        </p:nvCxnSpPr>
        <p:spPr>
          <a:xfrm>
            <a:off x="2686373" y="270892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Subtitle 2"/>
          <p:cNvSpPr txBox="1">
            <a:spLocks/>
          </p:cNvSpPr>
          <p:nvPr/>
        </p:nvSpPr>
        <p:spPr>
          <a:xfrm>
            <a:off x="2828381" y="3515947"/>
            <a:ext cx="529937" cy="5334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sz="3200" b="0" dirty="0" smtClean="0">
                <a:solidFill>
                  <a:schemeClr val="tx1"/>
                </a:solidFill>
              </a:rPr>
              <a:t>0</a:t>
            </a:r>
            <a:endParaRPr lang="ar-SA" sz="3200" b="0" dirty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680436" y="3543656"/>
            <a:ext cx="529937" cy="5334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sz="3200" b="0" dirty="0" smtClean="0">
                <a:solidFill>
                  <a:schemeClr val="tx1"/>
                </a:solidFill>
              </a:rPr>
              <a:t>1</a:t>
            </a:r>
            <a:endParaRPr lang="ar-SA" sz="3200" b="0" dirty="0">
              <a:solidFill>
                <a:schemeClr val="tx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515173" y="3543656"/>
            <a:ext cx="529937" cy="5334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sz="3200" b="0" dirty="0" smtClean="0">
                <a:solidFill>
                  <a:schemeClr val="tx1"/>
                </a:solidFill>
              </a:rPr>
              <a:t>2</a:t>
            </a:r>
            <a:endParaRPr lang="ar-SA" sz="3200" b="0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433036" y="3543656"/>
            <a:ext cx="529937" cy="5334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sz="3200" b="0" dirty="0" smtClean="0">
                <a:solidFill>
                  <a:schemeClr val="tx1"/>
                </a:solidFill>
              </a:rPr>
              <a:t>3</a:t>
            </a:r>
            <a:endParaRPr lang="ar-SA" sz="3200" b="0" dirty="0">
              <a:solidFill>
                <a:schemeClr val="tx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347436" y="3543656"/>
            <a:ext cx="529937" cy="5334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sz="3200" b="0" dirty="0" smtClean="0">
                <a:solidFill>
                  <a:schemeClr val="tx1"/>
                </a:solidFill>
              </a:rPr>
              <a:t>4</a:t>
            </a:r>
            <a:endParaRPr lang="ar-SA" sz="3200" b="0" dirty="0">
              <a:solidFill>
                <a:schemeClr val="tx1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7258373" y="3543656"/>
            <a:ext cx="529937" cy="5334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sz="3200" b="0" dirty="0" smtClean="0">
                <a:solidFill>
                  <a:schemeClr val="tx1"/>
                </a:solidFill>
              </a:rPr>
              <a:t>5</a:t>
            </a:r>
            <a:endParaRPr lang="ar-SA" sz="3200" b="0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8100036" y="3543656"/>
            <a:ext cx="529937" cy="5334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sz="3200" b="0" dirty="0" smtClean="0">
                <a:solidFill>
                  <a:schemeClr val="tx1"/>
                </a:solidFill>
              </a:rPr>
              <a:t>6</a:t>
            </a:r>
            <a:endParaRPr lang="ar-SA" sz="3200" b="0" dirty="0">
              <a:solidFill>
                <a:schemeClr val="tx1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611560" y="2311152"/>
            <a:ext cx="3333844" cy="685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2400" dirty="0" smtClean="0">
                <a:solidFill>
                  <a:schemeClr val="tx1"/>
                </a:solidFill>
              </a:rPr>
              <a:t>موقع أول عنصر في المصفوفة</a:t>
            </a:r>
            <a:endParaRPr lang="ar-SA" sz="2400" dirty="0">
              <a:solidFill>
                <a:schemeClr val="tx1"/>
              </a:solidFill>
            </a:endParaRPr>
          </a:p>
        </p:txBody>
      </p:sp>
      <p:graphicFrame>
        <p:nvGraphicFramePr>
          <p:cNvPr id="1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15657280"/>
              </p:ext>
            </p:extLst>
          </p:nvPr>
        </p:nvGraphicFramePr>
        <p:xfrm>
          <a:off x="1115616" y="4293096"/>
          <a:ext cx="870857" cy="201622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0857"/>
              </a:tblGrid>
              <a:tr h="49635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3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176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449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4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Subtitle 2"/>
          <p:cNvSpPr txBox="1">
            <a:spLocks/>
          </p:cNvSpPr>
          <p:nvPr/>
        </p:nvSpPr>
        <p:spPr>
          <a:xfrm>
            <a:off x="1979712" y="4236043"/>
            <a:ext cx="529937" cy="5334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sz="3200" b="0" dirty="0" smtClean="0">
                <a:solidFill>
                  <a:schemeClr val="tx1"/>
                </a:solidFill>
              </a:rPr>
              <a:t>0</a:t>
            </a:r>
            <a:endParaRPr lang="ar-SA" sz="3200" b="0" dirty="0">
              <a:solidFill>
                <a:schemeClr val="tx1"/>
              </a:solidFill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172672" y="4797152"/>
            <a:ext cx="311096" cy="5334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sz="3200" b="0" dirty="0" smtClean="0">
                <a:solidFill>
                  <a:schemeClr val="tx1"/>
                </a:solidFill>
              </a:rPr>
              <a:t>1</a:t>
            </a:r>
            <a:endParaRPr lang="ar-SA" sz="3200" b="0" dirty="0">
              <a:solidFill>
                <a:schemeClr val="tx1"/>
              </a:solidFill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2112990" y="5343872"/>
            <a:ext cx="370778" cy="5334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sz="3200" b="0" dirty="0" smtClean="0">
                <a:solidFill>
                  <a:schemeClr val="tx1"/>
                </a:solidFill>
              </a:rPr>
              <a:t>2</a:t>
            </a:r>
            <a:endParaRPr lang="ar-SA" sz="3200" b="0" dirty="0">
              <a:solidFill>
                <a:schemeClr val="tx1"/>
              </a:solidFill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2087109" y="5847928"/>
            <a:ext cx="396659" cy="5334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sz="3200" b="0" dirty="0" smtClean="0">
                <a:solidFill>
                  <a:schemeClr val="tx1"/>
                </a:solidFill>
              </a:rPr>
              <a:t>3</a:t>
            </a:r>
            <a:endParaRPr lang="ar-SA" sz="3200" b="0" dirty="0">
              <a:solidFill>
                <a:schemeClr val="tx1"/>
              </a:solidFill>
            </a:endParaRPr>
          </a:p>
        </p:txBody>
      </p:sp>
      <p:sp>
        <p:nvSpPr>
          <p:cNvPr id="15" name="شكل بيضاوي 14"/>
          <p:cNvSpPr/>
          <p:nvPr/>
        </p:nvSpPr>
        <p:spPr>
          <a:xfrm>
            <a:off x="7380312" y="4248781"/>
            <a:ext cx="1559996" cy="69238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 smtClean="0"/>
              <a:t>ملاحظة</a:t>
            </a:r>
            <a:endParaRPr lang="ar-SA" b="1" dirty="0"/>
          </a:p>
        </p:txBody>
      </p:sp>
      <p:sp>
        <p:nvSpPr>
          <p:cNvPr id="20" name="مستطيل مستدير الزوايا 19"/>
          <p:cNvSpPr/>
          <p:nvPr/>
        </p:nvSpPr>
        <p:spPr>
          <a:xfrm>
            <a:off x="4012544" y="4996854"/>
            <a:ext cx="4923428" cy="111777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3600" b="1" dirty="0" smtClean="0"/>
              <a:t>الجافا تعامل المصفوفة على أنها كائن وبداخلها دوال</a:t>
            </a:r>
            <a:endParaRPr lang="ar-SA" sz="3600" b="1" dirty="0"/>
          </a:p>
        </p:txBody>
      </p:sp>
    </p:spTree>
    <p:extLst>
      <p:ext uri="{BB962C8B-B14F-4D97-AF65-F5344CB8AC3E}">
        <p14:creationId xmlns:p14="http://schemas.microsoft.com/office/powerpoint/2010/main" xmlns="" val="2738637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6" grpId="0"/>
      <p:bldP spid="17" grpId="0"/>
      <p:bldP spid="18" grpId="0"/>
      <p:bldP spid="19" grpId="0"/>
      <p:bldP spid="15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50106"/>
          </a:xfrm>
        </p:spPr>
        <p:txBody>
          <a:bodyPr>
            <a:normAutofit/>
          </a:bodyPr>
          <a:lstStyle/>
          <a:p>
            <a:pPr algn="r"/>
            <a:r>
              <a:rPr lang="ar-SA" sz="3600" b="1" dirty="0" smtClean="0"/>
              <a:t>الإعلان عن المصفوفة:</a:t>
            </a:r>
            <a:endParaRPr lang="ar-SA" sz="3600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88632"/>
          </a:xfrm>
        </p:spPr>
        <p:txBody>
          <a:bodyPr/>
          <a:lstStyle/>
          <a:p>
            <a:pPr algn="just"/>
            <a:r>
              <a:rPr lang="ar-SA" b="1" dirty="0" smtClean="0"/>
              <a:t>لنتمكن من استخدام المصفوفة في البرنامج يجب أولاً الإعلان عنها كما الإعلان عن المتغير ويكون كالتالي:</a:t>
            </a:r>
          </a:p>
          <a:p>
            <a:pPr marL="0" indent="0" algn="just" rtl="0">
              <a:buNone/>
            </a:pPr>
            <a:r>
              <a:rPr lang="en-US" b="1" dirty="0" err="1" smtClean="0"/>
              <a:t>Datatype</a:t>
            </a:r>
            <a:r>
              <a:rPr lang="en-US" b="1" dirty="0" smtClean="0"/>
              <a:t>  </a:t>
            </a:r>
            <a:r>
              <a:rPr lang="en-US" b="1" dirty="0" err="1" smtClean="0"/>
              <a:t>namearray</a:t>
            </a:r>
            <a:r>
              <a:rPr lang="en-US" b="1" dirty="0" smtClean="0"/>
              <a:t>[ ]; </a:t>
            </a:r>
          </a:p>
          <a:p>
            <a:pPr marL="0" indent="0" algn="just" rtl="0">
              <a:buNone/>
            </a:pPr>
            <a:r>
              <a:rPr lang="en-US" b="1" dirty="0" err="1"/>
              <a:t>namearray</a:t>
            </a:r>
            <a:r>
              <a:rPr lang="en-US" b="1" dirty="0"/>
              <a:t> = new </a:t>
            </a:r>
            <a:r>
              <a:rPr lang="en-US" b="1" dirty="0" smtClean="0"/>
              <a:t>data type[array size]; </a:t>
            </a:r>
            <a:endParaRPr lang="en-US" b="1" dirty="0" smtClean="0"/>
          </a:p>
        </p:txBody>
      </p:sp>
      <p:cxnSp>
        <p:nvCxnSpPr>
          <p:cNvPr id="5" name="رابط كسهم مستقيم 4"/>
          <p:cNvCxnSpPr/>
          <p:nvPr/>
        </p:nvCxnSpPr>
        <p:spPr>
          <a:xfrm flipV="1">
            <a:off x="791580" y="2348880"/>
            <a:ext cx="504056" cy="1440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مستطيل مستدير الزوايا 6"/>
          <p:cNvSpPr/>
          <p:nvPr/>
        </p:nvSpPr>
        <p:spPr>
          <a:xfrm>
            <a:off x="72008" y="3789040"/>
            <a:ext cx="1691680" cy="10081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 smtClean="0"/>
              <a:t>نوع بيانات المصفوفة</a:t>
            </a:r>
            <a:endParaRPr lang="ar-SA" sz="2800" b="1" dirty="0"/>
          </a:p>
        </p:txBody>
      </p:sp>
      <p:cxnSp>
        <p:nvCxnSpPr>
          <p:cNvPr id="8" name="رابط كسهم مستقيم 7"/>
          <p:cNvCxnSpPr/>
          <p:nvPr/>
        </p:nvCxnSpPr>
        <p:spPr>
          <a:xfrm flipV="1">
            <a:off x="2987824" y="2267482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مستطيل مستدير الزوايا 9"/>
          <p:cNvSpPr/>
          <p:nvPr/>
        </p:nvSpPr>
        <p:spPr>
          <a:xfrm>
            <a:off x="1979712" y="3789040"/>
            <a:ext cx="1691680" cy="100811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 smtClean="0"/>
              <a:t>اسم المصفوفة</a:t>
            </a:r>
            <a:endParaRPr lang="ar-SA" sz="2800" b="1" dirty="0"/>
          </a:p>
        </p:txBody>
      </p:sp>
      <p:cxnSp>
        <p:nvCxnSpPr>
          <p:cNvPr id="12" name="رابط كسهم مستقيم 11"/>
          <p:cNvCxnSpPr/>
          <p:nvPr/>
        </p:nvCxnSpPr>
        <p:spPr>
          <a:xfrm flipH="1" flipV="1">
            <a:off x="3301723" y="2780928"/>
            <a:ext cx="982245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مستطيل مستدير الزوايا 13"/>
          <p:cNvSpPr/>
          <p:nvPr/>
        </p:nvSpPr>
        <p:spPr>
          <a:xfrm>
            <a:off x="3848498" y="3794399"/>
            <a:ext cx="1691680" cy="100811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 smtClean="0"/>
              <a:t>كلمة محجوزة</a:t>
            </a:r>
            <a:endParaRPr lang="ar-SA" sz="2800" b="1" dirty="0"/>
          </a:p>
        </p:txBody>
      </p:sp>
      <p:cxnSp>
        <p:nvCxnSpPr>
          <p:cNvPr id="17" name="رابط كسهم مستقيم 16"/>
          <p:cNvCxnSpPr/>
          <p:nvPr/>
        </p:nvCxnSpPr>
        <p:spPr>
          <a:xfrm flipH="1" flipV="1">
            <a:off x="6156177" y="2933328"/>
            <a:ext cx="288031" cy="8610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مستطيل مستدير الزوايا 19"/>
          <p:cNvSpPr/>
          <p:nvPr/>
        </p:nvSpPr>
        <p:spPr>
          <a:xfrm>
            <a:off x="5724128" y="3789040"/>
            <a:ext cx="1691680" cy="100811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 smtClean="0"/>
              <a:t>حجم المصفوفة</a:t>
            </a:r>
            <a:endParaRPr lang="ar-SA" sz="2800" b="1" dirty="0"/>
          </a:p>
        </p:txBody>
      </p:sp>
      <p:sp>
        <p:nvSpPr>
          <p:cNvPr id="13" name="مستطيل مستدير الزوايا 12"/>
          <p:cNvSpPr/>
          <p:nvPr/>
        </p:nvSpPr>
        <p:spPr>
          <a:xfrm>
            <a:off x="4788024" y="1788351"/>
            <a:ext cx="2952328" cy="5605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sz="2800" b="1" dirty="0" smtClean="0"/>
              <a:t>الإعلان عن المصفوفة</a:t>
            </a:r>
            <a:endParaRPr lang="ar-SA" sz="2800" b="1" dirty="0"/>
          </a:p>
        </p:txBody>
      </p:sp>
      <p:sp>
        <p:nvSpPr>
          <p:cNvPr id="15" name="مستطيل مستدير الزوايا 14"/>
          <p:cNvSpPr/>
          <p:nvPr/>
        </p:nvSpPr>
        <p:spPr>
          <a:xfrm>
            <a:off x="7164288" y="2452197"/>
            <a:ext cx="1872208" cy="10707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sz="2800" b="1" dirty="0" smtClean="0"/>
              <a:t>انشاء المصفوفة</a:t>
            </a:r>
            <a:endParaRPr lang="ar-SA" sz="2800" b="1" dirty="0"/>
          </a:p>
        </p:txBody>
      </p:sp>
      <p:sp>
        <p:nvSpPr>
          <p:cNvPr id="16" name="مستطيل مستدير الزوايا 15"/>
          <p:cNvSpPr/>
          <p:nvPr/>
        </p:nvSpPr>
        <p:spPr>
          <a:xfrm>
            <a:off x="728700" y="5445224"/>
            <a:ext cx="8118648" cy="107073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New</a:t>
            </a:r>
            <a:r>
              <a:rPr lang="ar-SA" sz="3200" b="1" dirty="0" smtClean="0"/>
              <a:t>  تدل </a:t>
            </a:r>
            <a:r>
              <a:rPr lang="ar-SA" sz="3200" b="1" dirty="0"/>
              <a:t>على أننا ننشئ مساحة جديدة لقيم المصفوفة في </a:t>
            </a:r>
            <a:r>
              <a:rPr lang="ar-SA" sz="3200" b="1" dirty="0" smtClean="0"/>
              <a:t>الذاكرة (تهيئة)</a:t>
            </a:r>
            <a:endParaRPr lang="ar-SA" sz="3200" b="1" dirty="0"/>
          </a:p>
        </p:txBody>
      </p:sp>
    </p:spTree>
    <p:extLst>
      <p:ext uri="{BB962C8B-B14F-4D97-AF65-F5344CB8AC3E}">
        <p14:creationId xmlns:p14="http://schemas.microsoft.com/office/powerpoint/2010/main" xmlns="" val="3964011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20" grpId="0" animBg="1"/>
      <p:bldP spid="13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51520" y="548680"/>
            <a:ext cx="8712968" cy="5577483"/>
          </a:xfrm>
        </p:spPr>
        <p:txBody>
          <a:bodyPr/>
          <a:lstStyle/>
          <a:p>
            <a:r>
              <a:rPr lang="ar-SA" b="1" dirty="0" smtClean="0"/>
              <a:t>يمكن دمج الخطوات السابقة في خطوة واحدة كالتالي:</a:t>
            </a:r>
          </a:p>
          <a:p>
            <a:pPr marL="0" indent="0" algn="l" rtl="0">
              <a:buNone/>
            </a:pPr>
            <a:r>
              <a:rPr lang="en-US" b="1" dirty="0" err="1"/>
              <a:t>datatype</a:t>
            </a:r>
            <a:r>
              <a:rPr lang="en-US" b="1" dirty="0" smtClean="0"/>
              <a:t>[ ] </a:t>
            </a:r>
            <a:r>
              <a:rPr lang="en-US" b="1" dirty="0" smtClean="0"/>
              <a:t>name array </a:t>
            </a:r>
            <a:r>
              <a:rPr lang="en-US" b="1" dirty="0" smtClean="0"/>
              <a:t>= new  </a:t>
            </a:r>
            <a:r>
              <a:rPr lang="en-US" b="1" dirty="0" smtClean="0"/>
              <a:t>data type[array size]; </a:t>
            </a:r>
            <a:endParaRPr lang="en-US" b="1" dirty="0" smtClean="0"/>
          </a:p>
          <a:p>
            <a:r>
              <a:rPr lang="ar-SA" b="1" dirty="0" smtClean="0"/>
              <a:t>مثال:</a:t>
            </a:r>
          </a:p>
          <a:p>
            <a:pPr marL="0" indent="0" algn="l" rtl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smtClean="0"/>
              <a:t>A[ ] = new </a:t>
            </a:r>
            <a:r>
              <a:rPr lang="en-US" b="1" dirty="0" err="1" smtClean="0"/>
              <a:t>int</a:t>
            </a:r>
            <a:r>
              <a:rPr lang="en-US" b="1" dirty="0" smtClean="0"/>
              <a:t> [</a:t>
            </a:r>
            <a:r>
              <a:rPr lang="en-US" b="1" dirty="0"/>
              <a:t>5];</a:t>
            </a:r>
            <a:endParaRPr lang="ar-SA" b="1" dirty="0" smtClean="0"/>
          </a:p>
          <a:p>
            <a:pPr marL="0" indent="0" algn="r">
              <a:buNone/>
            </a:pPr>
            <a:r>
              <a:rPr lang="ar-SA" b="1" dirty="0" smtClean="0"/>
              <a:t>يمكن الإعلان عن أكثر من متغير في نفس السطر:</a:t>
            </a:r>
          </a:p>
          <a:p>
            <a:pPr marL="0" indent="0" algn="l" rtl="0">
              <a:buNone/>
            </a:pPr>
            <a:r>
              <a:rPr lang="en-US" sz="3600" b="1" dirty="0" err="1" smtClean="0"/>
              <a:t>int</a:t>
            </a:r>
            <a:r>
              <a:rPr lang="en-US" sz="3600" b="1" dirty="0" smtClean="0"/>
              <a:t>  </a:t>
            </a:r>
            <a:r>
              <a:rPr lang="en-US" sz="3600" b="1" dirty="0"/>
              <a:t>x</a:t>
            </a:r>
            <a:r>
              <a:rPr lang="en-US" sz="3600" b="1" dirty="0" smtClean="0"/>
              <a:t>[ ] , y[ ] ;</a:t>
            </a:r>
          </a:p>
          <a:p>
            <a:pPr marL="0" indent="0" algn="l" rtl="0">
              <a:buNone/>
            </a:pPr>
            <a:r>
              <a:rPr lang="en-US" b="1" dirty="0" smtClean="0"/>
              <a:t>OR</a:t>
            </a:r>
          </a:p>
          <a:p>
            <a:pPr marL="0" indent="0" algn="l" rtl="0">
              <a:buNone/>
            </a:pPr>
            <a:r>
              <a:rPr lang="en-US" sz="3600" b="1" dirty="0" err="1"/>
              <a:t>int</a:t>
            </a:r>
            <a:r>
              <a:rPr lang="en-US" sz="3600" b="1" dirty="0"/>
              <a:t> [] </a:t>
            </a:r>
            <a:r>
              <a:rPr lang="en-US" sz="3600" b="1" dirty="0" smtClean="0"/>
              <a:t>x , y</a:t>
            </a:r>
            <a:r>
              <a:rPr lang="en-US" sz="3600" b="1" dirty="0"/>
              <a:t>;</a:t>
            </a:r>
            <a:endParaRPr lang="ar-SA" sz="3600" b="1" dirty="0"/>
          </a:p>
        </p:txBody>
      </p:sp>
    </p:spTree>
    <p:extLst>
      <p:ext uri="{BB962C8B-B14F-4D97-AF65-F5344CB8AC3E}">
        <p14:creationId xmlns:p14="http://schemas.microsoft.com/office/powerpoint/2010/main" xmlns="" val="2982174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50106"/>
          </a:xfrm>
        </p:spPr>
        <p:txBody>
          <a:bodyPr>
            <a:normAutofit/>
          </a:bodyPr>
          <a:lstStyle/>
          <a:p>
            <a:pPr algn="r"/>
            <a:r>
              <a:rPr lang="ar-SA" sz="4000" b="1" dirty="0" smtClean="0"/>
              <a:t>تمهيد القيم للمصفوفة:</a:t>
            </a:r>
            <a:endParaRPr lang="ar-SA" sz="4000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79512" y="764704"/>
            <a:ext cx="8856984" cy="5616624"/>
          </a:xfrm>
        </p:spPr>
        <p:txBody>
          <a:bodyPr>
            <a:normAutofit/>
          </a:bodyPr>
          <a:lstStyle/>
          <a:p>
            <a:r>
              <a:rPr lang="ar-SA" sz="3600" b="1" dirty="0" smtClean="0"/>
              <a:t>هنالك طريقتين، الأولى:</a:t>
            </a:r>
          </a:p>
          <a:p>
            <a:r>
              <a:rPr lang="ar-SA" sz="3600" b="1" dirty="0" smtClean="0"/>
              <a:t>انشاء المصفوفة وتمهيد القيم مباشرة، مثل:</a:t>
            </a:r>
          </a:p>
          <a:p>
            <a:pPr marL="0" indent="0" algn="l" rtl="0">
              <a:buNone/>
            </a:pPr>
            <a:r>
              <a:rPr lang="en-US" sz="3600" b="1" dirty="0" err="1" smtClean="0"/>
              <a:t>int</a:t>
            </a:r>
            <a:r>
              <a:rPr lang="en-US" sz="3600" b="1" dirty="0" smtClean="0"/>
              <a:t> </a:t>
            </a:r>
            <a:r>
              <a:rPr lang="en-US" sz="3600" b="1" dirty="0"/>
              <a:t>[] student={80,90,60,50,45</a:t>
            </a:r>
            <a:r>
              <a:rPr lang="en-US" sz="3600" b="1" dirty="0" smtClean="0"/>
              <a:t>};</a:t>
            </a:r>
          </a:p>
          <a:p>
            <a:pPr marL="0" indent="0" algn="l" rtl="0">
              <a:buNone/>
            </a:pPr>
            <a:r>
              <a:rPr lang="en-US" sz="3600" b="1" dirty="0"/>
              <a:t>Char [] A = {'s', 'e</a:t>
            </a:r>
            <a:r>
              <a:rPr lang="en-US" sz="3600" b="1" dirty="0" smtClean="0"/>
              <a:t>'};</a:t>
            </a:r>
          </a:p>
          <a:p>
            <a:pPr marL="0" indent="0" algn="l" rtl="0">
              <a:buNone/>
            </a:pPr>
            <a:r>
              <a:rPr lang="en-US" sz="3600" b="1" dirty="0" smtClean="0"/>
              <a:t>String </a:t>
            </a:r>
            <a:r>
              <a:rPr lang="en-US" sz="3600" b="1" dirty="0"/>
              <a:t>[] student = </a:t>
            </a:r>
            <a:r>
              <a:rPr lang="en-US" sz="3600" b="1" dirty="0" smtClean="0"/>
              <a:t>{“Ali</a:t>
            </a:r>
            <a:r>
              <a:rPr lang="en-US" sz="3600" b="1" dirty="0"/>
              <a:t>", </a:t>
            </a:r>
            <a:r>
              <a:rPr lang="en-US" sz="3600" b="1" dirty="0" smtClean="0"/>
              <a:t>“Ahmed</a:t>
            </a:r>
            <a:r>
              <a:rPr lang="en-US" sz="3600" b="1" dirty="0"/>
              <a:t>", </a:t>
            </a:r>
            <a:r>
              <a:rPr lang="en-US" sz="3600" b="1" dirty="0" smtClean="0"/>
              <a:t>“Mona"};</a:t>
            </a:r>
          </a:p>
          <a:p>
            <a:r>
              <a:rPr lang="ar-SA" sz="3600" b="1" dirty="0" smtClean="0"/>
              <a:t>الطريقة الثانية:</a:t>
            </a:r>
          </a:p>
          <a:p>
            <a:r>
              <a:rPr lang="ar-SA" sz="3600" b="1" dirty="0" smtClean="0"/>
              <a:t>إدخال القيم عن طريق حلقة تكرارية كما في المثال التالي</a:t>
            </a:r>
          </a:p>
        </p:txBody>
      </p:sp>
    </p:spTree>
    <p:extLst>
      <p:ext uri="{BB962C8B-B14F-4D97-AF65-F5344CB8AC3E}">
        <p14:creationId xmlns:p14="http://schemas.microsoft.com/office/powerpoint/2010/main" xmlns="" val="2381332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1" dirty="0" smtClean="0"/>
              <a:t>مثال(1)</a:t>
            </a:r>
            <a:endParaRPr lang="en-US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ar-SA" sz="3600" b="1" dirty="0"/>
              <a:t>أكتب برنامج يقوم بطباعة </a:t>
            </a:r>
            <a:r>
              <a:rPr lang="ar-SA" sz="3600" b="1" dirty="0" smtClean="0"/>
              <a:t>عناصر المصفوفة التالية:</a:t>
            </a:r>
          </a:p>
          <a:p>
            <a:pPr marL="0" indent="0" algn="l" rtl="0">
              <a:buNone/>
            </a:pPr>
            <a:r>
              <a:rPr lang="en-US" sz="3600" b="1" dirty="0" smtClean="0"/>
              <a:t>Grade={80,90,60,50,45}</a:t>
            </a:r>
          </a:p>
          <a:p>
            <a:pPr marL="0" indent="0" algn="just">
              <a:buNone/>
            </a:pPr>
            <a:r>
              <a:rPr lang="ar-SA" sz="3600" b="1" dirty="0" smtClean="0"/>
              <a:t>ومن ثم أطبع طول المصفوفة</a:t>
            </a:r>
            <a:endParaRPr lang="ar-SA" sz="3600" b="1" dirty="0"/>
          </a:p>
        </p:txBody>
      </p:sp>
    </p:spTree>
    <p:extLst>
      <p:ext uri="{BB962C8B-B14F-4D97-AF65-F5344CB8AC3E}">
        <p14:creationId xmlns:p14="http://schemas.microsoft.com/office/powerpoint/2010/main" xmlns="" val="2782376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</Template>
  <TotalTime>6294</TotalTime>
  <Words>1063</Words>
  <Application>Microsoft Office PowerPoint</Application>
  <PresentationFormat>On-screen Show (4:3)</PresentationFormat>
  <Paragraphs>166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JAVA</vt:lpstr>
      <vt:lpstr> بسم الله  الرحمن الرحيم</vt:lpstr>
      <vt:lpstr>الأهداف</vt:lpstr>
      <vt:lpstr>مقدمة:</vt:lpstr>
      <vt:lpstr>تعريف:</vt:lpstr>
      <vt:lpstr>One-Dimensional Arrays</vt:lpstr>
      <vt:lpstr>الإعلان عن المصفوفة:</vt:lpstr>
      <vt:lpstr>Slide 7</vt:lpstr>
      <vt:lpstr>تمهيد القيم للمصفوفة:</vt:lpstr>
      <vt:lpstr>مثال(1)</vt:lpstr>
      <vt:lpstr>Slide 10</vt:lpstr>
      <vt:lpstr>مثال (2)</vt:lpstr>
      <vt:lpstr>Slide 12</vt:lpstr>
      <vt:lpstr>مثال (3)</vt:lpstr>
      <vt:lpstr>Slide 14</vt:lpstr>
      <vt:lpstr>مثال(4)</vt:lpstr>
      <vt:lpstr>Slide 16</vt:lpstr>
      <vt:lpstr>مثال (5)</vt:lpstr>
      <vt:lpstr>Slide 18</vt:lpstr>
      <vt:lpstr>جملة For Each</vt:lpstr>
      <vt:lpstr>المصفوفة ثنائية البعد</vt:lpstr>
      <vt:lpstr>مثال:</vt:lpstr>
      <vt:lpstr>مثال (6)</vt:lpstr>
      <vt:lpstr>Slide 23</vt:lpstr>
      <vt:lpstr>مثال (7)</vt:lpstr>
      <vt:lpstr>Slide 25</vt:lpstr>
      <vt:lpstr>مطلوب في المعمل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جامعة دنقــلا كلية علوم الحاسوب والتنمية البشرية</dc:title>
  <dc:creator>Dongolas</dc:creator>
  <cp:lastModifiedBy>MRT</cp:lastModifiedBy>
  <cp:revision>218</cp:revision>
  <dcterms:created xsi:type="dcterms:W3CDTF">2016-09-06T17:03:04Z</dcterms:created>
  <dcterms:modified xsi:type="dcterms:W3CDTF">2018-12-01T19:44:40Z</dcterms:modified>
</cp:coreProperties>
</file>