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20" r:id="rId1"/>
  </p:sldMasterIdLst>
  <p:sldIdLst>
    <p:sldId id="328" r:id="rId2"/>
    <p:sldId id="372" r:id="rId3"/>
    <p:sldId id="363" r:id="rId4"/>
    <p:sldId id="275" r:id="rId5"/>
    <p:sldId id="320" r:id="rId6"/>
    <p:sldId id="321" r:id="rId7"/>
    <p:sldId id="322" r:id="rId8"/>
    <p:sldId id="323" r:id="rId9"/>
    <p:sldId id="343" r:id="rId10"/>
    <p:sldId id="349" r:id="rId11"/>
    <p:sldId id="324" r:id="rId12"/>
    <p:sldId id="316" r:id="rId13"/>
    <p:sldId id="317" r:id="rId14"/>
    <p:sldId id="335" r:id="rId15"/>
    <p:sldId id="318" r:id="rId16"/>
    <p:sldId id="336" r:id="rId17"/>
    <p:sldId id="337" r:id="rId18"/>
    <p:sldId id="339" r:id="rId19"/>
    <p:sldId id="344" r:id="rId20"/>
    <p:sldId id="345" r:id="rId21"/>
    <p:sldId id="346" r:id="rId22"/>
    <p:sldId id="347" r:id="rId23"/>
    <p:sldId id="348" r:id="rId24"/>
    <p:sldId id="350" r:id="rId25"/>
    <p:sldId id="351" r:id="rId26"/>
    <p:sldId id="352" r:id="rId27"/>
    <p:sldId id="353" r:id="rId28"/>
    <p:sldId id="354" r:id="rId29"/>
    <p:sldId id="355" r:id="rId30"/>
    <p:sldId id="357" r:id="rId31"/>
    <p:sldId id="358" r:id="rId32"/>
    <p:sldId id="356" r:id="rId33"/>
    <p:sldId id="361" r:id="rId34"/>
    <p:sldId id="362" r:id="rId35"/>
    <p:sldId id="364" r:id="rId36"/>
    <p:sldId id="366" r:id="rId37"/>
    <p:sldId id="360" r:id="rId38"/>
    <p:sldId id="368" r:id="rId39"/>
    <p:sldId id="369" r:id="rId40"/>
    <p:sldId id="370" r:id="rId41"/>
    <p:sldId id="371" r:id="rId42"/>
    <p:sldId id="367" r:id="rId43"/>
    <p:sldId id="359" r:id="rId44"/>
    <p:sldId id="330" r:id="rId45"/>
  </p:sldIdLst>
  <p:sldSz cx="9144000" cy="6858000" type="screen4x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mi"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A167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inimized">
    <p:restoredLeft sz="84380"/>
    <p:restoredTop sz="95382" autoAdjust="0"/>
  </p:normalViewPr>
  <p:slideViewPr>
    <p:cSldViewPr>
      <p:cViewPr>
        <p:scale>
          <a:sx n="70" d="100"/>
          <a:sy n="70" d="100"/>
        </p:scale>
        <p:origin x="-1068" y="-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p:cNvSpPr>
            <a:spLocks noGrp="1"/>
          </p:cNvSpPr>
          <p:nvPr>
            <p:ph type="ctrTitle"/>
          </p:nvPr>
        </p:nvSpPr>
        <p:spPr>
          <a:xfrm>
            <a:off x="685800" y="2130425"/>
            <a:ext cx="7772400" cy="1470025"/>
          </a:xfrm>
        </p:spPr>
        <p:txBody>
          <a:bodyPr/>
          <a:lstStyle/>
          <a:p>
            <a:r>
              <a:rPr lang="ar-SA" smtClean="0"/>
              <a:t>انقر لتحرير نمط العنوان الرئيسي</a:t>
            </a:r>
            <a:endParaRPr lang="ar-SA"/>
          </a:p>
        </p:txBody>
      </p:sp>
      <p:sp>
        <p:nvSpPr>
          <p:cNvPr id="3" name="عنوان فرعي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lang="ar-SA"/>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08/04/40</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08/04/40</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274638"/>
            <a:ext cx="2057400" cy="5851525"/>
          </a:xfrm>
        </p:spPr>
        <p:txBody>
          <a:bodyPr vert="eaVert"/>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a:xfrm>
            <a:off x="457200" y="274638"/>
            <a:ext cx="6019800" cy="5851525"/>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08/04/40</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08/04/40</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722313" y="4406900"/>
            <a:ext cx="7772400" cy="1362075"/>
          </a:xfrm>
        </p:spPr>
        <p:txBody>
          <a:bodyPr anchor="t"/>
          <a:lstStyle>
            <a:lvl1pPr algn="r">
              <a:defRPr sz="4000" b="1" cap="all"/>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08/04/40</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محتوى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تاريخ 4"/>
          <p:cNvSpPr>
            <a:spLocks noGrp="1"/>
          </p:cNvSpPr>
          <p:nvPr>
            <p:ph type="dt" sz="half" idx="10"/>
          </p:nvPr>
        </p:nvSpPr>
        <p:spPr/>
        <p:txBody>
          <a:bodyPr/>
          <a:lstStyle/>
          <a:p>
            <a:fld id="{1B8ABB09-4A1D-463E-8065-109CC2B7EFAA}" type="datetimeFigureOut">
              <a:rPr lang="ar-SA" smtClean="0"/>
              <a:pPr/>
              <a:t>08/04/40</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lvl1pPr>
              <a:defRPr/>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عنصر نائب للمحتوى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نص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عنصر نائب للمحتوى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7" name="عنصر نائب للتاريخ 6"/>
          <p:cNvSpPr>
            <a:spLocks noGrp="1"/>
          </p:cNvSpPr>
          <p:nvPr>
            <p:ph type="dt" sz="half" idx="10"/>
          </p:nvPr>
        </p:nvSpPr>
        <p:spPr/>
        <p:txBody>
          <a:bodyPr/>
          <a:lstStyle/>
          <a:p>
            <a:fld id="{1B8ABB09-4A1D-463E-8065-109CC2B7EFAA}" type="datetimeFigureOut">
              <a:rPr lang="ar-SA" smtClean="0"/>
              <a:pPr/>
              <a:t>08/04/40</a:t>
            </a:fld>
            <a:endParaRPr lang="ar-SA"/>
          </a:p>
        </p:txBody>
      </p:sp>
      <p:sp>
        <p:nvSpPr>
          <p:cNvPr id="8" name="عنصر نائب للتذييل 7"/>
          <p:cNvSpPr>
            <a:spLocks noGrp="1"/>
          </p:cNvSpPr>
          <p:nvPr>
            <p:ph type="ftr" sz="quarter" idx="11"/>
          </p:nvPr>
        </p:nvSpPr>
        <p:spPr/>
        <p:txBody>
          <a:bodyPr/>
          <a:lstStyle/>
          <a:p>
            <a:endParaRPr lang="ar-SA"/>
          </a:p>
        </p:txBody>
      </p:sp>
      <p:sp>
        <p:nvSpPr>
          <p:cNvPr id="9" name="عنصر نائب لرقم الشريحة 8"/>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تاريخ 2"/>
          <p:cNvSpPr>
            <a:spLocks noGrp="1"/>
          </p:cNvSpPr>
          <p:nvPr>
            <p:ph type="dt" sz="half" idx="10"/>
          </p:nvPr>
        </p:nvSpPr>
        <p:spPr/>
        <p:txBody>
          <a:bodyPr/>
          <a:lstStyle/>
          <a:p>
            <a:fld id="{1B8ABB09-4A1D-463E-8065-109CC2B7EFAA}" type="datetimeFigureOut">
              <a:rPr lang="ar-SA" smtClean="0"/>
              <a:pPr/>
              <a:t>08/04/40</a:t>
            </a:fld>
            <a:endParaRPr lang="ar-SA"/>
          </a:p>
        </p:txBody>
      </p:sp>
      <p:sp>
        <p:nvSpPr>
          <p:cNvPr id="4" name="عنصر نائب للتذييل 3"/>
          <p:cNvSpPr>
            <a:spLocks noGrp="1"/>
          </p:cNvSpPr>
          <p:nvPr>
            <p:ph type="ftr" sz="quarter" idx="11"/>
          </p:nvPr>
        </p:nvSpPr>
        <p:spPr/>
        <p:txBody>
          <a:bodyPr/>
          <a:lstStyle/>
          <a:p>
            <a:endParaRPr lang="ar-SA"/>
          </a:p>
        </p:txBody>
      </p:sp>
      <p:sp>
        <p:nvSpPr>
          <p:cNvPr id="5" name="عنصر نائب لرقم الشريحة 4"/>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1B8ABB09-4A1D-463E-8065-109CC2B7EFAA}" type="datetimeFigureOut">
              <a:rPr lang="ar-SA" smtClean="0"/>
              <a:pPr/>
              <a:t>08/04/40</a:t>
            </a:fld>
            <a:endParaRPr lang="ar-SA"/>
          </a:p>
        </p:txBody>
      </p:sp>
      <p:sp>
        <p:nvSpPr>
          <p:cNvPr id="3" name="عنصر نائب للتذييل 2"/>
          <p:cNvSpPr>
            <a:spLocks noGrp="1"/>
          </p:cNvSpPr>
          <p:nvPr>
            <p:ph type="ftr" sz="quarter" idx="11"/>
          </p:nvPr>
        </p:nvSpPr>
        <p:spPr/>
        <p:txBody>
          <a:bodyPr/>
          <a:lstStyle/>
          <a:p>
            <a:endParaRPr lang="ar-SA"/>
          </a:p>
        </p:txBody>
      </p:sp>
      <p:sp>
        <p:nvSpPr>
          <p:cNvPr id="4" name="عنصر نائب لرقم الشريحة 3"/>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3008313" cy="1162050"/>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محتوى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نص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1B8ABB09-4A1D-463E-8065-109CC2B7EFAA}" type="datetimeFigureOut">
              <a:rPr lang="ar-SA" smtClean="0"/>
              <a:pPr/>
              <a:t>08/04/40</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1792288" y="4800600"/>
            <a:ext cx="5486400" cy="566738"/>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صورة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smtClean="0"/>
              <a:t>انقر فوق الرمز لإضافة صورة</a:t>
            </a:r>
            <a:endParaRPr lang="ar-SA"/>
          </a:p>
        </p:txBody>
      </p:sp>
      <p:sp>
        <p:nvSpPr>
          <p:cNvPr id="4" name="عنصر نائب للنص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1B8ABB09-4A1D-463E-8065-109CC2B7EFAA}" type="datetimeFigureOut">
              <a:rPr lang="ar-SA" smtClean="0"/>
              <a:pPr/>
              <a:t>08/04/40</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1000"/>
            <a:lum/>
          </a:blip>
          <a:srcRect/>
          <a:stretch>
            <a:fillRect t="-37000" b="-6000"/>
          </a:stretch>
        </a:blipFill>
        <a:effectLst/>
      </p:bgPr>
    </p:bg>
    <p:spTree>
      <p:nvGrpSpPr>
        <p:cNvPr id="1" name=""/>
        <p:cNvGrpSpPr/>
        <p:nvPr/>
      </p:nvGrpSpPr>
      <p:grpSpPr>
        <a:xfrm>
          <a:off x="0" y="0"/>
          <a:ext cx="0" cy="0"/>
          <a:chOff x="0" y="0"/>
          <a:chExt cx="0" cy="0"/>
        </a:xfrm>
      </p:grpSpPr>
      <p:sp>
        <p:nvSpPr>
          <p:cNvPr id="2" name="عنصر نائب للعنوان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1B8ABB09-4A1D-463E-8065-109CC2B7EFAA}" type="datetimeFigureOut">
              <a:rPr lang="ar-SA" smtClean="0"/>
              <a:pPr/>
              <a:t>08/04/40</a:t>
            </a:fld>
            <a:endParaRPr lang="ar-SA"/>
          </a:p>
        </p:txBody>
      </p:sp>
      <p:sp>
        <p:nvSpPr>
          <p:cNvPr id="5" name="عنصر نائب للتذييل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SA"/>
          </a:p>
        </p:txBody>
      </p:sp>
      <p:sp>
        <p:nvSpPr>
          <p:cNvPr id="6" name="عنصر نائب لرقم الشريحة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0B34F065-1154-456A-91E3-76DE8E75E17B}" type="slidenum">
              <a:rPr lang="ar-SA" smtClean="0"/>
              <a:pPr/>
              <a:t>‹#›</a:t>
            </a:fld>
            <a:endParaRPr lang="ar-SA"/>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par>
    </p:tnLst>
  </p:timing>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عنوان 9"/>
          <p:cNvSpPr>
            <a:spLocks noGrp="1"/>
          </p:cNvSpPr>
          <p:nvPr>
            <p:ph type="title"/>
          </p:nvPr>
        </p:nvSpPr>
        <p:spPr>
          <a:xfrm>
            <a:off x="1475656" y="476673"/>
            <a:ext cx="6343600" cy="1224136"/>
          </a:xfrm>
          <a:effectLst>
            <a:softEdge rad="12700"/>
          </a:effectLst>
          <a:scene3d>
            <a:camera prst="obliqueTopLeft"/>
            <a:lightRig rig="threePt" dir="t"/>
          </a:scene3d>
        </p:spPr>
        <p:txBody>
          <a:bodyPr>
            <a:noAutofit/>
          </a:bodyPr>
          <a:lstStyle/>
          <a:p>
            <a:pPr algn="ctr"/>
            <a:r>
              <a:rPr lang="ar-SA" sz="8000" dirty="0">
                <a:solidFill>
                  <a:schemeClr val="tx2">
                    <a:lumMod val="75000"/>
                  </a:schemeClr>
                </a:solidFill>
                <a:cs typeface="Diwani Letter" pitchFamily="2" charset="-78"/>
              </a:rPr>
              <a:t> بسم الله  الرحمن الرحيم</a:t>
            </a:r>
            <a:endParaRPr lang="ar-SA" sz="8000" dirty="0">
              <a:solidFill>
                <a:schemeClr val="tx2">
                  <a:lumMod val="75000"/>
                </a:schemeClr>
              </a:solidFill>
            </a:endParaRPr>
          </a:p>
        </p:txBody>
      </p:sp>
      <p:sp>
        <p:nvSpPr>
          <p:cNvPr id="12" name="عنصر نائب للنص 11"/>
          <p:cNvSpPr>
            <a:spLocks noGrp="1"/>
          </p:cNvSpPr>
          <p:nvPr>
            <p:ph type="body" sz="half" idx="2"/>
          </p:nvPr>
        </p:nvSpPr>
        <p:spPr>
          <a:xfrm>
            <a:off x="1691680" y="5517234"/>
            <a:ext cx="6343600" cy="804862"/>
          </a:xfrm>
          <a:effectLst>
            <a:softEdge rad="12700"/>
          </a:effectLst>
          <a:scene3d>
            <a:camera prst="obliqueTopLeft"/>
            <a:lightRig rig="threePt" dir="t"/>
          </a:scene3d>
        </p:spPr>
        <p:txBody>
          <a:bodyPr>
            <a:noAutofit/>
          </a:bodyPr>
          <a:lstStyle/>
          <a:p>
            <a:pPr algn="ctr"/>
            <a:r>
              <a:rPr lang="en-US" sz="5400" b="1" dirty="0" err="1">
                <a:solidFill>
                  <a:schemeClr val="tx2">
                    <a:lumMod val="75000"/>
                  </a:schemeClr>
                </a:solidFill>
                <a:latin typeface="+mj-lt"/>
                <a:ea typeface="+mj-ea"/>
                <a:cs typeface="Diwani Letter" pitchFamily="2" charset="-78"/>
              </a:rPr>
              <a:t>Lec</a:t>
            </a:r>
            <a:r>
              <a:rPr lang="en-US" sz="5400" b="1" dirty="0">
                <a:solidFill>
                  <a:schemeClr val="tx2">
                    <a:lumMod val="75000"/>
                  </a:schemeClr>
                </a:solidFill>
                <a:latin typeface="+mj-lt"/>
                <a:ea typeface="+mj-ea"/>
                <a:cs typeface="Diwani Letter" pitchFamily="2" charset="-78"/>
              </a:rPr>
              <a:t>(8)</a:t>
            </a:r>
            <a:endParaRPr lang="ar-SA" sz="5400" b="1" dirty="0">
              <a:solidFill>
                <a:schemeClr val="tx2">
                  <a:lumMod val="75000"/>
                </a:schemeClr>
              </a:solidFill>
              <a:latin typeface="+mj-lt"/>
              <a:ea typeface="+mj-ea"/>
              <a:cs typeface="Diwani Letter" pitchFamily="2" charset="-78"/>
            </a:endParaRPr>
          </a:p>
        </p:txBody>
      </p:sp>
      <p:pic>
        <p:nvPicPr>
          <p:cNvPr id="17" name="عنصر نائب للصورة 16"/>
          <p:cNvPicPr>
            <a:picLocks noGrp="1" noChangeAspect="1"/>
          </p:cNvPicPr>
          <p:nvPr>
            <p:ph type="pic" idx="1"/>
          </p:nvPr>
        </p:nvPicPr>
        <p:blipFill>
          <a:blip r:embed="rId2">
            <a:extLst>
              <a:ext uri="{28A0092B-C50C-407E-A947-70E740481C1C}">
                <a14:useLocalDpi xmlns="" xmlns:a14="http://schemas.microsoft.com/office/drawing/2010/main" val="0"/>
              </a:ext>
            </a:extLst>
          </a:blip>
          <a:srcRect t="3101" b="3101"/>
          <a:stretch>
            <a:fillRect/>
          </a:stretch>
        </p:blipFill>
        <p:spPr>
          <a:xfrm>
            <a:off x="1331643" y="1844826"/>
            <a:ext cx="6984774" cy="3600400"/>
          </a:xfrm>
          <a:prstGeom prst="ellipse">
            <a:avLst/>
          </a:prstGeom>
          <a:ln w="63500" cap="rnd">
            <a:noFill/>
          </a:ln>
          <a:effectLst>
            <a:glow rad="228600">
              <a:schemeClr val="bg1">
                <a:lumMod val="75000"/>
                <a:alpha val="31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 xmlns:p14="http://schemas.microsoft.com/office/powerpoint/2010/main" val="1276568385"/>
      </p:ext>
    </p:extLst>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3000"/>
                                        <p:tgtEl>
                                          <p:spTgt spid="17"/>
                                        </p:tgtEl>
                                      </p:cBhvr>
                                    </p:animEffect>
                                    <p:anim calcmode="lin" valueType="num">
                                      <p:cBhvr>
                                        <p:cTn id="8" dur="3000" fill="hold"/>
                                        <p:tgtEl>
                                          <p:spTgt spid="17"/>
                                        </p:tgtEl>
                                        <p:attrNameLst>
                                          <p:attrName>ppt_w</p:attrName>
                                        </p:attrNameLst>
                                      </p:cBhvr>
                                      <p:tavLst>
                                        <p:tav tm="0" fmla="#ppt_w*sin(2.5*pi*$)">
                                          <p:val>
                                            <p:fltVal val="0"/>
                                          </p:val>
                                        </p:tav>
                                        <p:tav tm="100000">
                                          <p:val>
                                            <p:fltVal val="1"/>
                                          </p:val>
                                        </p:tav>
                                      </p:tavLst>
                                    </p:anim>
                                    <p:anim calcmode="lin" valueType="num">
                                      <p:cBhvr>
                                        <p:cTn id="9" dur="30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251520" y="260648"/>
            <a:ext cx="8589640" cy="5904656"/>
          </a:xfrm>
        </p:spPr>
        <p:txBody>
          <a:bodyPr>
            <a:normAutofit fontScale="92500" lnSpcReduction="20000"/>
          </a:bodyPr>
          <a:lstStyle/>
          <a:p>
            <a:pPr algn="just"/>
            <a:r>
              <a:rPr lang="ar-SA" sz="4400" b="1" dirty="0" smtClean="0"/>
              <a:t>يمكن استدعاء الدوال بكتابة اسم الكلاس (الفئة) متبوعا بنقطة بعدها اسم الدالة وتمرير المعاملات بين اقواس دائرية.. أو </a:t>
            </a:r>
            <a:r>
              <a:rPr lang="ar-SA" sz="4400" b="1" dirty="0" smtClean="0">
                <a:solidFill>
                  <a:srgbClr val="FF0000"/>
                </a:solidFill>
              </a:rPr>
              <a:t>عن طريق كائن (متى يتم ذلك؟؟)</a:t>
            </a:r>
            <a:r>
              <a:rPr lang="ar-SA" sz="4400" b="1" dirty="0" smtClean="0"/>
              <a:t>.</a:t>
            </a:r>
          </a:p>
          <a:p>
            <a:pPr algn="just"/>
            <a:r>
              <a:rPr lang="ar-SA" sz="4400" b="1" dirty="0" smtClean="0"/>
              <a:t>مثال:</a:t>
            </a:r>
          </a:p>
          <a:p>
            <a:pPr marL="0" indent="0" algn="just" rtl="0">
              <a:buNone/>
            </a:pPr>
            <a:r>
              <a:rPr lang="en-US" sz="4400" b="1" dirty="0" err="1"/>
              <a:t>System.out.print</a:t>
            </a:r>
            <a:r>
              <a:rPr lang="en-US" sz="4400" b="1" dirty="0"/>
              <a:t>(</a:t>
            </a:r>
            <a:r>
              <a:rPr lang="en-US" sz="4400" b="1" dirty="0" err="1"/>
              <a:t>Math.sqrt</a:t>
            </a:r>
            <a:r>
              <a:rPr lang="en-US" sz="4400" b="1" dirty="0"/>
              <a:t> (25.0)) </a:t>
            </a:r>
            <a:r>
              <a:rPr lang="en-US" sz="4400" b="1" dirty="0" smtClean="0"/>
              <a:t>;</a:t>
            </a:r>
          </a:p>
          <a:p>
            <a:pPr algn="just"/>
            <a:r>
              <a:rPr lang="ar-SA" sz="4400" b="1" dirty="0" smtClean="0"/>
              <a:t>الكلاس </a:t>
            </a:r>
            <a:r>
              <a:rPr lang="en-US" sz="4400" b="1" dirty="0" smtClean="0"/>
              <a:t>Math</a:t>
            </a:r>
            <a:r>
              <a:rPr lang="ar-SA" sz="4400" b="1" dirty="0" smtClean="0"/>
              <a:t> موجودة في حزمة افتراضية لذلك لا يشترط استدعائها في البرنامج.</a:t>
            </a:r>
          </a:p>
          <a:p>
            <a:pPr marL="0" indent="0" algn="just" rtl="0">
              <a:buNone/>
            </a:pPr>
            <a:r>
              <a:rPr lang="en-US" sz="4400" b="1" dirty="0" err="1"/>
              <a:t>java.</a:t>
            </a:r>
            <a:r>
              <a:rPr lang="en-US" sz="4400" b="1" dirty="0" err="1">
                <a:solidFill>
                  <a:srgbClr val="FF0000"/>
                </a:solidFill>
              </a:rPr>
              <a:t>lang</a:t>
            </a:r>
            <a:r>
              <a:rPr lang="en-US" sz="4400" b="1" dirty="0" err="1"/>
              <a:t>.Math</a:t>
            </a:r>
            <a:r>
              <a:rPr lang="en-US" sz="4400" b="1" dirty="0"/>
              <a:t>; </a:t>
            </a:r>
            <a:r>
              <a:rPr lang="en-US" sz="4400" b="1" dirty="0" smtClean="0"/>
              <a:t>		</a:t>
            </a:r>
            <a:r>
              <a:rPr lang="en-US" sz="4400" b="1" dirty="0" err="1" smtClean="0"/>
              <a:t>java.lang.</a:t>
            </a:r>
            <a:r>
              <a:rPr lang="en-US" sz="4400" b="1" dirty="0" err="1" smtClean="0">
                <a:solidFill>
                  <a:srgbClr val="FF0000"/>
                </a:solidFill>
              </a:rPr>
              <a:t>String</a:t>
            </a:r>
            <a:r>
              <a:rPr lang="en-US" sz="4400" b="1" dirty="0" smtClean="0"/>
              <a:t>;</a:t>
            </a:r>
          </a:p>
          <a:p>
            <a:pPr marL="0" indent="0" algn="ctr" rtl="0">
              <a:buNone/>
            </a:pPr>
            <a:r>
              <a:rPr lang="en-US" sz="4400" b="1" dirty="0" err="1" smtClean="0"/>
              <a:t>java.lang.</a:t>
            </a:r>
            <a:r>
              <a:rPr lang="en-US" sz="4400" b="1" dirty="0" err="1" smtClean="0">
                <a:solidFill>
                  <a:srgbClr val="FF0000"/>
                </a:solidFill>
              </a:rPr>
              <a:t>System</a:t>
            </a:r>
            <a:r>
              <a:rPr lang="en-US" sz="4400" b="1" dirty="0" smtClean="0"/>
              <a:t>;</a:t>
            </a:r>
            <a:endParaRPr lang="ar-SA" sz="4400" b="1" dirty="0"/>
          </a:p>
        </p:txBody>
      </p:sp>
    </p:spTree>
    <p:extLst>
      <p:ext uri="{BB962C8B-B14F-4D97-AF65-F5344CB8AC3E}">
        <p14:creationId xmlns="" xmlns:p14="http://schemas.microsoft.com/office/powerpoint/2010/main" val="182374020"/>
      </p:ext>
    </p:extLst>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755576" y="-27384"/>
            <a:ext cx="8229600" cy="706090"/>
          </a:xfrm>
        </p:spPr>
        <p:txBody>
          <a:bodyPr>
            <a:noAutofit/>
          </a:bodyPr>
          <a:lstStyle/>
          <a:p>
            <a:pPr algn="r"/>
            <a:r>
              <a:rPr lang="ar-SA" sz="4000" b="1" dirty="0" smtClean="0"/>
              <a:t>معايير تصنيف الدوال المعرفة من قبل المبرمج:</a:t>
            </a:r>
            <a:endParaRPr lang="en-US" sz="4000" b="1" dirty="0"/>
          </a:p>
        </p:txBody>
      </p:sp>
      <p:sp>
        <p:nvSpPr>
          <p:cNvPr id="3" name="عنصر نائب للمحتوى 2"/>
          <p:cNvSpPr>
            <a:spLocks noGrp="1"/>
          </p:cNvSpPr>
          <p:nvPr>
            <p:ph idx="1"/>
          </p:nvPr>
        </p:nvSpPr>
        <p:spPr>
          <a:xfrm>
            <a:off x="179512" y="764704"/>
            <a:ext cx="8805664" cy="5832648"/>
          </a:xfrm>
        </p:spPr>
        <p:txBody>
          <a:bodyPr>
            <a:normAutofit lnSpcReduction="10000"/>
          </a:bodyPr>
          <a:lstStyle/>
          <a:p>
            <a:pPr marL="742950" indent="-742950" algn="just">
              <a:buFont typeface="+mj-lt"/>
              <a:buAutoNum type="arabicPeriod"/>
            </a:pPr>
            <a:r>
              <a:rPr lang="ar-SA" sz="3600" b="1" dirty="0" smtClean="0">
                <a:solidFill>
                  <a:srgbClr val="FF0000"/>
                </a:solidFill>
              </a:rPr>
              <a:t>قابلية الوصول (</a:t>
            </a:r>
            <a:r>
              <a:rPr lang="en-US" sz="3600" b="1" dirty="0">
                <a:solidFill>
                  <a:srgbClr val="FF0000"/>
                </a:solidFill>
              </a:rPr>
              <a:t>Access Modifier</a:t>
            </a:r>
            <a:r>
              <a:rPr lang="ar-SA" sz="3600" b="1" dirty="0" smtClean="0">
                <a:solidFill>
                  <a:srgbClr val="FF0000"/>
                </a:solidFill>
              </a:rPr>
              <a:t>):</a:t>
            </a:r>
          </a:p>
          <a:p>
            <a:pPr algn="just"/>
            <a:r>
              <a:rPr lang="ar-SA" sz="3600" b="1" dirty="0" smtClean="0"/>
              <a:t>عامة </a:t>
            </a:r>
            <a:r>
              <a:rPr lang="en-US" sz="3600" b="1" dirty="0" smtClean="0">
                <a:solidFill>
                  <a:schemeClr val="accent2"/>
                </a:solidFill>
              </a:rPr>
              <a:t>Public</a:t>
            </a:r>
            <a:r>
              <a:rPr lang="ar-SA" sz="3600" b="1" dirty="0" smtClean="0"/>
              <a:t>: يمكن الوصول إليها من كل الفئات في المشروع.</a:t>
            </a:r>
          </a:p>
          <a:p>
            <a:pPr algn="just"/>
            <a:r>
              <a:rPr lang="ar-SA" sz="3600" b="1" dirty="0" smtClean="0"/>
              <a:t>خاصة </a:t>
            </a:r>
            <a:r>
              <a:rPr lang="en-US" sz="3600" b="1" dirty="0">
                <a:solidFill>
                  <a:schemeClr val="accent2"/>
                </a:solidFill>
              </a:rPr>
              <a:t>Private</a:t>
            </a:r>
            <a:r>
              <a:rPr lang="ar-SA" sz="3600" b="1" dirty="0" smtClean="0"/>
              <a:t>: لا يمكن الوصول إليها إلا من داخل الكلاس المعرفة فيها.</a:t>
            </a:r>
          </a:p>
          <a:p>
            <a:pPr algn="just"/>
            <a:r>
              <a:rPr lang="ar-SA" sz="3600" b="1" dirty="0" smtClean="0"/>
              <a:t>محمية </a:t>
            </a:r>
            <a:r>
              <a:rPr lang="en-US" sz="3600" b="1" dirty="0">
                <a:solidFill>
                  <a:schemeClr val="accent2"/>
                </a:solidFill>
              </a:rPr>
              <a:t>Protected</a:t>
            </a:r>
            <a:r>
              <a:rPr lang="ar-SA" sz="3600" b="1" dirty="0" smtClean="0"/>
              <a:t>: لا يمكن الوصول إليها إلا من خلال الكلاس المعرفة فيها والموروثة منها.</a:t>
            </a:r>
          </a:p>
          <a:p>
            <a:pPr algn="just"/>
            <a:r>
              <a:rPr lang="ar-SA" sz="3600" b="1" dirty="0"/>
              <a:t>جافا توفر محدد افتراضي </a:t>
            </a:r>
            <a:r>
              <a:rPr lang="en-US" sz="3600" b="1" dirty="0">
                <a:solidFill>
                  <a:schemeClr val="accent2"/>
                </a:solidFill>
              </a:rPr>
              <a:t>default</a:t>
            </a:r>
            <a:r>
              <a:rPr lang="ar-SA" sz="3600" b="1" dirty="0" smtClean="0">
                <a:solidFill>
                  <a:srgbClr val="FF0000"/>
                </a:solidFill>
              </a:rPr>
              <a:t> </a:t>
            </a:r>
            <a:r>
              <a:rPr lang="ar-SA" sz="3600" b="1" dirty="0" smtClean="0"/>
              <a:t>الذي </a:t>
            </a:r>
            <a:r>
              <a:rPr lang="ar-SA" sz="3600" b="1" dirty="0"/>
              <a:t>يستخدم عند عدم وجود أي محدد </a:t>
            </a:r>
            <a:r>
              <a:rPr lang="ar-SA" sz="3600" b="1" dirty="0" smtClean="0"/>
              <a:t>وصول، حيث لا يمكن الوصول إلى الدالة إلا من خلال فئات موجودة في نفس الحزمة.</a:t>
            </a:r>
            <a:endParaRPr lang="ar-SA" sz="3600" b="1" dirty="0">
              <a:solidFill>
                <a:srgbClr val="FF0000"/>
              </a:solidFill>
            </a:endParaRPr>
          </a:p>
        </p:txBody>
      </p:sp>
    </p:spTree>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404664"/>
            <a:ext cx="8229600" cy="6048672"/>
          </a:xfrm>
        </p:spPr>
        <p:txBody>
          <a:bodyPr>
            <a:normAutofit/>
          </a:bodyPr>
          <a:lstStyle/>
          <a:p>
            <a:pPr marL="0" indent="0" algn="just">
              <a:buNone/>
            </a:pPr>
            <a:r>
              <a:rPr lang="ar-SA" sz="4000" b="1" dirty="0" smtClean="0">
                <a:solidFill>
                  <a:srgbClr val="FF0000"/>
                </a:solidFill>
              </a:rPr>
              <a:t>2. المشاركة بين الكائنات:</a:t>
            </a:r>
          </a:p>
          <a:p>
            <a:pPr marL="0" indent="0" algn="just">
              <a:buNone/>
            </a:pPr>
            <a:r>
              <a:rPr lang="ar-SA" sz="4000" b="1" dirty="0" smtClean="0"/>
              <a:t>يتم تعريف الدوال داخل الكلاس وتشتق الكائنات من الدوال وبالتالي توجد نوعين من الدوال:</a:t>
            </a:r>
          </a:p>
          <a:p>
            <a:pPr algn="just"/>
            <a:r>
              <a:rPr lang="ar-SA" sz="4000" b="1" dirty="0" smtClean="0">
                <a:solidFill>
                  <a:srgbClr val="C00000"/>
                </a:solidFill>
              </a:rPr>
              <a:t>غير مشتركة </a:t>
            </a:r>
            <a:r>
              <a:rPr lang="en-US" sz="4000" b="1" dirty="0">
                <a:solidFill>
                  <a:srgbClr val="C00000"/>
                </a:solidFill>
              </a:rPr>
              <a:t>Non  </a:t>
            </a:r>
            <a:r>
              <a:rPr lang="en-US" sz="4000" b="1" dirty="0" smtClean="0">
                <a:solidFill>
                  <a:srgbClr val="C00000"/>
                </a:solidFill>
              </a:rPr>
              <a:t>Static</a:t>
            </a:r>
            <a:r>
              <a:rPr lang="ar-SA" sz="4000" b="1" dirty="0" smtClean="0">
                <a:solidFill>
                  <a:srgbClr val="C00000"/>
                </a:solidFill>
              </a:rPr>
              <a:t>: </a:t>
            </a:r>
          </a:p>
          <a:p>
            <a:pPr marL="0" indent="0" algn="just">
              <a:buNone/>
            </a:pPr>
            <a:r>
              <a:rPr lang="ar-SA" sz="4000" b="1" dirty="0" smtClean="0"/>
              <a:t>أي أنه لكل كائن مشتق من الكلاس قيمة خاصة لكافة متغيرات الدالة وفي مواقع مختلفة من الذاكرة، ولاستدعاء هذه الدالة يجب أولا اشتقاق كائن من الكلاس، حيث لا يتم الوصول إلى الدالة إلا عن طريق الكائن</a:t>
            </a:r>
            <a:endParaRPr lang="ar-SA" sz="4000" b="1" dirty="0"/>
          </a:p>
        </p:txBody>
      </p:sp>
    </p:spTree>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764704"/>
            <a:ext cx="8229600" cy="5361459"/>
          </a:xfrm>
        </p:spPr>
        <p:txBody>
          <a:bodyPr>
            <a:normAutofit/>
          </a:bodyPr>
          <a:lstStyle/>
          <a:p>
            <a:pPr algn="just"/>
            <a:r>
              <a:rPr lang="ar-SA" sz="4000" b="1" dirty="0" smtClean="0">
                <a:solidFill>
                  <a:srgbClr val="C00000"/>
                </a:solidFill>
              </a:rPr>
              <a:t>مشتركة </a:t>
            </a:r>
            <a:r>
              <a:rPr lang="en-US" sz="4000" b="1" dirty="0" smtClean="0">
                <a:solidFill>
                  <a:srgbClr val="C00000"/>
                </a:solidFill>
              </a:rPr>
              <a:t>Static</a:t>
            </a:r>
            <a:r>
              <a:rPr lang="ar-SA" sz="4000" b="1" dirty="0" smtClean="0">
                <a:solidFill>
                  <a:srgbClr val="C00000"/>
                </a:solidFill>
              </a:rPr>
              <a:t> </a:t>
            </a:r>
            <a:r>
              <a:rPr lang="en-US" sz="4000" b="1" dirty="0" smtClean="0">
                <a:solidFill>
                  <a:srgbClr val="C00000"/>
                </a:solidFill>
              </a:rPr>
              <a:t>:</a:t>
            </a:r>
            <a:r>
              <a:rPr lang="ar-SA" sz="4000" b="1" dirty="0" smtClean="0">
                <a:solidFill>
                  <a:srgbClr val="C00000"/>
                </a:solidFill>
              </a:rPr>
              <a:t> </a:t>
            </a:r>
          </a:p>
          <a:p>
            <a:pPr marL="0" indent="0" algn="just">
              <a:buNone/>
            </a:pPr>
            <a:r>
              <a:rPr lang="ar-SA" sz="4000" b="1" dirty="0"/>
              <a:t>	</a:t>
            </a:r>
            <a:r>
              <a:rPr lang="ar-SA" sz="4000" b="1" dirty="0" smtClean="0"/>
              <a:t>أي أن هذه الدالة مشتركة (لها موقع واحد في الذاكرة) بين كافة الكائنات المشتقة من الكلاس، وعند استدعاء هذا النوع من الدوال لا نحتاج إلى اشتقاق كائن من الكلاس.</a:t>
            </a:r>
            <a:endParaRPr lang="en-US" sz="4000" b="1" dirty="0">
              <a:solidFill>
                <a:srgbClr val="FF0000"/>
              </a:solidFill>
            </a:endParaRPr>
          </a:p>
        </p:txBody>
      </p:sp>
    </p:spTree>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44624"/>
            <a:ext cx="8229600" cy="994122"/>
          </a:xfrm>
        </p:spPr>
        <p:txBody>
          <a:bodyPr/>
          <a:lstStyle/>
          <a:p>
            <a:pPr algn="r"/>
            <a:r>
              <a:rPr lang="ar-SA" b="1" dirty="0" smtClean="0">
                <a:solidFill>
                  <a:srgbClr val="FF0000"/>
                </a:solidFill>
              </a:rPr>
              <a:t>3. القيمة المرجعة لسطر الاستدعاء:</a:t>
            </a:r>
            <a:endParaRPr lang="ar-SA" b="1" dirty="0">
              <a:solidFill>
                <a:srgbClr val="FF0000"/>
              </a:solidFill>
            </a:endParaRPr>
          </a:p>
        </p:txBody>
      </p:sp>
      <p:sp>
        <p:nvSpPr>
          <p:cNvPr id="3" name="عنصر نائب للمحتوى 2"/>
          <p:cNvSpPr>
            <a:spLocks noGrp="1"/>
          </p:cNvSpPr>
          <p:nvPr>
            <p:ph idx="1"/>
          </p:nvPr>
        </p:nvSpPr>
        <p:spPr>
          <a:xfrm>
            <a:off x="457200" y="1052736"/>
            <a:ext cx="8229600" cy="5073427"/>
          </a:xfrm>
        </p:spPr>
        <p:txBody>
          <a:bodyPr>
            <a:normAutofit/>
          </a:bodyPr>
          <a:lstStyle/>
          <a:p>
            <a:pPr algn="just"/>
            <a:r>
              <a:rPr lang="ar-SA" sz="4000" b="1" dirty="0" smtClean="0">
                <a:solidFill>
                  <a:srgbClr val="C00000"/>
                </a:solidFill>
              </a:rPr>
              <a:t>دوال ترجع قيمة:</a:t>
            </a:r>
          </a:p>
          <a:p>
            <a:pPr marL="0" indent="0" algn="just">
              <a:buNone/>
            </a:pPr>
            <a:r>
              <a:rPr lang="ar-SA" sz="4000" b="1" dirty="0"/>
              <a:t>	</a:t>
            </a:r>
            <a:r>
              <a:rPr lang="ar-SA" sz="4000" b="1" dirty="0" smtClean="0"/>
              <a:t>هذه الدوال تقوم بتنفيذ تعليمات محددة ثم تقوم بإرجاع قيمة (يتم تحديد نوعها أثناء تعريف الدالة) إلى سطر الاستدعاء ويجب أن يحتوي جسم الدالة على الكلمة المحجوزة </a:t>
            </a:r>
            <a:r>
              <a:rPr lang="en-US" sz="4000" b="1" dirty="0" smtClean="0"/>
              <a:t>return</a:t>
            </a:r>
            <a:r>
              <a:rPr lang="ar-SA" sz="4000" b="1" dirty="0" smtClean="0"/>
              <a:t>.</a:t>
            </a:r>
            <a:endParaRPr lang="ar-SA" sz="4000" b="1" dirty="0"/>
          </a:p>
        </p:txBody>
      </p:sp>
    </p:spTree>
    <p:extLst>
      <p:ext uri="{BB962C8B-B14F-4D97-AF65-F5344CB8AC3E}">
        <p14:creationId xmlns="" xmlns:p14="http://schemas.microsoft.com/office/powerpoint/2010/main" val="613700376"/>
      </p:ext>
    </p:extLst>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548680"/>
            <a:ext cx="8229600" cy="4896544"/>
          </a:xfrm>
        </p:spPr>
        <p:txBody>
          <a:bodyPr>
            <a:normAutofit/>
          </a:bodyPr>
          <a:lstStyle/>
          <a:p>
            <a:pPr algn="just"/>
            <a:r>
              <a:rPr lang="ar-SA" sz="3600" b="1" dirty="0" smtClean="0">
                <a:solidFill>
                  <a:srgbClr val="C00000"/>
                </a:solidFill>
              </a:rPr>
              <a:t>دوال لا </a:t>
            </a:r>
            <a:r>
              <a:rPr lang="ar-SA" sz="3600" b="1" dirty="0">
                <a:solidFill>
                  <a:srgbClr val="C00000"/>
                </a:solidFill>
              </a:rPr>
              <a:t>ترجع قيمة</a:t>
            </a:r>
            <a:r>
              <a:rPr lang="ar-SA" sz="3600" b="1" dirty="0" smtClean="0">
                <a:solidFill>
                  <a:srgbClr val="C00000"/>
                </a:solidFill>
              </a:rPr>
              <a:t>:</a:t>
            </a:r>
          </a:p>
          <a:p>
            <a:pPr marL="0" indent="0" algn="just">
              <a:buNone/>
            </a:pPr>
            <a:r>
              <a:rPr lang="ar-SA" sz="3600" b="1" dirty="0" smtClean="0"/>
              <a:t>	هذه </a:t>
            </a:r>
            <a:r>
              <a:rPr lang="ar-SA" sz="3600" b="1" dirty="0"/>
              <a:t>الدوال تقوم بتنفيذ تعليمات محددة </a:t>
            </a:r>
            <a:r>
              <a:rPr lang="ar-SA" sz="3600" b="1" dirty="0" smtClean="0"/>
              <a:t>دون أن تقوم </a:t>
            </a:r>
            <a:r>
              <a:rPr lang="ar-SA" sz="3600" b="1" dirty="0"/>
              <a:t>بإرجاع قيمة </a:t>
            </a:r>
            <a:r>
              <a:rPr lang="ar-SA" sz="3600" b="1" dirty="0" smtClean="0"/>
              <a:t>إلى </a:t>
            </a:r>
            <a:r>
              <a:rPr lang="ar-SA" sz="3600" b="1" dirty="0"/>
              <a:t>سطر الاستدعاء </a:t>
            </a:r>
            <a:r>
              <a:rPr lang="ar-SA" sz="3600" b="1" dirty="0" smtClean="0"/>
              <a:t>وفي هذه الحالة نقول أنها من النوع </a:t>
            </a:r>
            <a:r>
              <a:rPr lang="en-US" sz="3600" b="1" dirty="0" smtClean="0"/>
              <a:t>Void</a:t>
            </a:r>
            <a:r>
              <a:rPr lang="ar-SA" sz="3600" b="1" dirty="0" smtClean="0"/>
              <a:t>.</a:t>
            </a:r>
            <a:endParaRPr lang="ar-SA" sz="3600" b="1" dirty="0"/>
          </a:p>
        </p:txBody>
      </p:sp>
    </p:spTree>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84"/>
            <a:ext cx="8229600" cy="1008112"/>
          </a:xfrm>
        </p:spPr>
        <p:txBody>
          <a:bodyPr/>
          <a:lstStyle/>
          <a:p>
            <a:pPr algn="r"/>
            <a:r>
              <a:rPr lang="ar-SA" b="1" dirty="0" smtClean="0">
                <a:solidFill>
                  <a:srgbClr val="FF0000"/>
                </a:solidFill>
              </a:rPr>
              <a:t>4. احتوائها على المعاملات:</a:t>
            </a:r>
            <a:endParaRPr lang="en-US" dirty="0">
              <a:solidFill>
                <a:srgbClr val="FF0000"/>
              </a:solidFill>
            </a:endParaRPr>
          </a:p>
        </p:txBody>
      </p:sp>
      <p:sp>
        <p:nvSpPr>
          <p:cNvPr id="3" name="عنصر نائب للمحتوى 2"/>
          <p:cNvSpPr>
            <a:spLocks noGrp="1"/>
          </p:cNvSpPr>
          <p:nvPr>
            <p:ph idx="1"/>
          </p:nvPr>
        </p:nvSpPr>
        <p:spPr>
          <a:xfrm>
            <a:off x="457200" y="1052736"/>
            <a:ext cx="8229600" cy="5073427"/>
          </a:xfrm>
        </p:spPr>
        <p:txBody>
          <a:bodyPr>
            <a:normAutofit/>
          </a:bodyPr>
          <a:lstStyle/>
          <a:p>
            <a:pPr algn="just"/>
            <a:r>
              <a:rPr lang="ar-SA" sz="4000" b="1" dirty="0" smtClean="0">
                <a:solidFill>
                  <a:srgbClr val="C00000"/>
                </a:solidFill>
              </a:rPr>
              <a:t>دوال لا تحتاج إلى تمرير معاملات:</a:t>
            </a:r>
          </a:p>
          <a:p>
            <a:pPr marL="0" indent="0" algn="just">
              <a:buNone/>
            </a:pPr>
            <a:r>
              <a:rPr lang="ar-SA" sz="4000" b="1" dirty="0"/>
              <a:t>	</a:t>
            </a:r>
            <a:r>
              <a:rPr lang="ar-SA" sz="4000" b="1" dirty="0" smtClean="0"/>
              <a:t>أي أنها لا تحتاج إلى تمرير قيم بين قوسي الدالة أثناء استدعائها.</a:t>
            </a:r>
          </a:p>
          <a:p>
            <a:pPr algn="just"/>
            <a:r>
              <a:rPr lang="ar-SA" sz="4000" b="1" dirty="0">
                <a:solidFill>
                  <a:srgbClr val="C00000"/>
                </a:solidFill>
              </a:rPr>
              <a:t>دوال </a:t>
            </a:r>
            <a:r>
              <a:rPr lang="ar-SA" sz="4000" b="1" dirty="0" smtClean="0">
                <a:solidFill>
                  <a:srgbClr val="C00000"/>
                </a:solidFill>
              </a:rPr>
              <a:t>تحتاج </a:t>
            </a:r>
            <a:r>
              <a:rPr lang="ar-SA" sz="4000" b="1" dirty="0">
                <a:solidFill>
                  <a:srgbClr val="C00000"/>
                </a:solidFill>
              </a:rPr>
              <a:t>إلى تمرير معاملات:</a:t>
            </a:r>
          </a:p>
          <a:p>
            <a:pPr marL="0" indent="0" algn="just">
              <a:buNone/>
            </a:pPr>
            <a:r>
              <a:rPr lang="ar-SA" sz="4000" b="1" dirty="0"/>
              <a:t>	أي أنها </a:t>
            </a:r>
            <a:r>
              <a:rPr lang="ar-SA" sz="4000" b="1" dirty="0" smtClean="0"/>
              <a:t>ا </a:t>
            </a:r>
            <a:r>
              <a:rPr lang="ar-SA" sz="4000" b="1" dirty="0"/>
              <a:t>تحتاج إلى تمرير قيم بين قوسي الدالة أثناء </a:t>
            </a:r>
            <a:r>
              <a:rPr lang="ar-SA" sz="4000" b="1" dirty="0" smtClean="0"/>
              <a:t>استدعائها.</a:t>
            </a:r>
            <a:endParaRPr lang="en-US" sz="4000" b="1" dirty="0"/>
          </a:p>
          <a:p>
            <a:pPr marL="0" indent="0" algn="just">
              <a:buNone/>
            </a:pPr>
            <a:endParaRPr lang="en-US" sz="4000" b="1" dirty="0"/>
          </a:p>
        </p:txBody>
      </p:sp>
    </p:spTree>
    <p:extLst>
      <p:ext uri="{BB962C8B-B14F-4D97-AF65-F5344CB8AC3E}">
        <p14:creationId xmlns="" xmlns:p14="http://schemas.microsoft.com/office/powerpoint/2010/main" val="169571581"/>
      </p:ext>
    </p:extLst>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BEBA8EAE-BF5A-486C-A8C5-ECC9F3942E4B}">
                <a14:imgProps xmlns="" xmlns:a14="http://schemas.microsoft.com/office/drawing/2010/main">
                  <a14:imgLayer r:embed="rId3">
                    <a14:imgEffect>
                      <a14:sharpenSoften amount="50000"/>
                    </a14:imgEffect>
                    <a14:imgEffect>
                      <a14:saturation sat="400000"/>
                    </a14:imgEffect>
                    <a14:imgEffect>
                      <a14:brightnessContrast contrast="-40000"/>
                    </a14:imgEffect>
                  </a14:imgLayer>
                </a14:imgProps>
              </a:ext>
              <a:ext uri="{28A0092B-C50C-407E-A947-70E740481C1C}">
                <a14:useLocalDpi xmlns="" xmlns:a14="http://schemas.microsoft.com/office/drawing/2010/main" val="0"/>
              </a:ext>
            </a:extLst>
          </a:blip>
          <a:srcRect/>
          <a:stretch>
            <a:fillRect/>
          </a:stretch>
        </p:blipFill>
        <p:spPr bwMode="auto">
          <a:xfrm>
            <a:off x="0" y="-19204"/>
            <a:ext cx="9144000" cy="68772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973218934"/>
      </p:ext>
    </p:extLst>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84"/>
            <a:ext cx="8229600" cy="1008112"/>
          </a:xfrm>
        </p:spPr>
        <p:txBody>
          <a:bodyPr/>
          <a:lstStyle/>
          <a:p>
            <a:pPr algn="r"/>
            <a:r>
              <a:rPr lang="ar-SA" b="1" dirty="0" smtClean="0"/>
              <a:t>الشكل العام للإعلان عن الدوال:</a:t>
            </a:r>
            <a:endParaRPr lang="ar-SA" b="1" dirty="0"/>
          </a:p>
        </p:txBody>
      </p:sp>
      <p:sp>
        <p:nvSpPr>
          <p:cNvPr id="3" name="عنصر نائب للمحتوى 2"/>
          <p:cNvSpPr>
            <a:spLocks noGrp="1"/>
          </p:cNvSpPr>
          <p:nvPr>
            <p:ph idx="1"/>
          </p:nvPr>
        </p:nvSpPr>
        <p:spPr>
          <a:xfrm>
            <a:off x="251520" y="980728"/>
            <a:ext cx="8640960" cy="5616624"/>
          </a:xfrm>
        </p:spPr>
        <p:txBody>
          <a:bodyPr>
            <a:normAutofit/>
          </a:bodyPr>
          <a:lstStyle/>
          <a:p>
            <a:pPr marL="0" indent="0" algn="just" rtl="0">
              <a:buNone/>
            </a:pPr>
            <a:r>
              <a:rPr lang="en-US" sz="3600" b="1" dirty="0"/>
              <a:t>visibility [static]   return-type  method-name (parameter-list) </a:t>
            </a:r>
          </a:p>
          <a:p>
            <a:pPr marL="0" indent="0" algn="just" rtl="0">
              <a:buNone/>
            </a:pPr>
            <a:r>
              <a:rPr lang="en-US" sz="3600" b="1" dirty="0"/>
              <a:t>{</a:t>
            </a:r>
          </a:p>
          <a:p>
            <a:pPr marL="0" indent="0" algn="just" rtl="0">
              <a:buNone/>
            </a:pPr>
            <a:r>
              <a:rPr lang="en-US" sz="3600" b="1" dirty="0"/>
              <a:t>statements</a:t>
            </a:r>
          </a:p>
          <a:p>
            <a:pPr marL="0" indent="0" algn="just" rtl="0">
              <a:buNone/>
            </a:pPr>
            <a:r>
              <a:rPr lang="en-US" sz="3600" b="1" dirty="0" smtClean="0"/>
              <a:t>...  }</a:t>
            </a:r>
            <a:endParaRPr lang="ar-SA" sz="3600" b="1" dirty="0"/>
          </a:p>
        </p:txBody>
      </p:sp>
      <p:cxnSp>
        <p:nvCxnSpPr>
          <p:cNvPr id="11" name="رابط كسهم مستقيم 10"/>
          <p:cNvCxnSpPr/>
          <p:nvPr/>
        </p:nvCxnSpPr>
        <p:spPr>
          <a:xfrm flipV="1">
            <a:off x="791580" y="1556793"/>
            <a:ext cx="252028" cy="288031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2" name="مستطيل مستدير الزوايا 11"/>
          <p:cNvSpPr/>
          <p:nvPr/>
        </p:nvSpPr>
        <p:spPr>
          <a:xfrm>
            <a:off x="72008" y="4437112"/>
            <a:ext cx="1691680" cy="1008112"/>
          </a:xfrm>
          <a:prstGeom prst="roundRect">
            <a:avLst/>
          </a:prstGeom>
        </p:spPr>
        <p:style>
          <a:lnRef idx="0">
            <a:schemeClr val="accent6"/>
          </a:lnRef>
          <a:fillRef idx="3">
            <a:schemeClr val="accent6"/>
          </a:fillRef>
          <a:effectRef idx="3">
            <a:schemeClr val="accent6"/>
          </a:effectRef>
          <a:fontRef idx="minor">
            <a:schemeClr val="lt1"/>
          </a:fontRef>
        </p:style>
        <p:txBody>
          <a:bodyPr rtlCol="1" anchor="ctr"/>
          <a:lstStyle/>
          <a:p>
            <a:pPr algn="ctr"/>
            <a:r>
              <a:rPr lang="ar-SA" sz="2800" b="1" dirty="0" smtClean="0"/>
              <a:t>محدد الوصول</a:t>
            </a:r>
            <a:endParaRPr lang="ar-SA" sz="2800" b="1" dirty="0"/>
          </a:p>
        </p:txBody>
      </p:sp>
      <p:cxnSp>
        <p:nvCxnSpPr>
          <p:cNvPr id="13" name="رابط كسهم مستقيم 12"/>
          <p:cNvCxnSpPr/>
          <p:nvPr/>
        </p:nvCxnSpPr>
        <p:spPr>
          <a:xfrm flipH="1" flipV="1">
            <a:off x="2699792" y="1556792"/>
            <a:ext cx="288032" cy="215085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4" name="مستطيل مستدير الزوايا 13"/>
          <p:cNvSpPr/>
          <p:nvPr/>
        </p:nvSpPr>
        <p:spPr>
          <a:xfrm>
            <a:off x="1979712" y="3789040"/>
            <a:ext cx="1691680" cy="1008112"/>
          </a:xfrm>
          <a:prstGeom prst="roundRect">
            <a:avLst/>
          </a:prstGeom>
        </p:spPr>
        <p:style>
          <a:lnRef idx="0">
            <a:schemeClr val="accent2"/>
          </a:lnRef>
          <a:fillRef idx="3">
            <a:schemeClr val="accent2"/>
          </a:fillRef>
          <a:effectRef idx="3">
            <a:schemeClr val="accent2"/>
          </a:effectRef>
          <a:fontRef idx="minor">
            <a:schemeClr val="lt1"/>
          </a:fontRef>
        </p:style>
        <p:txBody>
          <a:bodyPr rtlCol="1" anchor="ctr"/>
          <a:lstStyle/>
          <a:p>
            <a:pPr algn="ctr"/>
            <a:r>
              <a:rPr lang="ar-SA" sz="2800" b="1" dirty="0" smtClean="0"/>
              <a:t>المشاركة بين الكائنات</a:t>
            </a:r>
            <a:endParaRPr lang="ar-SA" sz="2800" b="1" dirty="0"/>
          </a:p>
        </p:txBody>
      </p:sp>
      <p:cxnSp>
        <p:nvCxnSpPr>
          <p:cNvPr id="15" name="رابط كسهم مستقيم 14"/>
          <p:cNvCxnSpPr/>
          <p:nvPr/>
        </p:nvCxnSpPr>
        <p:spPr>
          <a:xfrm flipV="1">
            <a:off x="4283969" y="1556792"/>
            <a:ext cx="410369" cy="223224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مستطيل مستدير الزوايا 15"/>
          <p:cNvSpPr/>
          <p:nvPr/>
        </p:nvSpPr>
        <p:spPr>
          <a:xfrm>
            <a:off x="3848498" y="3794399"/>
            <a:ext cx="1691680" cy="1008112"/>
          </a:xfrm>
          <a:prstGeom prst="roundRect">
            <a:avLst/>
          </a:prstGeom>
        </p:spPr>
        <p:style>
          <a:lnRef idx="1">
            <a:schemeClr val="accent4"/>
          </a:lnRef>
          <a:fillRef idx="3">
            <a:schemeClr val="accent4"/>
          </a:fillRef>
          <a:effectRef idx="2">
            <a:schemeClr val="accent4"/>
          </a:effectRef>
          <a:fontRef idx="minor">
            <a:schemeClr val="lt1"/>
          </a:fontRef>
        </p:style>
        <p:txBody>
          <a:bodyPr rtlCol="1" anchor="ctr"/>
          <a:lstStyle/>
          <a:p>
            <a:pPr algn="ctr"/>
            <a:r>
              <a:rPr lang="ar-SA" sz="2800" b="1" dirty="0" smtClean="0"/>
              <a:t>نوع القيمة المرجعة</a:t>
            </a:r>
            <a:endParaRPr lang="ar-SA" sz="2800" b="1" dirty="0"/>
          </a:p>
        </p:txBody>
      </p:sp>
      <p:cxnSp>
        <p:nvCxnSpPr>
          <p:cNvPr id="17" name="رابط كسهم مستقيم 16"/>
          <p:cNvCxnSpPr/>
          <p:nvPr/>
        </p:nvCxnSpPr>
        <p:spPr>
          <a:xfrm flipV="1">
            <a:off x="6444209" y="1556792"/>
            <a:ext cx="360039" cy="223760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8" name="مستطيل مستدير الزوايا 17"/>
          <p:cNvSpPr/>
          <p:nvPr/>
        </p:nvSpPr>
        <p:spPr>
          <a:xfrm>
            <a:off x="5724128" y="3789040"/>
            <a:ext cx="1691680" cy="1008112"/>
          </a:xfrm>
          <a:prstGeom prst="roundRect">
            <a:avLst/>
          </a:prstGeom>
        </p:spPr>
        <p:style>
          <a:lnRef idx="0">
            <a:schemeClr val="accent5"/>
          </a:lnRef>
          <a:fillRef idx="3">
            <a:schemeClr val="accent5"/>
          </a:fillRef>
          <a:effectRef idx="3">
            <a:schemeClr val="accent5"/>
          </a:effectRef>
          <a:fontRef idx="minor">
            <a:schemeClr val="lt1"/>
          </a:fontRef>
        </p:style>
        <p:txBody>
          <a:bodyPr rtlCol="1" anchor="ctr"/>
          <a:lstStyle/>
          <a:p>
            <a:pPr algn="ctr"/>
            <a:r>
              <a:rPr lang="ar-SA" sz="2800" b="1" dirty="0" smtClean="0"/>
              <a:t>اسم الدالة</a:t>
            </a:r>
            <a:endParaRPr lang="ar-SA" sz="2800" b="1" dirty="0"/>
          </a:p>
        </p:txBody>
      </p:sp>
      <p:cxnSp>
        <p:nvCxnSpPr>
          <p:cNvPr id="23" name="رابط كسهم مستقيم 22"/>
          <p:cNvCxnSpPr>
            <a:stCxn id="24" idx="0"/>
          </p:cNvCxnSpPr>
          <p:nvPr/>
        </p:nvCxnSpPr>
        <p:spPr>
          <a:xfrm flipV="1">
            <a:off x="982377" y="1988840"/>
            <a:ext cx="565287" cy="367240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4" name="مستطيل مستدير الزوايا 23"/>
          <p:cNvSpPr/>
          <p:nvPr/>
        </p:nvSpPr>
        <p:spPr>
          <a:xfrm>
            <a:off x="136537" y="5661248"/>
            <a:ext cx="1691680" cy="1008112"/>
          </a:xfrm>
          <a:prstGeom prst="roundRect">
            <a:avLst/>
          </a:prstGeom>
        </p:spPr>
        <p:style>
          <a:lnRef idx="0">
            <a:schemeClr val="accent3"/>
          </a:lnRef>
          <a:fillRef idx="3">
            <a:schemeClr val="accent3"/>
          </a:fillRef>
          <a:effectRef idx="3">
            <a:schemeClr val="accent3"/>
          </a:effectRef>
          <a:fontRef idx="minor">
            <a:schemeClr val="lt1"/>
          </a:fontRef>
        </p:style>
        <p:txBody>
          <a:bodyPr rtlCol="1" anchor="ctr"/>
          <a:lstStyle/>
          <a:p>
            <a:pPr algn="ctr"/>
            <a:r>
              <a:rPr lang="ar-SA" sz="2800" b="1" dirty="0" smtClean="0"/>
              <a:t>المعاملات المرسلة</a:t>
            </a:r>
            <a:endParaRPr lang="ar-SA" sz="2800" b="1" dirty="0"/>
          </a:p>
        </p:txBody>
      </p:sp>
      <p:cxnSp>
        <p:nvCxnSpPr>
          <p:cNvPr id="28" name="رابط كسهم مستقيم 27"/>
          <p:cNvCxnSpPr/>
          <p:nvPr/>
        </p:nvCxnSpPr>
        <p:spPr>
          <a:xfrm flipH="1" flipV="1">
            <a:off x="2267744" y="3343736"/>
            <a:ext cx="1580754" cy="223760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9" name="مستطيل مستدير الزوايا 28"/>
          <p:cNvSpPr/>
          <p:nvPr/>
        </p:nvSpPr>
        <p:spPr>
          <a:xfrm>
            <a:off x="3131840" y="5516481"/>
            <a:ext cx="1691680" cy="1008112"/>
          </a:xfrm>
          <a:prstGeom prst="roundRect">
            <a:avLst/>
          </a:prstGeom>
        </p:spPr>
        <p:style>
          <a:lnRef idx="0">
            <a:schemeClr val="dk1"/>
          </a:lnRef>
          <a:fillRef idx="3">
            <a:schemeClr val="dk1"/>
          </a:fillRef>
          <a:effectRef idx="3">
            <a:schemeClr val="dk1"/>
          </a:effectRef>
          <a:fontRef idx="minor">
            <a:schemeClr val="lt1"/>
          </a:fontRef>
        </p:style>
        <p:txBody>
          <a:bodyPr rtlCol="1" anchor="ctr"/>
          <a:lstStyle/>
          <a:p>
            <a:pPr algn="ctr"/>
            <a:r>
              <a:rPr lang="ar-SA" sz="2800" b="1" dirty="0" smtClean="0"/>
              <a:t>جسم الدالة</a:t>
            </a:r>
            <a:endParaRPr lang="ar-SA" sz="2800" b="1" dirty="0"/>
          </a:p>
        </p:txBody>
      </p:sp>
    </p:spTree>
    <p:extLst>
      <p:ext uri="{BB962C8B-B14F-4D97-AF65-F5344CB8AC3E}">
        <p14:creationId xmlns="" xmlns:p14="http://schemas.microsoft.com/office/powerpoint/2010/main" val="3379689163"/>
      </p:ext>
    </p:extLst>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1000"/>
                                        <p:tgtEl>
                                          <p:spTgt spid="16"/>
                                        </p:tgtEl>
                                      </p:cBhvr>
                                    </p:animEffect>
                                    <p:anim calcmode="lin" valueType="num">
                                      <p:cBhvr>
                                        <p:cTn id="37" dur="1000" fill="hold"/>
                                        <p:tgtEl>
                                          <p:spTgt spid="16"/>
                                        </p:tgtEl>
                                        <p:attrNameLst>
                                          <p:attrName>ppt_x</p:attrName>
                                        </p:attrNameLst>
                                      </p:cBhvr>
                                      <p:tavLst>
                                        <p:tav tm="0">
                                          <p:val>
                                            <p:strVal val="#ppt_x"/>
                                          </p:val>
                                        </p:tav>
                                        <p:tav tm="100000">
                                          <p:val>
                                            <p:strVal val="#ppt_x"/>
                                          </p:val>
                                        </p:tav>
                                      </p:tavLst>
                                    </p:anim>
                                    <p:anim calcmode="lin" valueType="num">
                                      <p:cBhvr>
                                        <p:cTn id="3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down)">
                                      <p:cBhvr>
                                        <p:cTn id="43" dur="500"/>
                                        <p:tgtEl>
                                          <p:spTgt spid="17"/>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1000"/>
                                        <p:tgtEl>
                                          <p:spTgt spid="18"/>
                                        </p:tgtEl>
                                      </p:cBhvr>
                                    </p:animEffect>
                                    <p:anim calcmode="lin" valueType="num">
                                      <p:cBhvr>
                                        <p:cTn id="49" dur="1000" fill="hold"/>
                                        <p:tgtEl>
                                          <p:spTgt spid="18"/>
                                        </p:tgtEl>
                                        <p:attrNameLst>
                                          <p:attrName>ppt_x</p:attrName>
                                        </p:attrNameLst>
                                      </p:cBhvr>
                                      <p:tavLst>
                                        <p:tav tm="0">
                                          <p:val>
                                            <p:strVal val="#ppt_x"/>
                                          </p:val>
                                        </p:tav>
                                        <p:tav tm="100000">
                                          <p:val>
                                            <p:strVal val="#ppt_x"/>
                                          </p:val>
                                        </p:tav>
                                      </p:tavLst>
                                    </p:anim>
                                    <p:anim calcmode="lin" valueType="num">
                                      <p:cBhvr>
                                        <p:cTn id="5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down)">
                                      <p:cBhvr>
                                        <p:cTn id="55" dur="500"/>
                                        <p:tgtEl>
                                          <p:spTgt spid="23"/>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1000"/>
                                        <p:tgtEl>
                                          <p:spTgt spid="24"/>
                                        </p:tgtEl>
                                      </p:cBhvr>
                                    </p:animEffect>
                                    <p:anim calcmode="lin" valueType="num">
                                      <p:cBhvr>
                                        <p:cTn id="61" dur="1000" fill="hold"/>
                                        <p:tgtEl>
                                          <p:spTgt spid="24"/>
                                        </p:tgtEl>
                                        <p:attrNameLst>
                                          <p:attrName>ppt_x</p:attrName>
                                        </p:attrNameLst>
                                      </p:cBhvr>
                                      <p:tavLst>
                                        <p:tav tm="0">
                                          <p:val>
                                            <p:strVal val="#ppt_x"/>
                                          </p:val>
                                        </p:tav>
                                        <p:tav tm="100000">
                                          <p:val>
                                            <p:strVal val="#ppt_x"/>
                                          </p:val>
                                        </p:tav>
                                      </p:tavLst>
                                    </p:anim>
                                    <p:anim calcmode="lin" valueType="num">
                                      <p:cBhvr>
                                        <p:cTn id="6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down)">
                                      <p:cBhvr>
                                        <p:cTn id="67" dur="500"/>
                                        <p:tgtEl>
                                          <p:spTgt spid="28"/>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fade">
                                      <p:cBhvr>
                                        <p:cTn id="72" dur="1000"/>
                                        <p:tgtEl>
                                          <p:spTgt spid="29"/>
                                        </p:tgtEl>
                                      </p:cBhvr>
                                    </p:animEffect>
                                    <p:anim calcmode="lin" valueType="num">
                                      <p:cBhvr>
                                        <p:cTn id="73" dur="1000" fill="hold"/>
                                        <p:tgtEl>
                                          <p:spTgt spid="29"/>
                                        </p:tgtEl>
                                        <p:attrNameLst>
                                          <p:attrName>ppt_x</p:attrName>
                                        </p:attrNameLst>
                                      </p:cBhvr>
                                      <p:tavLst>
                                        <p:tav tm="0">
                                          <p:val>
                                            <p:strVal val="#ppt_x"/>
                                          </p:val>
                                        </p:tav>
                                        <p:tav tm="100000">
                                          <p:val>
                                            <p:strVal val="#ppt_x"/>
                                          </p:val>
                                        </p:tav>
                                      </p:tavLst>
                                    </p:anim>
                                    <p:anim calcmode="lin" valueType="num">
                                      <p:cBhvr>
                                        <p:cTn id="74"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6" grpId="0" animBg="1"/>
      <p:bldP spid="18" grpId="0" animBg="1"/>
      <p:bldP spid="24" grpId="0" animBg="1"/>
      <p:bldP spid="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8229600" cy="922114"/>
          </a:xfrm>
        </p:spPr>
        <p:txBody>
          <a:bodyPr/>
          <a:lstStyle/>
          <a:p>
            <a:pPr algn="r"/>
            <a:r>
              <a:rPr lang="ar-SA" b="1" dirty="0" smtClean="0"/>
              <a:t>مثال:</a:t>
            </a:r>
            <a:endParaRPr lang="ar-SA" b="1" dirty="0"/>
          </a:p>
        </p:txBody>
      </p:sp>
      <p:sp>
        <p:nvSpPr>
          <p:cNvPr id="3" name="عنصر نائب للمحتوى 2"/>
          <p:cNvSpPr>
            <a:spLocks noGrp="1"/>
          </p:cNvSpPr>
          <p:nvPr>
            <p:ph idx="1"/>
          </p:nvPr>
        </p:nvSpPr>
        <p:spPr>
          <a:xfrm>
            <a:off x="251520" y="1052736"/>
            <a:ext cx="8712968" cy="5073427"/>
          </a:xfrm>
        </p:spPr>
        <p:txBody>
          <a:bodyPr>
            <a:normAutofit lnSpcReduction="10000"/>
          </a:bodyPr>
          <a:lstStyle/>
          <a:p>
            <a:pPr algn="just"/>
            <a:r>
              <a:rPr lang="ar-SA" b="1" dirty="0" smtClean="0"/>
              <a:t>تعريف دالة عامة ومشتركة بين جميع الكائنات ترجع قيمة من النوع الصحيح وتحتاج إلى تمرير 3 معاملات من النوع الصحيح..</a:t>
            </a:r>
          </a:p>
          <a:p>
            <a:pPr marL="0" indent="0" algn="just" rtl="0">
              <a:buNone/>
            </a:pPr>
            <a:r>
              <a:rPr lang="en-US" sz="3900" b="1" dirty="0"/>
              <a:t>Public static </a:t>
            </a:r>
            <a:r>
              <a:rPr lang="en-US" sz="3900" b="1" dirty="0" err="1"/>
              <a:t>int</a:t>
            </a:r>
            <a:r>
              <a:rPr lang="en-US" sz="3900" b="1" dirty="0"/>
              <a:t> </a:t>
            </a:r>
            <a:r>
              <a:rPr lang="en-US" sz="3900" b="1" dirty="0" err="1" smtClean="0"/>
              <a:t>Func</a:t>
            </a:r>
            <a:r>
              <a:rPr lang="en-US" sz="3900" b="1" dirty="0" smtClean="0"/>
              <a:t> (</a:t>
            </a:r>
            <a:r>
              <a:rPr lang="en-US" sz="3900" b="1" dirty="0" err="1" smtClean="0"/>
              <a:t>int</a:t>
            </a:r>
            <a:r>
              <a:rPr lang="en-US" sz="3900" b="1" dirty="0" smtClean="0"/>
              <a:t>  a, </a:t>
            </a:r>
            <a:r>
              <a:rPr lang="en-US" sz="3900" b="1" dirty="0" err="1"/>
              <a:t>int</a:t>
            </a:r>
            <a:r>
              <a:rPr lang="en-US" sz="3900" b="1" dirty="0"/>
              <a:t> </a:t>
            </a:r>
            <a:r>
              <a:rPr lang="en-US" sz="3900" b="1" dirty="0" smtClean="0"/>
              <a:t>b, </a:t>
            </a:r>
            <a:r>
              <a:rPr lang="en-US" sz="3900" b="1" dirty="0" err="1"/>
              <a:t>int</a:t>
            </a:r>
            <a:r>
              <a:rPr lang="en-US" sz="3900" b="1" dirty="0"/>
              <a:t> </a:t>
            </a:r>
            <a:r>
              <a:rPr lang="en-US" sz="3900" b="1" dirty="0" smtClean="0"/>
              <a:t>c){ </a:t>
            </a:r>
            <a:endParaRPr lang="en-US" sz="3900" b="1" dirty="0"/>
          </a:p>
          <a:p>
            <a:pPr marL="0" indent="0" algn="just" rtl="0">
              <a:buNone/>
            </a:pPr>
            <a:r>
              <a:rPr lang="en-US" sz="3900" b="1" dirty="0"/>
              <a:t>......</a:t>
            </a:r>
          </a:p>
          <a:p>
            <a:pPr marL="0" indent="0" algn="just" rtl="0">
              <a:buNone/>
            </a:pPr>
            <a:r>
              <a:rPr lang="en-US" sz="3900" b="1" dirty="0"/>
              <a:t>.......</a:t>
            </a:r>
          </a:p>
          <a:p>
            <a:pPr marL="0" indent="0" algn="just" rtl="0">
              <a:buNone/>
            </a:pPr>
            <a:r>
              <a:rPr lang="en-US" sz="3900" b="1" dirty="0" smtClean="0"/>
              <a:t>return </a:t>
            </a:r>
            <a:r>
              <a:rPr lang="en-US" sz="3900" b="1" dirty="0"/>
              <a:t>z</a:t>
            </a:r>
          </a:p>
          <a:p>
            <a:pPr marL="0" indent="0" algn="just" rtl="0">
              <a:buNone/>
            </a:pPr>
            <a:r>
              <a:rPr lang="en-US" sz="3900" b="1" dirty="0"/>
              <a:t>}</a:t>
            </a:r>
            <a:endParaRPr lang="ar-SA" sz="3900" b="1" dirty="0"/>
          </a:p>
        </p:txBody>
      </p:sp>
    </p:spTree>
    <p:extLst>
      <p:ext uri="{BB962C8B-B14F-4D97-AF65-F5344CB8AC3E}">
        <p14:creationId xmlns="" xmlns:p14="http://schemas.microsoft.com/office/powerpoint/2010/main" val="3392247984"/>
      </p:ext>
    </p:extLst>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i-IN"/>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endParaRPr lang="hi-IN"/>
          </a:p>
        </p:txBody>
      </p:sp>
    </p:spTree>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179512" y="332656"/>
            <a:ext cx="8784976" cy="6192688"/>
          </a:xfrm>
        </p:spPr>
        <p:txBody>
          <a:bodyPr>
            <a:normAutofit/>
          </a:bodyPr>
          <a:lstStyle/>
          <a:p>
            <a:pPr algn="just"/>
            <a:r>
              <a:rPr lang="ar-SA" sz="3600" b="1" dirty="0" smtClean="0"/>
              <a:t>يتم استدعاء الدالة عن طريق كتابة اسمها في الدالة الرئيسية ومن ثم تمرير المعاملات إن وجدت بين قوسين..</a:t>
            </a:r>
          </a:p>
          <a:p>
            <a:pPr algn="just"/>
            <a:r>
              <a:rPr lang="ar-SA" sz="3600" b="1" dirty="0" smtClean="0"/>
              <a:t>مثال لاستدعاء الدالة السابقة:</a:t>
            </a:r>
          </a:p>
          <a:p>
            <a:pPr marL="0" indent="0" algn="just" rtl="0">
              <a:buNone/>
            </a:pPr>
            <a:r>
              <a:rPr lang="en-US" sz="3600" b="1" dirty="0" err="1" smtClean="0"/>
              <a:t>Func</a:t>
            </a:r>
            <a:r>
              <a:rPr lang="en-US" sz="3600" b="1" dirty="0" smtClean="0"/>
              <a:t> (55,88,66);</a:t>
            </a:r>
          </a:p>
          <a:p>
            <a:pPr marL="0" indent="0" algn="just" rtl="0">
              <a:buNone/>
            </a:pPr>
            <a:endParaRPr lang="ar-SA" sz="3600" b="1" dirty="0"/>
          </a:p>
        </p:txBody>
      </p:sp>
      <p:sp>
        <p:nvSpPr>
          <p:cNvPr id="4" name="مستطيل مستدير الزوايا 3"/>
          <p:cNvSpPr/>
          <p:nvPr/>
        </p:nvSpPr>
        <p:spPr>
          <a:xfrm>
            <a:off x="323528" y="4149080"/>
            <a:ext cx="8496944" cy="1296144"/>
          </a:xfrm>
          <a:prstGeom prst="roundRect">
            <a:avLst/>
          </a:prstGeom>
        </p:spPr>
        <p:style>
          <a:lnRef idx="0">
            <a:schemeClr val="accent5"/>
          </a:lnRef>
          <a:fillRef idx="3">
            <a:schemeClr val="accent5"/>
          </a:fillRef>
          <a:effectRef idx="3">
            <a:schemeClr val="accent5"/>
          </a:effectRef>
          <a:fontRef idx="minor">
            <a:schemeClr val="lt1"/>
          </a:fontRef>
        </p:style>
        <p:txBody>
          <a:bodyPr rtlCol="1" anchor="ctr"/>
          <a:lstStyle/>
          <a:p>
            <a:pPr algn="ctr"/>
            <a:r>
              <a:rPr lang="ar-SA" sz="4000" b="1" dirty="0" smtClean="0"/>
              <a:t>لماذا لم نستخدم كائن في استدعاء الدالة </a:t>
            </a:r>
            <a:r>
              <a:rPr lang="en-US" sz="4000" b="1" dirty="0" err="1" smtClean="0"/>
              <a:t>Func</a:t>
            </a:r>
            <a:r>
              <a:rPr lang="ar-SA" sz="4000" b="1" dirty="0" smtClean="0"/>
              <a:t> ؟؟</a:t>
            </a:r>
            <a:endParaRPr lang="ar-SA" sz="4000" b="1" dirty="0"/>
          </a:p>
        </p:txBody>
      </p:sp>
    </p:spTree>
    <p:extLst>
      <p:ext uri="{BB962C8B-B14F-4D97-AF65-F5344CB8AC3E}">
        <p14:creationId xmlns="" xmlns:p14="http://schemas.microsoft.com/office/powerpoint/2010/main" val="3558001539"/>
      </p:ext>
    </p:extLst>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13394"/>
            <a:ext cx="8229600" cy="562074"/>
          </a:xfrm>
        </p:spPr>
        <p:txBody>
          <a:bodyPr>
            <a:normAutofit fontScale="90000"/>
          </a:bodyPr>
          <a:lstStyle/>
          <a:p>
            <a:pPr algn="r"/>
            <a:r>
              <a:rPr lang="ar-SA" sz="3600" b="1" dirty="0" smtClean="0"/>
              <a:t>اشكال الدوال:</a:t>
            </a:r>
            <a:endParaRPr lang="ar-SA" sz="3600" b="1" dirty="0"/>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62972" y="620688"/>
            <a:ext cx="8640960" cy="59046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539579404"/>
      </p:ext>
    </p:extLst>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وان 3"/>
          <p:cNvSpPr>
            <a:spLocks noGrp="1"/>
          </p:cNvSpPr>
          <p:nvPr>
            <p:ph type="title"/>
          </p:nvPr>
        </p:nvSpPr>
        <p:spPr>
          <a:xfrm>
            <a:off x="457200" y="116632"/>
            <a:ext cx="8229600" cy="850106"/>
          </a:xfrm>
        </p:spPr>
        <p:txBody>
          <a:bodyPr/>
          <a:lstStyle/>
          <a:p>
            <a:pPr algn="r"/>
            <a:r>
              <a:rPr lang="ar-SA" b="1" dirty="0" smtClean="0"/>
              <a:t>طرق تمرير المعاملات للدالة:</a:t>
            </a:r>
            <a:endParaRPr lang="ar-SA" b="1" dirty="0"/>
          </a:p>
        </p:txBody>
      </p:sp>
      <p:sp>
        <p:nvSpPr>
          <p:cNvPr id="5" name="عنصر نائب للمحتوى 4"/>
          <p:cNvSpPr>
            <a:spLocks noGrp="1"/>
          </p:cNvSpPr>
          <p:nvPr>
            <p:ph idx="1"/>
          </p:nvPr>
        </p:nvSpPr>
        <p:spPr>
          <a:xfrm>
            <a:off x="251520" y="980728"/>
            <a:ext cx="8640960" cy="5472608"/>
          </a:xfrm>
        </p:spPr>
        <p:txBody>
          <a:bodyPr>
            <a:normAutofit/>
          </a:bodyPr>
          <a:lstStyle/>
          <a:p>
            <a:pPr algn="just"/>
            <a:r>
              <a:rPr lang="ar-SA" sz="3600" b="1" dirty="0" smtClean="0"/>
              <a:t>المعاملات هي القيم التي يتم تمريرها للدالة أثناء استدعائها ويجب أن تكون مناظرة للمتغيرات المعرفة في رأس الدالة في التعريف.</a:t>
            </a:r>
          </a:p>
          <a:p>
            <a:pPr algn="just"/>
            <a:r>
              <a:rPr lang="ar-SA" sz="3600" b="1" dirty="0" smtClean="0"/>
              <a:t>تسمى المعاملات الموجودة في الدالة </a:t>
            </a:r>
            <a:r>
              <a:rPr lang="ar-SA" sz="3600" b="1" dirty="0" smtClean="0">
                <a:solidFill>
                  <a:srgbClr val="FF0000"/>
                </a:solidFill>
              </a:rPr>
              <a:t>الرئيسية</a:t>
            </a:r>
            <a:r>
              <a:rPr lang="ar-SA" sz="3600" b="1" dirty="0" smtClean="0"/>
              <a:t> بالمعاملات </a:t>
            </a:r>
            <a:r>
              <a:rPr lang="ar-SA" sz="3600" b="1" dirty="0" smtClean="0">
                <a:solidFill>
                  <a:srgbClr val="FF0000"/>
                </a:solidFill>
              </a:rPr>
              <a:t>الفعلية</a:t>
            </a:r>
            <a:r>
              <a:rPr lang="ar-SA" sz="3600" b="1" dirty="0" smtClean="0"/>
              <a:t> بينما تسمى المعاملات </a:t>
            </a:r>
            <a:r>
              <a:rPr lang="ar-SA" sz="3600" b="1" dirty="0" smtClean="0">
                <a:solidFill>
                  <a:srgbClr val="FF0000"/>
                </a:solidFill>
              </a:rPr>
              <a:t>المناظرة</a:t>
            </a:r>
            <a:r>
              <a:rPr lang="ar-SA" sz="3600" b="1" dirty="0" smtClean="0"/>
              <a:t> لها الموضحة في رأس الدالة أثناء التعريف بالمعاملات </a:t>
            </a:r>
            <a:r>
              <a:rPr lang="ar-SA" sz="3600" b="1" dirty="0" smtClean="0">
                <a:solidFill>
                  <a:srgbClr val="FF0000"/>
                </a:solidFill>
              </a:rPr>
              <a:t>الصورية</a:t>
            </a:r>
            <a:r>
              <a:rPr lang="ar-SA" sz="3600" b="1" dirty="0" smtClean="0"/>
              <a:t>.</a:t>
            </a:r>
          </a:p>
          <a:p>
            <a:pPr algn="just"/>
            <a:r>
              <a:rPr lang="ar-SA" sz="3600" b="1" dirty="0" smtClean="0"/>
              <a:t>يجب أن </a:t>
            </a:r>
            <a:r>
              <a:rPr lang="ar-SA" sz="3600" b="1" dirty="0" smtClean="0">
                <a:solidFill>
                  <a:srgbClr val="FF0000"/>
                </a:solidFill>
              </a:rPr>
              <a:t>تتطابق</a:t>
            </a:r>
            <a:r>
              <a:rPr lang="ar-SA" sz="3600" b="1" dirty="0" smtClean="0"/>
              <a:t> المعاملات الفعلية والصورية من حيث </a:t>
            </a:r>
            <a:r>
              <a:rPr lang="ar-SA" sz="3600" b="1" dirty="0" smtClean="0">
                <a:solidFill>
                  <a:srgbClr val="FF0000"/>
                </a:solidFill>
              </a:rPr>
              <a:t>عدد</a:t>
            </a:r>
            <a:r>
              <a:rPr lang="ar-SA" sz="3600" b="1" dirty="0" smtClean="0"/>
              <a:t> المعاملات </a:t>
            </a:r>
            <a:r>
              <a:rPr lang="ar-SA" sz="3600" b="1" dirty="0" smtClean="0">
                <a:solidFill>
                  <a:srgbClr val="FF0000"/>
                </a:solidFill>
              </a:rPr>
              <a:t>ونوعها</a:t>
            </a:r>
            <a:r>
              <a:rPr lang="ar-SA" sz="3600" b="1" dirty="0" smtClean="0"/>
              <a:t> </a:t>
            </a:r>
            <a:r>
              <a:rPr lang="ar-SA" sz="3600" b="1" dirty="0" smtClean="0">
                <a:solidFill>
                  <a:srgbClr val="FF0000"/>
                </a:solidFill>
              </a:rPr>
              <a:t>وترتيبها</a:t>
            </a:r>
            <a:r>
              <a:rPr lang="ar-SA" sz="3600" b="1" dirty="0" smtClean="0"/>
              <a:t>..</a:t>
            </a:r>
            <a:endParaRPr lang="ar-SA" sz="3600" b="1" dirty="0"/>
          </a:p>
        </p:txBody>
      </p:sp>
    </p:spTree>
    <p:extLst>
      <p:ext uri="{BB962C8B-B14F-4D97-AF65-F5344CB8AC3E}">
        <p14:creationId xmlns="" xmlns:p14="http://schemas.microsoft.com/office/powerpoint/2010/main" val="2969657578"/>
      </p:ext>
    </p:extLst>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116632"/>
            <a:ext cx="8229600" cy="850106"/>
          </a:xfrm>
        </p:spPr>
        <p:txBody>
          <a:bodyPr/>
          <a:lstStyle/>
          <a:p>
            <a:pPr algn="r"/>
            <a:r>
              <a:rPr lang="ar-SA" b="1" dirty="0" smtClean="0"/>
              <a:t>طرق التمرير:</a:t>
            </a:r>
            <a:endParaRPr lang="ar-SA" b="1" dirty="0"/>
          </a:p>
        </p:txBody>
      </p:sp>
      <p:sp>
        <p:nvSpPr>
          <p:cNvPr id="3" name="عنصر نائب للمحتوى 2"/>
          <p:cNvSpPr>
            <a:spLocks noGrp="1"/>
          </p:cNvSpPr>
          <p:nvPr>
            <p:ph idx="1"/>
          </p:nvPr>
        </p:nvSpPr>
        <p:spPr>
          <a:xfrm>
            <a:off x="179512" y="908720"/>
            <a:ext cx="8784976" cy="5832648"/>
          </a:xfrm>
        </p:spPr>
        <p:txBody>
          <a:bodyPr>
            <a:normAutofit/>
          </a:bodyPr>
          <a:lstStyle/>
          <a:p>
            <a:pPr algn="just"/>
            <a:r>
              <a:rPr lang="en-US" b="1" dirty="0" smtClean="0">
                <a:solidFill>
                  <a:srgbClr val="FF0000"/>
                </a:solidFill>
              </a:rPr>
              <a:t>Pass-By-Value</a:t>
            </a:r>
            <a:r>
              <a:rPr lang="ar-SA" b="1" dirty="0" smtClean="0">
                <a:solidFill>
                  <a:srgbClr val="FF0000"/>
                </a:solidFill>
              </a:rPr>
              <a:t> (التمرير بالقيمة):</a:t>
            </a:r>
          </a:p>
          <a:p>
            <a:pPr algn="just"/>
            <a:r>
              <a:rPr lang="ar-SA" b="1" dirty="0" smtClean="0"/>
              <a:t>في هذه الطريقة يتم تمرير </a:t>
            </a:r>
            <a:r>
              <a:rPr lang="ar-SA" b="1" dirty="0" smtClean="0">
                <a:solidFill>
                  <a:srgbClr val="FF0000"/>
                </a:solidFill>
              </a:rPr>
              <a:t>نسخة</a:t>
            </a:r>
            <a:r>
              <a:rPr lang="ar-SA" b="1" dirty="0" smtClean="0"/>
              <a:t> من المعامل الفعلي إلى المعامل الصوري.</a:t>
            </a:r>
          </a:p>
          <a:p>
            <a:pPr algn="just"/>
            <a:r>
              <a:rPr lang="ar-SA" b="1" dirty="0" smtClean="0"/>
              <a:t>كلا المعاملين الفعلي والصوري </a:t>
            </a:r>
            <a:r>
              <a:rPr lang="ar-SA" b="1" dirty="0" smtClean="0">
                <a:solidFill>
                  <a:srgbClr val="FF0000"/>
                </a:solidFill>
              </a:rPr>
              <a:t>لا يشتركان </a:t>
            </a:r>
            <a:r>
              <a:rPr lang="ar-SA" b="1" dirty="0" smtClean="0"/>
              <a:t>في موقع واحد في الذاكرة.</a:t>
            </a:r>
          </a:p>
          <a:p>
            <a:pPr algn="just"/>
            <a:r>
              <a:rPr lang="ar-SA" b="1" dirty="0" smtClean="0"/>
              <a:t>المعامل الفعلي </a:t>
            </a:r>
            <a:r>
              <a:rPr lang="ar-SA" b="1" dirty="0" smtClean="0">
                <a:solidFill>
                  <a:srgbClr val="FF0000"/>
                </a:solidFill>
              </a:rPr>
              <a:t>لا يتأثر </a:t>
            </a:r>
            <a:r>
              <a:rPr lang="ar-SA" b="1" dirty="0" smtClean="0"/>
              <a:t>بالتغيرات التي تحدث على  المعامل الصوري.</a:t>
            </a:r>
          </a:p>
          <a:p>
            <a:pPr algn="just"/>
            <a:r>
              <a:rPr lang="ar-SA" b="1" dirty="0" smtClean="0"/>
              <a:t>هذا النوع يتم تطبيقه تلقائياً عندما تكون المعاملات الفعلية من أنواع البيانات </a:t>
            </a:r>
            <a:r>
              <a:rPr lang="ar-SA" b="1" dirty="0" smtClean="0">
                <a:solidFill>
                  <a:srgbClr val="FF0000"/>
                </a:solidFill>
              </a:rPr>
              <a:t>البدائية</a:t>
            </a:r>
            <a:r>
              <a:rPr lang="ar-SA" b="1" dirty="0" smtClean="0"/>
              <a:t> (مثل </a:t>
            </a:r>
            <a:r>
              <a:rPr lang="en-US" b="1" dirty="0" err="1" smtClean="0"/>
              <a:t>int</a:t>
            </a:r>
            <a:r>
              <a:rPr lang="en-US" b="1" dirty="0" smtClean="0"/>
              <a:t> , float</a:t>
            </a:r>
            <a:r>
              <a:rPr lang="ar-SA" b="1" dirty="0" smtClean="0"/>
              <a:t> ).</a:t>
            </a:r>
          </a:p>
          <a:p>
            <a:pPr algn="just"/>
            <a:endParaRPr lang="ar-SA" b="1" dirty="0" smtClean="0"/>
          </a:p>
          <a:p>
            <a:pPr algn="just"/>
            <a:endParaRPr lang="ar-SA" b="1" dirty="0"/>
          </a:p>
        </p:txBody>
      </p:sp>
    </p:spTree>
    <p:extLst>
      <p:ext uri="{BB962C8B-B14F-4D97-AF65-F5344CB8AC3E}">
        <p14:creationId xmlns="" xmlns:p14="http://schemas.microsoft.com/office/powerpoint/2010/main" val="1706492725"/>
      </p:ext>
    </p:extLst>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251520" y="260648"/>
            <a:ext cx="8640960" cy="6336704"/>
          </a:xfrm>
        </p:spPr>
        <p:txBody>
          <a:bodyPr>
            <a:normAutofit/>
          </a:bodyPr>
          <a:lstStyle/>
          <a:p>
            <a:pPr algn="just"/>
            <a:r>
              <a:rPr lang="en-US" sz="3600" b="1" dirty="0" smtClean="0">
                <a:solidFill>
                  <a:srgbClr val="FF0000"/>
                </a:solidFill>
              </a:rPr>
              <a:t>Pass-By-Reference</a:t>
            </a:r>
            <a:r>
              <a:rPr lang="ar-SA" sz="3600" b="1" dirty="0" smtClean="0">
                <a:solidFill>
                  <a:srgbClr val="FF0000"/>
                </a:solidFill>
              </a:rPr>
              <a:t> (التمرير بالمرجع):</a:t>
            </a:r>
          </a:p>
          <a:p>
            <a:pPr algn="just"/>
            <a:r>
              <a:rPr lang="ar-SA" sz="3600" b="1" dirty="0" smtClean="0"/>
              <a:t>يتم فيها ارسال عنوان المعامل الفعلي في الذاكرة إلى المعامل الصوري المناظر له في الدالة </a:t>
            </a:r>
            <a:r>
              <a:rPr lang="ar-SA" sz="3600" b="1" dirty="0" err="1" smtClean="0"/>
              <a:t>المستدعاه</a:t>
            </a:r>
            <a:r>
              <a:rPr lang="ar-SA" sz="3600" b="1" dirty="0" smtClean="0"/>
              <a:t>.</a:t>
            </a:r>
          </a:p>
          <a:p>
            <a:pPr algn="just"/>
            <a:r>
              <a:rPr lang="ar-SA" sz="3600" b="1" dirty="0" smtClean="0"/>
              <a:t>المعامل الفعلي والصوري يشيران إلى </a:t>
            </a:r>
            <a:r>
              <a:rPr lang="ar-SA" sz="3600" b="1" dirty="0" smtClean="0">
                <a:solidFill>
                  <a:srgbClr val="FF0000"/>
                </a:solidFill>
              </a:rPr>
              <a:t>نفس الموقع </a:t>
            </a:r>
            <a:r>
              <a:rPr lang="ar-SA" sz="3600" b="1" dirty="0" smtClean="0"/>
              <a:t>في الذاكرة (</a:t>
            </a:r>
            <a:r>
              <a:rPr lang="ar-SA" sz="3600" b="1" dirty="0" smtClean="0">
                <a:solidFill>
                  <a:srgbClr val="FF0000"/>
                </a:solidFill>
              </a:rPr>
              <a:t>يشتركان</a:t>
            </a:r>
            <a:r>
              <a:rPr lang="ar-SA" sz="3600" b="1" dirty="0" smtClean="0"/>
              <a:t> في موقع واحد).</a:t>
            </a:r>
          </a:p>
          <a:p>
            <a:pPr algn="just"/>
            <a:r>
              <a:rPr lang="ar-SA" sz="3600" b="1" dirty="0" smtClean="0"/>
              <a:t>أي تغيير يطرأ على المعامل الصوري سيتم تطبيقه على المعامل الفعلي في الدالة الرئيسية.</a:t>
            </a:r>
          </a:p>
          <a:p>
            <a:pPr algn="just"/>
            <a:r>
              <a:rPr lang="ar-SA" sz="3600" b="1" dirty="0" smtClean="0"/>
              <a:t>هذا النوع من التمرير يتم تطبيقه تلقائيا عندما يكون المعامل الفعلي من نوع </a:t>
            </a:r>
            <a:r>
              <a:rPr lang="ar-SA" sz="3600" b="1" dirty="0" smtClean="0">
                <a:solidFill>
                  <a:srgbClr val="FF0000"/>
                </a:solidFill>
              </a:rPr>
              <a:t>كائن</a:t>
            </a:r>
            <a:r>
              <a:rPr lang="ar-SA" sz="3600" b="1" dirty="0" smtClean="0"/>
              <a:t> (</a:t>
            </a:r>
            <a:r>
              <a:rPr lang="en-US" sz="3600" b="1" dirty="0"/>
              <a:t>Object</a:t>
            </a:r>
            <a:r>
              <a:rPr lang="ar-SA" sz="3600" b="1" dirty="0" smtClean="0"/>
              <a:t>) مثل المصفوفات.</a:t>
            </a:r>
            <a:endParaRPr lang="ar-SA" sz="3600" b="1" dirty="0"/>
          </a:p>
        </p:txBody>
      </p:sp>
    </p:spTree>
    <p:extLst>
      <p:ext uri="{BB962C8B-B14F-4D97-AF65-F5344CB8AC3E}">
        <p14:creationId xmlns="" xmlns:p14="http://schemas.microsoft.com/office/powerpoint/2010/main" val="2977388671"/>
      </p:ext>
    </p:extLst>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188640"/>
            <a:ext cx="8229600" cy="1143000"/>
          </a:xfrm>
        </p:spPr>
        <p:txBody>
          <a:bodyPr/>
          <a:lstStyle/>
          <a:p>
            <a:pPr algn="r"/>
            <a:r>
              <a:rPr lang="ar-SA" b="1" dirty="0" smtClean="0"/>
              <a:t>مثال (1):</a:t>
            </a:r>
            <a:endParaRPr lang="ar-SA" b="1" dirty="0"/>
          </a:p>
        </p:txBody>
      </p:sp>
      <p:sp>
        <p:nvSpPr>
          <p:cNvPr id="3" name="عنصر نائب للمحتوى 2"/>
          <p:cNvSpPr>
            <a:spLocks noGrp="1"/>
          </p:cNvSpPr>
          <p:nvPr>
            <p:ph idx="1"/>
          </p:nvPr>
        </p:nvSpPr>
        <p:spPr>
          <a:xfrm>
            <a:off x="457200" y="1412776"/>
            <a:ext cx="8229600" cy="4781128"/>
          </a:xfrm>
        </p:spPr>
        <p:txBody>
          <a:bodyPr>
            <a:normAutofit/>
          </a:bodyPr>
          <a:lstStyle/>
          <a:p>
            <a:pPr marL="0" indent="0" algn="just">
              <a:buNone/>
            </a:pPr>
            <a:r>
              <a:rPr lang="ar-SA" sz="3600" b="1" dirty="0" smtClean="0"/>
              <a:t>أكتب دالة تستقبل عددين صحيحين وترجع ناتج جمعهما. ومن ثم أكتب ناتج جمع عددين يدخلهما المستخدم باستخدام الدالة..</a:t>
            </a:r>
            <a:endParaRPr lang="ar-SA" sz="3600" b="1" dirty="0"/>
          </a:p>
        </p:txBody>
      </p:sp>
    </p:spTree>
    <p:extLst>
      <p:ext uri="{BB962C8B-B14F-4D97-AF65-F5344CB8AC3E}">
        <p14:creationId xmlns="" xmlns:p14="http://schemas.microsoft.com/office/powerpoint/2010/main" val="2254242756"/>
      </p:ext>
    </p:extLst>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35496" y="44624"/>
            <a:ext cx="8640960" cy="6696744"/>
          </a:xfrm>
        </p:spPr>
        <p:txBody>
          <a:bodyPr>
            <a:noAutofit/>
          </a:bodyPr>
          <a:lstStyle/>
          <a:p>
            <a:pPr marL="0" indent="0" algn="l" rtl="0">
              <a:buNone/>
            </a:pPr>
            <a:r>
              <a:rPr lang="en-US" b="1" dirty="0"/>
              <a:t>import </a:t>
            </a:r>
            <a:r>
              <a:rPr lang="en-US" b="1" dirty="0" err="1"/>
              <a:t>java.util</a:t>
            </a:r>
            <a:r>
              <a:rPr lang="en-US" b="1" dirty="0"/>
              <a:t>.*;</a:t>
            </a:r>
          </a:p>
          <a:p>
            <a:pPr marL="0" indent="0" algn="l" rtl="0">
              <a:buNone/>
            </a:pPr>
            <a:r>
              <a:rPr lang="en-US" b="1" dirty="0"/>
              <a:t>public class </a:t>
            </a:r>
            <a:r>
              <a:rPr lang="en-US" b="1" dirty="0" err="1" smtClean="0"/>
              <a:t>css</a:t>
            </a:r>
            <a:r>
              <a:rPr lang="en-US" b="1" dirty="0" smtClean="0"/>
              <a:t> {</a:t>
            </a:r>
            <a:endParaRPr lang="en-US" b="1" dirty="0"/>
          </a:p>
          <a:p>
            <a:pPr marL="0" indent="0" algn="l" rtl="0">
              <a:buNone/>
            </a:pPr>
            <a:r>
              <a:rPr lang="en-US" b="1" dirty="0" smtClean="0">
                <a:solidFill>
                  <a:srgbClr val="FF0000"/>
                </a:solidFill>
              </a:rPr>
              <a:t>public  </a:t>
            </a:r>
            <a:r>
              <a:rPr lang="en-US" b="1" dirty="0" err="1" smtClean="0">
                <a:solidFill>
                  <a:srgbClr val="FF0000"/>
                </a:solidFill>
              </a:rPr>
              <a:t>int</a:t>
            </a:r>
            <a:r>
              <a:rPr lang="en-US" b="1" dirty="0" smtClean="0">
                <a:solidFill>
                  <a:srgbClr val="FF0000"/>
                </a:solidFill>
              </a:rPr>
              <a:t>  </a:t>
            </a:r>
            <a:r>
              <a:rPr lang="en-US" b="1" dirty="0">
                <a:solidFill>
                  <a:srgbClr val="FF0000"/>
                </a:solidFill>
              </a:rPr>
              <a:t>Sum</a:t>
            </a:r>
            <a:r>
              <a:rPr lang="en-US" b="1" dirty="0" smtClean="0">
                <a:solidFill>
                  <a:srgbClr val="FF0000"/>
                </a:solidFill>
              </a:rPr>
              <a:t>( </a:t>
            </a:r>
            <a:r>
              <a:rPr lang="en-US" b="1" dirty="0" err="1" smtClean="0">
                <a:solidFill>
                  <a:srgbClr val="FF0000"/>
                </a:solidFill>
              </a:rPr>
              <a:t>int</a:t>
            </a:r>
            <a:r>
              <a:rPr lang="en-US" b="1" dirty="0" smtClean="0">
                <a:solidFill>
                  <a:srgbClr val="FF0000"/>
                </a:solidFill>
              </a:rPr>
              <a:t> </a:t>
            </a:r>
            <a:r>
              <a:rPr lang="en-US" b="1" dirty="0">
                <a:solidFill>
                  <a:srgbClr val="FF0000"/>
                </a:solidFill>
              </a:rPr>
              <a:t>x , </a:t>
            </a:r>
            <a:r>
              <a:rPr lang="en-US" b="1" dirty="0" err="1">
                <a:solidFill>
                  <a:srgbClr val="FF0000"/>
                </a:solidFill>
              </a:rPr>
              <a:t>int</a:t>
            </a:r>
            <a:r>
              <a:rPr lang="en-US" b="1" dirty="0">
                <a:solidFill>
                  <a:srgbClr val="FF0000"/>
                </a:solidFill>
              </a:rPr>
              <a:t> y</a:t>
            </a:r>
            <a:r>
              <a:rPr lang="en-US" b="1" dirty="0" smtClean="0">
                <a:solidFill>
                  <a:srgbClr val="FF0000"/>
                </a:solidFill>
              </a:rPr>
              <a:t>) {</a:t>
            </a:r>
            <a:endParaRPr lang="en-US" b="1" dirty="0">
              <a:solidFill>
                <a:srgbClr val="FF0000"/>
              </a:solidFill>
            </a:endParaRPr>
          </a:p>
          <a:p>
            <a:pPr marL="0" indent="0" algn="l" rtl="0">
              <a:buNone/>
            </a:pPr>
            <a:r>
              <a:rPr lang="en-US" b="1" dirty="0"/>
              <a:t>    </a:t>
            </a:r>
            <a:r>
              <a:rPr lang="en-US" b="1" dirty="0" smtClean="0"/>
              <a:t>   return x + y;  }  </a:t>
            </a:r>
          </a:p>
          <a:p>
            <a:pPr marL="0" indent="0" algn="l" rtl="0">
              <a:buNone/>
            </a:pPr>
            <a:r>
              <a:rPr lang="en-US" b="1" dirty="0" smtClean="0"/>
              <a:t>public static void main(String[] </a:t>
            </a:r>
            <a:r>
              <a:rPr lang="en-US" b="1" dirty="0" err="1" smtClean="0"/>
              <a:t>args</a:t>
            </a:r>
            <a:r>
              <a:rPr lang="en-US" b="1" dirty="0" smtClean="0"/>
              <a:t>) {</a:t>
            </a:r>
          </a:p>
          <a:p>
            <a:pPr marL="0" indent="0" algn="l" rtl="0">
              <a:buNone/>
            </a:pPr>
            <a:r>
              <a:rPr lang="en-US" b="1" dirty="0" smtClean="0"/>
              <a:t>       </a:t>
            </a:r>
            <a:r>
              <a:rPr lang="en-US" b="1" dirty="0" err="1" smtClean="0"/>
              <a:t>css</a:t>
            </a:r>
            <a:r>
              <a:rPr lang="en-US" b="1" dirty="0" smtClean="0"/>
              <a:t> a = </a:t>
            </a:r>
            <a:r>
              <a:rPr lang="en-US" b="1" dirty="0"/>
              <a:t>new </a:t>
            </a:r>
            <a:r>
              <a:rPr lang="en-US" b="1" dirty="0" err="1"/>
              <a:t>css</a:t>
            </a:r>
            <a:r>
              <a:rPr lang="en-US" b="1" dirty="0"/>
              <a:t> </a:t>
            </a:r>
            <a:r>
              <a:rPr lang="en-US" b="1" dirty="0" smtClean="0"/>
              <a:t>( );</a:t>
            </a:r>
            <a:endParaRPr lang="en-US" b="1" dirty="0"/>
          </a:p>
          <a:p>
            <a:pPr marL="0" indent="0" algn="l" rtl="0">
              <a:buNone/>
            </a:pPr>
            <a:r>
              <a:rPr lang="en-US" b="1" dirty="0" smtClean="0"/>
              <a:t>Scanner </a:t>
            </a:r>
            <a:r>
              <a:rPr lang="en-US" b="1" dirty="0"/>
              <a:t>input = new Scanner(System.in);</a:t>
            </a:r>
          </a:p>
          <a:p>
            <a:pPr marL="0" indent="0" algn="l" rtl="0">
              <a:buNone/>
            </a:pPr>
            <a:r>
              <a:rPr lang="en-US" b="1" dirty="0"/>
              <a:t>       </a:t>
            </a:r>
            <a:r>
              <a:rPr lang="en-US" b="1" dirty="0" err="1"/>
              <a:t>int</a:t>
            </a:r>
            <a:r>
              <a:rPr lang="en-US" b="1" dirty="0"/>
              <a:t> x =</a:t>
            </a:r>
            <a:r>
              <a:rPr lang="en-US" b="1" dirty="0" err="1"/>
              <a:t>input.nextInt</a:t>
            </a:r>
            <a:r>
              <a:rPr lang="en-US" b="1" dirty="0"/>
              <a:t>();</a:t>
            </a:r>
          </a:p>
          <a:p>
            <a:pPr marL="0" indent="0" algn="l" rtl="0">
              <a:buNone/>
            </a:pPr>
            <a:r>
              <a:rPr lang="en-US" b="1" dirty="0"/>
              <a:t>       </a:t>
            </a:r>
            <a:r>
              <a:rPr lang="en-US" b="1" dirty="0" err="1"/>
              <a:t>int</a:t>
            </a:r>
            <a:r>
              <a:rPr lang="en-US" b="1" dirty="0"/>
              <a:t> y =</a:t>
            </a:r>
            <a:r>
              <a:rPr lang="en-US" b="1" dirty="0" err="1"/>
              <a:t>input.nextInt</a:t>
            </a:r>
            <a:r>
              <a:rPr lang="en-US" b="1" dirty="0"/>
              <a:t>();</a:t>
            </a:r>
          </a:p>
          <a:p>
            <a:pPr marL="0" indent="0" algn="l" rtl="0">
              <a:buNone/>
            </a:pPr>
            <a:r>
              <a:rPr lang="en-US" b="1" dirty="0"/>
              <a:t>       </a:t>
            </a:r>
            <a:r>
              <a:rPr lang="en-US" b="1" dirty="0" err="1"/>
              <a:t>int</a:t>
            </a:r>
            <a:r>
              <a:rPr lang="en-US" b="1" dirty="0"/>
              <a:t> c = </a:t>
            </a:r>
            <a:r>
              <a:rPr lang="en-US" b="1" dirty="0" err="1"/>
              <a:t>a.Sum</a:t>
            </a:r>
            <a:r>
              <a:rPr lang="en-US" b="1" dirty="0"/>
              <a:t> (</a:t>
            </a:r>
            <a:r>
              <a:rPr lang="en-US" b="1" dirty="0" err="1"/>
              <a:t>x,y</a:t>
            </a:r>
            <a:r>
              <a:rPr lang="en-US" b="1" dirty="0"/>
              <a:t>);</a:t>
            </a:r>
          </a:p>
          <a:p>
            <a:pPr marL="0" indent="0" algn="l" rtl="0">
              <a:buNone/>
            </a:pPr>
            <a:r>
              <a:rPr lang="en-US" b="1" dirty="0"/>
              <a:t>       </a:t>
            </a:r>
            <a:r>
              <a:rPr lang="en-US" b="1" dirty="0" err="1"/>
              <a:t>System.out.println</a:t>
            </a:r>
            <a:r>
              <a:rPr lang="en-US" b="1" dirty="0"/>
              <a:t>(c</a:t>
            </a:r>
            <a:r>
              <a:rPr lang="en-US" b="1" dirty="0" smtClean="0"/>
              <a:t>);    }     }</a:t>
            </a:r>
            <a:endParaRPr lang="ar-SA" b="1" dirty="0"/>
          </a:p>
        </p:txBody>
      </p:sp>
    </p:spTree>
    <p:extLst>
      <p:ext uri="{BB962C8B-B14F-4D97-AF65-F5344CB8AC3E}">
        <p14:creationId xmlns="" xmlns:p14="http://schemas.microsoft.com/office/powerpoint/2010/main" val="810193881"/>
      </p:ext>
    </p:extLst>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0" y="0"/>
            <a:ext cx="9144000" cy="6858000"/>
          </a:xfrm>
        </p:spPr>
        <p:txBody>
          <a:bodyPr>
            <a:noAutofit/>
          </a:bodyPr>
          <a:lstStyle/>
          <a:p>
            <a:pPr marL="0" indent="0" algn="l" rtl="0">
              <a:buNone/>
            </a:pPr>
            <a:r>
              <a:rPr lang="en-US" b="1" dirty="0"/>
              <a:t>public  class </a:t>
            </a:r>
            <a:r>
              <a:rPr lang="en-US" b="1" dirty="0" err="1" smtClean="0"/>
              <a:t>css</a:t>
            </a:r>
            <a:r>
              <a:rPr lang="en-US" b="1" dirty="0" smtClean="0"/>
              <a:t> {</a:t>
            </a:r>
            <a:endParaRPr lang="en-US" b="1" dirty="0"/>
          </a:p>
          <a:p>
            <a:pPr marL="0" indent="0" algn="l" rtl="0">
              <a:buNone/>
            </a:pPr>
            <a:r>
              <a:rPr lang="en-US" b="1" dirty="0"/>
              <a:t>    public  </a:t>
            </a:r>
            <a:r>
              <a:rPr lang="en-US" b="1" dirty="0" err="1"/>
              <a:t>int</a:t>
            </a:r>
            <a:r>
              <a:rPr lang="en-US" b="1" dirty="0"/>
              <a:t> Sum</a:t>
            </a:r>
            <a:r>
              <a:rPr lang="en-US" b="1" dirty="0" smtClean="0"/>
              <a:t>( ){</a:t>
            </a:r>
            <a:endParaRPr lang="en-US" b="1" dirty="0"/>
          </a:p>
          <a:p>
            <a:pPr marL="0" indent="0" algn="l" rtl="0">
              <a:buNone/>
            </a:pPr>
            <a:r>
              <a:rPr lang="en-US" b="1" dirty="0"/>
              <a:t>       </a:t>
            </a:r>
            <a:r>
              <a:rPr lang="en-US" b="1" dirty="0" smtClean="0"/>
              <a:t>   Scanner </a:t>
            </a:r>
            <a:r>
              <a:rPr lang="en-US" b="1" dirty="0"/>
              <a:t>input = new Scanner(System.in);</a:t>
            </a:r>
          </a:p>
          <a:p>
            <a:pPr marL="0" indent="0" algn="l" rtl="0">
              <a:buNone/>
            </a:pPr>
            <a:r>
              <a:rPr lang="en-US" b="1" dirty="0"/>
              <a:t>       </a:t>
            </a:r>
            <a:r>
              <a:rPr lang="en-US" b="1" dirty="0" smtClean="0"/>
              <a:t>   </a:t>
            </a:r>
            <a:r>
              <a:rPr lang="en-US" b="1" dirty="0" err="1" smtClean="0"/>
              <a:t>int</a:t>
            </a:r>
            <a:r>
              <a:rPr lang="en-US" b="1" dirty="0" smtClean="0"/>
              <a:t> </a:t>
            </a:r>
            <a:r>
              <a:rPr lang="en-US" b="1" dirty="0"/>
              <a:t>q =</a:t>
            </a:r>
            <a:r>
              <a:rPr lang="en-US" b="1" dirty="0" err="1"/>
              <a:t>input.nextInt</a:t>
            </a:r>
            <a:r>
              <a:rPr lang="en-US" b="1" dirty="0"/>
              <a:t>();</a:t>
            </a:r>
          </a:p>
          <a:p>
            <a:pPr marL="0" indent="0" algn="l" rtl="0">
              <a:buNone/>
            </a:pPr>
            <a:r>
              <a:rPr lang="en-US" b="1" dirty="0"/>
              <a:t>      </a:t>
            </a:r>
            <a:r>
              <a:rPr lang="en-US" b="1" dirty="0" smtClean="0"/>
              <a:t>    </a:t>
            </a:r>
            <a:r>
              <a:rPr lang="en-US" b="1" dirty="0" err="1"/>
              <a:t>int</a:t>
            </a:r>
            <a:r>
              <a:rPr lang="en-US" b="1" dirty="0"/>
              <a:t> w =</a:t>
            </a:r>
            <a:r>
              <a:rPr lang="en-US" b="1" dirty="0" err="1"/>
              <a:t>input.nextInt</a:t>
            </a:r>
            <a:r>
              <a:rPr lang="en-US" b="1" dirty="0"/>
              <a:t>();</a:t>
            </a:r>
          </a:p>
          <a:p>
            <a:pPr marL="0" indent="0" algn="l" rtl="0">
              <a:buNone/>
            </a:pPr>
            <a:r>
              <a:rPr lang="en-US" b="1" dirty="0"/>
              <a:t>      </a:t>
            </a:r>
            <a:r>
              <a:rPr lang="en-US" b="1" dirty="0" smtClean="0"/>
              <a:t>    </a:t>
            </a:r>
            <a:r>
              <a:rPr lang="en-US" b="1" dirty="0" err="1"/>
              <a:t>int</a:t>
            </a:r>
            <a:r>
              <a:rPr lang="en-US" b="1" dirty="0"/>
              <a:t> e = </a:t>
            </a:r>
            <a:r>
              <a:rPr lang="en-US" b="1" dirty="0" err="1"/>
              <a:t>q+w</a:t>
            </a:r>
            <a:r>
              <a:rPr lang="en-US" b="1" dirty="0"/>
              <a:t>;</a:t>
            </a:r>
          </a:p>
          <a:p>
            <a:pPr marL="0" indent="0" algn="l" rtl="0">
              <a:buNone/>
            </a:pPr>
            <a:r>
              <a:rPr lang="en-US" b="1" dirty="0"/>
              <a:t>    </a:t>
            </a:r>
            <a:r>
              <a:rPr lang="en-US" b="1" dirty="0" smtClean="0"/>
              <a:t>      return </a:t>
            </a:r>
            <a:r>
              <a:rPr lang="en-US" b="1" dirty="0"/>
              <a:t>e</a:t>
            </a:r>
            <a:r>
              <a:rPr lang="en-US" b="1" dirty="0" smtClean="0"/>
              <a:t>; }  </a:t>
            </a:r>
            <a:endParaRPr lang="en-US" b="1" dirty="0"/>
          </a:p>
          <a:p>
            <a:pPr marL="0" indent="0" algn="l" rtl="0">
              <a:buNone/>
            </a:pPr>
            <a:r>
              <a:rPr lang="en-US" b="1" dirty="0" smtClean="0"/>
              <a:t>public </a:t>
            </a:r>
            <a:r>
              <a:rPr lang="en-US" b="1" dirty="0"/>
              <a:t>static void main(String[] </a:t>
            </a:r>
            <a:r>
              <a:rPr lang="en-US" b="1" dirty="0" err="1"/>
              <a:t>args</a:t>
            </a:r>
            <a:r>
              <a:rPr lang="en-US" b="1" dirty="0"/>
              <a:t>) {</a:t>
            </a:r>
          </a:p>
          <a:p>
            <a:pPr marL="0" indent="0" algn="l" rtl="0">
              <a:buNone/>
            </a:pPr>
            <a:r>
              <a:rPr lang="en-US" b="1" dirty="0"/>
              <a:t>      </a:t>
            </a:r>
            <a:r>
              <a:rPr lang="en-US" b="1" dirty="0" smtClean="0"/>
              <a:t>   </a:t>
            </a:r>
            <a:r>
              <a:rPr lang="en-US" b="1" dirty="0" err="1" smtClean="0"/>
              <a:t>css</a:t>
            </a:r>
            <a:r>
              <a:rPr lang="en-US" b="1" dirty="0" smtClean="0"/>
              <a:t> o1</a:t>
            </a:r>
            <a:r>
              <a:rPr lang="en-US" b="1" dirty="0"/>
              <a:t>= new </a:t>
            </a:r>
            <a:r>
              <a:rPr lang="en-US" b="1" dirty="0" err="1" smtClean="0"/>
              <a:t>css</a:t>
            </a:r>
            <a:r>
              <a:rPr lang="en-US" b="1" dirty="0" smtClean="0"/>
              <a:t>( );      </a:t>
            </a:r>
            <a:endParaRPr lang="en-US" b="1" dirty="0"/>
          </a:p>
          <a:p>
            <a:pPr marL="0" indent="0" algn="l" rtl="0">
              <a:buNone/>
            </a:pPr>
            <a:r>
              <a:rPr lang="en-US" b="1" dirty="0"/>
              <a:t>     </a:t>
            </a:r>
            <a:r>
              <a:rPr lang="en-US" b="1" dirty="0" smtClean="0"/>
              <a:t>    </a:t>
            </a:r>
            <a:r>
              <a:rPr lang="en-US" b="1" dirty="0" err="1"/>
              <a:t>int</a:t>
            </a:r>
            <a:r>
              <a:rPr lang="en-US" b="1" dirty="0"/>
              <a:t> c = o1.Sum</a:t>
            </a:r>
            <a:r>
              <a:rPr lang="en-US" b="1" dirty="0" smtClean="0"/>
              <a:t>( );</a:t>
            </a:r>
            <a:endParaRPr lang="en-US" b="1" dirty="0"/>
          </a:p>
          <a:p>
            <a:pPr marL="0" indent="0" algn="l" rtl="0">
              <a:buNone/>
            </a:pPr>
            <a:r>
              <a:rPr lang="en-US" b="1" dirty="0"/>
              <a:t>    </a:t>
            </a:r>
            <a:r>
              <a:rPr lang="en-US" b="1" dirty="0" smtClean="0"/>
              <a:t>     </a:t>
            </a:r>
            <a:r>
              <a:rPr lang="en-US" b="1" dirty="0" err="1"/>
              <a:t>System.out.println</a:t>
            </a:r>
            <a:r>
              <a:rPr lang="en-US" b="1" dirty="0"/>
              <a:t>(c</a:t>
            </a:r>
            <a:r>
              <a:rPr lang="en-US" b="1" dirty="0" smtClean="0"/>
              <a:t>);       </a:t>
            </a:r>
            <a:r>
              <a:rPr lang="en-US" b="1" dirty="0"/>
              <a:t>}  </a:t>
            </a:r>
            <a:r>
              <a:rPr lang="en-US" b="1" dirty="0" smtClean="0"/>
              <a:t>}</a:t>
            </a:r>
            <a:endParaRPr lang="ar-SA" b="1" dirty="0"/>
          </a:p>
        </p:txBody>
      </p:sp>
      <p:sp>
        <p:nvSpPr>
          <p:cNvPr id="4" name="مستطيل مستدير الزوايا 3"/>
          <p:cNvSpPr/>
          <p:nvPr/>
        </p:nvSpPr>
        <p:spPr>
          <a:xfrm>
            <a:off x="3779912" y="0"/>
            <a:ext cx="5256584" cy="980728"/>
          </a:xfrm>
          <a:prstGeom prst="roundRect">
            <a:avLst/>
          </a:prstGeom>
        </p:spPr>
        <p:style>
          <a:lnRef idx="0">
            <a:schemeClr val="accent5"/>
          </a:lnRef>
          <a:fillRef idx="3">
            <a:schemeClr val="accent5"/>
          </a:fillRef>
          <a:effectRef idx="3">
            <a:schemeClr val="accent5"/>
          </a:effectRef>
          <a:fontRef idx="minor">
            <a:schemeClr val="lt1"/>
          </a:fontRef>
        </p:style>
        <p:txBody>
          <a:bodyPr rtlCol="1" anchor="ctr"/>
          <a:lstStyle/>
          <a:p>
            <a:pPr algn="ctr"/>
            <a:r>
              <a:rPr lang="ar-SA" sz="3600" b="1" dirty="0" smtClean="0"/>
              <a:t>إعادة كتابة نفس البرنامج السابق بطريقة أخرى</a:t>
            </a:r>
            <a:endParaRPr lang="ar-SA" sz="3600" b="1" dirty="0"/>
          </a:p>
        </p:txBody>
      </p:sp>
    </p:spTree>
    <p:extLst>
      <p:ext uri="{BB962C8B-B14F-4D97-AF65-F5344CB8AC3E}">
        <p14:creationId xmlns="" xmlns:p14="http://schemas.microsoft.com/office/powerpoint/2010/main" val="3868059937"/>
      </p:ext>
    </p:extLst>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84"/>
            <a:ext cx="8229600" cy="936104"/>
          </a:xfrm>
        </p:spPr>
        <p:txBody>
          <a:bodyPr/>
          <a:lstStyle/>
          <a:p>
            <a:pPr algn="r"/>
            <a:r>
              <a:rPr lang="ar-SA" b="1" dirty="0" smtClean="0"/>
              <a:t>مثال (2):</a:t>
            </a:r>
            <a:endParaRPr lang="ar-SA" b="1" dirty="0"/>
          </a:p>
        </p:txBody>
      </p:sp>
      <p:sp>
        <p:nvSpPr>
          <p:cNvPr id="3" name="عنصر نائب للمحتوى 2"/>
          <p:cNvSpPr>
            <a:spLocks noGrp="1"/>
          </p:cNvSpPr>
          <p:nvPr>
            <p:ph idx="1"/>
          </p:nvPr>
        </p:nvSpPr>
        <p:spPr>
          <a:xfrm>
            <a:off x="457200" y="1052736"/>
            <a:ext cx="8229600" cy="5400600"/>
          </a:xfrm>
        </p:spPr>
        <p:txBody>
          <a:bodyPr>
            <a:normAutofit/>
          </a:bodyPr>
          <a:lstStyle/>
          <a:p>
            <a:pPr marL="0" indent="0" algn="just">
              <a:buNone/>
            </a:pPr>
            <a:r>
              <a:rPr lang="ar-SA" sz="4000" b="1" dirty="0" smtClean="0"/>
              <a:t>أكتب دالة ترجع مربع العدد </a:t>
            </a:r>
            <a:endParaRPr lang="ar-SA" sz="4000" b="1" dirty="0"/>
          </a:p>
        </p:txBody>
      </p:sp>
    </p:spTree>
    <p:extLst>
      <p:ext uri="{BB962C8B-B14F-4D97-AF65-F5344CB8AC3E}">
        <p14:creationId xmlns="" xmlns:p14="http://schemas.microsoft.com/office/powerpoint/2010/main" val="2870796318"/>
      </p:ext>
    </p:extLst>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0" y="0"/>
            <a:ext cx="9144000" cy="6597352"/>
          </a:xfrm>
        </p:spPr>
        <p:txBody>
          <a:bodyPr>
            <a:noAutofit/>
          </a:bodyPr>
          <a:lstStyle/>
          <a:p>
            <a:pPr marL="0" indent="0" algn="l" rtl="0">
              <a:buNone/>
            </a:pPr>
            <a:r>
              <a:rPr lang="en-US" b="1" dirty="0" smtClean="0"/>
              <a:t>public   </a:t>
            </a:r>
            <a:r>
              <a:rPr lang="en-US" b="1" dirty="0"/>
              <a:t>class </a:t>
            </a:r>
            <a:r>
              <a:rPr lang="en-US" b="1" dirty="0" err="1"/>
              <a:t>css</a:t>
            </a:r>
            <a:r>
              <a:rPr lang="en-US" b="1" dirty="0"/>
              <a:t> {</a:t>
            </a:r>
          </a:p>
          <a:p>
            <a:pPr marL="0" indent="0" algn="l" rtl="0">
              <a:buNone/>
            </a:pPr>
            <a:r>
              <a:rPr lang="en-US" b="1" dirty="0" smtClean="0"/>
              <a:t>public  </a:t>
            </a:r>
            <a:r>
              <a:rPr lang="en-US" b="1" dirty="0" err="1" smtClean="0"/>
              <a:t>int</a:t>
            </a:r>
            <a:r>
              <a:rPr lang="en-US" b="1" dirty="0" smtClean="0"/>
              <a:t>  </a:t>
            </a:r>
            <a:r>
              <a:rPr lang="en-US" b="1" dirty="0" err="1" smtClean="0"/>
              <a:t>sqr</a:t>
            </a:r>
            <a:r>
              <a:rPr lang="en-US" b="1" dirty="0" smtClean="0"/>
              <a:t> ( </a:t>
            </a:r>
            <a:r>
              <a:rPr lang="en-US" b="1" dirty="0" err="1" smtClean="0"/>
              <a:t>int</a:t>
            </a:r>
            <a:r>
              <a:rPr lang="en-US" b="1" dirty="0" smtClean="0"/>
              <a:t> </a:t>
            </a:r>
            <a:r>
              <a:rPr lang="en-US" b="1" dirty="0"/>
              <a:t>y</a:t>
            </a:r>
            <a:r>
              <a:rPr lang="en-US" b="1" dirty="0" smtClean="0"/>
              <a:t>) {</a:t>
            </a:r>
            <a:endParaRPr lang="en-US" b="1" dirty="0"/>
          </a:p>
          <a:p>
            <a:pPr marL="0" indent="0" algn="l" rtl="0">
              <a:buNone/>
            </a:pPr>
            <a:r>
              <a:rPr lang="en-US" b="1" dirty="0" smtClean="0"/>
              <a:t>return </a:t>
            </a:r>
            <a:r>
              <a:rPr lang="en-US" b="1" dirty="0"/>
              <a:t>y*y</a:t>
            </a:r>
            <a:r>
              <a:rPr lang="en-US" b="1" dirty="0" smtClean="0"/>
              <a:t>;  }</a:t>
            </a:r>
            <a:endParaRPr lang="en-US" b="1" dirty="0"/>
          </a:p>
          <a:p>
            <a:pPr marL="0" indent="0" algn="l" rtl="0">
              <a:buNone/>
            </a:pPr>
            <a:r>
              <a:rPr lang="en-US" b="1" dirty="0"/>
              <a:t>    public static void main(String[] </a:t>
            </a:r>
            <a:r>
              <a:rPr lang="en-US" b="1" dirty="0" err="1"/>
              <a:t>args</a:t>
            </a:r>
            <a:r>
              <a:rPr lang="en-US" b="1" dirty="0"/>
              <a:t>) {</a:t>
            </a:r>
          </a:p>
          <a:p>
            <a:pPr marL="0" indent="0" algn="l" rtl="0">
              <a:buNone/>
            </a:pPr>
            <a:r>
              <a:rPr lang="en-US" b="1" dirty="0"/>
              <a:t>         Scanner </a:t>
            </a:r>
            <a:r>
              <a:rPr lang="en-US" b="1" dirty="0" smtClean="0"/>
              <a:t>input </a:t>
            </a:r>
            <a:r>
              <a:rPr lang="en-US" b="1" dirty="0"/>
              <a:t>= new Scanner(System.in);</a:t>
            </a:r>
          </a:p>
          <a:p>
            <a:pPr marL="0" indent="0" algn="l" rtl="0">
              <a:buNone/>
            </a:pPr>
            <a:r>
              <a:rPr lang="en-US" b="1" dirty="0" smtClean="0"/>
              <a:t>         </a:t>
            </a:r>
            <a:r>
              <a:rPr lang="en-US" b="1" dirty="0" err="1" smtClean="0"/>
              <a:t>System.out.println</a:t>
            </a:r>
            <a:r>
              <a:rPr lang="en-US" b="1" dirty="0"/>
              <a:t>("enter the Number");</a:t>
            </a:r>
          </a:p>
          <a:p>
            <a:pPr marL="0" indent="0" algn="l" rtl="0">
              <a:buNone/>
            </a:pPr>
            <a:r>
              <a:rPr lang="en-US" b="1" dirty="0" smtClean="0"/>
              <a:t>         </a:t>
            </a:r>
            <a:r>
              <a:rPr lang="en-US" b="1" dirty="0" err="1" smtClean="0"/>
              <a:t>int</a:t>
            </a:r>
            <a:r>
              <a:rPr lang="en-US" b="1" dirty="0" smtClean="0"/>
              <a:t> </a:t>
            </a:r>
            <a:r>
              <a:rPr lang="en-US" b="1" dirty="0"/>
              <a:t>m= </a:t>
            </a:r>
            <a:r>
              <a:rPr lang="en-US" b="1" dirty="0" err="1" smtClean="0"/>
              <a:t>input.nextInt</a:t>
            </a:r>
            <a:r>
              <a:rPr lang="en-US" b="1" dirty="0"/>
              <a:t>();</a:t>
            </a:r>
          </a:p>
          <a:p>
            <a:pPr marL="0" indent="0" algn="l" rtl="0">
              <a:buNone/>
            </a:pPr>
            <a:r>
              <a:rPr lang="en-US" b="1" dirty="0" smtClean="0"/>
              <a:t>         </a:t>
            </a:r>
            <a:r>
              <a:rPr lang="en-US" b="1" dirty="0" err="1" smtClean="0"/>
              <a:t>css</a:t>
            </a:r>
            <a:r>
              <a:rPr lang="en-US" b="1" dirty="0" smtClean="0"/>
              <a:t> </a:t>
            </a:r>
            <a:r>
              <a:rPr lang="en-US" b="1" dirty="0"/>
              <a:t>x = new </a:t>
            </a:r>
            <a:r>
              <a:rPr lang="en-US" b="1" dirty="0" err="1"/>
              <a:t>css</a:t>
            </a:r>
            <a:r>
              <a:rPr lang="en-US" b="1" dirty="0"/>
              <a:t>();</a:t>
            </a:r>
          </a:p>
          <a:p>
            <a:pPr marL="0" indent="0" algn="l" rtl="0">
              <a:buNone/>
            </a:pPr>
            <a:r>
              <a:rPr lang="en-US" b="1" dirty="0" err="1"/>
              <a:t>System.out.println</a:t>
            </a:r>
            <a:r>
              <a:rPr lang="en-US" b="1" dirty="0"/>
              <a:t>("</a:t>
            </a:r>
            <a:r>
              <a:rPr lang="en-US" b="1" dirty="0" err="1"/>
              <a:t>squre</a:t>
            </a:r>
            <a:r>
              <a:rPr lang="en-US" b="1" dirty="0"/>
              <a:t> of " + m +"=" +</a:t>
            </a:r>
            <a:r>
              <a:rPr lang="en-US" b="1" dirty="0" err="1"/>
              <a:t>x.sqr</a:t>
            </a:r>
            <a:r>
              <a:rPr lang="en-US" b="1" dirty="0"/>
              <a:t>(m) );   </a:t>
            </a:r>
            <a:r>
              <a:rPr lang="en-US" b="1" dirty="0" smtClean="0"/>
              <a:t>}}</a:t>
            </a:r>
            <a:endParaRPr lang="ar-SA" b="1" dirty="0"/>
          </a:p>
        </p:txBody>
      </p:sp>
    </p:spTree>
    <p:extLst>
      <p:ext uri="{BB962C8B-B14F-4D97-AF65-F5344CB8AC3E}">
        <p14:creationId xmlns="" xmlns:p14="http://schemas.microsoft.com/office/powerpoint/2010/main" val="3504113061"/>
      </p:ext>
    </p:extLst>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2843808" y="692696"/>
            <a:ext cx="5486400" cy="864096"/>
          </a:xfrm>
        </p:spPr>
        <p:txBody>
          <a:bodyPr>
            <a:noAutofit/>
          </a:bodyPr>
          <a:lstStyle/>
          <a:p>
            <a:r>
              <a:rPr lang="ar-SA" sz="7200" dirty="0" smtClean="0">
                <a:solidFill>
                  <a:srgbClr val="FF0000"/>
                </a:solidFill>
              </a:rPr>
              <a:t>تنبيه: </a:t>
            </a:r>
            <a:endParaRPr lang="ar-SA" sz="3200" dirty="0">
              <a:solidFill>
                <a:srgbClr val="FF0000"/>
              </a:solidFill>
            </a:endParaRPr>
          </a:p>
        </p:txBody>
      </p:sp>
      <p:sp>
        <p:nvSpPr>
          <p:cNvPr id="4" name="عنصر نائب للنص 3"/>
          <p:cNvSpPr>
            <a:spLocks noGrp="1"/>
          </p:cNvSpPr>
          <p:nvPr>
            <p:ph type="body" sz="half" idx="2"/>
          </p:nvPr>
        </p:nvSpPr>
        <p:spPr>
          <a:xfrm>
            <a:off x="539552" y="1916832"/>
            <a:ext cx="8006680" cy="2016224"/>
          </a:xfrm>
        </p:spPr>
        <p:txBody>
          <a:bodyPr>
            <a:noAutofit/>
          </a:bodyPr>
          <a:lstStyle/>
          <a:p>
            <a:pPr algn="just"/>
            <a:r>
              <a:rPr lang="ar-SA" sz="6600" b="1" dirty="0" smtClean="0"/>
              <a:t>هذه المحاضرة تعتبر خلاصة لغة </a:t>
            </a:r>
            <a:r>
              <a:rPr lang="en-US" sz="6000" b="1" dirty="0" smtClean="0">
                <a:solidFill>
                  <a:srgbClr val="FF0000"/>
                </a:solidFill>
                <a:latin typeface="Lucida Handwriting" pitchFamily="66" charset="0"/>
              </a:rPr>
              <a:t>JAVA</a:t>
            </a:r>
            <a:endParaRPr lang="ar-SA" sz="6600" b="1" dirty="0">
              <a:solidFill>
                <a:srgbClr val="FF0000"/>
              </a:solidFill>
              <a:latin typeface="Lucida Handwriting" pitchFamily="66" charset="0"/>
            </a:endParaRPr>
          </a:p>
        </p:txBody>
      </p:sp>
    </p:spTree>
    <p:extLst>
      <p:ext uri="{BB962C8B-B14F-4D97-AF65-F5344CB8AC3E}">
        <p14:creationId xmlns="" xmlns:p14="http://schemas.microsoft.com/office/powerpoint/2010/main" val="688862804"/>
      </p:ext>
    </p:extLst>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style.rotation</p:attrName>
                                        </p:attrNameLst>
                                      </p:cBhvr>
                                      <p:tavLst>
                                        <p:tav tm="0">
                                          <p:val>
                                            <p:fltVal val="720"/>
                                          </p:val>
                                        </p:tav>
                                        <p:tav tm="100000">
                                          <p:val>
                                            <p:fltVal val="0"/>
                                          </p:val>
                                        </p:tav>
                                      </p:tavLst>
                                    </p:anim>
                                    <p:anim calcmode="lin" valueType="num">
                                      <p:cBhvr>
                                        <p:cTn id="9" dur="2000" fill="hold"/>
                                        <p:tgtEl>
                                          <p:spTgt spid="2"/>
                                        </p:tgtEl>
                                        <p:attrNameLst>
                                          <p:attrName>ppt_h</p:attrName>
                                        </p:attrNameLst>
                                      </p:cBhvr>
                                      <p:tavLst>
                                        <p:tav tm="0">
                                          <p:val>
                                            <p:fltVal val="0"/>
                                          </p:val>
                                        </p:tav>
                                        <p:tav tm="100000">
                                          <p:val>
                                            <p:strVal val="#ppt_h"/>
                                          </p:val>
                                        </p:tav>
                                      </p:tavLst>
                                    </p:anim>
                                    <p:anim calcmode="lin" valueType="num">
                                      <p:cBhvr>
                                        <p:cTn id="10" dur="2000" fill="hold"/>
                                        <p:tgtEl>
                                          <p:spTgt spid="2"/>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38" presetClass="entr" presetSubtype="0" accel="50000" fill="hold" grpId="0" nodeType="clickEffect">
                                  <p:stCondLst>
                                    <p:cond delay="0"/>
                                  </p:stCondLst>
                                  <p:iterate type="lt">
                                    <p:tmPct val="50000"/>
                                  </p:iterate>
                                  <p:childTnLst>
                                    <p:set>
                                      <p:cBhvr>
                                        <p:cTn id="14" dur="1" fill="hold">
                                          <p:stCondLst>
                                            <p:cond delay="0"/>
                                          </p:stCondLst>
                                        </p:cTn>
                                        <p:tgtEl>
                                          <p:spTgt spid="4">
                                            <p:txEl>
                                              <p:pRg st="0" end="0"/>
                                            </p:txEl>
                                          </p:spTgt>
                                        </p:tgtEl>
                                        <p:attrNameLst>
                                          <p:attrName>style.visibility</p:attrName>
                                        </p:attrNameLst>
                                      </p:cBhvr>
                                      <p:to>
                                        <p:strVal val="visible"/>
                                      </p:to>
                                    </p:set>
                                    <p:set>
                                      <p:cBhvr>
                                        <p:cTn id="15" dur="227" fill="hold">
                                          <p:stCondLst>
                                            <p:cond delay="0"/>
                                          </p:stCondLst>
                                        </p:cTn>
                                        <p:tgtEl>
                                          <p:spTgt spid="4">
                                            <p:txEl>
                                              <p:pRg st="0" end="0"/>
                                            </p:txEl>
                                          </p:spTgt>
                                        </p:tgtEl>
                                        <p:attrNameLst>
                                          <p:attrName>style.rotation</p:attrName>
                                        </p:attrNameLst>
                                      </p:cBhvr>
                                      <p:to>
                                        <p:strVal val="-45.0"/>
                                      </p:to>
                                    </p:set>
                                    <p:anim calcmode="lin" valueType="num">
                                      <p:cBhvr>
                                        <p:cTn id="16" dur="227" fill="hold">
                                          <p:stCondLst>
                                            <p:cond delay="227"/>
                                          </p:stCondLst>
                                        </p:cTn>
                                        <p:tgtEl>
                                          <p:spTgt spid="4">
                                            <p:txEl>
                                              <p:pRg st="0" end="0"/>
                                            </p:txEl>
                                          </p:spTgt>
                                        </p:tgtEl>
                                        <p:attrNameLst>
                                          <p:attrName>style.rotation</p:attrName>
                                        </p:attrNameLst>
                                      </p:cBhvr>
                                      <p:tavLst>
                                        <p:tav tm="0">
                                          <p:val>
                                            <p:fltVal val="-45"/>
                                          </p:val>
                                        </p:tav>
                                        <p:tav tm="69900">
                                          <p:val>
                                            <p:fltVal val="45"/>
                                          </p:val>
                                        </p:tav>
                                        <p:tav tm="100000">
                                          <p:val>
                                            <p:fltVal val="0"/>
                                          </p:val>
                                        </p:tav>
                                      </p:tavLst>
                                    </p:anim>
                                    <p:anim calcmode="lin" valueType="num">
                                      <p:cBhvr>
                                        <p:cTn id="17" dur="227" fill="hold">
                                          <p:stCondLst>
                                            <p:cond delay="0"/>
                                          </p:stCondLst>
                                        </p:cTn>
                                        <p:tgtEl>
                                          <p:spTgt spid="4">
                                            <p:txEl>
                                              <p:pRg st="0" end="0"/>
                                            </p:txEl>
                                          </p:spTgt>
                                        </p:tgtEl>
                                        <p:attrNameLst>
                                          <p:attrName>ppt_y</p:attrName>
                                        </p:attrNameLst>
                                      </p:cBhvr>
                                      <p:tavLst>
                                        <p:tav tm="0">
                                          <p:val>
                                            <p:strVal val="#ppt_y-1"/>
                                          </p:val>
                                        </p:tav>
                                        <p:tav tm="100000">
                                          <p:val>
                                            <p:strVal val="#ppt_y-(0.354*#ppt_w-0.172*#ppt_h)"/>
                                          </p:val>
                                        </p:tav>
                                      </p:tavLst>
                                    </p:anim>
                                    <p:anim calcmode="lin" valueType="num">
                                      <p:cBhvr>
                                        <p:cTn id="18" dur="78" decel="50000" autoRev="1" fill="hold">
                                          <p:stCondLst>
                                            <p:cond delay="227"/>
                                          </p:stCondLst>
                                        </p:cTn>
                                        <p:tgtEl>
                                          <p:spTgt spid="4">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p:cTn id="19" dur="68" fill="hold">
                                          <p:stCondLst>
                                            <p:cond delay="432"/>
                                          </p:stCondLst>
                                        </p:cTn>
                                        <p:tgtEl>
                                          <p:spTgt spid="4">
                                            <p:txEl>
                                              <p:pRg st="0" end="0"/>
                                            </p:txEl>
                                          </p:spTgt>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84"/>
            <a:ext cx="8229600" cy="936104"/>
          </a:xfrm>
        </p:spPr>
        <p:txBody>
          <a:bodyPr/>
          <a:lstStyle/>
          <a:p>
            <a:pPr algn="r"/>
            <a:r>
              <a:rPr lang="ar-SA" b="1" dirty="0" smtClean="0"/>
              <a:t>مثال (3):</a:t>
            </a:r>
            <a:endParaRPr lang="ar-SA" b="1" dirty="0"/>
          </a:p>
        </p:txBody>
      </p:sp>
      <p:sp>
        <p:nvSpPr>
          <p:cNvPr id="3" name="عنصر نائب للمحتوى 2"/>
          <p:cNvSpPr>
            <a:spLocks noGrp="1"/>
          </p:cNvSpPr>
          <p:nvPr>
            <p:ph idx="1"/>
          </p:nvPr>
        </p:nvSpPr>
        <p:spPr>
          <a:xfrm>
            <a:off x="457200" y="1052736"/>
            <a:ext cx="8229600" cy="5400600"/>
          </a:xfrm>
        </p:spPr>
        <p:txBody>
          <a:bodyPr>
            <a:normAutofit/>
          </a:bodyPr>
          <a:lstStyle/>
          <a:p>
            <a:pPr marL="0" indent="0" algn="just">
              <a:buNone/>
            </a:pPr>
            <a:r>
              <a:rPr lang="ar-SA" sz="4000" b="1" dirty="0" smtClean="0"/>
              <a:t>أكتب دالة ترجع للمستخدم مصفوفة يحدد حجمها المستخدم..</a:t>
            </a:r>
            <a:endParaRPr lang="ar-SA" sz="4000" b="1" dirty="0"/>
          </a:p>
        </p:txBody>
      </p:sp>
    </p:spTree>
    <p:extLst>
      <p:ext uri="{BB962C8B-B14F-4D97-AF65-F5344CB8AC3E}">
        <p14:creationId xmlns="" xmlns:p14="http://schemas.microsoft.com/office/powerpoint/2010/main" val="4194704228"/>
      </p:ext>
    </p:extLst>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0" y="-214338"/>
            <a:ext cx="9144000" cy="7072338"/>
          </a:xfrm>
        </p:spPr>
        <p:txBody>
          <a:bodyPr>
            <a:noAutofit/>
          </a:bodyPr>
          <a:lstStyle/>
          <a:p>
            <a:pPr marL="0" indent="0" algn="l" rtl="0">
              <a:buNone/>
            </a:pPr>
            <a:r>
              <a:rPr lang="en-US" b="1" dirty="0"/>
              <a:t>public   </a:t>
            </a:r>
            <a:r>
              <a:rPr lang="en-US" b="1" dirty="0" smtClean="0"/>
              <a:t>class </a:t>
            </a:r>
            <a:r>
              <a:rPr lang="en-US" b="1" dirty="0"/>
              <a:t>{</a:t>
            </a:r>
          </a:p>
          <a:p>
            <a:pPr marL="0" indent="0" algn="l" rtl="0">
              <a:buNone/>
            </a:pPr>
            <a:r>
              <a:rPr lang="en-US" b="1" dirty="0" smtClean="0"/>
              <a:t>public </a:t>
            </a:r>
            <a:r>
              <a:rPr lang="en-US" b="1" dirty="0"/>
              <a:t>static </a:t>
            </a:r>
            <a:r>
              <a:rPr lang="en-US" b="1" dirty="0" err="1">
                <a:solidFill>
                  <a:srgbClr val="FF0000"/>
                </a:solidFill>
              </a:rPr>
              <a:t>int</a:t>
            </a:r>
            <a:r>
              <a:rPr lang="en-US" b="1" dirty="0" smtClean="0">
                <a:solidFill>
                  <a:srgbClr val="FF0000"/>
                </a:solidFill>
              </a:rPr>
              <a:t>[ ] </a:t>
            </a:r>
            <a:r>
              <a:rPr lang="en-US" b="1" dirty="0" err="1"/>
              <a:t>creat</a:t>
            </a:r>
            <a:r>
              <a:rPr lang="en-US" b="1" dirty="0"/>
              <a:t>(</a:t>
            </a:r>
            <a:r>
              <a:rPr lang="en-US" b="1" dirty="0" err="1"/>
              <a:t>int</a:t>
            </a:r>
            <a:r>
              <a:rPr lang="en-US" b="1" dirty="0"/>
              <a:t> size){</a:t>
            </a:r>
          </a:p>
          <a:p>
            <a:pPr marL="0" indent="0" algn="l" rtl="0">
              <a:buNone/>
            </a:pPr>
            <a:r>
              <a:rPr lang="en-US" b="1" dirty="0"/>
              <a:t>    </a:t>
            </a:r>
            <a:r>
              <a:rPr lang="en-US" b="1" dirty="0" err="1"/>
              <a:t>int</a:t>
            </a:r>
            <a:r>
              <a:rPr lang="en-US" b="1" dirty="0"/>
              <a:t> x[]= new </a:t>
            </a:r>
            <a:r>
              <a:rPr lang="en-US" b="1" dirty="0" err="1" smtClean="0"/>
              <a:t>int</a:t>
            </a:r>
            <a:r>
              <a:rPr lang="en-US" b="1" dirty="0" smtClean="0"/>
              <a:t> [</a:t>
            </a:r>
            <a:r>
              <a:rPr lang="en-US" b="1" dirty="0"/>
              <a:t>size];</a:t>
            </a:r>
          </a:p>
          <a:p>
            <a:pPr marL="0" indent="0" algn="l" rtl="0">
              <a:buNone/>
            </a:pPr>
            <a:r>
              <a:rPr lang="en-US" b="1" dirty="0"/>
              <a:t>    return x </a:t>
            </a:r>
            <a:r>
              <a:rPr lang="en-US" b="1" dirty="0" smtClean="0"/>
              <a:t>;    }</a:t>
            </a:r>
            <a:endParaRPr lang="en-US" b="1" dirty="0"/>
          </a:p>
          <a:p>
            <a:pPr marL="0" indent="0" algn="l" rtl="0">
              <a:buNone/>
            </a:pPr>
            <a:r>
              <a:rPr lang="en-US" b="1" dirty="0" smtClean="0"/>
              <a:t>public </a:t>
            </a:r>
            <a:r>
              <a:rPr lang="en-US" b="1" dirty="0"/>
              <a:t>static void main(String[] </a:t>
            </a:r>
            <a:r>
              <a:rPr lang="en-US" b="1" dirty="0" err="1"/>
              <a:t>args</a:t>
            </a:r>
            <a:r>
              <a:rPr lang="en-US" b="1" dirty="0"/>
              <a:t>) {</a:t>
            </a:r>
          </a:p>
          <a:p>
            <a:pPr marL="0" indent="0" algn="l" rtl="0">
              <a:buNone/>
            </a:pPr>
            <a:r>
              <a:rPr lang="en-US" b="1" dirty="0"/>
              <a:t>     </a:t>
            </a:r>
            <a:r>
              <a:rPr lang="en-US" b="1" dirty="0" smtClean="0"/>
              <a:t>Scanner </a:t>
            </a:r>
            <a:r>
              <a:rPr lang="en-US" b="1" dirty="0"/>
              <a:t>input = new Scanner(System.in);</a:t>
            </a:r>
          </a:p>
          <a:p>
            <a:pPr marL="0" indent="0" algn="l" rtl="0">
              <a:buNone/>
            </a:pPr>
            <a:r>
              <a:rPr lang="en-US" b="1" dirty="0"/>
              <a:t> </a:t>
            </a:r>
            <a:r>
              <a:rPr lang="en-US" b="1" dirty="0" smtClean="0"/>
              <a:t>    </a:t>
            </a:r>
            <a:r>
              <a:rPr lang="en-US" b="1" dirty="0" err="1" smtClean="0"/>
              <a:t>int</a:t>
            </a:r>
            <a:r>
              <a:rPr lang="en-US" b="1" dirty="0" smtClean="0"/>
              <a:t> </a:t>
            </a:r>
            <a:r>
              <a:rPr lang="en-US" b="1" dirty="0"/>
              <a:t>a = </a:t>
            </a:r>
            <a:r>
              <a:rPr lang="en-US" b="1" dirty="0" err="1"/>
              <a:t>input.nextInt</a:t>
            </a:r>
            <a:r>
              <a:rPr lang="en-US" b="1" dirty="0"/>
              <a:t>();</a:t>
            </a:r>
          </a:p>
          <a:p>
            <a:pPr marL="0" indent="0" algn="l" rtl="0">
              <a:buNone/>
            </a:pPr>
            <a:r>
              <a:rPr lang="en-US" b="1" dirty="0"/>
              <a:t> </a:t>
            </a:r>
            <a:r>
              <a:rPr lang="en-US" b="1" dirty="0" smtClean="0"/>
              <a:t>    </a:t>
            </a:r>
            <a:r>
              <a:rPr lang="en-US" b="1" dirty="0" err="1" smtClean="0"/>
              <a:t>int</a:t>
            </a:r>
            <a:r>
              <a:rPr lang="en-US" b="1" dirty="0" smtClean="0"/>
              <a:t> </a:t>
            </a:r>
            <a:r>
              <a:rPr lang="en-US" b="1" dirty="0"/>
              <a:t>[] array = new </a:t>
            </a:r>
            <a:r>
              <a:rPr lang="en-US" b="1" dirty="0" err="1"/>
              <a:t>int</a:t>
            </a:r>
            <a:r>
              <a:rPr lang="en-US" b="1" dirty="0"/>
              <a:t> [a];      </a:t>
            </a:r>
          </a:p>
          <a:p>
            <a:pPr marL="0" indent="0" algn="l" rtl="0">
              <a:buNone/>
            </a:pPr>
            <a:r>
              <a:rPr lang="en-US" b="1" dirty="0" smtClean="0"/>
              <a:t>     </a:t>
            </a:r>
            <a:r>
              <a:rPr lang="en-US" b="1" dirty="0" err="1"/>
              <a:t>System.out.println</a:t>
            </a:r>
            <a:r>
              <a:rPr lang="en-US" b="1" dirty="0"/>
              <a:t>(</a:t>
            </a:r>
            <a:r>
              <a:rPr lang="en-US" b="1" dirty="0" err="1"/>
              <a:t>array.length</a:t>
            </a:r>
            <a:r>
              <a:rPr lang="en-US" b="1" dirty="0"/>
              <a:t> );  </a:t>
            </a:r>
            <a:r>
              <a:rPr lang="en-US" b="1" dirty="0" smtClean="0"/>
              <a:t>  }  }</a:t>
            </a:r>
            <a:endParaRPr lang="ar-SA" b="1" dirty="0"/>
          </a:p>
        </p:txBody>
      </p:sp>
    </p:spTree>
    <p:extLst>
      <p:ext uri="{BB962C8B-B14F-4D97-AF65-F5344CB8AC3E}">
        <p14:creationId xmlns="" xmlns:p14="http://schemas.microsoft.com/office/powerpoint/2010/main" val="4265824864"/>
      </p:ext>
    </p:extLst>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518864" y="-27384"/>
            <a:ext cx="8229600" cy="922114"/>
          </a:xfrm>
        </p:spPr>
        <p:txBody>
          <a:bodyPr/>
          <a:lstStyle/>
          <a:p>
            <a:pPr algn="r"/>
            <a:r>
              <a:rPr lang="ar-SA" b="1" dirty="0" smtClean="0"/>
              <a:t>مثال (4):</a:t>
            </a:r>
            <a:endParaRPr lang="ar-SA" b="1" dirty="0"/>
          </a:p>
        </p:txBody>
      </p:sp>
      <p:sp>
        <p:nvSpPr>
          <p:cNvPr id="3" name="عنصر نائب للمحتوى 2"/>
          <p:cNvSpPr>
            <a:spLocks noGrp="1"/>
          </p:cNvSpPr>
          <p:nvPr>
            <p:ph idx="1"/>
          </p:nvPr>
        </p:nvSpPr>
        <p:spPr>
          <a:xfrm>
            <a:off x="323528" y="980728"/>
            <a:ext cx="8568952" cy="5544616"/>
          </a:xfrm>
        </p:spPr>
        <p:txBody>
          <a:bodyPr>
            <a:normAutofit/>
          </a:bodyPr>
          <a:lstStyle/>
          <a:p>
            <a:pPr marL="0" indent="0" algn="just">
              <a:buNone/>
            </a:pPr>
            <a:r>
              <a:rPr lang="ar-SA" sz="3600" b="1" dirty="0"/>
              <a:t>أكتب دالة تستقبل مصفوفة تحتوي على درجات طالب، وتقوم الدالة بإرجاع مجموع الدرجات التي نجح فيها..</a:t>
            </a:r>
          </a:p>
        </p:txBody>
      </p:sp>
    </p:spTree>
    <p:extLst>
      <p:ext uri="{BB962C8B-B14F-4D97-AF65-F5344CB8AC3E}">
        <p14:creationId xmlns="" xmlns:p14="http://schemas.microsoft.com/office/powerpoint/2010/main" val="2364868429"/>
      </p:ext>
    </p:extLst>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0" y="0"/>
            <a:ext cx="9144000" cy="6858000"/>
          </a:xfrm>
        </p:spPr>
        <p:txBody>
          <a:bodyPr>
            <a:noAutofit/>
          </a:bodyPr>
          <a:lstStyle/>
          <a:p>
            <a:pPr marL="0" indent="0" algn="l" rtl="0">
              <a:buNone/>
            </a:pPr>
            <a:r>
              <a:rPr lang="en-US" b="1" dirty="0"/>
              <a:t>public   class </a:t>
            </a:r>
            <a:r>
              <a:rPr lang="en-US" b="1" dirty="0" err="1"/>
              <a:t>css</a:t>
            </a:r>
            <a:r>
              <a:rPr lang="en-US" b="1" dirty="0"/>
              <a:t> {</a:t>
            </a:r>
          </a:p>
          <a:p>
            <a:pPr marL="0" indent="0" algn="l" rtl="0">
              <a:buNone/>
            </a:pPr>
            <a:r>
              <a:rPr lang="en-US" b="1" dirty="0"/>
              <a:t>  public  </a:t>
            </a:r>
            <a:r>
              <a:rPr lang="en-US" b="1" dirty="0" err="1"/>
              <a:t>int</a:t>
            </a:r>
            <a:r>
              <a:rPr lang="en-US" b="1" dirty="0"/>
              <a:t> </a:t>
            </a:r>
            <a:r>
              <a:rPr lang="en-US" b="1" dirty="0" smtClean="0"/>
              <a:t>count (</a:t>
            </a:r>
            <a:r>
              <a:rPr lang="en-US" b="1" dirty="0" err="1" smtClean="0"/>
              <a:t>int</a:t>
            </a:r>
            <a:r>
              <a:rPr lang="en-US" b="1" dirty="0"/>
              <a:t>[]a</a:t>
            </a:r>
            <a:r>
              <a:rPr lang="en-US" b="1" dirty="0" smtClean="0"/>
              <a:t>) {</a:t>
            </a:r>
            <a:endParaRPr lang="en-US" b="1" dirty="0"/>
          </a:p>
          <a:p>
            <a:pPr marL="0" indent="0" algn="l" rtl="0">
              <a:buNone/>
            </a:pPr>
            <a:r>
              <a:rPr lang="en-US" b="1" dirty="0"/>
              <a:t>      </a:t>
            </a:r>
            <a:r>
              <a:rPr lang="en-US" b="1" dirty="0" err="1"/>
              <a:t>int</a:t>
            </a:r>
            <a:r>
              <a:rPr lang="en-US" b="1" dirty="0"/>
              <a:t> total = 0;</a:t>
            </a:r>
          </a:p>
          <a:p>
            <a:pPr marL="0" indent="0" algn="l" rtl="0">
              <a:buNone/>
            </a:pPr>
            <a:r>
              <a:rPr lang="en-US" b="1" dirty="0"/>
              <a:t>    for (</a:t>
            </a:r>
            <a:r>
              <a:rPr lang="en-US" b="1" dirty="0" err="1"/>
              <a:t>int</a:t>
            </a:r>
            <a:r>
              <a:rPr lang="en-US" b="1" dirty="0"/>
              <a:t> i =0;i&lt;</a:t>
            </a:r>
            <a:r>
              <a:rPr lang="en-US" b="1" dirty="0" err="1"/>
              <a:t>a.length</a:t>
            </a:r>
            <a:r>
              <a:rPr lang="en-US" b="1" dirty="0"/>
              <a:t>; i++){</a:t>
            </a:r>
          </a:p>
          <a:p>
            <a:pPr marL="0" indent="0" algn="l" rtl="0">
              <a:buNone/>
            </a:pPr>
            <a:r>
              <a:rPr lang="en-US" b="1" dirty="0"/>
              <a:t>        if (a[i]&gt;= 50)</a:t>
            </a:r>
          </a:p>
          <a:p>
            <a:pPr marL="0" indent="0" algn="l" rtl="0">
              <a:buNone/>
            </a:pPr>
            <a:r>
              <a:rPr lang="en-US" b="1" dirty="0"/>
              <a:t>            total+=a[i];           </a:t>
            </a:r>
          </a:p>
          <a:p>
            <a:pPr marL="0" indent="0" algn="l" rtl="0">
              <a:buNone/>
            </a:pPr>
            <a:r>
              <a:rPr lang="en-US" b="1" dirty="0"/>
              <a:t>   </a:t>
            </a:r>
            <a:r>
              <a:rPr lang="en-US" b="1" dirty="0" smtClean="0"/>
              <a:t>     }  </a:t>
            </a:r>
            <a:endParaRPr lang="en-US" b="1" dirty="0"/>
          </a:p>
          <a:p>
            <a:pPr marL="0" indent="0" algn="l" rtl="0">
              <a:buNone/>
            </a:pPr>
            <a:r>
              <a:rPr lang="en-US" b="1" dirty="0"/>
              <a:t>  </a:t>
            </a:r>
            <a:r>
              <a:rPr lang="en-US" b="1" dirty="0" smtClean="0"/>
              <a:t>        </a:t>
            </a:r>
            <a:r>
              <a:rPr lang="en-US" b="1" dirty="0"/>
              <a:t>return total ;</a:t>
            </a:r>
          </a:p>
          <a:p>
            <a:pPr marL="0" indent="0" algn="l" rtl="0">
              <a:buNone/>
            </a:pPr>
            <a:r>
              <a:rPr lang="en-US" b="1" dirty="0"/>
              <a:t>  }</a:t>
            </a:r>
          </a:p>
          <a:p>
            <a:pPr marL="0" indent="0" algn="l" rtl="0">
              <a:buNone/>
            </a:pPr>
            <a:endParaRPr lang="en-US" b="1" dirty="0"/>
          </a:p>
        </p:txBody>
      </p:sp>
      <p:sp>
        <p:nvSpPr>
          <p:cNvPr id="4" name="مستطيل مستدير الزوايا 3"/>
          <p:cNvSpPr/>
          <p:nvPr/>
        </p:nvSpPr>
        <p:spPr>
          <a:xfrm>
            <a:off x="7236296" y="288032"/>
            <a:ext cx="1619672" cy="980728"/>
          </a:xfrm>
          <a:prstGeom prst="roundRect">
            <a:avLst/>
          </a:prstGeom>
        </p:spPr>
        <p:style>
          <a:lnRef idx="0">
            <a:schemeClr val="accent5"/>
          </a:lnRef>
          <a:fillRef idx="3">
            <a:schemeClr val="accent5"/>
          </a:fillRef>
          <a:effectRef idx="3">
            <a:schemeClr val="accent5"/>
          </a:effectRef>
          <a:fontRef idx="minor">
            <a:schemeClr val="lt1"/>
          </a:fontRef>
        </p:style>
        <p:txBody>
          <a:bodyPr rtlCol="1" anchor="ctr"/>
          <a:lstStyle/>
          <a:p>
            <a:pPr algn="ctr"/>
            <a:r>
              <a:rPr lang="ar-SA" sz="3600" b="1" dirty="0" smtClean="0"/>
              <a:t>الدالة</a:t>
            </a:r>
            <a:endParaRPr lang="ar-SA" sz="3600" b="1" dirty="0"/>
          </a:p>
        </p:txBody>
      </p:sp>
    </p:spTree>
    <p:extLst>
      <p:ext uri="{BB962C8B-B14F-4D97-AF65-F5344CB8AC3E}">
        <p14:creationId xmlns="" xmlns:p14="http://schemas.microsoft.com/office/powerpoint/2010/main" val="2553788810"/>
      </p:ext>
    </p:extLst>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0" y="-27384"/>
            <a:ext cx="9144000" cy="6885384"/>
          </a:xfrm>
        </p:spPr>
        <p:txBody>
          <a:bodyPr>
            <a:normAutofit/>
          </a:bodyPr>
          <a:lstStyle/>
          <a:p>
            <a:pPr marL="0" indent="0" algn="l" rtl="0">
              <a:buNone/>
            </a:pPr>
            <a:r>
              <a:rPr lang="en-US" b="1" dirty="0"/>
              <a:t> public static void main(String[] </a:t>
            </a:r>
            <a:r>
              <a:rPr lang="en-US" b="1" dirty="0" err="1"/>
              <a:t>args</a:t>
            </a:r>
            <a:r>
              <a:rPr lang="en-US" b="1" dirty="0"/>
              <a:t>) {</a:t>
            </a:r>
          </a:p>
          <a:p>
            <a:pPr marL="0" indent="0" algn="l" rtl="0">
              <a:buNone/>
            </a:pPr>
            <a:r>
              <a:rPr lang="en-US" b="1" dirty="0"/>
              <a:t>   </a:t>
            </a:r>
            <a:r>
              <a:rPr lang="en-US" b="1" dirty="0" smtClean="0"/>
              <a:t>Scanner </a:t>
            </a:r>
            <a:r>
              <a:rPr lang="en-US" b="1" dirty="0"/>
              <a:t>input = new Scanner(System.in);</a:t>
            </a:r>
          </a:p>
          <a:p>
            <a:pPr marL="0" indent="0" algn="l" rtl="0">
              <a:buNone/>
            </a:pPr>
            <a:r>
              <a:rPr lang="en-US" b="1" dirty="0"/>
              <a:t>        </a:t>
            </a:r>
            <a:r>
              <a:rPr lang="en-US" b="1" dirty="0" err="1"/>
              <a:t>css</a:t>
            </a:r>
            <a:r>
              <a:rPr lang="en-US" b="1" dirty="0"/>
              <a:t> q = new </a:t>
            </a:r>
            <a:r>
              <a:rPr lang="en-US" b="1" dirty="0" err="1"/>
              <a:t>css</a:t>
            </a:r>
            <a:r>
              <a:rPr lang="en-US" b="1" dirty="0"/>
              <a:t>();</a:t>
            </a:r>
          </a:p>
          <a:p>
            <a:pPr marL="0" indent="0" algn="l" rtl="0">
              <a:buNone/>
            </a:pPr>
            <a:r>
              <a:rPr lang="en-US" b="1" dirty="0"/>
              <a:t>        </a:t>
            </a:r>
            <a:r>
              <a:rPr lang="en-US" b="1" dirty="0" err="1"/>
              <a:t>int</a:t>
            </a:r>
            <a:r>
              <a:rPr lang="en-US" b="1" dirty="0"/>
              <a:t> [] x = new </a:t>
            </a:r>
            <a:r>
              <a:rPr lang="en-US" b="1" dirty="0" err="1"/>
              <a:t>int</a:t>
            </a:r>
            <a:r>
              <a:rPr lang="en-US" b="1" dirty="0"/>
              <a:t>[5];</a:t>
            </a:r>
          </a:p>
          <a:p>
            <a:pPr marL="0" indent="0" algn="l" rtl="0">
              <a:buNone/>
            </a:pPr>
            <a:r>
              <a:rPr lang="en-US" b="1" dirty="0"/>
              <a:t>        for (</a:t>
            </a:r>
            <a:r>
              <a:rPr lang="en-US" b="1" dirty="0" err="1"/>
              <a:t>int</a:t>
            </a:r>
            <a:r>
              <a:rPr lang="en-US" b="1" dirty="0"/>
              <a:t> a=0;a&lt;</a:t>
            </a:r>
            <a:r>
              <a:rPr lang="en-US" b="1" dirty="0" err="1"/>
              <a:t>x.length</a:t>
            </a:r>
            <a:r>
              <a:rPr lang="en-US" b="1" dirty="0"/>
              <a:t>; a++)</a:t>
            </a:r>
          </a:p>
          <a:p>
            <a:pPr marL="0" indent="0" algn="l" rtl="0">
              <a:buNone/>
            </a:pPr>
            <a:r>
              <a:rPr lang="en-US" b="1" dirty="0"/>
              <a:t>        x[a]= </a:t>
            </a:r>
            <a:r>
              <a:rPr lang="en-US" b="1" dirty="0" err="1"/>
              <a:t>input.nextInt</a:t>
            </a:r>
            <a:r>
              <a:rPr lang="en-US" b="1" dirty="0" smtClean="0"/>
              <a:t>();</a:t>
            </a:r>
          </a:p>
          <a:p>
            <a:pPr marL="0" indent="0" algn="l" rtl="0">
              <a:buNone/>
            </a:pPr>
            <a:r>
              <a:rPr lang="en-US" b="1" dirty="0" smtClean="0"/>
              <a:t>        //</a:t>
            </a:r>
            <a:r>
              <a:rPr lang="en-US" b="1" dirty="0" err="1"/>
              <a:t>int</a:t>
            </a:r>
            <a:r>
              <a:rPr lang="en-US" b="1" dirty="0"/>
              <a:t> x []={50,60,44,55};</a:t>
            </a:r>
          </a:p>
          <a:p>
            <a:pPr marL="0" indent="0" algn="l" rtl="0">
              <a:buNone/>
            </a:pPr>
            <a:r>
              <a:rPr lang="en-US" b="1" dirty="0"/>
              <a:t>        </a:t>
            </a:r>
            <a:r>
              <a:rPr lang="en-US" b="1" dirty="0" err="1"/>
              <a:t>int</a:t>
            </a:r>
            <a:r>
              <a:rPr lang="en-US" b="1" dirty="0"/>
              <a:t> y =  </a:t>
            </a:r>
            <a:r>
              <a:rPr lang="en-US" b="1" dirty="0" err="1" smtClean="0"/>
              <a:t>q.count</a:t>
            </a:r>
            <a:r>
              <a:rPr lang="en-US" b="1" dirty="0" smtClean="0"/>
              <a:t> (x</a:t>
            </a:r>
            <a:r>
              <a:rPr lang="en-US" b="1" dirty="0"/>
              <a:t>);</a:t>
            </a:r>
          </a:p>
          <a:p>
            <a:pPr marL="0" indent="0" algn="l" rtl="0">
              <a:buNone/>
            </a:pPr>
            <a:r>
              <a:rPr lang="en-US" b="1" dirty="0" smtClean="0"/>
              <a:t>        </a:t>
            </a:r>
            <a:r>
              <a:rPr lang="en-US" b="1" dirty="0" err="1" smtClean="0"/>
              <a:t>System.out.println</a:t>
            </a:r>
            <a:r>
              <a:rPr lang="en-US" b="1" dirty="0" smtClean="0"/>
              <a:t>(y </a:t>
            </a:r>
            <a:r>
              <a:rPr lang="en-US" b="1" dirty="0"/>
              <a:t>);     </a:t>
            </a:r>
          </a:p>
          <a:p>
            <a:pPr marL="0" indent="0" algn="l" rtl="0">
              <a:buNone/>
            </a:pPr>
            <a:r>
              <a:rPr lang="en-US" b="1" dirty="0"/>
              <a:t>}</a:t>
            </a:r>
          </a:p>
          <a:p>
            <a:pPr marL="0" indent="0" algn="l" rtl="0">
              <a:buNone/>
            </a:pPr>
            <a:r>
              <a:rPr lang="en-US" b="1" dirty="0"/>
              <a:t>}</a:t>
            </a:r>
            <a:endParaRPr lang="ar-SA" dirty="0"/>
          </a:p>
        </p:txBody>
      </p:sp>
      <p:sp>
        <p:nvSpPr>
          <p:cNvPr id="4" name="مستطيل مستدير الزوايا 3"/>
          <p:cNvSpPr/>
          <p:nvPr/>
        </p:nvSpPr>
        <p:spPr>
          <a:xfrm>
            <a:off x="7668344" y="0"/>
            <a:ext cx="1512168" cy="980728"/>
          </a:xfrm>
          <a:prstGeom prst="roundRect">
            <a:avLst/>
          </a:prstGeom>
        </p:spPr>
        <p:style>
          <a:lnRef idx="0">
            <a:schemeClr val="accent5"/>
          </a:lnRef>
          <a:fillRef idx="3">
            <a:schemeClr val="accent5"/>
          </a:fillRef>
          <a:effectRef idx="3">
            <a:schemeClr val="accent5"/>
          </a:effectRef>
          <a:fontRef idx="minor">
            <a:schemeClr val="lt1"/>
          </a:fontRef>
        </p:style>
        <p:txBody>
          <a:bodyPr rtlCol="1" anchor="ctr"/>
          <a:lstStyle/>
          <a:p>
            <a:pPr algn="ctr"/>
            <a:r>
              <a:rPr lang="ar-SA" sz="3600" b="1" dirty="0" smtClean="0"/>
              <a:t>استدعاء الدالة</a:t>
            </a:r>
            <a:endParaRPr lang="ar-SA" sz="3600" b="1" dirty="0"/>
          </a:p>
        </p:txBody>
      </p:sp>
    </p:spTree>
    <p:extLst>
      <p:ext uri="{BB962C8B-B14F-4D97-AF65-F5344CB8AC3E}">
        <p14:creationId xmlns="" xmlns:p14="http://schemas.microsoft.com/office/powerpoint/2010/main" val="4114708667"/>
      </p:ext>
    </p:extLst>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0" y="908720"/>
            <a:ext cx="8964488" cy="5217443"/>
          </a:xfrm>
        </p:spPr>
        <p:txBody>
          <a:bodyPr>
            <a:normAutofit/>
          </a:bodyPr>
          <a:lstStyle/>
          <a:p>
            <a:r>
              <a:rPr lang="ar-SA" sz="4000" b="1" dirty="0" smtClean="0"/>
              <a:t>التحميل الزائد للدوال أو إعادة تعريف الدالة:</a:t>
            </a:r>
          </a:p>
          <a:p>
            <a:pPr marL="0" indent="0" algn="just">
              <a:buNone/>
            </a:pPr>
            <a:r>
              <a:rPr lang="ar-SA" sz="3600" b="1" dirty="0" smtClean="0"/>
              <a:t>هو كتابة أكثر من دالة تحمل نفس الاسم في فئة واحدة مع اختلاف </a:t>
            </a:r>
            <a:r>
              <a:rPr lang="ar-SA" sz="3600" b="1" dirty="0" smtClean="0">
                <a:solidFill>
                  <a:srgbClr val="FF0000"/>
                </a:solidFill>
              </a:rPr>
              <a:t>توقيع</a:t>
            </a:r>
            <a:r>
              <a:rPr lang="ar-SA" sz="3600" b="1" dirty="0" smtClean="0"/>
              <a:t> كل دالة لكي يتم التمييز بينها..</a:t>
            </a:r>
          </a:p>
          <a:p>
            <a:pPr marL="0" indent="0" algn="just">
              <a:buNone/>
            </a:pPr>
            <a:r>
              <a:rPr lang="ar-SA" sz="3600" b="1" u="sng" dirty="0" smtClean="0"/>
              <a:t>توقيع الدالة </a:t>
            </a:r>
            <a:r>
              <a:rPr lang="ar-SA" sz="3600" b="1" dirty="0" smtClean="0"/>
              <a:t>هو قائمة الوسائط الموجودة بين قوسي الدالة، ويجب أن تختلف في واحدة من الآتي:</a:t>
            </a:r>
          </a:p>
          <a:p>
            <a:pPr marL="742950" indent="-742950" algn="just">
              <a:buFont typeface="+mj-lt"/>
              <a:buAutoNum type="arabicPeriod"/>
            </a:pPr>
            <a:r>
              <a:rPr lang="ar-SA" sz="3600" b="1" dirty="0" smtClean="0">
                <a:solidFill>
                  <a:srgbClr val="FF0000"/>
                </a:solidFill>
              </a:rPr>
              <a:t>عدد</a:t>
            </a:r>
            <a:r>
              <a:rPr lang="ar-SA" sz="3600" b="1" dirty="0" smtClean="0"/>
              <a:t> الوسائط..  2. </a:t>
            </a:r>
            <a:r>
              <a:rPr lang="ar-SA" sz="3600" b="1" dirty="0" smtClean="0">
                <a:solidFill>
                  <a:srgbClr val="FF0000"/>
                </a:solidFill>
              </a:rPr>
              <a:t>نوع</a:t>
            </a:r>
            <a:r>
              <a:rPr lang="ar-SA" sz="3600" b="1" dirty="0" smtClean="0"/>
              <a:t> الوسائط..</a:t>
            </a:r>
          </a:p>
          <a:p>
            <a:pPr marL="0" indent="0" algn="just">
              <a:buNone/>
            </a:pPr>
            <a:r>
              <a:rPr lang="ar-SA" sz="3600" b="1" dirty="0" smtClean="0"/>
              <a:t>3. </a:t>
            </a:r>
            <a:r>
              <a:rPr lang="ar-SA" sz="3600" b="1" dirty="0" smtClean="0">
                <a:solidFill>
                  <a:srgbClr val="FF0000"/>
                </a:solidFill>
              </a:rPr>
              <a:t>ترتيب</a:t>
            </a:r>
            <a:r>
              <a:rPr lang="ar-SA" sz="3600" b="1" dirty="0" smtClean="0"/>
              <a:t> الوسائط ..</a:t>
            </a:r>
          </a:p>
          <a:p>
            <a:pPr marL="0" indent="0" algn="just">
              <a:buNone/>
            </a:pPr>
            <a:r>
              <a:rPr lang="ar-SA" sz="3600" b="1" dirty="0" smtClean="0"/>
              <a:t>المثال التالي يوضح ذلك..</a:t>
            </a:r>
          </a:p>
          <a:p>
            <a:pPr marL="0" indent="0" algn="just">
              <a:buNone/>
            </a:pPr>
            <a:endParaRPr lang="ar-SA" sz="3600" b="1" dirty="0" smtClean="0"/>
          </a:p>
          <a:p>
            <a:pPr marL="0" indent="0" algn="just">
              <a:buNone/>
            </a:pPr>
            <a:endParaRPr lang="ar-SA" sz="3600" b="1" dirty="0"/>
          </a:p>
        </p:txBody>
      </p:sp>
      <p:sp>
        <p:nvSpPr>
          <p:cNvPr id="2" name="عنوان 1"/>
          <p:cNvSpPr>
            <a:spLocks noGrp="1"/>
          </p:cNvSpPr>
          <p:nvPr>
            <p:ph type="title"/>
          </p:nvPr>
        </p:nvSpPr>
        <p:spPr>
          <a:xfrm>
            <a:off x="683568" y="116632"/>
            <a:ext cx="8229600" cy="706090"/>
          </a:xfrm>
        </p:spPr>
        <p:txBody>
          <a:bodyPr>
            <a:normAutofit fontScale="90000"/>
          </a:bodyPr>
          <a:lstStyle/>
          <a:p>
            <a:pPr algn="r"/>
            <a:r>
              <a:rPr lang="en-US" b="1" dirty="0"/>
              <a:t>Overloading </a:t>
            </a:r>
            <a:r>
              <a:rPr lang="en-US" b="1" dirty="0" smtClean="0"/>
              <a:t>Function</a:t>
            </a:r>
            <a:r>
              <a:rPr lang="ar-SA" b="1" dirty="0" smtClean="0"/>
              <a:t>:</a:t>
            </a:r>
            <a:endParaRPr lang="ar-SA" dirty="0"/>
          </a:p>
        </p:txBody>
      </p:sp>
    </p:spTree>
    <p:extLst>
      <p:ext uri="{BB962C8B-B14F-4D97-AF65-F5344CB8AC3E}">
        <p14:creationId xmlns="" xmlns:p14="http://schemas.microsoft.com/office/powerpoint/2010/main" val="1818462975"/>
      </p:ext>
    </p:extLst>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0" y="0"/>
            <a:ext cx="9144000" cy="6858000"/>
          </a:xfrm>
        </p:spPr>
        <p:txBody>
          <a:bodyPr>
            <a:noAutofit/>
          </a:bodyPr>
          <a:lstStyle/>
          <a:p>
            <a:pPr marL="0" indent="0" algn="l" rtl="0">
              <a:buNone/>
            </a:pPr>
            <a:r>
              <a:rPr lang="en-US" b="1" dirty="0"/>
              <a:t>public   class </a:t>
            </a:r>
            <a:r>
              <a:rPr lang="en-US" b="1" dirty="0" err="1"/>
              <a:t>css</a:t>
            </a:r>
            <a:r>
              <a:rPr lang="en-US" b="1" dirty="0"/>
              <a:t> {</a:t>
            </a:r>
          </a:p>
          <a:p>
            <a:pPr marL="0" indent="0" algn="l" rtl="0">
              <a:buNone/>
            </a:pPr>
            <a:r>
              <a:rPr lang="en-US" b="1" dirty="0"/>
              <a:t>public </a:t>
            </a:r>
            <a:r>
              <a:rPr lang="en-US" b="1" dirty="0" err="1"/>
              <a:t>int</a:t>
            </a:r>
            <a:r>
              <a:rPr lang="en-US" b="1" dirty="0"/>
              <a:t> sum (</a:t>
            </a:r>
            <a:r>
              <a:rPr lang="en-US" b="1" dirty="0" err="1"/>
              <a:t>int</a:t>
            </a:r>
            <a:r>
              <a:rPr lang="en-US" b="1" dirty="0"/>
              <a:t> </a:t>
            </a:r>
            <a:r>
              <a:rPr lang="en-US" b="1" dirty="0" smtClean="0"/>
              <a:t>a , </a:t>
            </a:r>
            <a:r>
              <a:rPr lang="en-US" b="1" dirty="0" err="1"/>
              <a:t>int</a:t>
            </a:r>
            <a:r>
              <a:rPr lang="en-US" b="1" dirty="0"/>
              <a:t> b){</a:t>
            </a:r>
          </a:p>
          <a:p>
            <a:pPr marL="0" indent="0" algn="l" rtl="0">
              <a:buNone/>
            </a:pPr>
            <a:r>
              <a:rPr lang="en-US" b="1" dirty="0"/>
              <a:t>    return </a:t>
            </a:r>
            <a:r>
              <a:rPr lang="en-US" b="1" dirty="0" err="1"/>
              <a:t>a+b</a:t>
            </a:r>
            <a:r>
              <a:rPr lang="en-US" b="1" dirty="0" smtClean="0"/>
              <a:t>; }</a:t>
            </a:r>
            <a:endParaRPr lang="en-US" b="1" dirty="0"/>
          </a:p>
          <a:p>
            <a:pPr marL="0" indent="0" algn="l" rtl="0">
              <a:buNone/>
            </a:pPr>
            <a:r>
              <a:rPr lang="en-US" b="1" dirty="0"/>
              <a:t>public float sum (</a:t>
            </a:r>
            <a:r>
              <a:rPr lang="en-US" b="1" dirty="0" err="1"/>
              <a:t>int</a:t>
            </a:r>
            <a:r>
              <a:rPr lang="en-US" b="1" dirty="0"/>
              <a:t> a, float b){</a:t>
            </a:r>
          </a:p>
          <a:p>
            <a:pPr marL="0" indent="0" algn="l" rtl="0">
              <a:buNone/>
            </a:pPr>
            <a:r>
              <a:rPr lang="en-US" b="1" dirty="0"/>
              <a:t>    return </a:t>
            </a:r>
            <a:r>
              <a:rPr lang="en-US" b="1" dirty="0" err="1"/>
              <a:t>a+b</a:t>
            </a:r>
            <a:r>
              <a:rPr lang="en-US" b="1" dirty="0" smtClean="0"/>
              <a:t>; }</a:t>
            </a:r>
            <a:endParaRPr lang="en-US" b="1" dirty="0"/>
          </a:p>
          <a:p>
            <a:pPr marL="0" indent="0" algn="l" rtl="0">
              <a:buNone/>
            </a:pPr>
            <a:r>
              <a:rPr lang="en-US" b="1" dirty="0"/>
              <a:t>       public </a:t>
            </a:r>
            <a:r>
              <a:rPr lang="en-US" b="1" dirty="0" err="1"/>
              <a:t>int</a:t>
            </a:r>
            <a:r>
              <a:rPr lang="en-US" b="1" dirty="0"/>
              <a:t> sum (</a:t>
            </a:r>
            <a:r>
              <a:rPr lang="en-US" b="1" dirty="0" err="1"/>
              <a:t>int</a:t>
            </a:r>
            <a:r>
              <a:rPr lang="en-US" b="1" dirty="0"/>
              <a:t> a, </a:t>
            </a:r>
            <a:r>
              <a:rPr lang="en-US" b="1" dirty="0" err="1"/>
              <a:t>int</a:t>
            </a:r>
            <a:r>
              <a:rPr lang="en-US" b="1" dirty="0"/>
              <a:t> b, </a:t>
            </a:r>
            <a:r>
              <a:rPr lang="en-US" b="1" dirty="0" err="1"/>
              <a:t>int</a:t>
            </a:r>
            <a:r>
              <a:rPr lang="en-US" b="1" dirty="0"/>
              <a:t> c){</a:t>
            </a:r>
          </a:p>
          <a:p>
            <a:pPr marL="0" indent="0" algn="l" rtl="0">
              <a:buNone/>
            </a:pPr>
            <a:r>
              <a:rPr lang="en-US" b="1" dirty="0"/>
              <a:t>    return </a:t>
            </a:r>
            <a:r>
              <a:rPr lang="en-US" b="1" dirty="0" err="1"/>
              <a:t>a+b+c</a:t>
            </a:r>
            <a:r>
              <a:rPr lang="en-US" b="1" dirty="0" smtClean="0"/>
              <a:t>;  }</a:t>
            </a:r>
          </a:p>
          <a:p>
            <a:pPr marL="0" indent="0" algn="l" rtl="0">
              <a:buNone/>
            </a:pPr>
            <a:r>
              <a:rPr lang="en-US" b="1" dirty="0"/>
              <a:t> public static void main (String [] </a:t>
            </a:r>
            <a:r>
              <a:rPr lang="en-US" b="1" dirty="0" err="1"/>
              <a:t>argus</a:t>
            </a:r>
            <a:r>
              <a:rPr lang="en-US" b="1" dirty="0" smtClean="0"/>
              <a:t>){</a:t>
            </a:r>
          </a:p>
          <a:p>
            <a:pPr marL="0" indent="0" algn="l" rtl="0">
              <a:buNone/>
            </a:pPr>
            <a:r>
              <a:rPr lang="en-US" b="1" dirty="0" err="1"/>
              <a:t>css</a:t>
            </a:r>
            <a:r>
              <a:rPr lang="en-US" b="1" dirty="0"/>
              <a:t> x = new </a:t>
            </a:r>
            <a:r>
              <a:rPr lang="en-US" b="1" dirty="0" err="1" smtClean="0"/>
              <a:t>css</a:t>
            </a:r>
            <a:r>
              <a:rPr lang="en-US" b="1" dirty="0" smtClean="0"/>
              <a:t>( );</a:t>
            </a:r>
          </a:p>
          <a:p>
            <a:pPr marL="0" indent="0" algn="l" rtl="0">
              <a:buNone/>
            </a:pPr>
            <a:endParaRPr lang="en-US" b="1" dirty="0"/>
          </a:p>
        </p:txBody>
      </p:sp>
      <p:pic>
        <p:nvPicPr>
          <p:cNvPr id="1026" name="Picture 2"/>
          <p:cNvPicPr>
            <a:picLocks noChangeAspect="1" noChangeArrowheads="1"/>
          </p:cNvPicPr>
          <p:nvPr/>
        </p:nvPicPr>
        <p:blipFill>
          <a:blip r:embed="rId2">
            <a:extLst>
              <a:ext uri="{BEBA8EAE-BF5A-486C-A8C5-ECC9F3942E4B}">
                <a14:imgProps xmlns="" xmlns:a14="http://schemas.microsoft.com/office/drawing/2010/main">
                  <a14:imgLayer r:embed="rId3">
                    <a14:imgEffect>
                      <a14:sharpenSoften amount="50000"/>
                    </a14:imgEffect>
                  </a14:imgLayer>
                </a14:imgProps>
              </a:ext>
              <a:ext uri="{28A0092B-C50C-407E-A947-70E740481C1C}">
                <a14:useLocalDpi xmlns="" xmlns:a14="http://schemas.microsoft.com/office/drawing/2010/main" val="0"/>
              </a:ext>
            </a:extLst>
          </a:blip>
          <a:srcRect/>
          <a:stretch>
            <a:fillRect/>
          </a:stretch>
        </p:blipFill>
        <p:spPr bwMode="auto">
          <a:xfrm>
            <a:off x="1400175" y="5301208"/>
            <a:ext cx="4972025" cy="12961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مخطط انسيابي: معالجة متعاقبة 1"/>
          <p:cNvSpPr/>
          <p:nvPr/>
        </p:nvSpPr>
        <p:spPr>
          <a:xfrm>
            <a:off x="6012160" y="-27384"/>
            <a:ext cx="3168352" cy="2304256"/>
          </a:xfrm>
          <a:prstGeom prst="flowChartAlternateProcess">
            <a:avLst/>
          </a:prstGeom>
        </p:spPr>
        <p:style>
          <a:lnRef idx="0">
            <a:schemeClr val="accent2"/>
          </a:lnRef>
          <a:fillRef idx="3">
            <a:schemeClr val="accent2"/>
          </a:fillRef>
          <a:effectRef idx="3">
            <a:schemeClr val="accent2"/>
          </a:effectRef>
          <a:fontRef idx="minor">
            <a:schemeClr val="lt1"/>
          </a:fontRef>
        </p:style>
        <p:txBody>
          <a:bodyPr rtlCol="1" anchor="ctr"/>
          <a:lstStyle/>
          <a:p>
            <a:pPr algn="just"/>
            <a:r>
              <a:rPr lang="ar-SA" sz="3200" b="1" dirty="0" smtClean="0"/>
              <a:t>ملاحظة:</a:t>
            </a:r>
          </a:p>
          <a:p>
            <a:pPr algn="just"/>
            <a:r>
              <a:rPr lang="ar-SA" sz="3200" b="1" dirty="0" smtClean="0"/>
              <a:t>في التحميل الزائد للدوال لا نهتم بنوع القيمة المعادة..</a:t>
            </a:r>
            <a:endParaRPr lang="ar-SA" sz="3200" b="1" dirty="0"/>
          </a:p>
        </p:txBody>
      </p:sp>
    </p:spTree>
    <p:extLst>
      <p:ext uri="{BB962C8B-B14F-4D97-AF65-F5344CB8AC3E}">
        <p14:creationId xmlns="" xmlns:p14="http://schemas.microsoft.com/office/powerpoint/2010/main" val="2447203982"/>
      </p:ext>
    </p:extLst>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026"/>
                                        </p:tgtEl>
                                        <p:attrNameLst>
                                          <p:attrName>style.visibility</p:attrName>
                                        </p:attrNameLst>
                                      </p:cBhvr>
                                      <p:to>
                                        <p:strVal val="visible"/>
                                      </p:to>
                                    </p:set>
                                    <p:anim calcmode="lin" valueType="num">
                                      <p:cBhvr additive="base">
                                        <p:cTn id="61" dur="500" fill="hold"/>
                                        <p:tgtEl>
                                          <p:spTgt spid="1026"/>
                                        </p:tgtEl>
                                        <p:attrNameLst>
                                          <p:attrName>ppt_x</p:attrName>
                                        </p:attrNameLst>
                                      </p:cBhvr>
                                      <p:tavLst>
                                        <p:tav tm="0">
                                          <p:val>
                                            <p:strVal val="#ppt_x"/>
                                          </p:val>
                                        </p:tav>
                                        <p:tav tm="100000">
                                          <p:val>
                                            <p:strVal val="#ppt_x"/>
                                          </p:val>
                                        </p:tav>
                                      </p:tavLst>
                                    </p:anim>
                                    <p:anim calcmode="lin" valueType="num">
                                      <p:cBhvr additive="base">
                                        <p:cTn id="62"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fade">
                                      <p:cBhvr>
                                        <p:cTn id="67" dur="1000"/>
                                        <p:tgtEl>
                                          <p:spTgt spid="2"/>
                                        </p:tgtEl>
                                      </p:cBhvr>
                                    </p:animEffect>
                                    <p:anim calcmode="lin" valueType="num">
                                      <p:cBhvr>
                                        <p:cTn id="68" dur="1000" fill="hold"/>
                                        <p:tgtEl>
                                          <p:spTgt spid="2"/>
                                        </p:tgtEl>
                                        <p:attrNameLst>
                                          <p:attrName>ppt_x</p:attrName>
                                        </p:attrNameLst>
                                      </p:cBhvr>
                                      <p:tavLst>
                                        <p:tav tm="0">
                                          <p:val>
                                            <p:strVal val="#ppt_x"/>
                                          </p:val>
                                        </p:tav>
                                        <p:tav tm="100000">
                                          <p:val>
                                            <p:strVal val="#ppt_x"/>
                                          </p:val>
                                        </p:tav>
                                      </p:tavLst>
                                    </p:anim>
                                    <p:anim calcmode="lin" valueType="num">
                                      <p:cBhvr>
                                        <p:cTn id="6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67544" y="116632"/>
            <a:ext cx="8229600" cy="706090"/>
          </a:xfrm>
        </p:spPr>
        <p:txBody>
          <a:bodyPr>
            <a:normAutofit fontScale="90000"/>
          </a:bodyPr>
          <a:lstStyle/>
          <a:p>
            <a:pPr algn="r"/>
            <a:r>
              <a:rPr lang="en-US" b="1" dirty="0" smtClean="0"/>
              <a:t>Class &amp; Object</a:t>
            </a:r>
            <a:r>
              <a:rPr lang="ar-SA" b="1" dirty="0" smtClean="0"/>
              <a:t>:</a:t>
            </a:r>
            <a:endParaRPr lang="ar-SA" b="1" dirty="0"/>
          </a:p>
        </p:txBody>
      </p:sp>
      <p:sp>
        <p:nvSpPr>
          <p:cNvPr id="3" name="عنصر نائب للمحتوى 2"/>
          <p:cNvSpPr>
            <a:spLocks noGrp="1"/>
          </p:cNvSpPr>
          <p:nvPr>
            <p:ph idx="1"/>
          </p:nvPr>
        </p:nvSpPr>
        <p:spPr>
          <a:xfrm>
            <a:off x="457200" y="980728"/>
            <a:ext cx="8229600" cy="5145435"/>
          </a:xfrm>
        </p:spPr>
        <p:txBody>
          <a:bodyPr/>
          <a:lstStyle/>
          <a:p>
            <a:pPr algn="just"/>
            <a:r>
              <a:rPr lang="en-US" b="1" dirty="0" smtClean="0"/>
              <a:t>Class</a:t>
            </a:r>
            <a:r>
              <a:rPr lang="ar-SA" b="1" dirty="0" smtClean="0"/>
              <a:t> هو عبارة عن هيكل برمجي يحتوي على بيانات ودوال تصف معا الشكل الذي ستكون علية الـ </a:t>
            </a:r>
            <a:r>
              <a:rPr lang="en-US" b="1" dirty="0" smtClean="0"/>
              <a:t>Object</a:t>
            </a:r>
            <a:r>
              <a:rPr lang="ar-SA" b="1" dirty="0" smtClean="0"/>
              <a:t> عند تشغيل البرنامج. أي أن الـ</a:t>
            </a:r>
            <a:r>
              <a:rPr lang="en-US" b="1" dirty="0"/>
              <a:t> </a:t>
            </a:r>
            <a:r>
              <a:rPr lang="en-US" b="1" dirty="0" smtClean="0"/>
              <a:t>Class </a:t>
            </a:r>
            <a:r>
              <a:rPr lang="ar-SA" b="1" dirty="0" smtClean="0"/>
              <a:t> يعتبر قالبا تصنع منه الكائنات في البرنامج.. وهذا يعني أنه يتم تعريف الكلاس مرة واحدة في البرنامج ومن ثم يشتق منه عدد من الكائنات..</a:t>
            </a:r>
          </a:p>
          <a:p>
            <a:pPr algn="just"/>
            <a:r>
              <a:rPr lang="ar-SA" b="1" dirty="0" smtClean="0"/>
              <a:t>يمكن إنشاء الكائن داخل الدالة الرئيسية أو بداخل كائن آخر إذا كان يتعامل معه..</a:t>
            </a:r>
          </a:p>
          <a:p>
            <a:pPr algn="just"/>
            <a:r>
              <a:rPr lang="ar-SA" b="1" dirty="0" smtClean="0">
                <a:solidFill>
                  <a:srgbClr val="FF0000"/>
                </a:solidFill>
              </a:rPr>
              <a:t>مثال:</a:t>
            </a:r>
            <a:endParaRPr lang="ar-SA" b="1" dirty="0">
              <a:solidFill>
                <a:srgbClr val="FF0000"/>
              </a:solidFill>
            </a:endParaRPr>
          </a:p>
        </p:txBody>
      </p:sp>
    </p:spTree>
    <p:extLst>
      <p:ext uri="{BB962C8B-B14F-4D97-AF65-F5344CB8AC3E}">
        <p14:creationId xmlns="" xmlns:p14="http://schemas.microsoft.com/office/powerpoint/2010/main" val="1520126896"/>
      </p:ext>
    </p:extLst>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0" y="0"/>
            <a:ext cx="9144000" cy="6858000"/>
          </a:xfrm>
        </p:spPr>
        <p:txBody>
          <a:bodyPr>
            <a:noAutofit/>
          </a:bodyPr>
          <a:lstStyle/>
          <a:p>
            <a:pPr marL="0" indent="0" algn="l" rtl="0">
              <a:buNone/>
            </a:pPr>
            <a:r>
              <a:rPr lang="en-US" sz="3600" b="1" dirty="0"/>
              <a:t>public class </a:t>
            </a:r>
            <a:r>
              <a:rPr lang="en-US" sz="3600" b="1" dirty="0" smtClean="0"/>
              <a:t>person </a:t>
            </a:r>
            <a:r>
              <a:rPr lang="en-US" sz="3600" b="1" dirty="0" smtClean="0">
                <a:solidFill>
                  <a:srgbClr val="FF0000"/>
                </a:solidFill>
              </a:rPr>
              <a:t>{</a:t>
            </a:r>
          </a:p>
          <a:p>
            <a:pPr marL="0" indent="0" algn="l" rtl="0">
              <a:buNone/>
            </a:pPr>
            <a:r>
              <a:rPr lang="en-US" sz="3600" b="1" dirty="0"/>
              <a:t> </a:t>
            </a:r>
            <a:r>
              <a:rPr lang="en-US" sz="3600" b="1" dirty="0">
                <a:solidFill>
                  <a:srgbClr val="FF0000"/>
                </a:solidFill>
              </a:rPr>
              <a:t>public</a:t>
            </a:r>
            <a:r>
              <a:rPr lang="en-US" sz="3600" b="1" dirty="0"/>
              <a:t>  </a:t>
            </a:r>
            <a:r>
              <a:rPr lang="en-US" sz="3600" b="1" dirty="0" err="1" smtClean="0"/>
              <a:t>int</a:t>
            </a:r>
            <a:r>
              <a:rPr lang="en-US" sz="3600" b="1" dirty="0" smtClean="0"/>
              <a:t> </a:t>
            </a:r>
            <a:r>
              <a:rPr lang="en-US" sz="3600" b="1" dirty="0"/>
              <a:t>number;</a:t>
            </a:r>
          </a:p>
          <a:p>
            <a:pPr marL="0" indent="0" algn="l" rtl="0">
              <a:buNone/>
            </a:pPr>
            <a:r>
              <a:rPr lang="en-US" sz="3600" b="1" dirty="0"/>
              <a:t> </a:t>
            </a:r>
            <a:r>
              <a:rPr lang="en-US" sz="3600" b="1" dirty="0" smtClean="0">
                <a:solidFill>
                  <a:srgbClr val="FF0000"/>
                </a:solidFill>
              </a:rPr>
              <a:t>private</a:t>
            </a:r>
            <a:r>
              <a:rPr lang="en-US" sz="3600" b="1" dirty="0" smtClean="0"/>
              <a:t>  </a:t>
            </a:r>
            <a:r>
              <a:rPr lang="en-US" sz="3600" b="1" dirty="0" err="1" smtClean="0"/>
              <a:t>int</a:t>
            </a:r>
            <a:r>
              <a:rPr lang="en-US" sz="3600" b="1" dirty="0" smtClean="0"/>
              <a:t> </a:t>
            </a:r>
            <a:r>
              <a:rPr lang="en-US" sz="3600" b="1" dirty="0"/>
              <a:t>name;</a:t>
            </a:r>
          </a:p>
          <a:p>
            <a:pPr marL="0" indent="0" algn="l" rtl="0">
              <a:buNone/>
            </a:pPr>
            <a:r>
              <a:rPr lang="en-US" sz="3600" b="1" dirty="0"/>
              <a:t> </a:t>
            </a:r>
            <a:r>
              <a:rPr lang="en-US" sz="3600" b="1" dirty="0" smtClean="0">
                <a:solidFill>
                  <a:srgbClr val="FF0000"/>
                </a:solidFill>
              </a:rPr>
              <a:t>protected</a:t>
            </a:r>
            <a:r>
              <a:rPr lang="en-US" sz="3600" b="1" dirty="0" smtClean="0"/>
              <a:t>  </a:t>
            </a:r>
            <a:r>
              <a:rPr lang="en-US" sz="3600" b="1" dirty="0" err="1"/>
              <a:t>int</a:t>
            </a:r>
            <a:r>
              <a:rPr lang="en-US" sz="3600" b="1" dirty="0"/>
              <a:t> Long; </a:t>
            </a:r>
          </a:p>
          <a:p>
            <a:pPr marL="0" indent="0" algn="l" rtl="0">
              <a:buNone/>
            </a:pPr>
            <a:r>
              <a:rPr lang="en-US" sz="3600" b="1" dirty="0"/>
              <a:t> </a:t>
            </a:r>
            <a:r>
              <a:rPr lang="en-US" sz="3600" b="1" dirty="0" smtClean="0"/>
              <a:t> walk ( );</a:t>
            </a:r>
          </a:p>
          <a:p>
            <a:pPr marL="0" indent="0" algn="l" rtl="0">
              <a:buNone/>
            </a:pPr>
            <a:r>
              <a:rPr lang="en-US" sz="3600" b="1" dirty="0"/>
              <a:t> </a:t>
            </a:r>
            <a:r>
              <a:rPr lang="en-US" sz="3600" b="1" dirty="0" smtClean="0"/>
              <a:t> eat ( );</a:t>
            </a:r>
          </a:p>
          <a:p>
            <a:pPr marL="0" indent="0" algn="l" rtl="0">
              <a:buNone/>
            </a:pPr>
            <a:r>
              <a:rPr lang="en-US" sz="3600" b="1" dirty="0"/>
              <a:t> </a:t>
            </a:r>
            <a:r>
              <a:rPr lang="en-US" sz="3600" b="1" dirty="0" smtClean="0"/>
              <a:t> Run ( )</a:t>
            </a:r>
          </a:p>
          <a:p>
            <a:pPr marL="0" indent="0" algn="l" rtl="0">
              <a:buNone/>
            </a:pPr>
            <a:r>
              <a:rPr lang="en-US" sz="3600" b="1" dirty="0" smtClean="0">
                <a:solidFill>
                  <a:srgbClr val="FF0000"/>
                </a:solidFill>
              </a:rPr>
              <a:t>			         }</a:t>
            </a:r>
          </a:p>
        </p:txBody>
      </p:sp>
    </p:spTree>
    <p:extLst>
      <p:ext uri="{BB962C8B-B14F-4D97-AF65-F5344CB8AC3E}">
        <p14:creationId xmlns="" xmlns:p14="http://schemas.microsoft.com/office/powerpoint/2010/main" val="109128897"/>
      </p:ext>
    </p:extLst>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84"/>
            <a:ext cx="8229600" cy="850106"/>
          </a:xfrm>
        </p:spPr>
        <p:txBody>
          <a:bodyPr/>
          <a:lstStyle/>
          <a:p>
            <a:pPr algn="r"/>
            <a:r>
              <a:rPr lang="en-US" b="1" dirty="0" smtClean="0"/>
              <a:t>:Constructor</a:t>
            </a:r>
            <a:endParaRPr lang="ar-SA" b="1" dirty="0"/>
          </a:p>
        </p:txBody>
      </p:sp>
      <p:sp>
        <p:nvSpPr>
          <p:cNvPr id="3" name="عنصر نائب للمحتوى 2"/>
          <p:cNvSpPr>
            <a:spLocks noGrp="1"/>
          </p:cNvSpPr>
          <p:nvPr>
            <p:ph idx="1"/>
          </p:nvPr>
        </p:nvSpPr>
        <p:spPr>
          <a:xfrm>
            <a:off x="0" y="836712"/>
            <a:ext cx="8964488" cy="5832648"/>
          </a:xfrm>
        </p:spPr>
        <p:txBody>
          <a:bodyPr>
            <a:normAutofit/>
          </a:bodyPr>
          <a:lstStyle/>
          <a:p>
            <a:pPr algn="just"/>
            <a:r>
              <a:rPr lang="ar-SA" sz="3600" b="1" dirty="0" smtClean="0"/>
              <a:t>المشيد هي دالة تحمل </a:t>
            </a:r>
            <a:r>
              <a:rPr lang="ar-SA" sz="3600" b="1" dirty="0" smtClean="0">
                <a:solidFill>
                  <a:srgbClr val="FF0000"/>
                </a:solidFill>
              </a:rPr>
              <a:t>نفس</a:t>
            </a:r>
            <a:r>
              <a:rPr lang="ar-SA" sz="3600" b="1" dirty="0" smtClean="0"/>
              <a:t> اسم الفئة ويتم انشائها تلقائيا عند انشاء كائن من الفئة، تستخدم هذه الدالة لإجراء العمليات التي نرغب في تنفيذها ابتدائيا لحظة انشاء الكائن..</a:t>
            </a:r>
          </a:p>
          <a:p>
            <a:pPr algn="just"/>
            <a:r>
              <a:rPr lang="ar-SA" sz="3600" b="1" dirty="0" smtClean="0">
                <a:solidFill>
                  <a:srgbClr val="FF0000"/>
                </a:solidFill>
              </a:rPr>
              <a:t>تختلف</a:t>
            </a:r>
            <a:r>
              <a:rPr lang="ar-SA" sz="3600" b="1" dirty="0" smtClean="0"/>
              <a:t> المشيدات عن الدوال في انها تحمل </a:t>
            </a:r>
            <a:r>
              <a:rPr lang="ar-SA" sz="3600" b="1" dirty="0" smtClean="0">
                <a:solidFill>
                  <a:srgbClr val="FF0000"/>
                </a:solidFill>
              </a:rPr>
              <a:t>نفس</a:t>
            </a:r>
            <a:r>
              <a:rPr lang="ar-SA" sz="3600" b="1" dirty="0" smtClean="0"/>
              <a:t> اسم الفئة، ويمكن أن تحتوي على وسائط ولكنها </a:t>
            </a:r>
            <a:r>
              <a:rPr lang="ar-SA" sz="3600" b="1" dirty="0" smtClean="0">
                <a:solidFill>
                  <a:srgbClr val="FF0000"/>
                </a:solidFill>
              </a:rPr>
              <a:t>لا ترجع </a:t>
            </a:r>
            <a:r>
              <a:rPr lang="ar-SA" sz="3600" b="1" dirty="0" smtClean="0"/>
              <a:t>قيمة حتى </a:t>
            </a:r>
            <a:r>
              <a:rPr lang="en-US" sz="3600" b="1" dirty="0" smtClean="0"/>
              <a:t>void</a:t>
            </a:r>
            <a:r>
              <a:rPr lang="ar-SA" sz="3600" b="1" dirty="0" smtClean="0"/>
              <a:t> ..</a:t>
            </a:r>
          </a:p>
          <a:p>
            <a:pPr algn="just"/>
            <a:r>
              <a:rPr lang="ar-SA" sz="3600" b="1" dirty="0" smtClean="0"/>
              <a:t>أي </a:t>
            </a:r>
            <a:r>
              <a:rPr lang="ar-SA" sz="3600" b="1" dirty="0"/>
              <a:t>كلاس يجب أن يحتوي على دالة بناء </a:t>
            </a:r>
            <a:r>
              <a:rPr lang="ar-SA" sz="3600" b="1" dirty="0">
                <a:solidFill>
                  <a:srgbClr val="FF0000"/>
                </a:solidFill>
              </a:rPr>
              <a:t>واحده</a:t>
            </a:r>
            <a:r>
              <a:rPr lang="ar-SA" sz="3600" b="1" dirty="0"/>
              <a:t> على الأقل، اذا لم تقم بكتابتها سيقوم المترجم بكتابتها نيابة عنك..</a:t>
            </a:r>
          </a:p>
        </p:txBody>
      </p:sp>
    </p:spTree>
    <p:extLst>
      <p:ext uri="{BB962C8B-B14F-4D97-AF65-F5344CB8AC3E}">
        <p14:creationId xmlns="" xmlns:p14="http://schemas.microsoft.com/office/powerpoint/2010/main" val="4180936943"/>
      </p:ext>
    </p:extLst>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l="-22000" r="-22000"/>
          </a:stretch>
        </a:blipFill>
        <a:effectLst/>
      </p:bgPr>
    </p:bg>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84"/>
            <a:ext cx="8229600" cy="1143000"/>
          </a:xfrm>
        </p:spPr>
        <p:txBody>
          <a:bodyPr/>
          <a:lstStyle/>
          <a:p>
            <a:r>
              <a:rPr lang="ar-SA" sz="4800" b="1" dirty="0" smtClean="0"/>
              <a:t>الأهداف</a:t>
            </a:r>
            <a:endParaRPr lang="ar-SA" sz="4800" b="1" dirty="0"/>
          </a:p>
        </p:txBody>
      </p:sp>
      <p:sp>
        <p:nvSpPr>
          <p:cNvPr id="3" name="عنصر نائب للمحتوى 2"/>
          <p:cNvSpPr>
            <a:spLocks noGrp="1"/>
          </p:cNvSpPr>
          <p:nvPr>
            <p:ph idx="1"/>
          </p:nvPr>
        </p:nvSpPr>
        <p:spPr>
          <a:xfrm>
            <a:off x="457200" y="1052736"/>
            <a:ext cx="8229600" cy="5256584"/>
          </a:xfrm>
        </p:spPr>
        <p:txBody>
          <a:bodyPr>
            <a:normAutofit/>
          </a:bodyPr>
          <a:lstStyle/>
          <a:p>
            <a:r>
              <a:rPr lang="ar-SA" sz="4000" b="1" dirty="0" smtClean="0"/>
              <a:t>مفهوم الدوال </a:t>
            </a:r>
            <a:r>
              <a:rPr lang="en-US" sz="4000" b="1" dirty="0" smtClean="0"/>
              <a:t>Functions</a:t>
            </a:r>
            <a:endParaRPr lang="ar-SA" sz="4000" b="1" dirty="0" smtClean="0"/>
          </a:p>
          <a:p>
            <a:r>
              <a:rPr lang="ar-SA" sz="4000" b="1" dirty="0" smtClean="0"/>
              <a:t>أنواع الدوال في جافا</a:t>
            </a:r>
          </a:p>
          <a:p>
            <a:r>
              <a:rPr lang="ar-SA" sz="4000" b="1" dirty="0" smtClean="0"/>
              <a:t>كيفية إنشاء دالة</a:t>
            </a:r>
          </a:p>
          <a:p>
            <a:r>
              <a:rPr lang="en-US" sz="4000" b="1" dirty="0"/>
              <a:t>Overloading </a:t>
            </a:r>
            <a:r>
              <a:rPr lang="en-US" sz="4000" b="1" dirty="0" smtClean="0"/>
              <a:t>Function</a:t>
            </a:r>
          </a:p>
          <a:p>
            <a:r>
              <a:rPr lang="en-US" sz="4000" b="1" dirty="0" smtClean="0"/>
              <a:t>Constructors</a:t>
            </a:r>
          </a:p>
          <a:p>
            <a:r>
              <a:rPr lang="ar-SA" sz="4000" b="1" smtClean="0"/>
              <a:t>تطبيق </a:t>
            </a:r>
            <a:r>
              <a:rPr lang="ar-SA" sz="4000" b="1" dirty="0" smtClean="0"/>
              <a:t>عملي</a:t>
            </a:r>
          </a:p>
          <a:p>
            <a:endParaRPr lang="ar-SA" sz="4000" b="1" dirty="0"/>
          </a:p>
        </p:txBody>
      </p:sp>
    </p:spTree>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404664"/>
            <a:ext cx="8229600" cy="5721499"/>
          </a:xfrm>
        </p:spPr>
        <p:txBody>
          <a:bodyPr/>
          <a:lstStyle/>
          <a:p>
            <a:r>
              <a:rPr lang="ar-SA" b="1" dirty="0" smtClean="0"/>
              <a:t>الصيغة العامة لتعريف مشيد:</a:t>
            </a:r>
          </a:p>
          <a:p>
            <a:pPr marL="0" indent="0" algn="l" rtl="0">
              <a:buNone/>
            </a:pPr>
            <a:r>
              <a:rPr lang="en-US" b="1" dirty="0" smtClean="0"/>
              <a:t>Access </a:t>
            </a:r>
            <a:r>
              <a:rPr lang="en-US" b="1" dirty="0" err="1" smtClean="0"/>
              <a:t>ClassName</a:t>
            </a:r>
            <a:r>
              <a:rPr lang="en-US" b="1" dirty="0" smtClean="0"/>
              <a:t> (parameters){</a:t>
            </a:r>
          </a:p>
          <a:p>
            <a:pPr marL="0" indent="0" algn="l" rtl="0">
              <a:buNone/>
            </a:pPr>
            <a:r>
              <a:rPr lang="en-US" b="1" dirty="0" smtClean="0"/>
              <a:t>Statements</a:t>
            </a:r>
          </a:p>
          <a:p>
            <a:pPr marL="0" indent="0" algn="l" rtl="0">
              <a:buNone/>
            </a:pPr>
            <a:r>
              <a:rPr lang="en-US" b="1" dirty="0" smtClean="0"/>
              <a:t>}</a:t>
            </a:r>
          </a:p>
          <a:p>
            <a:pPr marL="0" indent="0" algn="r">
              <a:buNone/>
            </a:pPr>
            <a:r>
              <a:rPr lang="ar-SA" b="1" dirty="0" smtClean="0"/>
              <a:t>مثال:</a:t>
            </a:r>
            <a:endParaRPr lang="ar-SA" b="1" dirty="0"/>
          </a:p>
        </p:txBody>
      </p:sp>
    </p:spTree>
    <p:extLst>
      <p:ext uri="{BB962C8B-B14F-4D97-AF65-F5344CB8AC3E}">
        <p14:creationId xmlns="" xmlns:p14="http://schemas.microsoft.com/office/powerpoint/2010/main" val="3528310694"/>
      </p:ext>
    </p:extLst>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14808" y="11757"/>
            <a:ext cx="9129192" cy="6846243"/>
          </a:xfrm>
        </p:spPr>
        <p:txBody>
          <a:bodyPr/>
          <a:lstStyle/>
          <a:p>
            <a:pPr marL="0" indent="0" algn="l" rtl="0">
              <a:buNone/>
            </a:pPr>
            <a:r>
              <a:rPr lang="en-US" b="1" dirty="0"/>
              <a:t>public class </a:t>
            </a:r>
            <a:r>
              <a:rPr lang="en-US" b="1" dirty="0" err="1">
                <a:solidFill>
                  <a:srgbClr val="FF0000"/>
                </a:solidFill>
              </a:rPr>
              <a:t>NewClass</a:t>
            </a:r>
            <a:r>
              <a:rPr lang="en-US" b="1" dirty="0">
                <a:solidFill>
                  <a:srgbClr val="FF0000"/>
                </a:solidFill>
              </a:rPr>
              <a:t> </a:t>
            </a:r>
            <a:r>
              <a:rPr lang="en-US" b="1" dirty="0"/>
              <a:t>{</a:t>
            </a:r>
          </a:p>
          <a:p>
            <a:pPr marL="0" indent="0" algn="l" rtl="0">
              <a:buNone/>
            </a:pPr>
            <a:r>
              <a:rPr lang="en-US" b="1" dirty="0"/>
              <a:t>  </a:t>
            </a:r>
            <a:r>
              <a:rPr lang="en-US" b="1" dirty="0" err="1">
                <a:solidFill>
                  <a:srgbClr val="FF0000"/>
                </a:solidFill>
              </a:rPr>
              <a:t>NewClass</a:t>
            </a:r>
            <a:r>
              <a:rPr lang="en-US" b="1" dirty="0"/>
              <a:t> ( </a:t>
            </a:r>
            <a:r>
              <a:rPr lang="en-US" b="1" dirty="0" smtClean="0"/>
              <a:t>) </a:t>
            </a:r>
            <a:r>
              <a:rPr lang="en-US" b="1" dirty="0" smtClean="0">
                <a:solidFill>
                  <a:srgbClr val="FF0000"/>
                </a:solidFill>
              </a:rPr>
              <a:t>{</a:t>
            </a:r>
            <a:r>
              <a:rPr lang="en-US" b="1" dirty="0" smtClean="0"/>
              <a:t>  //</a:t>
            </a:r>
            <a:r>
              <a:rPr lang="en-US" b="1" dirty="0"/>
              <a:t> Constructor</a:t>
            </a:r>
          </a:p>
          <a:p>
            <a:pPr marL="0" indent="0" algn="l" rtl="0">
              <a:buNone/>
            </a:pPr>
            <a:r>
              <a:rPr lang="en-US" b="1" dirty="0"/>
              <a:t>     String name = "Ahmed";</a:t>
            </a:r>
          </a:p>
          <a:p>
            <a:pPr marL="0" indent="0" algn="l" rtl="0">
              <a:buNone/>
            </a:pPr>
            <a:r>
              <a:rPr lang="en-US" b="1" dirty="0"/>
              <a:t>     </a:t>
            </a:r>
            <a:r>
              <a:rPr lang="en-US" b="1" dirty="0" err="1"/>
              <a:t>System.out.println</a:t>
            </a:r>
            <a:r>
              <a:rPr lang="en-US" b="1" dirty="0"/>
              <a:t>(name</a:t>
            </a:r>
            <a:r>
              <a:rPr lang="en-US" b="1" dirty="0" smtClean="0"/>
              <a:t>);   </a:t>
            </a:r>
            <a:r>
              <a:rPr lang="en-US" b="1" dirty="0" smtClean="0">
                <a:solidFill>
                  <a:srgbClr val="FF0000"/>
                </a:solidFill>
              </a:rPr>
              <a:t>}</a:t>
            </a:r>
            <a:r>
              <a:rPr lang="en-US" b="1" dirty="0" smtClean="0"/>
              <a:t>   }</a:t>
            </a:r>
          </a:p>
          <a:p>
            <a:pPr marL="0" indent="0" algn="l" rtl="0">
              <a:buNone/>
            </a:pPr>
            <a:r>
              <a:rPr lang="en-US" b="1" dirty="0"/>
              <a:t>public   class </a:t>
            </a:r>
            <a:r>
              <a:rPr lang="en-US" b="1" dirty="0" err="1"/>
              <a:t>css</a:t>
            </a:r>
            <a:r>
              <a:rPr lang="en-US" b="1" dirty="0"/>
              <a:t> {</a:t>
            </a:r>
            <a:endParaRPr lang="en-US" b="1" dirty="0" smtClean="0"/>
          </a:p>
          <a:p>
            <a:pPr marL="0" indent="0" algn="l" rtl="0">
              <a:buNone/>
            </a:pPr>
            <a:r>
              <a:rPr lang="en-US" b="1" dirty="0"/>
              <a:t>public static void main (String [] </a:t>
            </a:r>
            <a:r>
              <a:rPr lang="en-US" b="1" dirty="0" err="1"/>
              <a:t>argus</a:t>
            </a:r>
            <a:r>
              <a:rPr lang="en-US" b="1" dirty="0"/>
              <a:t>){</a:t>
            </a:r>
          </a:p>
          <a:p>
            <a:pPr marL="0" indent="0" algn="l" rtl="0">
              <a:buNone/>
            </a:pPr>
            <a:r>
              <a:rPr lang="en-US" b="1" dirty="0"/>
              <a:t>            </a:t>
            </a:r>
            <a:r>
              <a:rPr lang="en-US" b="1" dirty="0" err="1"/>
              <a:t>NewClass</a:t>
            </a:r>
            <a:r>
              <a:rPr lang="en-US" b="1" dirty="0"/>
              <a:t> a = new </a:t>
            </a:r>
            <a:r>
              <a:rPr lang="en-US" b="1" dirty="0" err="1"/>
              <a:t>NewClass</a:t>
            </a:r>
            <a:r>
              <a:rPr lang="en-US" b="1" dirty="0"/>
              <a:t>();</a:t>
            </a:r>
          </a:p>
          <a:p>
            <a:pPr marL="0" indent="0" algn="l" rtl="0">
              <a:buNone/>
            </a:pPr>
            <a:r>
              <a:rPr lang="en-US" b="1" dirty="0"/>
              <a:t>        </a:t>
            </a:r>
            <a:r>
              <a:rPr lang="en-US" b="1" dirty="0" smtClean="0"/>
              <a:t>}   }</a:t>
            </a:r>
            <a:endParaRPr lang="ar-SA" b="1" dirty="0"/>
          </a:p>
        </p:txBody>
      </p:sp>
      <p:sp>
        <p:nvSpPr>
          <p:cNvPr id="4" name="مستطيل مستدير الزوايا 3"/>
          <p:cNvSpPr/>
          <p:nvPr/>
        </p:nvSpPr>
        <p:spPr>
          <a:xfrm>
            <a:off x="6084168" y="116632"/>
            <a:ext cx="2952328" cy="1152128"/>
          </a:xfrm>
          <a:prstGeom prst="roundRect">
            <a:avLst>
              <a:gd name="adj" fmla="val 48650"/>
            </a:avLst>
          </a:prstGeom>
        </p:spPr>
        <p:style>
          <a:lnRef idx="0">
            <a:schemeClr val="accent6"/>
          </a:lnRef>
          <a:fillRef idx="3">
            <a:schemeClr val="accent6"/>
          </a:fillRef>
          <a:effectRef idx="3">
            <a:schemeClr val="accent6"/>
          </a:effectRef>
          <a:fontRef idx="minor">
            <a:schemeClr val="lt1"/>
          </a:fontRef>
        </p:style>
        <p:txBody>
          <a:bodyPr rtlCol="1" anchor="ctr"/>
          <a:lstStyle/>
          <a:p>
            <a:pPr algn="ctr"/>
            <a:r>
              <a:rPr lang="ar-SA" sz="3600" b="1" dirty="0" smtClean="0"/>
              <a:t>المخرجات ---» </a:t>
            </a:r>
            <a:r>
              <a:rPr lang="en-US" sz="3600" b="1" dirty="0" smtClean="0"/>
              <a:t>Ahmed</a:t>
            </a:r>
            <a:endParaRPr lang="ar-SA" sz="3600" b="1" dirty="0"/>
          </a:p>
        </p:txBody>
      </p:sp>
      <p:sp>
        <p:nvSpPr>
          <p:cNvPr id="5" name="مستطيل مستدير الزوايا 4"/>
          <p:cNvSpPr/>
          <p:nvPr/>
        </p:nvSpPr>
        <p:spPr>
          <a:xfrm>
            <a:off x="4067944" y="4437112"/>
            <a:ext cx="4976339" cy="2160240"/>
          </a:xfrm>
          <a:prstGeom prst="roundRect">
            <a:avLst>
              <a:gd name="adj" fmla="val 20602"/>
            </a:avLst>
          </a:prstGeom>
        </p:spPr>
        <p:style>
          <a:lnRef idx="0">
            <a:schemeClr val="accent3"/>
          </a:lnRef>
          <a:fillRef idx="3">
            <a:schemeClr val="accent3"/>
          </a:fillRef>
          <a:effectRef idx="3">
            <a:schemeClr val="accent3"/>
          </a:effectRef>
          <a:fontRef idx="minor">
            <a:schemeClr val="lt1"/>
          </a:fontRef>
        </p:style>
        <p:txBody>
          <a:bodyPr rtlCol="1" anchor="ctr"/>
          <a:lstStyle/>
          <a:p>
            <a:r>
              <a:rPr lang="en-US" sz="3200" b="1" dirty="0"/>
              <a:t> </a:t>
            </a:r>
            <a:r>
              <a:rPr lang="ar-SA" sz="3200" b="1" dirty="0" smtClean="0"/>
              <a:t> يمكن عمل تحميل زائد للمشيدات</a:t>
            </a:r>
          </a:p>
          <a:p>
            <a:r>
              <a:rPr lang="ar-SA" sz="3200" b="1" dirty="0" smtClean="0"/>
              <a:t> </a:t>
            </a:r>
            <a:r>
              <a:rPr lang="en-US" sz="3200" b="1" dirty="0" err="1" smtClean="0">
                <a:solidFill>
                  <a:srgbClr val="FF0000"/>
                </a:solidFill>
              </a:rPr>
              <a:t>NewClass</a:t>
            </a:r>
            <a:r>
              <a:rPr lang="en-US" sz="3200" b="1" dirty="0" smtClean="0"/>
              <a:t> (String name )</a:t>
            </a:r>
          </a:p>
          <a:p>
            <a:r>
              <a:rPr lang="ar-SA" sz="3200" b="1" dirty="0" smtClean="0"/>
              <a:t>وفي هذه الحالة يجب تمرير وسيط</a:t>
            </a:r>
            <a:endParaRPr lang="en-US" sz="3200" b="1" dirty="0" smtClean="0"/>
          </a:p>
          <a:p>
            <a:r>
              <a:rPr lang="en-US" sz="3200" b="1" dirty="0" smtClean="0"/>
              <a:t> </a:t>
            </a:r>
            <a:endParaRPr lang="ar-SA" sz="3200" b="1" dirty="0"/>
          </a:p>
        </p:txBody>
      </p:sp>
      <p:cxnSp>
        <p:nvCxnSpPr>
          <p:cNvPr id="6" name="رابط كسهم مستقيم 5"/>
          <p:cNvCxnSpPr/>
          <p:nvPr/>
        </p:nvCxnSpPr>
        <p:spPr>
          <a:xfrm flipH="1" flipV="1">
            <a:off x="2267744" y="980728"/>
            <a:ext cx="4032448" cy="3384376"/>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 xmlns:p14="http://schemas.microsoft.com/office/powerpoint/2010/main" val="2365860859"/>
      </p:ext>
    </p:extLst>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67544" y="116632"/>
            <a:ext cx="8229600" cy="706090"/>
          </a:xfrm>
        </p:spPr>
        <p:txBody>
          <a:bodyPr>
            <a:normAutofit fontScale="90000"/>
          </a:bodyPr>
          <a:lstStyle/>
          <a:p>
            <a:pPr algn="r"/>
            <a:r>
              <a:rPr lang="ar-SA" b="1" dirty="0" smtClean="0"/>
              <a:t>انشاء فئتك الخاصة:</a:t>
            </a:r>
            <a:endParaRPr lang="ar-SA" b="1" dirty="0"/>
          </a:p>
        </p:txBody>
      </p:sp>
      <p:sp>
        <p:nvSpPr>
          <p:cNvPr id="3" name="عنصر نائب للمحتوى 2"/>
          <p:cNvSpPr>
            <a:spLocks noGrp="1"/>
          </p:cNvSpPr>
          <p:nvPr>
            <p:ph idx="1"/>
          </p:nvPr>
        </p:nvSpPr>
        <p:spPr>
          <a:xfrm>
            <a:off x="457200" y="980728"/>
            <a:ext cx="8229600" cy="5145435"/>
          </a:xfrm>
        </p:spPr>
        <p:txBody>
          <a:bodyPr/>
          <a:lstStyle/>
          <a:p>
            <a:pPr algn="just"/>
            <a:r>
              <a:rPr lang="ar-SA" b="1" dirty="0" smtClean="0"/>
              <a:t>تحتوي مكتبة جافا على العديد من الفئات التي تحتوي على العديد من الدوال الجاهزة ولكن أحياناً يحتاج المبرمج إلى انشاء دوال خاصة به ويستدعيها وقت الحاجة..</a:t>
            </a:r>
          </a:p>
          <a:p>
            <a:pPr algn="just"/>
            <a:endParaRPr lang="ar-SA" b="1" dirty="0"/>
          </a:p>
        </p:txBody>
      </p:sp>
    </p:spTree>
    <p:extLst>
      <p:ext uri="{BB962C8B-B14F-4D97-AF65-F5344CB8AC3E}">
        <p14:creationId xmlns="" xmlns:p14="http://schemas.microsoft.com/office/powerpoint/2010/main" val="3911858200"/>
      </p:ext>
    </p:extLst>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67544" y="1341"/>
            <a:ext cx="8229600" cy="1143000"/>
          </a:xfrm>
        </p:spPr>
        <p:txBody>
          <a:bodyPr>
            <a:normAutofit/>
          </a:bodyPr>
          <a:lstStyle/>
          <a:p>
            <a:r>
              <a:rPr lang="ar-SA" sz="4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reflection blurRad="6350" stA="55000" endA="50" endPos="85000" dir="5400000" sy="-100000" algn="bl" rotWithShape="0"/>
                </a:effectLst>
              </a:rPr>
              <a:t>مطلوب في المعمل</a:t>
            </a:r>
            <a:endParaRPr lang="ar-SA" sz="4800" dirty="0"/>
          </a:p>
        </p:txBody>
      </p:sp>
      <p:sp>
        <p:nvSpPr>
          <p:cNvPr id="3" name="عنصر نائب للمحتوى 2"/>
          <p:cNvSpPr>
            <a:spLocks noGrp="1"/>
          </p:cNvSpPr>
          <p:nvPr>
            <p:ph idx="1"/>
          </p:nvPr>
        </p:nvSpPr>
        <p:spPr>
          <a:xfrm>
            <a:off x="107504" y="1340768"/>
            <a:ext cx="8928992" cy="4525963"/>
          </a:xfrm>
        </p:spPr>
        <p:txBody>
          <a:bodyPr>
            <a:normAutofit/>
          </a:bodyPr>
          <a:lstStyle/>
          <a:p>
            <a:pPr algn="just"/>
            <a:r>
              <a:rPr lang="ar-SA" sz="4000" b="1" dirty="0" smtClean="0"/>
              <a:t>أكتب دالة تقوم بطباعة أكبر قيمة وأخرى تطبع أصغر قيمة من بين 3 قيم يدخلها المستخدم..</a:t>
            </a:r>
          </a:p>
          <a:p>
            <a:pPr algn="just"/>
            <a:r>
              <a:rPr lang="ar-SA" sz="4000" b="1" dirty="0" smtClean="0"/>
              <a:t>أكتب دالة تعيد تقدير الطالب</a:t>
            </a:r>
          </a:p>
          <a:p>
            <a:pPr marL="0" indent="0" algn="just">
              <a:buNone/>
            </a:pPr>
            <a:endParaRPr lang="ar-SA" sz="4000" b="1" dirty="0" smtClean="0"/>
          </a:p>
        </p:txBody>
      </p:sp>
    </p:spTree>
    <p:extLst>
      <p:ext uri="{BB962C8B-B14F-4D97-AF65-F5344CB8AC3E}">
        <p14:creationId xmlns="" xmlns:p14="http://schemas.microsoft.com/office/powerpoint/2010/main" val="212705601"/>
      </p:ext>
    </p:extLst>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تصميم الشرائح\فهرس.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699792" y="1268760"/>
            <a:ext cx="4032446" cy="4407554"/>
          </a:xfrm>
          <a:prstGeom prst="rect">
            <a:avLst/>
          </a:prstGeom>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76308196"/>
      </p:ext>
    </p:extLst>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84"/>
            <a:ext cx="8229600" cy="922114"/>
          </a:xfrm>
        </p:spPr>
        <p:txBody>
          <a:bodyPr/>
          <a:lstStyle/>
          <a:p>
            <a:pPr algn="r"/>
            <a:r>
              <a:rPr lang="ar-SA" b="1" dirty="0" smtClean="0"/>
              <a:t>تعريف:</a:t>
            </a:r>
            <a:endParaRPr lang="en-US" b="1" dirty="0"/>
          </a:p>
        </p:txBody>
      </p:sp>
      <p:sp>
        <p:nvSpPr>
          <p:cNvPr id="3" name="عنصر نائب للمحتوى 2"/>
          <p:cNvSpPr>
            <a:spLocks noGrp="1"/>
          </p:cNvSpPr>
          <p:nvPr>
            <p:ph idx="1"/>
          </p:nvPr>
        </p:nvSpPr>
        <p:spPr>
          <a:xfrm>
            <a:off x="457200" y="836712"/>
            <a:ext cx="8229600" cy="5400600"/>
          </a:xfrm>
        </p:spPr>
        <p:txBody>
          <a:bodyPr>
            <a:noAutofit/>
          </a:bodyPr>
          <a:lstStyle/>
          <a:p>
            <a:pPr algn="just"/>
            <a:r>
              <a:rPr lang="ar-SA" sz="4000" b="1" dirty="0" smtClean="0"/>
              <a:t>الدالة هي مجموعة من </a:t>
            </a:r>
            <a:r>
              <a:rPr lang="ar-SA" sz="4000" b="1" dirty="0" smtClean="0">
                <a:solidFill>
                  <a:srgbClr val="FF0000"/>
                </a:solidFill>
              </a:rPr>
              <a:t>التعليمات</a:t>
            </a:r>
            <a:r>
              <a:rPr lang="ar-SA" sz="4000" b="1" dirty="0" smtClean="0"/>
              <a:t> التي تؤدي وظيفة معينة، يمكن استدعائها في أي نقطة من البرنامج بواسطة </a:t>
            </a:r>
            <a:r>
              <a:rPr lang="ar-SA" sz="4000" b="1" dirty="0" smtClean="0">
                <a:solidFill>
                  <a:srgbClr val="FF0000"/>
                </a:solidFill>
              </a:rPr>
              <a:t>اسمها</a:t>
            </a:r>
            <a:r>
              <a:rPr lang="ar-SA" sz="4000" b="1" dirty="0" smtClean="0"/>
              <a:t> وبعد تنفيذها يتم الرجوع إلى الدالة الرئيسية...</a:t>
            </a:r>
          </a:p>
          <a:p>
            <a:pPr algn="just"/>
            <a:r>
              <a:rPr lang="ar-SA" sz="4000" b="1" dirty="0" smtClean="0"/>
              <a:t>في لغة جافا تسمى الدوال بـ </a:t>
            </a:r>
            <a:r>
              <a:rPr lang="en-US" sz="4000" b="1" dirty="0" smtClean="0">
                <a:solidFill>
                  <a:srgbClr val="FF0000"/>
                </a:solidFill>
              </a:rPr>
              <a:t>methods</a:t>
            </a:r>
            <a:endParaRPr lang="ar-SA" sz="4000" b="1" dirty="0" smtClean="0">
              <a:solidFill>
                <a:srgbClr val="FF0000"/>
              </a:solidFill>
            </a:endParaRPr>
          </a:p>
          <a:p>
            <a:pPr marL="0" indent="0" algn="just" rtl="0">
              <a:buNone/>
            </a:pPr>
            <a:r>
              <a:rPr lang="en-US" sz="4000" b="1" dirty="0" smtClean="0"/>
              <a:t>&lt;Method Header&gt;  {</a:t>
            </a:r>
          </a:p>
          <a:p>
            <a:pPr marL="0" indent="0" algn="just" rtl="0">
              <a:buNone/>
            </a:pPr>
            <a:r>
              <a:rPr lang="en-US" sz="4000" b="1" dirty="0"/>
              <a:t>&lt;Method </a:t>
            </a:r>
            <a:r>
              <a:rPr lang="en-US" sz="4000" b="1" dirty="0" smtClean="0"/>
              <a:t>Body&gt;</a:t>
            </a:r>
          </a:p>
          <a:p>
            <a:pPr marL="0" indent="0" algn="just" rtl="0">
              <a:buNone/>
            </a:pPr>
            <a:r>
              <a:rPr lang="en-US" sz="4000" b="1" dirty="0"/>
              <a:t>}</a:t>
            </a:r>
          </a:p>
        </p:txBody>
      </p:sp>
    </p:spTree>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755576" y="-27384"/>
            <a:ext cx="8229600" cy="1008112"/>
          </a:xfrm>
        </p:spPr>
        <p:txBody>
          <a:bodyPr/>
          <a:lstStyle/>
          <a:p>
            <a:pPr algn="r"/>
            <a:r>
              <a:rPr lang="ar-SA" b="1" dirty="0" smtClean="0"/>
              <a:t>فوائد استخدام الدوال:</a:t>
            </a:r>
            <a:endParaRPr lang="en-US" b="1" dirty="0"/>
          </a:p>
        </p:txBody>
      </p:sp>
      <p:sp>
        <p:nvSpPr>
          <p:cNvPr id="3" name="عنصر نائب للمحتوى 2"/>
          <p:cNvSpPr>
            <a:spLocks noGrp="1"/>
          </p:cNvSpPr>
          <p:nvPr>
            <p:ph idx="1"/>
          </p:nvPr>
        </p:nvSpPr>
        <p:spPr>
          <a:xfrm>
            <a:off x="107504" y="908720"/>
            <a:ext cx="8784976" cy="5040560"/>
          </a:xfrm>
        </p:spPr>
        <p:txBody>
          <a:bodyPr>
            <a:normAutofit/>
          </a:bodyPr>
          <a:lstStyle/>
          <a:p>
            <a:pPr algn="just"/>
            <a:r>
              <a:rPr lang="ar-SA" sz="4000" b="1" dirty="0" smtClean="0"/>
              <a:t>تساعد في تنظيم </a:t>
            </a:r>
            <a:r>
              <a:rPr lang="ar-SA" sz="4000" b="1" dirty="0" smtClean="0">
                <a:solidFill>
                  <a:srgbClr val="FF0000"/>
                </a:solidFill>
              </a:rPr>
              <a:t>وتنسيق</a:t>
            </a:r>
            <a:r>
              <a:rPr lang="ar-SA" sz="4000" b="1" dirty="0" smtClean="0"/>
              <a:t> هيكلية البرنامج.</a:t>
            </a:r>
          </a:p>
          <a:p>
            <a:pPr algn="just"/>
            <a:r>
              <a:rPr lang="ar-SA" sz="4000" b="1" dirty="0" smtClean="0">
                <a:solidFill>
                  <a:srgbClr val="FF0000"/>
                </a:solidFill>
              </a:rPr>
              <a:t>تقسيم</a:t>
            </a:r>
            <a:r>
              <a:rPr lang="ar-SA" sz="4000" b="1" dirty="0" smtClean="0"/>
              <a:t> البرنامج إلى مجموعة برامج فرعية(دوال) بحيث يكون لكل منها وظيفة محددة.</a:t>
            </a:r>
          </a:p>
          <a:p>
            <a:pPr algn="just"/>
            <a:r>
              <a:rPr lang="ar-SA" sz="4000" b="1" dirty="0" smtClean="0"/>
              <a:t>تسهل عملية متابعة </a:t>
            </a:r>
            <a:r>
              <a:rPr lang="ar-SA" sz="4000" b="1" dirty="0" smtClean="0">
                <a:solidFill>
                  <a:srgbClr val="FF0000"/>
                </a:solidFill>
              </a:rPr>
              <a:t>وصيانة</a:t>
            </a:r>
            <a:r>
              <a:rPr lang="ar-SA" sz="4000" b="1" dirty="0" smtClean="0"/>
              <a:t> البرنامج.</a:t>
            </a:r>
          </a:p>
          <a:p>
            <a:pPr algn="just"/>
            <a:r>
              <a:rPr lang="ar-SA" sz="4000" b="1" dirty="0" smtClean="0">
                <a:solidFill>
                  <a:srgbClr val="FF0000"/>
                </a:solidFill>
              </a:rPr>
              <a:t>تقلل</a:t>
            </a:r>
            <a:r>
              <a:rPr lang="ar-SA" sz="4000" b="1" dirty="0" smtClean="0"/>
              <a:t> من كتابة الأكواد.</a:t>
            </a:r>
            <a:endParaRPr lang="ar-SA" sz="4000" b="1" dirty="0"/>
          </a:p>
        </p:txBody>
      </p:sp>
    </p:spTree>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67544" y="1341"/>
            <a:ext cx="8229600" cy="778098"/>
          </a:xfrm>
        </p:spPr>
        <p:txBody>
          <a:bodyPr/>
          <a:lstStyle/>
          <a:p>
            <a:r>
              <a:rPr lang="en-US" b="1" dirty="0"/>
              <a:t>Types of Methods in </a:t>
            </a:r>
            <a:r>
              <a:rPr lang="en-US" b="1" dirty="0" smtClean="0"/>
              <a:t>Java</a:t>
            </a:r>
            <a:endParaRPr lang="ar-SA" b="1" dirty="0"/>
          </a:p>
        </p:txBody>
      </p:sp>
      <p:sp>
        <p:nvSpPr>
          <p:cNvPr id="3" name="عنصر نائب للمحتوى 2"/>
          <p:cNvSpPr>
            <a:spLocks noGrp="1"/>
          </p:cNvSpPr>
          <p:nvPr>
            <p:ph idx="1"/>
          </p:nvPr>
        </p:nvSpPr>
        <p:spPr>
          <a:xfrm>
            <a:off x="251520" y="836712"/>
            <a:ext cx="8676456" cy="5544616"/>
          </a:xfrm>
        </p:spPr>
        <p:txBody>
          <a:bodyPr>
            <a:normAutofit/>
          </a:bodyPr>
          <a:lstStyle/>
          <a:p>
            <a:pPr algn="just"/>
            <a:r>
              <a:rPr lang="ar-SA" sz="3600" b="1" dirty="0" smtClean="0"/>
              <a:t>تقسم الدوال في لغة جافا إلى نوعان رئيسيان:</a:t>
            </a:r>
          </a:p>
          <a:p>
            <a:pPr marL="742950" indent="-742950" algn="just">
              <a:buFont typeface="+mj-lt"/>
              <a:buAutoNum type="arabicPeriod"/>
            </a:pPr>
            <a:r>
              <a:rPr lang="ar-SA" sz="3600" b="1" dirty="0" smtClean="0"/>
              <a:t>الدوال </a:t>
            </a:r>
            <a:r>
              <a:rPr lang="ar-SA" sz="3600" b="1" dirty="0" smtClean="0">
                <a:solidFill>
                  <a:srgbClr val="FF0000"/>
                </a:solidFill>
              </a:rPr>
              <a:t>الجاهزة</a:t>
            </a:r>
            <a:r>
              <a:rPr lang="ar-SA" sz="3600" b="1" dirty="0" smtClean="0"/>
              <a:t> </a:t>
            </a:r>
            <a:r>
              <a:rPr lang="en-US" sz="3600" b="1" dirty="0"/>
              <a:t>Build-in</a:t>
            </a:r>
            <a:r>
              <a:rPr lang="ar-SA" sz="3600" b="1" dirty="0" smtClean="0"/>
              <a:t>: وهي مجموعة الدوال المبرمجة مسبقا ضمن حزمة المترجم الخاص بلغة جافا مثل (الدوال الرياضية – دوال التعامل مع النصوص – الدوال العامة).</a:t>
            </a:r>
          </a:p>
          <a:p>
            <a:pPr marL="742950" indent="-742950" algn="just">
              <a:buFont typeface="+mj-lt"/>
              <a:buAutoNum type="arabicPeriod"/>
            </a:pPr>
            <a:r>
              <a:rPr lang="ar-SA" sz="3600" b="1" dirty="0" smtClean="0"/>
              <a:t>الدوال المعرفة من قبل </a:t>
            </a:r>
            <a:r>
              <a:rPr lang="ar-SA" sz="3600" b="1" dirty="0" smtClean="0">
                <a:solidFill>
                  <a:srgbClr val="FF0000"/>
                </a:solidFill>
              </a:rPr>
              <a:t>المستخدم</a:t>
            </a:r>
            <a:r>
              <a:rPr lang="ar-SA" sz="3600" b="1" dirty="0" smtClean="0"/>
              <a:t> </a:t>
            </a:r>
            <a:r>
              <a:rPr lang="en-US" sz="3600" b="1" dirty="0" smtClean="0"/>
              <a:t>User-defined</a:t>
            </a:r>
            <a:r>
              <a:rPr lang="ar-SA" sz="3600" b="1" dirty="0" smtClean="0"/>
              <a:t>: وهي مجموعة الدوال التي يتم انشائها من قبل المبرمج لأداء وظيفة معينة.</a:t>
            </a:r>
            <a:endParaRPr lang="en-US" sz="3600" dirty="0"/>
          </a:p>
        </p:txBody>
      </p:sp>
    </p:spTree>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67544" y="260648"/>
            <a:ext cx="8229600" cy="706090"/>
          </a:xfrm>
        </p:spPr>
        <p:txBody>
          <a:bodyPr>
            <a:normAutofit/>
          </a:bodyPr>
          <a:lstStyle/>
          <a:p>
            <a:pPr algn="r"/>
            <a:r>
              <a:rPr lang="en-US" sz="3600" b="1" dirty="0" smtClean="0"/>
              <a:t>Build-in Functions</a:t>
            </a:r>
            <a:r>
              <a:rPr lang="ar-SA" sz="3600" b="1" dirty="0" smtClean="0"/>
              <a:t> :</a:t>
            </a:r>
            <a:endParaRPr lang="ar-SA" sz="3600" b="1" dirty="0"/>
          </a:p>
        </p:txBody>
      </p:sp>
      <p:sp>
        <p:nvSpPr>
          <p:cNvPr id="3" name="عنصر نائب للمحتوى 2"/>
          <p:cNvSpPr>
            <a:spLocks noGrp="1"/>
          </p:cNvSpPr>
          <p:nvPr>
            <p:ph idx="1"/>
          </p:nvPr>
        </p:nvSpPr>
        <p:spPr>
          <a:xfrm>
            <a:off x="107504" y="1196752"/>
            <a:ext cx="8805664" cy="5688632"/>
          </a:xfrm>
        </p:spPr>
        <p:txBody>
          <a:bodyPr>
            <a:noAutofit/>
          </a:bodyPr>
          <a:lstStyle/>
          <a:p>
            <a:r>
              <a:rPr lang="ar-SA" sz="3600" b="1" dirty="0">
                <a:solidFill>
                  <a:srgbClr val="FF0000"/>
                </a:solidFill>
              </a:rPr>
              <a:t>أولا الدوال الرياضية:</a:t>
            </a:r>
          </a:p>
          <a:p>
            <a:r>
              <a:rPr lang="ar-SA" sz="3600" b="1" dirty="0" smtClean="0"/>
              <a:t>موجودة داخل الكلاس </a:t>
            </a:r>
            <a:r>
              <a:rPr lang="en-US" sz="3600" b="1" dirty="0" smtClean="0"/>
              <a:t>Math</a:t>
            </a:r>
            <a:r>
              <a:rPr lang="ar-SA" sz="3600" b="1" dirty="0" smtClean="0"/>
              <a:t> ومنها:</a:t>
            </a:r>
          </a:p>
          <a:p>
            <a:r>
              <a:rPr lang="en-US" sz="3600" b="1" dirty="0" err="1" smtClean="0"/>
              <a:t>Math.abs</a:t>
            </a:r>
            <a:r>
              <a:rPr lang="en-US" sz="3600" b="1" dirty="0" smtClean="0"/>
              <a:t>(x)</a:t>
            </a:r>
            <a:r>
              <a:rPr lang="ar-SA" sz="3600" b="1" dirty="0" smtClean="0"/>
              <a:t> : وهي تعطي القيمة المطلقة لـ </a:t>
            </a:r>
            <a:r>
              <a:rPr lang="en-US" sz="3600" b="1" dirty="0" smtClean="0"/>
              <a:t>x</a:t>
            </a:r>
            <a:endParaRPr lang="ar-SA" sz="3600" b="1" dirty="0" smtClean="0"/>
          </a:p>
          <a:p>
            <a:r>
              <a:rPr lang="en-US" sz="3600" b="1" dirty="0" err="1" smtClean="0"/>
              <a:t>Math.max</a:t>
            </a:r>
            <a:r>
              <a:rPr lang="en-US" sz="3600" b="1" dirty="0" smtClean="0"/>
              <a:t>(</a:t>
            </a:r>
            <a:r>
              <a:rPr lang="en-US" sz="3600" b="1" dirty="0" err="1" smtClean="0"/>
              <a:t>x,y</a:t>
            </a:r>
            <a:r>
              <a:rPr lang="en-US" sz="3600" b="1" dirty="0" smtClean="0"/>
              <a:t>)</a:t>
            </a:r>
            <a:r>
              <a:rPr lang="ar-SA" sz="3600" b="1" dirty="0" smtClean="0"/>
              <a:t>: ترجع أكبر قيمة من </a:t>
            </a:r>
            <a:r>
              <a:rPr lang="en-US" sz="3600" b="1" dirty="0" err="1"/>
              <a:t>x,y</a:t>
            </a:r>
            <a:endParaRPr lang="en-US" sz="3600" b="1" dirty="0" smtClean="0"/>
          </a:p>
          <a:p>
            <a:r>
              <a:rPr lang="en-US" sz="3600" b="1" dirty="0" smtClean="0"/>
              <a:t>Math.</a:t>
            </a:r>
            <a:r>
              <a:rPr lang="en-US" sz="3600" b="1" dirty="0"/>
              <a:t> min </a:t>
            </a:r>
            <a:r>
              <a:rPr lang="en-US" sz="3600" b="1" dirty="0" smtClean="0"/>
              <a:t>(</a:t>
            </a:r>
            <a:r>
              <a:rPr lang="en-US" sz="3600" b="1" dirty="0" err="1" smtClean="0"/>
              <a:t>x,y</a:t>
            </a:r>
            <a:r>
              <a:rPr lang="en-US" sz="3600" b="1" dirty="0" smtClean="0"/>
              <a:t>)</a:t>
            </a:r>
            <a:r>
              <a:rPr lang="ar-SA" sz="3600" b="1" dirty="0" smtClean="0"/>
              <a:t>: ترجع أصغر قيمة من </a:t>
            </a:r>
            <a:r>
              <a:rPr lang="en-US" sz="3600" b="1" dirty="0" err="1"/>
              <a:t>x,y</a:t>
            </a:r>
            <a:endParaRPr lang="en-US" sz="3600" b="1" dirty="0" smtClean="0"/>
          </a:p>
          <a:p>
            <a:r>
              <a:rPr lang="en-US" sz="3600" b="1" dirty="0" err="1" smtClean="0"/>
              <a:t>Math.pow</a:t>
            </a:r>
            <a:r>
              <a:rPr lang="en-US" sz="3600" b="1" dirty="0" smtClean="0"/>
              <a:t>(</a:t>
            </a:r>
            <a:r>
              <a:rPr lang="en-US" sz="3600" b="1" dirty="0" err="1" smtClean="0"/>
              <a:t>x,y</a:t>
            </a:r>
            <a:r>
              <a:rPr lang="en-US" sz="3600" b="1" dirty="0" smtClean="0"/>
              <a:t>)</a:t>
            </a:r>
            <a:r>
              <a:rPr lang="ar-SA" sz="3600" b="1" dirty="0" smtClean="0"/>
              <a:t>: ترجع </a:t>
            </a:r>
            <a:r>
              <a:rPr lang="en-US" sz="3600" b="1" dirty="0" smtClean="0"/>
              <a:t>x</a:t>
            </a:r>
            <a:r>
              <a:rPr lang="ar-SA" sz="3600" b="1" dirty="0" smtClean="0"/>
              <a:t> مرفوعة للأس </a:t>
            </a:r>
            <a:r>
              <a:rPr lang="en-US" sz="3600" b="1" dirty="0" smtClean="0"/>
              <a:t>y</a:t>
            </a:r>
          </a:p>
          <a:p>
            <a:r>
              <a:rPr lang="en-US" sz="3600" b="1" dirty="0" err="1" smtClean="0"/>
              <a:t>Math.squrt</a:t>
            </a:r>
            <a:r>
              <a:rPr lang="en-US" sz="3600" b="1" dirty="0" smtClean="0"/>
              <a:t>(x)</a:t>
            </a:r>
            <a:r>
              <a:rPr lang="ar-SA" sz="3600" b="1" dirty="0" smtClean="0"/>
              <a:t>: ترجع مربع العدد </a:t>
            </a:r>
            <a:r>
              <a:rPr lang="en-US" sz="3600" b="1" dirty="0" smtClean="0"/>
              <a:t>x</a:t>
            </a:r>
            <a:endParaRPr lang="en-US" sz="3600" b="1" dirty="0"/>
          </a:p>
        </p:txBody>
      </p:sp>
      <p:sp>
        <p:nvSpPr>
          <p:cNvPr id="4" name="مستطيل مستدير الزوايا 3"/>
          <p:cNvSpPr/>
          <p:nvPr/>
        </p:nvSpPr>
        <p:spPr>
          <a:xfrm>
            <a:off x="35496" y="44624"/>
            <a:ext cx="3456384" cy="1962218"/>
          </a:xfrm>
          <a:prstGeom prst="roundRect">
            <a:avLst/>
          </a:prstGeom>
        </p:spPr>
        <p:style>
          <a:lnRef idx="0">
            <a:schemeClr val="accent4"/>
          </a:lnRef>
          <a:fillRef idx="3">
            <a:schemeClr val="accent4"/>
          </a:fillRef>
          <a:effectRef idx="3">
            <a:schemeClr val="accent4"/>
          </a:effectRef>
          <a:fontRef idx="minor">
            <a:schemeClr val="lt1"/>
          </a:fontRef>
        </p:style>
        <p:txBody>
          <a:bodyPr rtlCol="1" anchor="ctr"/>
          <a:lstStyle/>
          <a:p>
            <a:pPr algn="just"/>
            <a:r>
              <a:rPr lang="ar-SA" sz="3200" b="1" dirty="0" smtClean="0"/>
              <a:t>ملاحظة:</a:t>
            </a:r>
          </a:p>
          <a:p>
            <a:pPr algn="just"/>
            <a:r>
              <a:rPr lang="ar-SA" sz="3200" b="1" dirty="0" smtClean="0"/>
              <a:t>لم نستخدم كائن في استدعاء الدالة. لماذا؟</a:t>
            </a:r>
            <a:endParaRPr lang="ar-SA" sz="3200" b="1" dirty="0"/>
          </a:p>
        </p:txBody>
      </p:sp>
      <p:cxnSp>
        <p:nvCxnSpPr>
          <p:cNvPr id="6" name="رابط كسهم مستقيم 5"/>
          <p:cNvCxnSpPr/>
          <p:nvPr/>
        </p:nvCxnSpPr>
        <p:spPr>
          <a:xfrm>
            <a:off x="3491880" y="1088740"/>
            <a:ext cx="3816424" cy="1836204"/>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Tree>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8229600" cy="778098"/>
          </a:xfrm>
        </p:spPr>
        <p:txBody>
          <a:bodyPr/>
          <a:lstStyle/>
          <a:p>
            <a:pPr algn="r"/>
            <a:r>
              <a:rPr lang="ar-SA" b="1" dirty="0" smtClean="0">
                <a:solidFill>
                  <a:srgbClr val="FF0000"/>
                </a:solidFill>
              </a:rPr>
              <a:t>ثانيا الدوال الخاصة بالنصوص:</a:t>
            </a:r>
            <a:endParaRPr lang="ar-SA" b="1" dirty="0">
              <a:solidFill>
                <a:srgbClr val="FF0000"/>
              </a:solidFill>
            </a:endParaRPr>
          </a:p>
        </p:txBody>
      </p:sp>
      <p:sp>
        <p:nvSpPr>
          <p:cNvPr id="3" name="عنصر نائب للمحتوى 2"/>
          <p:cNvSpPr>
            <a:spLocks noGrp="1"/>
          </p:cNvSpPr>
          <p:nvPr>
            <p:ph idx="1"/>
          </p:nvPr>
        </p:nvSpPr>
        <p:spPr>
          <a:xfrm>
            <a:off x="0" y="1124744"/>
            <a:ext cx="9144000" cy="5328592"/>
          </a:xfrm>
        </p:spPr>
        <p:txBody>
          <a:bodyPr>
            <a:normAutofit/>
          </a:bodyPr>
          <a:lstStyle/>
          <a:p>
            <a:r>
              <a:rPr lang="ar-SA" sz="3600" b="1" dirty="0" smtClean="0"/>
              <a:t>هي موجودة في الكلاس </a:t>
            </a:r>
            <a:r>
              <a:rPr lang="en-US" sz="3600" b="1" dirty="0" smtClean="0"/>
              <a:t>String</a:t>
            </a:r>
            <a:r>
              <a:rPr lang="ar-SA" sz="3600" b="1" dirty="0" smtClean="0"/>
              <a:t> حيث توفر جافا عدد من الدوال للتعامل مع النصوص ومنها:</a:t>
            </a:r>
          </a:p>
          <a:p>
            <a:r>
              <a:rPr lang="en-US" sz="3600" b="1" dirty="0" err="1" smtClean="0"/>
              <a:t>charAt</a:t>
            </a:r>
            <a:r>
              <a:rPr lang="ar-SA" sz="3600" b="1" dirty="0" smtClean="0"/>
              <a:t> وهي ترجع الحرف الذي نعطيه رقمه حيث يبدأ العد من 0 .</a:t>
            </a:r>
          </a:p>
          <a:p>
            <a:r>
              <a:rPr lang="en-US" sz="3600" b="1" dirty="0" smtClean="0"/>
              <a:t>length()</a:t>
            </a:r>
            <a:r>
              <a:rPr lang="ar-SA" sz="3600" b="1" dirty="0" smtClean="0"/>
              <a:t> وهي ترجع طول السلسلة (تعتبر المسافة حرف)</a:t>
            </a:r>
          </a:p>
          <a:p>
            <a:r>
              <a:rPr lang="en-US" sz="3600" b="1" dirty="0" err="1" smtClean="0"/>
              <a:t>toUpperCase</a:t>
            </a:r>
            <a:r>
              <a:rPr lang="ar-SA" sz="3600" b="1" dirty="0" smtClean="0"/>
              <a:t> تستخدم لطباعة النص بحروف كبيرة</a:t>
            </a:r>
          </a:p>
          <a:p>
            <a:r>
              <a:rPr lang="en-US" sz="3600" b="1" dirty="0" err="1" smtClean="0"/>
              <a:t>toLowerCase</a:t>
            </a:r>
            <a:r>
              <a:rPr lang="ar-SA" sz="3600" b="1" dirty="0" smtClean="0"/>
              <a:t> تستخدم لطباعة النص بحروف صغيرة</a:t>
            </a:r>
          </a:p>
          <a:p>
            <a:endParaRPr lang="ar-SA" sz="3600" b="1" dirty="0" smtClean="0"/>
          </a:p>
        </p:txBody>
      </p:sp>
    </p:spTree>
    <p:extLst>
      <p:ext uri="{BB962C8B-B14F-4D97-AF65-F5344CB8AC3E}">
        <p14:creationId xmlns="" xmlns:p14="http://schemas.microsoft.com/office/powerpoint/2010/main" val="3561126926"/>
      </p:ext>
    </p:extLst>
  </p:cSld>
  <p:clrMapOvr>
    <a:masterClrMapping/>
  </p:clrMapOvr>
  <mc:AlternateContent xmlns:mc="http://schemas.openxmlformats.org/markup-compatibility/2006">
    <mc:Choice xmlns="" xmlns:p14="http://schemas.microsoft.com/office/powerpoint/2010/main" Requires="p14">
      <p:transition spd="slow" p14:dur="1500">
        <p14:glitter dir="u" pattern="hexagon"/>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JA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JAVA</Template>
  <TotalTime>5008</TotalTime>
  <Words>1751</Words>
  <Application>Microsoft Office PowerPoint</Application>
  <PresentationFormat>On-screen Show (4:3)</PresentationFormat>
  <Paragraphs>236</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JAVA</vt:lpstr>
      <vt:lpstr> بسم الله  الرحمن الرحيم</vt:lpstr>
      <vt:lpstr>Slide 2</vt:lpstr>
      <vt:lpstr>تنبيه: </vt:lpstr>
      <vt:lpstr>الأهداف</vt:lpstr>
      <vt:lpstr>تعريف:</vt:lpstr>
      <vt:lpstr>فوائد استخدام الدوال:</vt:lpstr>
      <vt:lpstr>Types of Methods in Java</vt:lpstr>
      <vt:lpstr>Build-in Functions :</vt:lpstr>
      <vt:lpstr>ثانيا الدوال الخاصة بالنصوص:</vt:lpstr>
      <vt:lpstr>Slide 10</vt:lpstr>
      <vt:lpstr>معايير تصنيف الدوال المعرفة من قبل المبرمج:</vt:lpstr>
      <vt:lpstr>Slide 12</vt:lpstr>
      <vt:lpstr>Slide 13</vt:lpstr>
      <vt:lpstr>3. القيمة المرجعة لسطر الاستدعاء:</vt:lpstr>
      <vt:lpstr>Slide 15</vt:lpstr>
      <vt:lpstr>4. احتوائها على المعاملات:</vt:lpstr>
      <vt:lpstr>Slide 17</vt:lpstr>
      <vt:lpstr>الشكل العام للإعلان عن الدوال:</vt:lpstr>
      <vt:lpstr>مثال:</vt:lpstr>
      <vt:lpstr>Slide 20</vt:lpstr>
      <vt:lpstr>اشكال الدوال:</vt:lpstr>
      <vt:lpstr>طرق تمرير المعاملات للدالة:</vt:lpstr>
      <vt:lpstr>طرق التمرير:</vt:lpstr>
      <vt:lpstr>Slide 24</vt:lpstr>
      <vt:lpstr>مثال (1):</vt:lpstr>
      <vt:lpstr>Slide 26</vt:lpstr>
      <vt:lpstr>Slide 27</vt:lpstr>
      <vt:lpstr>مثال (2):</vt:lpstr>
      <vt:lpstr>Slide 29</vt:lpstr>
      <vt:lpstr>مثال (3):</vt:lpstr>
      <vt:lpstr>Slide 31</vt:lpstr>
      <vt:lpstr>مثال (4):</vt:lpstr>
      <vt:lpstr>Slide 33</vt:lpstr>
      <vt:lpstr>Slide 34</vt:lpstr>
      <vt:lpstr>Overloading Function:</vt:lpstr>
      <vt:lpstr>Slide 36</vt:lpstr>
      <vt:lpstr>Class &amp; Object:</vt:lpstr>
      <vt:lpstr>Slide 38</vt:lpstr>
      <vt:lpstr>:Constructor</vt:lpstr>
      <vt:lpstr>Slide 40</vt:lpstr>
      <vt:lpstr>Slide 41</vt:lpstr>
      <vt:lpstr>انشاء فئتك الخاصة:</vt:lpstr>
      <vt:lpstr>مطلوب في المعمل</vt:lpstr>
      <vt:lpstr>Slide 44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جامعة دنقــلا كلية علوم الحاسوب والتنمية البشرية</dc:title>
  <dc:creator>Dongolas</dc:creator>
  <cp:lastModifiedBy>MRT</cp:lastModifiedBy>
  <cp:revision>307</cp:revision>
  <dcterms:created xsi:type="dcterms:W3CDTF">2016-09-06T17:03:04Z</dcterms:created>
  <dcterms:modified xsi:type="dcterms:W3CDTF">2018-12-16T09:26:56Z</dcterms:modified>
</cp:coreProperties>
</file>