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Date Placeholder 29"/>
          <p:cNvSpPr>
            <a:spLocks noGrp="1"/>
          </p:cNvSpPr>
          <p:nvPr>
            <p:ph type="dt" sz="half" idx="10"/>
          </p:nvPr>
        </p:nvSpPr>
        <p:spPr/>
        <p:txBody>
          <a:bodyPr/>
          <a:lstStyle/>
          <a:p>
            <a:fld id="{1B8ABB09-4A1D-463E-8065-109CC2B7EFAA}" type="datetimeFigureOut">
              <a:rPr lang="ar-SA" smtClean="0"/>
              <a:t>21/03/1446</a:t>
            </a:fld>
            <a:endParaRPr lang="ar-SA"/>
          </a:p>
        </p:txBody>
      </p:sp>
      <p:sp>
        <p:nvSpPr>
          <p:cNvPr id="19" name="Footer Placeholder 18"/>
          <p:cNvSpPr>
            <a:spLocks noGrp="1"/>
          </p:cNvSpPr>
          <p:nvPr>
            <p:ph type="ftr" sz="quarter" idx="11"/>
          </p:nvPr>
        </p:nvSpPr>
        <p:spPr/>
        <p:txBody>
          <a:bodyPr/>
          <a:lstStyle/>
          <a:p>
            <a:endParaRPr lang="ar-SA"/>
          </a:p>
        </p:txBody>
      </p:sp>
      <p:sp>
        <p:nvSpPr>
          <p:cNvPr id="27" name="Slide Number Placeholder 26"/>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21/03/1446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21/03/1446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Content Placeholder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Date Placeholder 3"/>
          <p:cNvSpPr>
            <a:spLocks noGrp="1"/>
          </p:cNvSpPr>
          <p:nvPr>
            <p:ph type="dt" sz="half" idx="10"/>
          </p:nvPr>
        </p:nvSpPr>
        <p:spPr/>
        <p:txBody>
          <a:bodyPr/>
          <a:lstStyle/>
          <a:p>
            <a:fld id="{1B8ABB09-4A1D-463E-8065-109CC2B7EFAA}" type="datetimeFigureOut">
              <a:rPr lang="ar-SA" smtClean="0"/>
              <a:t>21/03/1446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Date Placeholder 3"/>
          <p:cNvSpPr>
            <a:spLocks noGrp="1"/>
          </p:cNvSpPr>
          <p:nvPr>
            <p:ph type="dt" sz="half" idx="10"/>
          </p:nvPr>
        </p:nvSpPr>
        <p:spPr/>
        <p:txBody>
          <a:bodyPr/>
          <a:lstStyle/>
          <a:p>
            <a:fld id="{1B8ABB09-4A1D-463E-8065-109CC2B7EFAA}" type="datetimeFigureOut">
              <a:rPr lang="ar-SA" smtClean="0"/>
              <a:t>21/03/1446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21/03/1446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Date Placeholder 6"/>
          <p:cNvSpPr>
            <a:spLocks noGrp="1"/>
          </p:cNvSpPr>
          <p:nvPr>
            <p:ph type="dt" sz="half" idx="10"/>
          </p:nvPr>
        </p:nvSpPr>
        <p:spPr/>
        <p:txBody>
          <a:bodyPr/>
          <a:lstStyle/>
          <a:p>
            <a:fld id="{1B8ABB09-4A1D-463E-8065-109CC2B7EFAA}" type="datetimeFigureOut">
              <a:rPr lang="ar-SA" smtClean="0"/>
              <a:t>21/03/1446</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Date Placeholder 2"/>
          <p:cNvSpPr>
            <a:spLocks noGrp="1"/>
          </p:cNvSpPr>
          <p:nvPr>
            <p:ph type="dt" sz="half" idx="10"/>
          </p:nvPr>
        </p:nvSpPr>
        <p:spPr/>
        <p:txBody>
          <a:bodyPr/>
          <a:lstStyle/>
          <a:p>
            <a:fld id="{1B8ABB09-4A1D-463E-8065-109CC2B7EFAA}" type="datetimeFigureOut">
              <a:rPr lang="ar-SA" smtClean="0"/>
              <a:t>21/03/1446</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21/03/1446</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Date Placeholder 4"/>
          <p:cNvSpPr>
            <a:spLocks noGrp="1"/>
          </p:cNvSpPr>
          <p:nvPr>
            <p:ph type="dt" sz="half" idx="10"/>
          </p:nvPr>
        </p:nvSpPr>
        <p:spPr/>
        <p:txBody>
          <a:bodyPr/>
          <a:lstStyle/>
          <a:p>
            <a:fld id="{1B8ABB09-4A1D-463E-8065-109CC2B7EFAA}" type="datetimeFigureOut">
              <a:rPr lang="ar-SA" smtClean="0"/>
              <a:t>21/03/1446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Date Placeholder 4"/>
          <p:cNvSpPr>
            <a:spLocks noGrp="1"/>
          </p:cNvSpPr>
          <p:nvPr>
            <p:ph type="dt" sz="half" idx="10"/>
          </p:nvPr>
        </p:nvSpPr>
        <p:spPr/>
        <p:txBody>
          <a:bodyPr/>
          <a:lstStyle/>
          <a:p>
            <a:fld id="{1B8ABB09-4A1D-463E-8065-109CC2B7EFAA}" type="datetimeFigureOut">
              <a:rPr lang="ar-SA" smtClean="0"/>
              <a:t>21/03/1446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a:xfrm>
            <a:off x="8077200" y="6356350"/>
            <a:ext cx="609600" cy="365125"/>
          </a:xfrm>
        </p:spPr>
        <p:txBody>
          <a:bodyPr/>
          <a:lstStyle/>
          <a:p>
            <a:fld id="{0B34F065-1154-456A-91E3-76DE8E75E17B}" type="slidenum">
              <a:rPr lang="ar-SA" smtClean="0"/>
              <a:t>‹#›</a:t>
            </a:fld>
            <a:endParaRPr lang="ar-S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الأيقونة لإضافة صورة</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8ABB09-4A1D-463E-8065-109CC2B7EFAA}" type="datetimeFigureOut">
              <a:rPr lang="ar-SA" smtClean="0"/>
              <a:t>21/03/1446</a:t>
            </a:fld>
            <a:endParaRPr lang="ar-S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34F065-1154-456A-91E3-76DE8E75E17B}" type="slidenum">
              <a:rPr lang="ar-SA" smtClean="0"/>
              <a:t>‹#›</a:t>
            </a:fld>
            <a:endParaRPr lang="ar-S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AE" dirty="0" smtClean="0"/>
              <a:t>بسم الله الرحمن الرحيم </a:t>
            </a:r>
            <a:endParaRPr lang="en-US" dirty="0"/>
          </a:p>
        </p:txBody>
      </p:sp>
      <p:sp>
        <p:nvSpPr>
          <p:cNvPr id="3" name="عنصر نائب للمحتوى 2"/>
          <p:cNvSpPr>
            <a:spLocks noGrp="1"/>
          </p:cNvSpPr>
          <p:nvPr>
            <p:ph idx="1"/>
          </p:nvPr>
        </p:nvSpPr>
        <p:spPr>
          <a:xfrm>
            <a:off x="467544" y="1916832"/>
            <a:ext cx="8229600" cy="3885064"/>
          </a:xfrm>
        </p:spPr>
        <p:txBody>
          <a:bodyPr>
            <a:normAutofit/>
          </a:bodyPr>
          <a:lstStyle/>
          <a:p>
            <a:pPr marL="0" indent="0" algn="ctr">
              <a:buNone/>
            </a:pPr>
            <a:endParaRPr lang="ar-AE" sz="8800" b="1" dirty="0"/>
          </a:p>
          <a:p>
            <a:pPr marL="0" indent="0" algn="ctr">
              <a:buNone/>
            </a:pPr>
            <a:r>
              <a:rPr lang="ar-AE" sz="8800" b="1" dirty="0" smtClean="0"/>
              <a:t>المحاضرة الأولى </a:t>
            </a:r>
            <a:endParaRPr lang="en-US" sz="8800" b="1" dirty="0"/>
          </a:p>
        </p:txBody>
      </p:sp>
    </p:spTree>
    <p:extLst>
      <p:ext uri="{BB962C8B-B14F-4D97-AF65-F5344CB8AC3E}">
        <p14:creationId xmlns:p14="http://schemas.microsoft.com/office/powerpoint/2010/main" val="333611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lstStyle/>
          <a:p>
            <a:pPr algn="just" rtl="1"/>
            <a:r>
              <a:rPr lang="ar-SA" b="1" dirty="0"/>
              <a:t>إن المنتجين أيضاً يسعون إلى الحصول على بيانات ومعلومات من المستهلكين عن سلعهم من حيث جودة السلعة أو سعرها أو تغليفها ...إلخ. ولذلك فإن المنتجين أو البائعين يحسنون ويطورون من طرق اتصالاتهم بالمستهلكين وأساليبها, لكي يظفروا بالمعلومات المطلوبة, والتي على ضوئها يمكن للمنشأة أن تأخذ آراء المستهلكين في الحسبان, ومن ثم تعدل وتطور في السلعة بما يؤدى إلى تحقيق رغبات المستهلكين.</a:t>
            </a:r>
            <a:endParaRPr lang="en-US" b="1" dirty="0"/>
          </a:p>
          <a:p>
            <a:pPr algn="just" rtl="1"/>
            <a:r>
              <a:rPr lang="ar-SA" b="1" dirty="0"/>
              <a:t>	إن هذا النظام المبسط كما يوضح </a:t>
            </a:r>
            <a:r>
              <a:rPr lang="ar-AE" b="1" dirty="0" smtClean="0"/>
              <a:t>ال</a:t>
            </a:r>
            <a:r>
              <a:rPr lang="ar-SA" b="1" dirty="0" smtClean="0"/>
              <a:t>شكل </a:t>
            </a:r>
            <a:r>
              <a:rPr lang="ar-AE" b="1" dirty="0" smtClean="0"/>
              <a:t>السابق </a:t>
            </a:r>
            <a:r>
              <a:rPr lang="ar-SA" b="1" dirty="0" smtClean="0"/>
              <a:t>قد </a:t>
            </a:r>
            <a:r>
              <a:rPr lang="ar-SA" b="1" dirty="0"/>
              <a:t>أهمل الوسطاء باعتبارهم عنصراً أساسياً في النظام التسويقي, ففي الاقتصاد الحديث يندر أن يتعامل المنتج مع المستهلك مباشرة وإنما الشائع هو استخدام الوسطاء لإيصال السلع إلى المستهلكين. ومن هنا تأتى أهمية هؤلاء الوسطاء, بل أن هؤلاء الوسطاء هم الذين يخلقون المنافع الزمانية والحيازية التي تم تناولها في التعريف الأول, ويشمل تجار الجملة وتجار التجزئة والوكلاء ممن سيرد الحديث عنهم في وحدة منفصلة.</a:t>
            </a:r>
            <a:endParaRPr lang="en-US" b="1" dirty="0"/>
          </a:p>
          <a:p>
            <a:pPr marL="0" indent="0" algn="just" rtl="1">
              <a:buNone/>
            </a:pPr>
            <a:endParaRPr lang="en-US" b="1" dirty="0"/>
          </a:p>
        </p:txBody>
      </p:sp>
    </p:spTree>
    <p:extLst>
      <p:ext uri="{BB962C8B-B14F-4D97-AF65-F5344CB8AC3E}">
        <p14:creationId xmlns:p14="http://schemas.microsoft.com/office/powerpoint/2010/main" val="2603590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268760"/>
            <a:ext cx="8229600" cy="5055840"/>
          </a:xfrm>
        </p:spPr>
        <p:txBody>
          <a:bodyPr>
            <a:normAutofit/>
          </a:bodyPr>
          <a:lstStyle/>
          <a:p>
            <a:pPr marL="0" indent="0" algn="just" rtl="1">
              <a:buNone/>
            </a:pPr>
            <a:r>
              <a:rPr lang="ar-SA" sz="3200" b="1" dirty="0"/>
              <a:t>إن من بين الأطراف المهمة في النظام التسويقي للمنشأة الإنتاجية </a:t>
            </a:r>
            <a:r>
              <a:rPr lang="ar-SA" sz="3200" b="1" dirty="0">
                <a:solidFill>
                  <a:srgbClr val="C00000"/>
                </a:solidFill>
              </a:rPr>
              <a:t>الممولين</a:t>
            </a:r>
            <a:r>
              <a:rPr lang="ar-SA" sz="3200" b="1" dirty="0"/>
              <a:t> </a:t>
            </a:r>
            <a:r>
              <a:rPr lang="ar-SA" sz="3200" b="1" dirty="0" smtClean="0"/>
              <a:t>فهم </a:t>
            </a:r>
            <a:r>
              <a:rPr lang="ar-SA" sz="3200" b="1" dirty="0"/>
              <a:t>نقطة البداية في العملية الإنتاجية إذ يمدون المنشأة بحاجتها من المواد الخام اللازمة للإنتاج, ومن هنا فإن شكل العلاقة معهم تكتسب أهمية كبيرة لأنه ينبني عليها استمرار المنشأة في إنتاج السلعة المعينة, ففي بعض الأحيان قد تصبح المنشأة تحت رحمة مصادر الإمداد إذا كان هذا المصدر محتكرا لإنتاج المواد الخام. وبالطبع فإن المنشأة ستكون في وضع أفضل إذا كانت مصادر الإمداد متعددة تسودها المنافع الحرة.</a:t>
            </a:r>
            <a:endParaRPr lang="en-US" sz="3200" b="1" dirty="0"/>
          </a:p>
          <a:p>
            <a:pPr marL="0" indent="0" algn="just" rtl="1">
              <a:buNone/>
            </a:pPr>
            <a:endParaRPr lang="en-US" sz="3200" b="1" dirty="0"/>
          </a:p>
        </p:txBody>
      </p:sp>
    </p:spTree>
    <p:extLst>
      <p:ext uri="{BB962C8B-B14F-4D97-AF65-F5344CB8AC3E}">
        <p14:creationId xmlns:p14="http://schemas.microsoft.com/office/powerpoint/2010/main" val="2012969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980728"/>
            <a:ext cx="8229600" cy="5343872"/>
          </a:xfrm>
        </p:spPr>
        <p:txBody>
          <a:bodyPr>
            <a:normAutofit/>
          </a:bodyPr>
          <a:lstStyle/>
          <a:p>
            <a:pPr marL="0" indent="0" algn="just" rtl="1">
              <a:buNone/>
            </a:pPr>
            <a:r>
              <a:rPr lang="ar-SA" sz="3600" b="1" dirty="0"/>
              <a:t>يعتبر </a:t>
            </a:r>
            <a:r>
              <a:rPr lang="ar-SA" sz="3600" b="1" dirty="0">
                <a:solidFill>
                  <a:srgbClr val="C00000"/>
                </a:solidFill>
              </a:rPr>
              <a:t>المنافسون</a:t>
            </a:r>
            <a:r>
              <a:rPr lang="ar-SA" sz="3600" b="1" dirty="0"/>
              <a:t> طرفاً هاماً في النظام التسويقي,</a:t>
            </a:r>
            <a:r>
              <a:rPr lang="ar-SA" sz="3600" dirty="0"/>
              <a:t> فهم يشاركون المنشأة, أو بالأحرى ينافسونها في مصادر إمدادها بالمواد الخام, وفى الوسطاء, وفى المستهلكين, وعليه فإن الشكل التنافسي في مجال الصناعة, التي تعمل فيها المنشاة يعتبر من الأهمية بمكان, فالمنافسة الحرة أو المنافسة الاحتكارية أو احتكار القلة أو الاحتكار الكامل يتطلب كل منها سياسات تسويقية مختلفة تنتهجها المنشأة لتحقيق أهدافها في ظل أي منها.</a:t>
            </a:r>
            <a:endParaRPr lang="en-US" sz="3600" dirty="0"/>
          </a:p>
          <a:p>
            <a:pPr marL="0" indent="0" algn="just" rtl="1">
              <a:buNone/>
            </a:pPr>
            <a:endParaRPr lang="en-US" sz="3600" dirty="0"/>
          </a:p>
        </p:txBody>
      </p:sp>
    </p:spTree>
    <p:extLst>
      <p:ext uri="{BB962C8B-B14F-4D97-AF65-F5344CB8AC3E}">
        <p14:creationId xmlns:p14="http://schemas.microsoft.com/office/powerpoint/2010/main" val="1225007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rmAutofit fontScale="92500" lnSpcReduction="10000"/>
          </a:bodyPr>
          <a:lstStyle/>
          <a:p>
            <a:pPr algn="just" rtl="1"/>
            <a:r>
              <a:rPr lang="ar-SA" b="1" dirty="0"/>
              <a:t>إلى جانب الأطراف التي ذكرناها هنالك </a:t>
            </a:r>
            <a:r>
              <a:rPr lang="ar-SA" b="1" dirty="0">
                <a:solidFill>
                  <a:srgbClr val="C00000"/>
                </a:solidFill>
              </a:rPr>
              <a:t>المؤسسات المالية </a:t>
            </a:r>
            <a:r>
              <a:rPr lang="ar-SA" b="1" dirty="0"/>
              <a:t>التي توفر التمويل اللازم للمنشآت, والتي تكتسب أهمية كبيرة في ظل اقتصاد النقود, وبالتالي فلابد للمنشأة أن تقوى علاقاتها بهذه المؤسسات, وأخيراً فإن هناك ما يعرف </a:t>
            </a:r>
            <a:r>
              <a:rPr lang="ar-SA" b="1" dirty="0">
                <a:solidFill>
                  <a:srgbClr val="C00000"/>
                </a:solidFill>
              </a:rPr>
              <a:t>بمجموعات الضغط </a:t>
            </a:r>
            <a:r>
              <a:rPr lang="ar-SA" b="1" dirty="0"/>
              <a:t>والتي تتكون من جماعات السلام الأخضر, وجمعيات حماية المستهلك, ولقد اكتسبت جماعات السلام الأخضر أهمية كبيرة خلال العقود الأخيرة من القرن الماضي, والقرن الحالي, بتحولها من جماعات غير رسمية تسعى للحفاظ على البيئة نظيفة خالية من عوامل التلوث, إلى أحزاب سياسية تسعى إلى الوصول إلى السلطة، ومن ثم استخدامها كأداة لتنفيذ سياساتها وتحقيق أهدافها, وتلك السياسات هي التي تحد من إقامة الصناعات التي تؤدي إلى تلوث البيئة، وسن القوانين والتشريعات التي تجبر المنشآت الصناعية القائمة على ابتداع الأساليب التي تقلل من عوامل التلوث, أما جمعيات حماية المستهلك، فهي تعنى بحفظ حقوق المستهلك، وضمان الحصول على تلك الحقوق, والمتمثلة في حمايته من الأضرار, التي قد تلحق به من استهلاكه لبعض السلع التي تحتوى على مواد ضارة بالصحة, بالنسبة للمواد الغذائية، أو الأدوية, وكذلك سلع البناء, أو التشييد, التي لا تطابق المواصفات المطلوبة, مما قد يترتب على استخدامها انهيار المباني أو المنشآت.</a:t>
            </a:r>
            <a:endParaRPr lang="en-US" b="1" dirty="0"/>
          </a:p>
          <a:p>
            <a:pPr algn="just" rtl="1"/>
            <a:endParaRPr lang="en-US" b="1" dirty="0"/>
          </a:p>
        </p:txBody>
      </p:sp>
    </p:spTree>
    <p:extLst>
      <p:ext uri="{BB962C8B-B14F-4D97-AF65-F5344CB8AC3E}">
        <p14:creationId xmlns:p14="http://schemas.microsoft.com/office/powerpoint/2010/main" val="254080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476672"/>
            <a:ext cx="8229600" cy="1143000"/>
          </a:xfrm>
        </p:spPr>
        <p:txBody>
          <a:bodyPr>
            <a:normAutofit fontScale="90000"/>
          </a:bodyPr>
          <a:lstStyle/>
          <a:p>
            <a:pPr algn="r" rtl="1"/>
            <a:r>
              <a:rPr lang="ar-SA" b="1" dirty="0"/>
              <a:t>التسويق كعملية اجتماعية لإشباع الحاجات والرغبات </a:t>
            </a:r>
            <a:endParaRPr lang="en-US" dirty="0"/>
          </a:p>
        </p:txBody>
      </p:sp>
      <p:sp>
        <p:nvSpPr>
          <p:cNvPr id="3" name="عنصر نائب للمحتوى 2"/>
          <p:cNvSpPr>
            <a:spLocks noGrp="1"/>
          </p:cNvSpPr>
          <p:nvPr>
            <p:ph idx="1"/>
          </p:nvPr>
        </p:nvSpPr>
        <p:spPr>
          <a:xfrm>
            <a:off x="457200" y="1935480"/>
            <a:ext cx="8229600" cy="4661872"/>
          </a:xfrm>
        </p:spPr>
        <p:txBody>
          <a:bodyPr>
            <a:noAutofit/>
          </a:bodyPr>
          <a:lstStyle/>
          <a:p>
            <a:pPr algn="justLow" rtl="1"/>
            <a:r>
              <a:rPr lang="ar-SA" sz="3200" b="1" dirty="0"/>
              <a:t>عرف كوتلر </a:t>
            </a:r>
            <a:r>
              <a:rPr lang="en-US" sz="3200" b="1" dirty="0"/>
              <a:t>Cotler</a:t>
            </a:r>
            <a:r>
              <a:rPr lang="ar-SA" sz="3200" b="1" dirty="0"/>
              <a:t> التسويق بأنه </a:t>
            </a:r>
            <a:r>
              <a:rPr lang="ar-SA" sz="3200" b="1" dirty="0">
                <a:solidFill>
                  <a:srgbClr val="C00000"/>
                </a:solidFill>
              </a:rPr>
              <a:t>عملية اجتماعية, تمكن الأفراد والجماعات من الحصول على ما يحتاجونه أو يرغبون فيه، وذلك عن طريق إنتاج ومبادلة السلع والقيم مع الآخرين.</a:t>
            </a:r>
            <a:endParaRPr lang="en-US" sz="3200" b="1" dirty="0">
              <a:solidFill>
                <a:srgbClr val="C00000"/>
              </a:solidFill>
            </a:endParaRPr>
          </a:p>
          <a:p>
            <a:pPr algn="justLow" rtl="1"/>
            <a:r>
              <a:rPr lang="ar-SA" sz="3200" b="1" dirty="0"/>
              <a:t>هذا التعريف كما يرى كوتلر ينبني على مفاهيم أساسية، </a:t>
            </a:r>
            <a:r>
              <a:rPr lang="ar-SA" sz="3200" b="1" dirty="0">
                <a:solidFill>
                  <a:srgbClr val="C00000"/>
                </a:solidFill>
              </a:rPr>
              <a:t>هي الحاجات, والرغبات, والطلب, والسلع, والقيم, والإشباع, والتبادل, والمعاملات, والسوق, والتسويق, والمسوقين. </a:t>
            </a:r>
            <a:r>
              <a:rPr lang="ar-SA" sz="3200" b="1" dirty="0"/>
              <a:t>وبالتالي فقد دلف إلى توضيح كل واحد من هذه المفاهيم على النحو الآتي والذي يوضحه </a:t>
            </a:r>
            <a:r>
              <a:rPr lang="ar-AE" sz="3200" b="1" dirty="0" smtClean="0"/>
              <a:t>ال</a:t>
            </a:r>
            <a:r>
              <a:rPr lang="ar-SA" sz="3200" b="1" dirty="0" smtClean="0"/>
              <a:t>شكل</a:t>
            </a:r>
            <a:r>
              <a:rPr lang="ar-AE" sz="3200" b="1" dirty="0" smtClean="0"/>
              <a:t> التالي :</a:t>
            </a:r>
            <a:endParaRPr lang="en-US" sz="3200" b="1" dirty="0"/>
          </a:p>
          <a:p>
            <a:pPr marL="0" indent="0" algn="justLow" rtl="1">
              <a:buNone/>
            </a:pPr>
            <a:endParaRPr lang="en-US" sz="3200" b="1" dirty="0"/>
          </a:p>
        </p:txBody>
      </p:sp>
    </p:spTree>
    <p:extLst>
      <p:ext uri="{BB962C8B-B14F-4D97-AF65-F5344CB8AC3E}">
        <p14:creationId xmlns:p14="http://schemas.microsoft.com/office/powerpoint/2010/main" val="2679515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8856984"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40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الحاجات والرغبات </a:t>
            </a:r>
            <a:r>
              <a:rPr lang="ar-SA" b="1" dirty="0" smtClean="0"/>
              <a:t>والطلب</a:t>
            </a:r>
            <a:r>
              <a:rPr lang="ar-AE" b="1" dirty="0" smtClean="0"/>
              <a:t> : </a:t>
            </a:r>
            <a:endParaRPr lang="en-US" dirty="0"/>
          </a:p>
        </p:txBody>
      </p:sp>
      <p:sp>
        <p:nvSpPr>
          <p:cNvPr id="3" name="عنصر نائب للمحتوى 2"/>
          <p:cNvSpPr>
            <a:spLocks noGrp="1"/>
          </p:cNvSpPr>
          <p:nvPr>
            <p:ph idx="1"/>
          </p:nvPr>
        </p:nvSpPr>
        <p:spPr/>
        <p:txBody>
          <a:bodyPr>
            <a:noAutofit/>
          </a:bodyPr>
          <a:lstStyle/>
          <a:p>
            <a:pPr algn="justLow" rtl="1"/>
            <a:r>
              <a:rPr lang="ar-SA" sz="2800" b="1" dirty="0"/>
              <a:t>إن الحاجات والرغبات تعد نقطة الانطلاق في التسويق, فالناس يحتاجون إلى الطعام، والهواء، والماء، والملابس، والمأوى، لكي يحيوا أو يعيشوا، علاوة على ذلك فإن للناس رغبة عارمة للترفيه والتعليم والخدمات الأخرى, كما أنهم يفضلون أشكالاً محددة من السلع والخدمات.</a:t>
            </a:r>
            <a:endParaRPr lang="en-US" sz="2800" b="1" dirty="0"/>
          </a:p>
          <a:p>
            <a:pPr algn="justLow" rtl="1"/>
            <a:r>
              <a:rPr lang="ar-SA" sz="2800" b="1" dirty="0"/>
              <a:t>	إن حاجات الناس ورغباتهم شهدت تصاعداً كبيراً في الدول الصناعية المتقدمة, والدول النامية على حد سواء, وذلك بفضل تحسن الأحوال الاقتصادية, وزيادة الدخل في كثير من الدول من ناحية, وميل المنشآت الصناعية إلى إنتاج سلع مختلفة بكميات كبيرة من ناحية أخرى</a:t>
            </a:r>
            <a:endParaRPr lang="en-US" sz="2800" b="1" dirty="0"/>
          </a:p>
        </p:txBody>
      </p:sp>
    </p:spTree>
    <p:extLst>
      <p:ext uri="{BB962C8B-B14F-4D97-AF65-F5344CB8AC3E}">
        <p14:creationId xmlns:p14="http://schemas.microsoft.com/office/powerpoint/2010/main" val="3677566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29095" y="116632"/>
            <a:ext cx="8928992" cy="6741368"/>
          </a:xfrm>
        </p:spPr>
        <p:txBody>
          <a:bodyPr>
            <a:noAutofit/>
          </a:bodyPr>
          <a:lstStyle/>
          <a:p>
            <a:pPr marL="0" indent="0" algn="just" rtl="1">
              <a:buNone/>
            </a:pPr>
            <a:r>
              <a:rPr lang="ar-SA" sz="2800" b="1" dirty="0"/>
              <a:t>ولقد عرف كوتلر الحاجات, </a:t>
            </a:r>
            <a:r>
              <a:rPr lang="ar-SA" sz="2800" b="1" dirty="0">
                <a:solidFill>
                  <a:srgbClr val="C00000"/>
                </a:solidFill>
              </a:rPr>
              <a:t>بأنها حالة الشعور بالحرمان من مشبع أساسي</a:t>
            </a:r>
            <a:r>
              <a:rPr lang="ar-SA" sz="2800" b="1" dirty="0"/>
              <a:t>, فالجوع هو حالة حرمان من الطعام، فالإنسان يحتاج إلى الأكل، والمأوى، والأمن، والانتماء، والتقدير، وبعض الحاجات الأخرى البسيطة اللازمة لبقاء الإنسان على قيد الحياة, إن الحاجات لا تخلق بواسطة المجتمع أو المسوقين، ولكنها توجد في الجهاز البيولوجي للإنسان, ولا يختلف الناس في حاجاتهم الأساسية التي تم ذكرها, فالإنسان، أي إنسان بغض النظر عن جنسه, أو لونه, أو عرقه, أو عمره, أو مكان سكنه, فهو يحتاج إلى ما ذكر من أشياء</a:t>
            </a:r>
            <a:r>
              <a:rPr lang="ar-SA" sz="2800" b="1" dirty="0" smtClean="0"/>
              <a:t>.</a:t>
            </a:r>
            <a:r>
              <a:rPr lang="ar-SA" sz="2800" b="1" dirty="0"/>
              <a:t> أما الرغبات، فهي الميل إلى مشبعات معينة لتلك الحاجات العميقة, أو هي الأشكال التي يتخذها إشباع تلك الحاجات. ...إلخ. الإنسان يحتاج إلى الطعام، ولكن بشكل ونوع هذا الطعام يختلف من قطر إلى آخر، أو من شعب إلى آخر، أو من جنس إلى آخر، أو من لون إلى آخر، فالسوداني مثلا يحتاج إلى الطعام، ولكنه يأكل العصيدة أو الكسرة أو القراصة أو الرغيف، والأمريكي يأكل الهامبرجر والإيطالي يأكل البيتزا.. إلخ, يعني أن حاجات كل هؤلاء واحدة، ولكن رغباتهم تختلف بحسب العوامل البيئية أو الأمنية أو الاقتصادية.. الخ, إذن فإن الحاجات محدودة ولكن الرغبات كثيرة وغير محددة. </a:t>
            </a:r>
            <a:endParaRPr lang="en-US" sz="2800" b="1" dirty="0"/>
          </a:p>
          <a:p>
            <a:pPr marL="0" indent="0" algn="just" rtl="1">
              <a:buNone/>
            </a:pPr>
            <a:endParaRPr lang="en-US" sz="2800" b="1" dirty="0"/>
          </a:p>
        </p:txBody>
      </p:sp>
    </p:spTree>
    <p:extLst>
      <p:ext uri="{BB962C8B-B14F-4D97-AF65-F5344CB8AC3E}">
        <p14:creationId xmlns:p14="http://schemas.microsoft.com/office/powerpoint/2010/main" val="1611228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6093296"/>
          </a:xfrm>
        </p:spPr>
        <p:txBody>
          <a:bodyPr>
            <a:noAutofit/>
          </a:bodyPr>
          <a:lstStyle/>
          <a:p>
            <a:pPr algn="just" rtl="1"/>
            <a:r>
              <a:rPr lang="ar-SA" sz="3600" b="1" dirty="0">
                <a:solidFill>
                  <a:srgbClr val="C00000"/>
                </a:solidFill>
              </a:rPr>
              <a:t>إن الطلب هو الرغبة في سلعة معينة مسنودة بالمقدرة والاستعداد لشرائها،</a:t>
            </a:r>
            <a:r>
              <a:rPr lang="ar-SA" sz="3600" b="1" dirty="0"/>
              <a:t> وعليه فإن الرغبة تغدو طلباً عندما تتوافر المقدرة الشرائية للراغب في الشراء, فكثير من الأشخاص يرغبون في امتلاك قصر منيف، أو مبنى فخم، ولكن لا يمكنهم شراؤه, وعموماً فإن التسويقيين يحثون المستهلكين بشتى الأساليب والوسائل لشراء سلعهم, وهم في ذلك يحركون كوامن الرغبة لدى المستهلكين في شتى الوجوه, فالمستهلك الذي يرغب في تحقيق مكانة اجتماعية مرموقة, يعرض عليه المسوقون سيارة فارهة كاديلاك أو </a:t>
            </a:r>
            <a:r>
              <a:rPr lang="ar-SA" sz="3600" b="1" dirty="0" smtClean="0"/>
              <a:t>مرسيدس </a:t>
            </a:r>
            <a:r>
              <a:rPr lang="ar-SA" sz="3600" b="1" dirty="0"/>
              <a:t>بينز مثلاً.</a:t>
            </a:r>
            <a:endParaRPr lang="en-US" sz="3600" b="1" dirty="0"/>
          </a:p>
          <a:p>
            <a:pPr algn="just" rtl="1"/>
            <a:endParaRPr lang="en-US" sz="3600" b="1" dirty="0"/>
          </a:p>
        </p:txBody>
      </p:sp>
    </p:spTree>
    <p:extLst>
      <p:ext uri="{BB962C8B-B14F-4D97-AF65-F5344CB8AC3E}">
        <p14:creationId xmlns:p14="http://schemas.microsoft.com/office/powerpoint/2010/main" val="145293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404664"/>
            <a:ext cx="8229600" cy="1440160"/>
          </a:xfrm>
        </p:spPr>
        <p:txBody>
          <a:bodyPr>
            <a:normAutofit fontScale="90000"/>
          </a:bodyPr>
          <a:lstStyle/>
          <a:p>
            <a:pPr algn="r"/>
            <a:r>
              <a:rPr lang="ar-AE" b="1" dirty="0" smtClean="0"/>
              <a:t> </a:t>
            </a:r>
            <a:r>
              <a:rPr lang="ar-SA" b="1" dirty="0" smtClean="0"/>
              <a:t>ب</a:t>
            </a:r>
            <a:r>
              <a:rPr lang="ar-SA" b="1" dirty="0"/>
              <a:t>. </a:t>
            </a:r>
            <a:r>
              <a:rPr lang="ar-SA" b="1" dirty="0" smtClean="0"/>
              <a:t>السلع</a:t>
            </a:r>
            <a:r>
              <a:rPr lang="ar-AE" b="1" dirty="0" smtClean="0"/>
              <a:t>:</a:t>
            </a:r>
            <a:r>
              <a:rPr lang="en-US" dirty="0"/>
              <a:t/>
            </a:r>
            <a:br>
              <a:rPr lang="en-US" dirty="0"/>
            </a:br>
            <a:endParaRPr lang="en-US" dirty="0"/>
          </a:p>
        </p:txBody>
      </p:sp>
      <p:sp>
        <p:nvSpPr>
          <p:cNvPr id="3" name="عنصر نائب للمحتوى 2"/>
          <p:cNvSpPr>
            <a:spLocks noGrp="1"/>
          </p:cNvSpPr>
          <p:nvPr>
            <p:ph idx="1"/>
          </p:nvPr>
        </p:nvSpPr>
        <p:spPr>
          <a:xfrm>
            <a:off x="457200" y="1412776"/>
            <a:ext cx="8229600" cy="4911824"/>
          </a:xfrm>
        </p:spPr>
        <p:txBody>
          <a:bodyPr>
            <a:normAutofit/>
          </a:bodyPr>
          <a:lstStyle/>
          <a:p>
            <a:pPr algn="just" rtl="1"/>
            <a:r>
              <a:rPr lang="ar-SA" sz="2800" b="1" dirty="0">
                <a:solidFill>
                  <a:srgbClr val="C00000"/>
                </a:solidFill>
              </a:rPr>
              <a:t>إن إشباع الحاجات والرغبات لا يتم إلا باستخدام السلع, والسلع بصورة عامة أنها أي شكل يمكن أن يعرض لشخص لإشباع حاجة أو رغبة،</a:t>
            </a:r>
            <a:r>
              <a:rPr lang="ar-SA" sz="2800" b="1" dirty="0"/>
              <a:t> وعادة ما يتبادر إلى ذهن الإنسان عند ذكر السلعة أنها ذلك الشيء الملموس كالسيارة أو الثلاجة أو البرتقالة.. الخ, وعادة ما يستخدم مصطلح أو تعبير سلع وخدمات للتفريق بين السلع المحسوسة وغير المحسوسة, غير أنه من المفيد أن تعلم أن السلعة ليست هدفاً في حد ذاتها, وإنما هي وسيلة لتحقيق هدف، هو إشباع حاجة أو رغبة المستهلك, وعليه فإن السلعة تحوى مجموعة من المنافع, وتنبع أهميتها بالتالي من المنافع التي تقدمها, ومن ثم فإن الاختلاف الشكلي بين السلع والخدمات، لا يغير من حقيقة أن كليهما يشبع الحاجة أو الرغبة, إن الخدمات تتخذ أشكالاً مختلفة</a:t>
            </a:r>
            <a:endParaRPr lang="en-US" sz="2800" b="1" dirty="0"/>
          </a:p>
        </p:txBody>
      </p:sp>
    </p:spTree>
    <p:extLst>
      <p:ext uri="{BB962C8B-B14F-4D97-AF65-F5344CB8AC3E}">
        <p14:creationId xmlns:p14="http://schemas.microsoft.com/office/powerpoint/2010/main" val="81595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7200" b="1" dirty="0"/>
              <a:t>تعريف </a:t>
            </a:r>
            <a:r>
              <a:rPr lang="ar-SA" sz="7200" b="1" dirty="0" smtClean="0"/>
              <a:t>التسويق</a:t>
            </a:r>
            <a:r>
              <a:rPr lang="ar-AE" sz="7200" b="1" dirty="0" smtClean="0"/>
              <a:t> : </a:t>
            </a:r>
            <a:r>
              <a:rPr lang="ar-SA" sz="7200" b="1" dirty="0" smtClean="0"/>
              <a:t> </a:t>
            </a:r>
            <a:endParaRPr lang="en-US" sz="7200" dirty="0"/>
          </a:p>
        </p:txBody>
      </p:sp>
      <p:sp>
        <p:nvSpPr>
          <p:cNvPr id="3" name="عنصر نائب للمحتوى 2"/>
          <p:cNvSpPr>
            <a:spLocks noGrp="1"/>
          </p:cNvSpPr>
          <p:nvPr>
            <p:ph idx="1"/>
          </p:nvPr>
        </p:nvSpPr>
        <p:spPr/>
        <p:txBody>
          <a:bodyPr>
            <a:normAutofit/>
          </a:bodyPr>
          <a:lstStyle/>
          <a:p>
            <a:pPr marL="0" indent="0" algn="just" rtl="1">
              <a:buNone/>
            </a:pPr>
            <a:r>
              <a:rPr lang="ar-SA" sz="3200" dirty="0"/>
              <a:t>قدَّم الكُتَّاب والمهتمون بالتسويق تعريفات متعددة له، اختلفت باختلاف نظرتهم ورؤيتهم لعملية التسويق ، والأهداف المرتجى تحقيقها منه, وقد اتجه بعض أساتذة التسويق إلى تقسيم تلك التعريفات إلى التعريف الضيق والتعريف الشامل للتسويق، بينما اتجه أساتذة آخرون إلى تناول تلك التعريفات من خلال الوظائف التي يؤديها التسويق أو المنافع التي يخلقها، وعلى كل سيتم </a:t>
            </a:r>
            <a:r>
              <a:rPr lang="ar-SA" sz="3200" b="1" dirty="0"/>
              <a:t>تناول تعريفات التسويق بتقسيمها من حيث الاتجاه الأساسي الذي يتخذه التعريف وذلك على النحو التالي:</a:t>
            </a:r>
            <a:endParaRPr lang="en-US" sz="3200" dirty="0"/>
          </a:p>
          <a:p>
            <a:pPr marL="0" indent="0" algn="just" rtl="1">
              <a:buNone/>
            </a:pPr>
            <a:endParaRPr lang="en-US" sz="3200" dirty="0"/>
          </a:p>
        </p:txBody>
      </p:sp>
    </p:spTree>
    <p:extLst>
      <p:ext uri="{BB962C8B-B14F-4D97-AF65-F5344CB8AC3E}">
        <p14:creationId xmlns:p14="http://schemas.microsoft.com/office/powerpoint/2010/main" val="3909654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القيم </a:t>
            </a:r>
            <a:r>
              <a:rPr lang="ar-SA" b="1" dirty="0" smtClean="0"/>
              <a:t>والإشباع</a:t>
            </a:r>
            <a:r>
              <a:rPr lang="ar-AE" b="1" dirty="0"/>
              <a:t>:</a:t>
            </a:r>
            <a:r>
              <a:rPr lang="ar-SA" b="1" dirty="0" smtClean="0"/>
              <a:t> </a:t>
            </a:r>
            <a:endParaRPr lang="en-US" b="1" dirty="0"/>
          </a:p>
        </p:txBody>
      </p:sp>
      <p:sp>
        <p:nvSpPr>
          <p:cNvPr id="3" name="عنصر نائب للمحتوى 2"/>
          <p:cNvSpPr>
            <a:spLocks noGrp="1"/>
          </p:cNvSpPr>
          <p:nvPr>
            <p:ph idx="1"/>
          </p:nvPr>
        </p:nvSpPr>
        <p:spPr/>
        <p:txBody>
          <a:bodyPr>
            <a:normAutofit/>
          </a:bodyPr>
          <a:lstStyle/>
          <a:p>
            <a:pPr marL="0" indent="0" algn="just" rtl="1">
              <a:buNone/>
            </a:pPr>
            <a:r>
              <a:rPr lang="ar-SA" sz="2800" b="1" dirty="0"/>
              <a:t>إن المستهلك ينظر إلى السلعة على أنها تتكون من عدة قيم, وبالتالي فإنه يختار السلعة التي تشتمل على أكبر عدد أو أعلى مستوى من القيم, فالمستهلك الذي يرغب في السفر إلى مكان ما, يفكر في أفضل الوسائل "السلع" التي تحقق له رغبته, أو تشبعها, وفى هذه الحالة فإن القيم المتوقع التفكير فيها هي السرعة, والأمان, والراحة, والتكلفة, ولاشك أن المسافر سيعطى وزناً معيناً لكل واحدة من تلك العناصر فقد يرغب في الوصول بأسرع وقت وبأقل مخاطرة, أو بأمان تام, وبراحة تامة, وبتكلفة زهيدة, وطالما أن هناك خيارات متعددة, فإن المسافر سيفاضل بين وسائل السفر المختلفة, ليختار من بينها في نهاية الأمر الوسيلة التي تحقق له أعلى منفعة.</a:t>
            </a:r>
            <a:endParaRPr lang="en-US" sz="2800" b="1" dirty="0"/>
          </a:p>
          <a:p>
            <a:pPr marL="0" indent="0" algn="just" rtl="1">
              <a:buNone/>
            </a:pPr>
            <a:endParaRPr lang="en-US" sz="2800" b="1" dirty="0"/>
          </a:p>
        </p:txBody>
      </p:sp>
    </p:spTree>
    <p:extLst>
      <p:ext uri="{BB962C8B-B14F-4D97-AF65-F5344CB8AC3E}">
        <p14:creationId xmlns:p14="http://schemas.microsoft.com/office/powerpoint/2010/main" val="154683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188640"/>
            <a:ext cx="8229600" cy="1143000"/>
          </a:xfrm>
        </p:spPr>
        <p:txBody>
          <a:bodyPr/>
          <a:lstStyle/>
          <a:p>
            <a:pPr algn="r" rtl="1"/>
            <a:r>
              <a:rPr lang="ar-SA" b="1" dirty="0"/>
              <a:t>التبادل </a:t>
            </a:r>
            <a:r>
              <a:rPr lang="ar-SA" b="1" dirty="0" smtClean="0"/>
              <a:t>والمعاملات</a:t>
            </a:r>
            <a:r>
              <a:rPr lang="ar-AE" b="1" dirty="0" smtClean="0"/>
              <a:t>:</a:t>
            </a:r>
            <a:endParaRPr lang="en-US" dirty="0"/>
          </a:p>
        </p:txBody>
      </p:sp>
      <p:sp>
        <p:nvSpPr>
          <p:cNvPr id="3" name="عنصر نائب للمحتوى 2"/>
          <p:cNvSpPr>
            <a:spLocks noGrp="1"/>
          </p:cNvSpPr>
          <p:nvPr>
            <p:ph idx="1"/>
          </p:nvPr>
        </p:nvSpPr>
        <p:spPr>
          <a:xfrm>
            <a:off x="457200" y="1412776"/>
            <a:ext cx="8229600" cy="4911824"/>
          </a:xfrm>
        </p:spPr>
        <p:txBody>
          <a:bodyPr>
            <a:noAutofit/>
          </a:bodyPr>
          <a:lstStyle/>
          <a:p>
            <a:pPr marL="0" indent="0" algn="just" rtl="1">
              <a:buNone/>
            </a:pPr>
            <a:r>
              <a:rPr lang="ar-SA" sz="2400" b="1" dirty="0"/>
              <a:t>يستطيع الإنسان الحصول على السلع بعدة طرق، بعضها مشروع, وبعضها غير ذلك, فالإنسان يمكنه أن ينتج حاجته من سلعة معينة، لاستخدامه الذاتي, ففي كثير من الدول النامية لا يزال يسود مفهوم الإنتاج للاكتفاء الذاتي فيقوم المزارعون بإنتاج المحاصيل الغذائية لاستهلاكهم الخاص, ومن ثم فلا يتوافر فائض من تلك المحاصيل حتى يعرض في السوق، وعلى المستوى الدولي إذا اعتمدت كل دولة على إنتاجها المحلى لإشباع حاجة مواطنيها فقط, فلن يتحقق التبادل التجاري بين الدول وبالتالي لن تكون هنالك تجارة دولية, وعلى كل فإن الإنتاج الذاتي قد يكون ضرورياً في مرحلة من مراحل التطور الاقتصادي لأي بلد من البلدان, ولكنه لن يفضى إلى تبادل السلع, كما يمكن للإنسان أن يحصل على بعض السلع كهدايا, أو عن طريق السرقة, أو التسول .. الخ, ولكن أيا من هذه الطرق لا تمت إلى التسويق بصلة, ولذلك </a:t>
            </a:r>
            <a:r>
              <a:rPr lang="ar-SA" sz="2400" b="1" dirty="0">
                <a:solidFill>
                  <a:srgbClr val="C00000"/>
                </a:solidFill>
              </a:rPr>
              <a:t>فإن التبادل هو الوسيلة الوحيدة المستخدمة في مجال التسويق للحصول على السلع, أو الخدمات, لإشباع الحاجات أو الرغبات, ولكي يتحقق التبادل لابد من توافر شروط معينة هي:</a:t>
            </a:r>
            <a:endParaRPr lang="en-US" sz="2400" b="1" dirty="0">
              <a:solidFill>
                <a:srgbClr val="C00000"/>
              </a:solidFill>
            </a:endParaRPr>
          </a:p>
          <a:p>
            <a:pPr marL="0" indent="0" algn="just" rtl="1">
              <a:buNone/>
            </a:pPr>
            <a:endParaRPr lang="en-US" sz="2400" b="1" dirty="0"/>
          </a:p>
        </p:txBody>
      </p:sp>
    </p:spTree>
    <p:extLst>
      <p:ext uri="{BB962C8B-B14F-4D97-AF65-F5344CB8AC3E}">
        <p14:creationId xmlns:p14="http://schemas.microsoft.com/office/powerpoint/2010/main" val="3419890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06489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031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904656"/>
          </a:xfrm>
        </p:spPr>
        <p:txBody>
          <a:bodyPr>
            <a:noAutofit/>
          </a:bodyPr>
          <a:lstStyle/>
          <a:p>
            <a:pPr algn="just" rtl="1"/>
            <a:r>
              <a:rPr lang="ar-SA" sz="3200" dirty="0"/>
              <a:t>إن التبادل يقتضى وجود فردين، أو مؤسستين، لديهما ما يقدمانه لبعضهما البعض من سلع ونقود, ولا يمكن للتبادل أن يتم إذا لم تتح فرصة الاتصال بين الطرفين. ولا يشترط بالطبع أن يكون الاتصال وجها لوجه, فقد يسرت ثورة الاتصالات بما استحدثته من وسائل اتصال, فرص الاتصال بين البائعين, والمشترين, فالهاتف, والفاكس, والبريد, والتلغراف, وأخيراً الإنترنت, كلها وسائل اختصرت كثيراً من الوقت والجهد والمنفعة في الاتصال بين أطراف التبادل, وقد وصلت هذه الثورة إلى مرحلة التجارة الإلكترونية, التي ستحدث انقلاباً كبيراً في مفاهيم التسويق وطرقه, إن توافر الحرية والرغبة لدى طرفي التبادل يؤدي إلى تهيئة البيئة الملائمة لإتمام عملية التبادل.</a:t>
            </a:r>
            <a:endParaRPr lang="en-US" sz="3200" dirty="0"/>
          </a:p>
          <a:p>
            <a:pPr algn="just" rtl="1"/>
            <a:endParaRPr lang="en-US" sz="3200" dirty="0"/>
          </a:p>
        </p:txBody>
      </p:sp>
    </p:spTree>
    <p:extLst>
      <p:ext uri="{BB962C8B-B14F-4D97-AF65-F5344CB8AC3E}">
        <p14:creationId xmlns:p14="http://schemas.microsoft.com/office/powerpoint/2010/main" val="2329831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rmAutofit/>
          </a:bodyPr>
          <a:lstStyle/>
          <a:p>
            <a:pPr marL="0" indent="0" algn="just" rtl="1">
              <a:buNone/>
            </a:pPr>
            <a:r>
              <a:rPr lang="ar-SA" sz="3200" b="1" dirty="0"/>
              <a:t>إن المعاملات لا تشترط أن تكون القيمة المتبادلة نقوداً فقط في مقابل السلع, بل يمكن أن تكون القيم المتفق عليها بين الطرفين سلعاً, وهو ما يعرف بالمقايضة, والتي تسود في الاقتصاديات البدائية ولكنها أيضاً توجد في الاقتصاديات الحديثة, فقد يقايض أحد الطرفين بيته بسيارة مثلاً, ولكن في هذه الحالة فإن تحديد قيمة السلعتين إنما يتم أيضا عبر النقود حيث يتم تقدير قيمة العربة وقيمة البيت ثم يرى كل طرف ما إذا كانت قيمة سلعته تساوى تماماً قيمة سلعة الآخر, أو أنها تزيد, أو تنقص, وهذا ما يجعل عملية المقايضة صعبة, وشائكة, في بعض الأحيان.</a:t>
            </a:r>
            <a:endParaRPr lang="en-US" sz="3200" b="1" dirty="0"/>
          </a:p>
          <a:p>
            <a:pPr marL="0" indent="0" algn="just" rtl="1">
              <a:buNone/>
            </a:pPr>
            <a:endParaRPr lang="en-US" sz="3200" b="1" dirty="0"/>
          </a:p>
        </p:txBody>
      </p:sp>
    </p:spTree>
    <p:extLst>
      <p:ext uri="{BB962C8B-B14F-4D97-AF65-F5344CB8AC3E}">
        <p14:creationId xmlns:p14="http://schemas.microsoft.com/office/powerpoint/2010/main" val="1516479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052736"/>
            <a:ext cx="8229600" cy="5271864"/>
          </a:xfrm>
        </p:spPr>
        <p:txBody>
          <a:bodyPr>
            <a:normAutofit/>
          </a:bodyPr>
          <a:lstStyle/>
          <a:p>
            <a:pPr algn="just" rtl="1"/>
            <a:r>
              <a:rPr lang="ar-SA" sz="4000" dirty="0"/>
              <a:t>إن المقايضة لا تقتصر على المعاملات الشخصية, أو بين الأفراد, ولكنها تشمل في بعض الأحيان التبادل التجاري بين الدول فيما يعرف بالصفقات المتكافئة والتي يتم فيها تبادل سلع بسلع أخرى كأن تصدر دولة ما قطناً إلى دولة أخرى وتحصل منها في المقابل على معدات زراعية مثلاً.</a:t>
            </a:r>
            <a:endParaRPr lang="en-US" sz="4000" dirty="0"/>
          </a:p>
          <a:p>
            <a:pPr algn="just" rtl="1"/>
            <a:endParaRPr lang="en-US" sz="4000" dirty="0"/>
          </a:p>
        </p:txBody>
      </p:sp>
    </p:spTree>
    <p:extLst>
      <p:ext uri="{BB962C8B-B14F-4D97-AF65-F5344CB8AC3E}">
        <p14:creationId xmlns:p14="http://schemas.microsoft.com/office/powerpoint/2010/main" val="2670051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404664"/>
            <a:ext cx="8229600" cy="1644792"/>
          </a:xfrm>
        </p:spPr>
        <p:txBody>
          <a:bodyPr>
            <a:normAutofit fontScale="90000"/>
          </a:bodyPr>
          <a:lstStyle/>
          <a:p>
            <a:pPr algn="r"/>
            <a:r>
              <a:rPr lang="ar-SA" b="1" dirty="0"/>
              <a:t>هناك أبعاد متعددة للمعاملة يمكن إيرادها في الآتي:</a:t>
            </a:r>
            <a:r>
              <a:rPr lang="en-US" dirty="0"/>
              <a:t/>
            </a:r>
            <a:br>
              <a:rPr lang="en-US" dirty="0"/>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352928"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705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764704"/>
            <a:ext cx="8229600" cy="5976664"/>
          </a:xfrm>
        </p:spPr>
        <p:txBody>
          <a:bodyPr>
            <a:noAutofit/>
          </a:bodyPr>
          <a:lstStyle/>
          <a:p>
            <a:pPr algn="just" rtl="1"/>
            <a:r>
              <a:rPr lang="ar-SA" sz="3200" b="1" dirty="0"/>
              <a:t>ولكي يتم الالتزام بهذه الأبعاد أو الشروط، عادة ما يكون هنالك عقد مكتوب وموثق، يبين كل هذه الأبعاد, ويمثل هذا الجانب القانوني الضمان للطرفين من خلال العقد الذي هو شريعة المتعاقدين, غير أنه في كثير من المعاملات التي تجرى في الأسواق قد لا تدخل العقود فيها وخاصة في المعاملات المتعلقة بالسلع الإستقرابية أو سهلة المنال كالسلع الغذائية أو الاستهلاكية الأخرى على مستوى تاجر القطاعي.</a:t>
            </a:r>
            <a:endParaRPr lang="en-US" sz="3200" b="1" dirty="0"/>
          </a:p>
          <a:p>
            <a:pPr algn="just" rtl="1"/>
            <a:r>
              <a:rPr lang="ar-SA" sz="3200" b="1" dirty="0"/>
              <a:t>هنالك فرق بين </a:t>
            </a:r>
            <a:r>
              <a:rPr lang="ar-SA" sz="3200" b="1" dirty="0" smtClean="0">
                <a:solidFill>
                  <a:srgbClr val="C00000"/>
                </a:solidFill>
              </a:rPr>
              <a:t>المعاملة</a:t>
            </a:r>
            <a:r>
              <a:rPr lang="ar-SA" sz="3200" b="1" dirty="0" smtClean="0"/>
              <a:t> و</a:t>
            </a:r>
            <a:r>
              <a:rPr lang="ar-SA" sz="3200" b="1" dirty="0" smtClean="0">
                <a:solidFill>
                  <a:srgbClr val="C00000"/>
                </a:solidFill>
              </a:rPr>
              <a:t>التحويل</a:t>
            </a:r>
            <a:r>
              <a:rPr lang="ar-SA" sz="3200" b="1" dirty="0" smtClean="0"/>
              <a:t>, </a:t>
            </a:r>
            <a:r>
              <a:rPr lang="ar-SA" sz="3200" b="1" dirty="0"/>
              <a:t>ففي التحويل يعطى (س) شيئا ذا قيمة لـ (ص) ولا يأخذ شيئا ذا قيمة مادية في المقابل, فالهدايا, والعطايا, والأوقاف كلها تحويلات.</a:t>
            </a:r>
            <a:endParaRPr lang="en-US" sz="3200" b="1" dirty="0"/>
          </a:p>
          <a:p>
            <a:pPr marL="0" indent="0" algn="just" rtl="1">
              <a:buNone/>
            </a:pPr>
            <a:endParaRPr lang="en-US" sz="3200" b="1" dirty="0"/>
          </a:p>
        </p:txBody>
      </p:sp>
    </p:spTree>
    <p:extLst>
      <p:ext uri="{BB962C8B-B14F-4D97-AF65-F5344CB8AC3E}">
        <p14:creationId xmlns:p14="http://schemas.microsoft.com/office/powerpoint/2010/main" val="4103878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11560" y="0"/>
            <a:ext cx="8229600" cy="1143000"/>
          </a:xfrm>
        </p:spPr>
        <p:txBody>
          <a:bodyPr>
            <a:normAutofit/>
          </a:bodyPr>
          <a:lstStyle/>
          <a:p>
            <a:pPr algn="r" rtl="1"/>
            <a:r>
              <a:rPr lang="ar-SA" sz="6000" b="1" dirty="0"/>
              <a:t> </a:t>
            </a:r>
            <a:r>
              <a:rPr lang="ar-SA" sz="6000" b="1" dirty="0" smtClean="0"/>
              <a:t>السوق</a:t>
            </a:r>
            <a:r>
              <a:rPr lang="ar-AE" sz="6000" b="1" dirty="0" smtClean="0"/>
              <a:t> :</a:t>
            </a:r>
            <a:r>
              <a:rPr lang="ar-SA" sz="6000" b="1" dirty="0" smtClean="0"/>
              <a:t> </a:t>
            </a:r>
            <a:endParaRPr lang="en-US" sz="6000" dirty="0"/>
          </a:p>
        </p:txBody>
      </p:sp>
      <p:sp>
        <p:nvSpPr>
          <p:cNvPr id="3" name="عنصر نائب للمحتوى 2"/>
          <p:cNvSpPr>
            <a:spLocks noGrp="1"/>
          </p:cNvSpPr>
          <p:nvPr>
            <p:ph idx="1"/>
          </p:nvPr>
        </p:nvSpPr>
        <p:spPr>
          <a:xfrm>
            <a:off x="395536" y="1196752"/>
            <a:ext cx="8496944" cy="5661248"/>
          </a:xfrm>
        </p:spPr>
        <p:txBody>
          <a:bodyPr>
            <a:noAutofit/>
          </a:bodyPr>
          <a:lstStyle/>
          <a:p>
            <a:pPr algn="just" rtl="1"/>
            <a:r>
              <a:rPr lang="ar-SA" sz="2800" dirty="0"/>
              <a:t>يعتبر السوق عنصراً مهماً في النظام التسويقي, أو العملية التسويقية، </a:t>
            </a:r>
            <a:r>
              <a:rPr lang="ar-SA" sz="2800" b="1" dirty="0">
                <a:solidFill>
                  <a:srgbClr val="C00000"/>
                </a:solidFill>
              </a:rPr>
              <a:t>والتعريف التقليدي للسوق, هو أنه المكان الذي تباع فيه السلع</a:t>
            </a:r>
            <a:r>
              <a:rPr lang="ar-SA" sz="2800" dirty="0"/>
              <a:t>, وهذا التعريف يحد السوق بحدود المكان, ولاشك أن هناك كثيراً من الأماكن التي تعرض فيها مختلف أنواع السلع والتي يرتادها المشترون لشراء حاجاتهم من تلك السلع فالسوق كمكان إذن لا يزال مهما لكثير من عمليات التبادل، بل أن السوق أضحى ملاذاً ترفيهياً لعدد كبير من القاصدين, غير أن تطور وسائل الاتصال جعل عملية التبادل تتم عن بعد, وبالتالي لم يعد المكان ضرورياً لكثير من أنواع التبادل التجاري, ومن ثم فإن التعريف الأشمل للسوق هو: أنه الآلية التي يلتقي بها المشترون والبائعون، لتبادل الأشياء, وعليه فإن السوق يمكن أن يكون مركزياً كسوق الأسهم والسندات, والمحاصيل, والفواكه, أو لا مركزياً كسوق المنازل, أو السيارات المستعملة, أو يمكن أن يكون إلكترونياً, كما يحدث بالنسبة لكثير من الأصول المالية والخدمات.</a:t>
            </a:r>
            <a:endParaRPr lang="en-US" sz="2800" dirty="0"/>
          </a:p>
          <a:p>
            <a:pPr algn="just" rtl="1"/>
            <a:endParaRPr lang="en-US" sz="2800" dirty="0"/>
          </a:p>
        </p:txBody>
      </p:sp>
    </p:spTree>
    <p:extLst>
      <p:ext uri="{BB962C8B-B14F-4D97-AF65-F5344CB8AC3E}">
        <p14:creationId xmlns:p14="http://schemas.microsoft.com/office/powerpoint/2010/main" val="1603990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99392"/>
            <a:ext cx="8229600" cy="1143000"/>
          </a:xfrm>
        </p:spPr>
        <p:txBody>
          <a:bodyPr/>
          <a:lstStyle/>
          <a:p>
            <a:pPr algn="r"/>
            <a:r>
              <a:rPr lang="ar-SA" b="1" dirty="0"/>
              <a:t>التسويق والمسوقين </a:t>
            </a:r>
            <a:r>
              <a:rPr lang="ar-AE" b="1" dirty="0" smtClean="0"/>
              <a:t>:</a:t>
            </a:r>
            <a:endParaRPr lang="en-US" dirty="0"/>
          </a:p>
        </p:txBody>
      </p:sp>
      <p:sp>
        <p:nvSpPr>
          <p:cNvPr id="3" name="عنصر نائب للمحتوى 2"/>
          <p:cNvSpPr>
            <a:spLocks noGrp="1"/>
          </p:cNvSpPr>
          <p:nvPr>
            <p:ph idx="1"/>
          </p:nvPr>
        </p:nvSpPr>
        <p:spPr>
          <a:xfrm>
            <a:off x="457200" y="980728"/>
            <a:ext cx="8229600" cy="5343872"/>
          </a:xfrm>
        </p:spPr>
        <p:txBody>
          <a:bodyPr/>
          <a:lstStyle/>
          <a:p>
            <a:pPr algn="just" rtl="1"/>
            <a:r>
              <a:rPr lang="ar-SA" dirty="0"/>
              <a:t>إن المفاهيم السابقة تقودنا إلى مفهوم التسويق, فالتسويق يعنى العمل من خلال الأسواق لإتمام المعاملات التي تؤدي إلى إشباع الحاجات والرغبات الإنسانية.</a:t>
            </a:r>
            <a:endParaRPr lang="en-US" dirty="0"/>
          </a:p>
          <a:p>
            <a:pPr algn="just" rtl="1"/>
            <a:r>
              <a:rPr lang="ar-SA" dirty="0"/>
              <a:t>	إذا كان هنالك طرف أكثر جدية ونشاطاً في البحث عن مبادلة من الطرف الآخر, فإن الطرف الأول يطلق عليه المسوق, والطرف الثاني المتوقع, وعليه فإن المسوق هو الشخص الذي يبحث عن مورد من شخص ما </a:t>
            </a:r>
            <a:r>
              <a:rPr lang="ar-SA" b="1" dirty="0">
                <a:solidFill>
                  <a:srgbClr val="C00000"/>
                </a:solidFill>
              </a:rPr>
              <a:t>ويرغب في أن يعرض عليه شيئا ذا قيمة في المقابل</a:t>
            </a:r>
            <a:r>
              <a:rPr lang="ar-SA" dirty="0"/>
              <a:t>, إن المسوق يبحث عن استجابة من الطرف الآخر, إما أن يشترى شيئاً, أو يبيع شيئاً, وبالتالي فإن المسوق يمكن أن يكون مشترياً, أو بائعاً, فبافتراض أن عدة أشخاص تقدموا لشراء منزل جذاب فإن كل مشتر سيحاول تسويق نفسه للبائع على أنه الأجدر بشراء ذلك المنزل, مما يعنى أن هؤلاء المشترين يقومون بعملية التسويق أيضاً, </a:t>
            </a:r>
            <a:r>
              <a:rPr lang="ar-SA" b="1" dirty="0">
                <a:solidFill>
                  <a:srgbClr val="C00000"/>
                </a:solidFill>
              </a:rPr>
              <a:t>وإذا تساوت جدية الطرفين أي البائعين, والمشترين, في سعيهم للتسويق فيمكن أن يطلق على هذه الحالة التسويق المتبادل</a:t>
            </a:r>
            <a:r>
              <a:rPr lang="ar-SA" dirty="0">
                <a:solidFill>
                  <a:srgbClr val="C00000"/>
                </a:solidFill>
              </a:rPr>
              <a:t>.</a:t>
            </a:r>
            <a:endParaRPr lang="en-US" dirty="0">
              <a:solidFill>
                <a:srgbClr val="C00000"/>
              </a:solidFill>
            </a:endParaRPr>
          </a:p>
          <a:p>
            <a:pPr algn="just"/>
            <a:endParaRPr lang="en-US" dirty="0"/>
          </a:p>
        </p:txBody>
      </p:sp>
    </p:spTree>
    <p:extLst>
      <p:ext uri="{BB962C8B-B14F-4D97-AF65-F5344CB8AC3E}">
        <p14:creationId xmlns:p14="http://schemas.microsoft.com/office/powerpoint/2010/main" val="1618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Autofit/>
          </a:bodyPr>
          <a:lstStyle/>
          <a:p>
            <a:pPr algn="r"/>
            <a:r>
              <a:rPr lang="ar-SA" sz="8800" b="1" dirty="0" smtClean="0"/>
              <a:t>المنافع</a:t>
            </a:r>
            <a:r>
              <a:rPr lang="ar-AE" sz="8800" b="1" dirty="0" smtClean="0"/>
              <a:t> :</a:t>
            </a:r>
            <a:endParaRPr lang="en-US" sz="8800" dirty="0"/>
          </a:p>
        </p:txBody>
      </p:sp>
      <p:sp>
        <p:nvSpPr>
          <p:cNvPr id="3" name="عنصر نائب للمحتوى 2"/>
          <p:cNvSpPr>
            <a:spLocks noGrp="1"/>
          </p:cNvSpPr>
          <p:nvPr>
            <p:ph idx="1"/>
          </p:nvPr>
        </p:nvSpPr>
        <p:spPr/>
        <p:txBody>
          <a:bodyPr>
            <a:noAutofit/>
          </a:bodyPr>
          <a:lstStyle/>
          <a:p>
            <a:pPr marL="0" indent="0" algn="just" rtl="1">
              <a:buNone/>
            </a:pPr>
            <a:r>
              <a:rPr lang="ar-SA" sz="3600" dirty="0"/>
              <a:t>هذا التعريف يرى أن التسويق هو </a:t>
            </a:r>
            <a:r>
              <a:rPr lang="ar-SA" sz="3600" b="1" dirty="0">
                <a:solidFill>
                  <a:srgbClr val="FF0000"/>
                </a:solidFill>
              </a:rPr>
              <a:t>نشاط يؤدى إلى خلق المنافع المكانية والزمانية والحيازية للسلع</a:t>
            </a:r>
            <a:r>
              <a:rPr lang="ar-SA" sz="3600" b="1" dirty="0"/>
              <a:t>,</a:t>
            </a:r>
            <a:r>
              <a:rPr lang="ar-SA" sz="3600" dirty="0"/>
              <a:t> هذا التعريف يركز على محور أساسي هو </a:t>
            </a:r>
            <a:r>
              <a:rPr lang="ar-SA" sz="3600" dirty="0" smtClean="0"/>
              <a:t>المنافع. </a:t>
            </a:r>
            <a:r>
              <a:rPr lang="ar-SA" sz="3600" b="1" dirty="0"/>
              <a:t>فالمنفعة المكانية</a:t>
            </a:r>
            <a:r>
              <a:rPr lang="ar-SA" sz="3600" dirty="0"/>
              <a:t> مرتبطة بالترحيل أو النقل. أي نقل السلع من مكان الإنتاج إلى مكان الاستهلاك, فمعلوم أن كثيراً من السلع تنتج في أماكن معينة ولكنها تستهلك في أماكن نائية قد تبعد آلاف الكيلومترات عن أماكن الإنتاج.</a:t>
            </a:r>
            <a:endParaRPr lang="en-US" sz="3600" dirty="0"/>
          </a:p>
        </p:txBody>
      </p:sp>
    </p:spTree>
    <p:extLst>
      <p:ext uri="{BB962C8B-B14F-4D97-AF65-F5344CB8AC3E}">
        <p14:creationId xmlns:p14="http://schemas.microsoft.com/office/powerpoint/2010/main" val="1801708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764704"/>
            <a:ext cx="8229600" cy="1368152"/>
          </a:xfrm>
        </p:spPr>
        <p:txBody>
          <a:bodyPr>
            <a:normAutofit fontScale="90000"/>
          </a:bodyPr>
          <a:lstStyle/>
          <a:p>
            <a:pPr algn="r" rtl="1"/>
            <a:r>
              <a:rPr lang="ar-SA" b="1" dirty="0"/>
              <a:t>التسويق حسب تعريف جمعية التسويق </a:t>
            </a:r>
            <a:r>
              <a:rPr lang="ar-SA" b="1" dirty="0" smtClean="0"/>
              <a:t>الأمريكية</a:t>
            </a:r>
            <a:r>
              <a:rPr lang="en-US" b="1" dirty="0" smtClean="0"/>
              <a:t> :</a:t>
            </a:r>
            <a:r>
              <a:rPr lang="ar-SA" b="1" dirty="0" smtClean="0"/>
              <a:t> </a:t>
            </a:r>
            <a:r>
              <a:rPr lang="en-US" dirty="0"/>
              <a:t/>
            </a:r>
            <a:br>
              <a:rPr lang="en-US" dirty="0"/>
            </a:br>
            <a:endParaRPr lang="en-US" dirty="0"/>
          </a:p>
        </p:txBody>
      </p:sp>
      <p:sp>
        <p:nvSpPr>
          <p:cNvPr id="3" name="عنصر نائب للمحتوى 2"/>
          <p:cNvSpPr>
            <a:spLocks noGrp="1"/>
          </p:cNvSpPr>
          <p:nvPr>
            <p:ph idx="1"/>
          </p:nvPr>
        </p:nvSpPr>
        <p:spPr/>
        <p:txBody>
          <a:bodyPr>
            <a:noAutofit/>
          </a:bodyPr>
          <a:lstStyle/>
          <a:p>
            <a:pPr algn="just" rtl="1"/>
            <a:r>
              <a:rPr lang="ar-SA" sz="2800" dirty="0"/>
              <a:t>عرفت الجمعية التسويق بأنه "</a:t>
            </a:r>
            <a:r>
              <a:rPr lang="ar-SA" sz="2800" b="1" dirty="0">
                <a:solidFill>
                  <a:srgbClr val="FF0000"/>
                </a:solidFill>
              </a:rPr>
              <a:t>مجموعة الأنشطة والأعمال التي توجه انسياب السلع والخدمات من المنتج إلى المستهلك أو المستعمل</a:t>
            </a:r>
            <a:r>
              <a:rPr lang="ar-SA" sz="2800" b="1" dirty="0"/>
              <a:t>".</a:t>
            </a:r>
            <a:endParaRPr lang="en-US" sz="2800" dirty="0"/>
          </a:p>
          <a:p>
            <a:pPr algn="just" rtl="1"/>
            <a:r>
              <a:rPr lang="ar-SA" sz="2800" dirty="0"/>
              <a:t>	هذا التعريف يأتي من جمعية متخصصة ولذلك فإنه يكتسب أهميته من هذا الوجه, غير أن هذا التعريف كما نرى أغفل جوانب متعددة من التسويق, إذ حصر التسويق في انسياب السلع فقط, دون التطرق إلى أنواع الانسياب الأخرى من نقود, ومعلومات, والتي تم التعرض لها في تعريف سابق, كما أن التعريف لم يفصح عن نوع تلك النشاطات, علماً بأن هناك نشاطات تؤدي إلى خلق المنافع المكانية, والزمانية, والحيازية, وهذا التعريف ينضوي تحت المفهوم الضيق للتسويق.</a:t>
            </a:r>
            <a:endParaRPr lang="en-US" sz="2800" dirty="0"/>
          </a:p>
          <a:p>
            <a:pPr marL="0" indent="0" algn="just" rtl="1">
              <a:buNone/>
            </a:pPr>
            <a:endParaRPr lang="en-US" sz="2800" dirty="0"/>
          </a:p>
        </p:txBody>
      </p:sp>
    </p:spTree>
    <p:extLst>
      <p:ext uri="{BB962C8B-B14F-4D97-AF65-F5344CB8AC3E}">
        <p14:creationId xmlns:p14="http://schemas.microsoft.com/office/powerpoint/2010/main" val="1381454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a:t>تعريف التسويق كوظيفة ومزيج </a:t>
            </a:r>
            <a:r>
              <a:rPr lang="ar-SA" b="1" dirty="0" smtClean="0"/>
              <a:t>تسويقي</a:t>
            </a:r>
            <a:r>
              <a:rPr lang="ar-AE" b="1" dirty="0" smtClean="0"/>
              <a:t>:</a:t>
            </a:r>
            <a:endParaRPr lang="en-US" dirty="0"/>
          </a:p>
        </p:txBody>
      </p:sp>
      <p:sp>
        <p:nvSpPr>
          <p:cNvPr id="3" name="عنصر نائب للمحتوى 2"/>
          <p:cNvSpPr>
            <a:spLocks noGrp="1"/>
          </p:cNvSpPr>
          <p:nvPr>
            <p:ph idx="1"/>
          </p:nvPr>
        </p:nvSpPr>
        <p:spPr/>
        <p:txBody>
          <a:bodyPr>
            <a:normAutofit/>
          </a:bodyPr>
          <a:lstStyle/>
          <a:p>
            <a:pPr algn="just" rtl="1"/>
            <a:r>
              <a:rPr lang="ar-SA" sz="3200" b="1" dirty="0"/>
              <a:t>يعرف التسويق أيضاً توصيل السلع والخدمات المناسبة للأشخاص المناسبين في المكان المناسب, والوقت المناسب, بالسعر المناسب, باستخدام الاتصال والترويج المناسب, وهذا التعريف ينطوي أيضاً على المنافع, حيث أورد المكان, والزمان, كعنصرين مهمين في التسويق, ثم أن هذا التعريف تعرض لعناصر المزيج التسويقي التي تتكون من السلعة, والمكان, والسعر, والترويج, مما يعنى أنه أكثر شمولاً من التعريف السابق.</a:t>
            </a:r>
            <a:endParaRPr lang="en-US" sz="3200" b="1" dirty="0"/>
          </a:p>
          <a:p>
            <a:pPr algn="just" rtl="1"/>
            <a:endParaRPr lang="en-US" sz="3200" b="1" dirty="0"/>
          </a:p>
        </p:txBody>
      </p:sp>
    </p:spTree>
    <p:extLst>
      <p:ext uri="{BB962C8B-B14F-4D97-AF65-F5344CB8AC3E}">
        <p14:creationId xmlns:p14="http://schemas.microsoft.com/office/powerpoint/2010/main" val="370637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124744"/>
            <a:ext cx="8229600" cy="5199856"/>
          </a:xfrm>
        </p:spPr>
        <p:txBody>
          <a:bodyPr>
            <a:normAutofit/>
          </a:bodyPr>
          <a:lstStyle/>
          <a:p>
            <a:pPr marL="0" indent="0" algn="just" rtl="1">
              <a:buNone/>
            </a:pPr>
            <a:r>
              <a:rPr lang="ar-SA" sz="4000" b="1" dirty="0"/>
              <a:t>ولكي ينتفع المستهلك بتلك السلع لابد من نقلها عبر وسائل الترحيل المختلفة براً أو بحراً أو جواً إلى حيث يتم استهلاكها فالترحيل إذن يختصر المسافة التي تفصل بين مكان الإنتاج ومكان الاستهلاك, وتصبح من ثم وظيفة من الوظائف الأساسية في التسويق والتي تخلق هذه المنفعة, ولعل تطور وسائل النقل الحديث قد أسهمت إسهاماً فعالاً في تطور العملية التسويقية.</a:t>
            </a:r>
            <a:endParaRPr lang="en-US" sz="4000" b="1" dirty="0"/>
          </a:p>
          <a:p>
            <a:pPr marL="0" indent="0" algn="just" rtl="1">
              <a:buNone/>
            </a:pPr>
            <a:endParaRPr lang="en-US" sz="4000" b="1" dirty="0"/>
          </a:p>
        </p:txBody>
      </p:sp>
    </p:spTree>
    <p:extLst>
      <p:ext uri="{BB962C8B-B14F-4D97-AF65-F5344CB8AC3E}">
        <p14:creationId xmlns:p14="http://schemas.microsoft.com/office/powerpoint/2010/main" val="225320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052736"/>
            <a:ext cx="8229600" cy="5271864"/>
          </a:xfrm>
        </p:spPr>
        <p:txBody>
          <a:bodyPr>
            <a:normAutofit/>
          </a:bodyPr>
          <a:lstStyle/>
          <a:p>
            <a:pPr marL="0" indent="0" algn="just" rtl="1">
              <a:buNone/>
            </a:pPr>
            <a:r>
              <a:rPr lang="ar-SA" sz="3200" b="1" dirty="0"/>
              <a:t>إن إنتاج بعض السلع باستمرار طوال العام مع استهلاكها خلال فترات متقطعة يحتم الاحتفاظ بتلك السلع لدى المنشآت المنتجة حتى يتسنى بيعها ومن ثم استهلاكها عند الطلب, كما أن هنالك سلعاً موسمية، كالسلع الزراعية التي تنتج في مواسم محددة ولكن استهلاكها يتواصل خلال العام, بما يستدعى الاحتفاظ بها لفترات زمنية طويلة, ويتم ذلك بتخزين تلك السلع بعد إنتاجها وتسويقها في فترات ممتدة, </a:t>
            </a:r>
            <a:r>
              <a:rPr lang="ar-SA" sz="3200" b="1" dirty="0">
                <a:solidFill>
                  <a:srgbClr val="FF0000"/>
                </a:solidFill>
              </a:rPr>
              <a:t>فالتخزين إذن هو الوظيفة التسويقية الثانية التي تخلق المنفعة الزمانية, فهو يزيل الفجوة الزمانية بين موعد الإنتاج وموعد الاستهلاك.</a:t>
            </a:r>
            <a:endParaRPr lang="en-US" sz="3200" b="1" dirty="0">
              <a:solidFill>
                <a:srgbClr val="FF0000"/>
              </a:solidFill>
            </a:endParaRPr>
          </a:p>
        </p:txBody>
      </p:sp>
    </p:spTree>
    <p:extLst>
      <p:ext uri="{BB962C8B-B14F-4D97-AF65-F5344CB8AC3E}">
        <p14:creationId xmlns:p14="http://schemas.microsoft.com/office/powerpoint/2010/main" val="318060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92696"/>
            <a:ext cx="8229600" cy="5631904"/>
          </a:xfrm>
        </p:spPr>
        <p:txBody>
          <a:bodyPr>
            <a:noAutofit/>
          </a:bodyPr>
          <a:lstStyle/>
          <a:p>
            <a:pPr marL="0" indent="0" algn="just" rtl="1">
              <a:buNone/>
            </a:pPr>
            <a:r>
              <a:rPr lang="ar-SA" sz="2800" b="1" dirty="0">
                <a:solidFill>
                  <a:srgbClr val="C00000"/>
                </a:solidFill>
              </a:rPr>
              <a:t>أما المنفعة الحيازية التي يخلقها التسويق</a:t>
            </a:r>
            <a:r>
              <a:rPr lang="ar-SA" sz="2800" dirty="0">
                <a:solidFill>
                  <a:srgbClr val="C00000"/>
                </a:solidFill>
              </a:rPr>
              <a:t> </a:t>
            </a:r>
            <a:r>
              <a:rPr lang="ar-SA" sz="2800" dirty="0"/>
              <a:t>فتتمثل في نقل ملكية السلعة من المنتج أو البائع إلى المستهلك أو المشترى, وقد استخدم مصطلح الحيازة   (</a:t>
            </a:r>
            <a:r>
              <a:rPr lang="en-US" sz="2800" dirty="0"/>
              <a:t>Possession</a:t>
            </a:r>
            <a:r>
              <a:rPr lang="ar-SA" sz="2800" dirty="0"/>
              <a:t>) ليشمل حصول المستهلك على أكبر عدد من السلع, إذ أن الحيازة أقل درجة من الملكية (</a:t>
            </a:r>
            <a:r>
              <a:rPr lang="en-US" sz="2800" dirty="0"/>
              <a:t>Ownership</a:t>
            </a:r>
            <a:r>
              <a:rPr lang="ar-SA" sz="2800" dirty="0"/>
              <a:t>) فالذي يحوز سلعة معينة قد لا يمتلكها, ولكن الحيازة تتيح له فرصة الانتفاع بتلك السلعة دون أن يمتلكها, </a:t>
            </a:r>
            <a:r>
              <a:rPr lang="ar-SA" sz="2800" b="1" dirty="0">
                <a:solidFill>
                  <a:srgbClr val="C00000"/>
                </a:solidFill>
              </a:rPr>
              <a:t>ولعل الفرق بين الملكية والحيازة يكون أوضح في السلع المعمرة</a:t>
            </a:r>
            <a:r>
              <a:rPr lang="ar-SA" sz="2800" dirty="0"/>
              <a:t> كالمباني أو العقارات والسيارات والأدوات المنزلية. فهذه السلع يمكن استئجارها بموجب عقود محددة بين البائعين أو الملاك والمستهلكين. فكثير من المستهلكين قد لا تتوافر لديهم الأموال الكافية لشراء منازل مثلاً، ولذلك فإنهم يستأجرون المنازل للسكن لفترات محددة يستطيعون خلالها الاستفادة من هذه المنازل دون أن يكون لهم حق التصرف فيها بالبيع مثلاً أو حتى بإحداث أي تغييرات أو تعديلات قبل أن يحصلوا على موافقة المالكين.</a:t>
            </a:r>
            <a:endParaRPr lang="en-US" sz="2800" dirty="0"/>
          </a:p>
          <a:p>
            <a:pPr marL="0" indent="0" algn="just" rtl="1">
              <a:buNone/>
            </a:pPr>
            <a:endParaRPr lang="en-US" sz="2800" dirty="0"/>
          </a:p>
        </p:txBody>
      </p:sp>
    </p:spTree>
    <p:extLst>
      <p:ext uri="{BB962C8B-B14F-4D97-AF65-F5344CB8AC3E}">
        <p14:creationId xmlns:p14="http://schemas.microsoft.com/office/powerpoint/2010/main" val="86385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6600" b="1" dirty="0"/>
              <a:t>التسويق كنظام انسيابى </a:t>
            </a:r>
            <a:r>
              <a:rPr lang="ar-AE" sz="6600" b="1" dirty="0" smtClean="0"/>
              <a:t>:</a:t>
            </a:r>
            <a:endParaRPr lang="en-US" sz="6600" dirty="0"/>
          </a:p>
        </p:txBody>
      </p:sp>
      <p:sp>
        <p:nvSpPr>
          <p:cNvPr id="3" name="عنصر نائب للمحتوى 2"/>
          <p:cNvSpPr>
            <a:spLocks noGrp="1"/>
          </p:cNvSpPr>
          <p:nvPr>
            <p:ph idx="1"/>
          </p:nvPr>
        </p:nvSpPr>
        <p:spPr/>
        <p:txBody>
          <a:bodyPr>
            <a:normAutofit/>
          </a:bodyPr>
          <a:lstStyle/>
          <a:p>
            <a:pPr marL="0" indent="0" algn="just" rtl="1">
              <a:buNone/>
            </a:pPr>
            <a:r>
              <a:rPr lang="ar-SA" sz="4000" b="1" dirty="0">
                <a:solidFill>
                  <a:srgbClr val="002060"/>
                </a:solidFill>
              </a:rPr>
              <a:t>يمكن النظر إلى التسويق كنظام يؤدي إلى انسياب السلع أو الخدمات والنقود والمعلومات بين المنتجين أو البائعين والمستهلكين أو المشترين, ويمكن تصور هذا النظام في صورة مبسطة كما في </a:t>
            </a:r>
            <a:r>
              <a:rPr lang="ar-SA" sz="4000" b="1" dirty="0" smtClean="0">
                <a:solidFill>
                  <a:srgbClr val="002060"/>
                </a:solidFill>
              </a:rPr>
              <a:t>الشكل</a:t>
            </a:r>
            <a:r>
              <a:rPr lang="ar-AE" sz="4000" b="1" dirty="0" smtClean="0">
                <a:solidFill>
                  <a:srgbClr val="002060"/>
                </a:solidFill>
              </a:rPr>
              <a:t> التالي : </a:t>
            </a:r>
            <a:endParaRPr lang="en-US" sz="4000" b="1" dirty="0">
              <a:solidFill>
                <a:srgbClr val="002060"/>
              </a:solidFill>
            </a:endParaRPr>
          </a:p>
        </p:txBody>
      </p:sp>
    </p:spTree>
    <p:extLst>
      <p:ext uri="{BB962C8B-B14F-4D97-AF65-F5344CB8AC3E}">
        <p14:creationId xmlns:p14="http://schemas.microsoft.com/office/powerpoint/2010/main" val="168597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20688"/>
            <a:ext cx="9361040" cy="623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80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487888"/>
          </a:xfrm>
        </p:spPr>
        <p:txBody>
          <a:bodyPr>
            <a:noAutofit/>
          </a:bodyPr>
          <a:lstStyle/>
          <a:p>
            <a:pPr marL="0" indent="0" algn="just" rtl="1">
              <a:buNone/>
            </a:pPr>
            <a:r>
              <a:rPr lang="ar-SA" sz="2800" b="1" dirty="0"/>
              <a:t>إن هذا التعريف يصور التسويق كنظام تنساب فيه السلع باستمرار من المنتجين إلى المستهلكين, وفى مقابل هذه السلع فإن المستهلكين يدفعون نقوداً أو سلعاً أخرى, ففي الاقتصاديات المتخلفة, أو البدائية, يسود نظام المقايضة بين السلع مع ما يعنيه ذلك من صعوبات, وبالرغم من أن المقايضة قد قلت كثيراً، فإن عمليات التبادل التجاري بين بعض الدول, لازالت تستخدم نظام المقايضة بصورة أكثر تطوراً فيما يعرف بالصفقات المتكافئة, التي كانت تكثر بين الدول الاشتراكية، والدول النامية، من خلال تبادل سلع أولية مع سلع صناعية, ولكن في ظل اقتصاد السوق فقد حلت النقود محل السلع الأخرى كأداة أو وسيط للتبادل فأصبحت السلع تثمن بالنقود وذلك مما ييسر عملية التبادل.</a:t>
            </a:r>
            <a:endParaRPr lang="en-US" sz="2800" b="1" dirty="0"/>
          </a:p>
          <a:p>
            <a:pPr marL="0" indent="0" algn="just" rtl="1">
              <a:buNone/>
            </a:pPr>
            <a:endParaRPr lang="en-US" sz="2800" b="1" dirty="0"/>
          </a:p>
        </p:txBody>
      </p:sp>
    </p:spTree>
    <p:extLst>
      <p:ext uri="{BB962C8B-B14F-4D97-AF65-F5344CB8AC3E}">
        <p14:creationId xmlns:p14="http://schemas.microsoft.com/office/powerpoint/2010/main" val="4131797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120</TotalTime>
  <Words>2568</Words>
  <Application>Microsoft Office PowerPoint</Application>
  <PresentationFormat>عرض على الشاشة (3:4)‏</PresentationFormat>
  <Paragraphs>48</Paragraphs>
  <Slides>31</Slides>
  <Notes>0</Notes>
  <HiddenSlides>0</HiddenSlides>
  <MMClips>0</MMClips>
  <ScaleCrop>false</ScaleCrop>
  <HeadingPairs>
    <vt:vector size="4" baseType="variant">
      <vt:variant>
        <vt:lpstr>نسق</vt:lpstr>
      </vt:variant>
      <vt:variant>
        <vt:i4>1</vt:i4>
      </vt:variant>
      <vt:variant>
        <vt:lpstr>عناوين الشرائح</vt:lpstr>
      </vt:variant>
      <vt:variant>
        <vt:i4>31</vt:i4>
      </vt:variant>
    </vt:vector>
  </HeadingPairs>
  <TitlesOfParts>
    <vt:vector size="32" baseType="lpstr">
      <vt:lpstr>تدفق</vt:lpstr>
      <vt:lpstr>بسم الله الرحمن الرحيم </vt:lpstr>
      <vt:lpstr>تعريف التسويق :  </vt:lpstr>
      <vt:lpstr>المنافع :</vt:lpstr>
      <vt:lpstr>عرض تقديمي في PowerPoint</vt:lpstr>
      <vt:lpstr>عرض تقديمي في PowerPoint</vt:lpstr>
      <vt:lpstr>عرض تقديمي في PowerPoint</vt:lpstr>
      <vt:lpstr>التسويق كنظام انسيابى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التسويق كعملية اجتماعية لإشباع الحاجات والرغبات </vt:lpstr>
      <vt:lpstr>عرض تقديمي في PowerPoint</vt:lpstr>
      <vt:lpstr>الحاجات والرغبات والطلب : </vt:lpstr>
      <vt:lpstr>عرض تقديمي في PowerPoint</vt:lpstr>
      <vt:lpstr>عرض تقديمي في PowerPoint</vt:lpstr>
      <vt:lpstr> ب. السلع: </vt:lpstr>
      <vt:lpstr>القيم والإشباع: </vt:lpstr>
      <vt:lpstr>التبادل والمعاملات:</vt:lpstr>
      <vt:lpstr>عرض تقديمي في PowerPoint</vt:lpstr>
      <vt:lpstr>عرض تقديمي في PowerPoint</vt:lpstr>
      <vt:lpstr>عرض تقديمي في PowerPoint</vt:lpstr>
      <vt:lpstr>عرض تقديمي في PowerPoint</vt:lpstr>
      <vt:lpstr>هناك أبعاد متعددة للمعاملة يمكن إيرادها في الآتي: </vt:lpstr>
      <vt:lpstr>عرض تقديمي في PowerPoint</vt:lpstr>
      <vt:lpstr> السوق : </vt:lpstr>
      <vt:lpstr>التسويق والمسوقين :</vt:lpstr>
      <vt:lpstr>التسويق حسب تعريف جمعية التسويق الأمريكية :  </vt:lpstr>
      <vt:lpstr>تعريف التسويق كوظيفة ومزيج تسويقي: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 </dc:title>
  <dc:creator>DR Abass</dc:creator>
  <cp:lastModifiedBy>ahmed</cp:lastModifiedBy>
  <cp:revision>12</cp:revision>
  <dcterms:created xsi:type="dcterms:W3CDTF">2024-09-21T06:02:12Z</dcterms:created>
  <dcterms:modified xsi:type="dcterms:W3CDTF">2024-09-24T05:01:32Z</dcterms:modified>
</cp:coreProperties>
</file>