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24/03/1446</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24/03/1446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24/03/1446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24/03/1446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24/03/1446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24/03/1446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24/03/1446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24/03/1446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24/03/1446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24/03/1446</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476672"/>
            <a:ext cx="8229600" cy="1143000"/>
          </a:xfrm>
        </p:spPr>
        <p:txBody>
          <a:bodyPr/>
          <a:lstStyle/>
          <a:p>
            <a:pPr algn="ctr"/>
            <a:r>
              <a:rPr lang="ar-AE" b="1" dirty="0" smtClean="0"/>
              <a:t>بسم الله الرحمن الرحيم </a:t>
            </a:r>
            <a:endParaRPr lang="en-US" b="1" dirty="0"/>
          </a:p>
        </p:txBody>
      </p:sp>
      <p:sp>
        <p:nvSpPr>
          <p:cNvPr id="3" name="عنصر نائب للمحتوى 2"/>
          <p:cNvSpPr>
            <a:spLocks noGrp="1"/>
          </p:cNvSpPr>
          <p:nvPr>
            <p:ph idx="1"/>
          </p:nvPr>
        </p:nvSpPr>
        <p:spPr>
          <a:xfrm>
            <a:off x="457200" y="1600200"/>
            <a:ext cx="8229600" cy="5141168"/>
          </a:xfrm>
        </p:spPr>
        <p:txBody>
          <a:bodyPr>
            <a:noAutofit/>
          </a:bodyPr>
          <a:lstStyle/>
          <a:p>
            <a:pPr marL="0" indent="0" algn="ctr">
              <a:buNone/>
            </a:pPr>
            <a:r>
              <a:rPr lang="ar-AE" sz="7200" b="1" dirty="0" smtClean="0"/>
              <a:t>المحاضرة الثانيـــــــــــــة </a:t>
            </a:r>
            <a:endParaRPr lang="ar-AE" sz="7200" b="1" dirty="0"/>
          </a:p>
          <a:p>
            <a:pPr marL="0" indent="0" algn="ctr">
              <a:buNone/>
            </a:pPr>
            <a:r>
              <a:rPr lang="ar-AE" sz="7200" b="1" dirty="0" smtClean="0">
                <a:solidFill>
                  <a:srgbClr val="FF0000"/>
                </a:solidFill>
              </a:rPr>
              <a:t>سلــــوك المستهــــلك</a:t>
            </a:r>
            <a:endParaRPr lang="en-US" sz="7200" b="1" dirty="0">
              <a:solidFill>
                <a:srgbClr val="FF0000"/>
              </a:solidFill>
            </a:endParaRPr>
          </a:p>
        </p:txBody>
      </p:sp>
    </p:spTree>
    <p:extLst>
      <p:ext uri="{BB962C8B-B14F-4D97-AF65-F5344CB8AC3E}">
        <p14:creationId xmlns:p14="http://schemas.microsoft.com/office/powerpoint/2010/main" val="278484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ar-SA" sz="4000" b="1" dirty="0">
                <a:solidFill>
                  <a:srgbClr val="FF0000"/>
                </a:solidFill>
              </a:rPr>
              <a:t>العوامل والمؤثرات الداخلية على سلوك المستهلك الشرائي </a:t>
            </a:r>
            <a:endParaRPr lang="en-US" sz="4000" dirty="0">
              <a:solidFill>
                <a:srgbClr val="FF0000"/>
              </a:solidFill>
            </a:endParaRPr>
          </a:p>
        </p:txBody>
      </p:sp>
      <p:sp>
        <p:nvSpPr>
          <p:cNvPr id="3" name="عنصر نائب للمحتوى 2"/>
          <p:cNvSpPr>
            <a:spLocks noGrp="1"/>
          </p:cNvSpPr>
          <p:nvPr>
            <p:ph idx="1"/>
          </p:nvPr>
        </p:nvSpPr>
        <p:spPr>
          <a:xfrm>
            <a:off x="457200" y="1935480"/>
            <a:ext cx="8229600" cy="4922520"/>
          </a:xfrm>
        </p:spPr>
        <p:txBody>
          <a:bodyPr>
            <a:noAutofit/>
          </a:bodyPr>
          <a:lstStyle/>
          <a:p>
            <a:pPr algn="just" rtl="1"/>
            <a:r>
              <a:rPr lang="ar-SA" sz="3200" b="1" dirty="0"/>
              <a:t>أولاً: العوامل النفسية </a:t>
            </a:r>
            <a:r>
              <a:rPr lang="ar-SA" sz="3200" b="1" dirty="0" smtClean="0"/>
              <a:t>وتضم </a:t>
            </a:r>
            <a:r>
              <a:rPr lang="ar-SA" sz="3200" b="1" dirty="0"/>
              <a:t>هذه العوامل الآتي:</a:t>
            </a:r>
            <a:endParaRPr lang="en-US" sz="3200" b="1" dirty="0"/>
          </a:p>
          <a:p>
            <a:pPr algn="just" rtl="1"/>
            <a:r>
              <a:rPr lang="ar-SA" sz="3200" b="1" dirty="0">
                <a:solidFill>
                  <a:srgbClr val="FF0000"/>
                </a:solidFill>
              </a:rPr>
              <a:t>(أ)الحاجات </a:t>
            </a:r>
            <a:r>
              <a:rPr lang="ar-SA" sz="3200" b="1" dirty="0" smtClean="0">
                <a:solidFill>
                  <a:srgbClr val="FF0000"/>
                </a:solidFill>
              </a:rPr>
              <a:t>والدوافع</a:t>
            </a:r>
            <a:r>
              <a:rPr lang="en-US" sz="3200" b="1" dirty="0" smtClean="0">
                <a:solidFill>
                  <a:srgbClr val="FF0000"/>
                </a:solidFill>
              </a:rPr>
              <a:t> :</a:t>
            </a:r>
            <a:endParaRPr lang="en-US" sz="3200" b="1" dirty="0">
              <a:solidFill>
                <a:srgbClr val="FF0000"/>
              </a:solidFill>
            </a:endParaRPr>
          </a:p>
          <a:p>
            <a:pPr algn="just" rtl="1"/>
            <a:r>
              <a:rPr lang="ar-SA" sz="3200" b="1" dirty="0"/>
              <a:t>يعتبر الشعور بالحاجة هو نقطة البدء في عملية اتخاذ قرار الشراء فالحاجة هي حالة من النقص تقترن بنوع من الضيق والتوتر والقلق لعدم إشباعها وهذا التوتر يصبح عاملاً على إيجاد الدوافع.</a:t>
            </a:r>
            <a:endParaRPr lang="en-US" sz="3200" b="1" dirty="0"/>
          </a:p>
          <a:p>
            <a:pPr marL="0" indent="0" algn="just" rtl="1">
              <a:buNone/>
            </a:pPr>
            <a:endParaRPr lang="en-US" sz="3200" b="1" dirty="0"/>
          </a:p>
          <a:p>
            <a:pPr algn="just" rtl="1"/>
            <a:r>
              <a:rPr lang="ar-SA" sz="3200" b="1" dirty="0"/>
              <a:t>ويعرّف الدافع بأنه حالة داخلية توجه الشخص نحو إشباع الحاجة المحسوسة.</a:t>
            </a:r>
            <a:endParaRPr lang="en-US" sz="3200" b="1" dirty="0"/>
          </a:p>
          <a:p>
            <a:pPr marL="0" indent="0" algn="just" rtl="1">
              <a:buNone/>
            </a:pPr>
            <a:r>
              <a:rPr lang="en-US" sz="3200" b="1" dirty="0" smtClean="0"/>
              <a:t> </a:t>
            </a:r>
            <a:r>
              <a:rPr lang="ar-SA" sz="3200" b="1" dirty="0"/>
              <a:t> </a:t>
            </a:r>
            <a:endParaRPr lang="en-US" sz="3200" b="1" dirty="0"/>
          </a:p>
          <a:p>
            <a:pPr algn="just" rtl="1"/>
            <a:endParaRPr lang="en-US" sz="3200" b="1" dirty="0"/>
          </a:p>
        </p:txBody>
      </p:sp>
    </p:spTree>
    <p:extLst>
      <p:ext uri="{BB962C8B-B14F-4D97-AF65-F5344CB8AC3E}">
        <p14:creationId xmlns:p14="http://schemas.microsoft.com/office/powerpoint/2010/main" val="242295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08720"/>
            <a:ext cx="8229600" cy="5949280"/>
          </a:xfrm>
        </p:spPr>
        <p:txBody>
          <a:bodyPr>
            <a:noAutofit/>
          </a:bodyPr>
          <a:lstStyle/>
          <a:p>
            <a:pPr algn="justLow" rtl="1"/>
            <a:r>
              <a:rPr lang="ar-SA" sz="4400" b="1" dirty="0"/>
              <a:t> ويوجد نوعان من الدوافع وفقاً للحاجات هي:</a:t>
            </a:r>
            <a:endParaRPr lang="en-US" sz="4400" b="1" dirty="0"/>
          </a:p>
          <a:p>
            <a:pPr algn="justLow" rtl="1"/>
            <a:r>
              <a:rPr lang="ar-SA" sz="4400" b="1" dirty="0">
                <a:solidFill>
                  <a:srgbClr val="FF0000"/>
                </a:solidFill>
              </a:rPr>
              <a:t>(</a:t>
            </a:r>
            <a:r>
              <a:rPr lang="en-US" sz="4400" b="1" dirty="0">
                <a:solidFill>
                  <a:srgbClr val="FF0000"/>
                </a:solidFill>
              </a:rPr>
              <a:t>i</a:t>
            </a:r>
            <a:r>
              <a:rPr lang="ar-SA" sz="4400" b="1" dirty="0">
                <a:solidFill>
                  <a:srgbClr val="FF0000"/>
                </a:solidFill>
              </a:rPr>
              <a:t>) الدوافع الفطرية </a:t>
            </a:r>
            <a:r>
              <a:rPr lang="ar-SA" sz="4400" b="1" dirty="0"/>
              <a:t>/ الفسيولوجية / الأساسية كدوافع الحاجة للطعام. وقد تكون دوافع عقلية لديها مبرراتها وقد تكون دوافع عاطفية.</a:t>
            </a:r>
            <a:endParaRPr lang="en-US" sz="4400" b="1" dirty="0"/>
          </a:p>
          <a:p>
            <a:pPr algn="justLow" rtl="1"/>
            <a:r>
              <a:rPr lang="ar-SA" sz="4400" b="1" dirty="0">
                <a:solidFill>
                  <a:srgbClr val="FF0000"/>
                </a:solidFill>
              </a:rPr>
              <a:t>(</a:t>
            </a:r>
            <a:r>
              <a:rPr lang="en-US" sz="4400" b="1" dirty="0">
                <a:solidFill>
                  <a:srgbClr val="FF0000"/>
                </a:solidFill>
              </a:rPr>
              <a:t>ii</a:t>
            </a:r>
            <a:r>
              <a:rPr lang="ar-SA" sz="4400" b="1" dirty="0">
                <a:solidFill>
                  <a:srgbClr val="FF0000"/>
                </a:solidFill>
              </a:rPr>
              <a:t>) الدوافع المكتسبة </a:t>
            </a:r>
            <a:r>
              <a:rPr lang="ar-SA" sz="4400" b="1" dirty="0"/>
              <a:t>/ النفسية  كدافع الحاجة إلى النجاح وحب الاستطلاع.</a:t>
            </a:r>
            <a:endParaRPr lang="en-US" sz="4400" b="1" dirty="0"/>
          </a:p>
          <a:p>
            <a:pPr algn="justLow"/>
            <a:endParaRPr lang="en-US" sz="4400" b="1" dirty="0"/>
          </a:p>
        </p:txBody>
      </p:sp>
    </p:spTree>
    <p:extLst>
      <p:ext uri="{BB962C8B-B14F-4D97-AF65-F5344CB8AC3E}">
        <p14:creationId xmlns:p14="http://schemas.microsoft.com/office/powerpoint/2010/main" val="88878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 rtl="1"/>
            <a:r>
              <a:rPr lang="ar-SA" sz="5400" b="1" dirty="0"/>
              <a:t>نجد أن دوافع الفرد ترتكز على حاجاته وقد قام الخبراء بتصنيف حاجات الإنسان إلى خمسة مستويات ويمكن عرضها على النحو التالي، وفقاً </a:t>
            </a:r>
            <a:r>
              <a:rPr lang="ar-SA" sz="5400" b="1" dirty="0">
                <a:solidFill>
                  <a:srgbClr val="FF0000"/>
                </a:solidFill>
              </a:rPr>
              <a:t>لمدرج </a:t>
            </a:r>
            <a:r>
              <a:rPr lang="ar-SA" sz="5400" b="1" dirty="0" err="1">
                <a:solidFill>
                  <a:srgbClr val="FF0000"/>
                </a:solidFill>
              </a:rPr>
              <a:t>ماسلو</a:t>
            </a:r>
            <a:r>
              <a:rPr lang="ar-SA" sz="5400" b="1" dirty="0"/>
              <a:t>:</a:t>
            </a:r>
            <a:endParaRPr lang="en-US" sz="5400" b="1" dirty="0"/>
          </a:p>
        </p:txBody>
      </p:sp>
    </p:spTree>
    <p:extLst>
      <p:ext uri="{BB962C8B-B14F-4D97-AF65-F5344CB8AC3E}">
        <p14:creationId xmlns:p14="http://schemas.microsoft.com/office/powerpoint/2010/main" val="115806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976664"/>
          </a:xfrm>
        </p:spPr>
        <p:txBody>
          <a:bodyPr>
            <a:noAutofit/>
          </a:bodyPr>
          <a:lstStyle/>
          <a:p>
            <a:pPr algn="justLow" rtl="1"/>
            <a:r>
              <a:rPr lang="ar-SA" sz="3200" b="1" dirty="0">
                <a:solidFill>
                  <a:srgbClr val="FF0000"/>
                </a:solidFill>
              </a:rPr>
              <a:t>(</a:t>
            </a:r>
            <a:r>
              <a:rPr lang="en-US" sz="3200" b="1" dirty="0">
                <a:solidFill>
                  <a:srgbClr val="FF0000"/>
                </a:solidFill>
              </a:rPr>
              <a:t>i</a:t>
            </a:r>
            <a:r>
              <a:rPr lang="ar-SA" sz="3200" b="1" dirty="0">
                <a:solidFill>
                  <a:srgbClr val="FF0000"/>
                </a:solidFill>
              </a:rPr>
              <a:t>) الحاجة الفسيولوجية</a:t>
            </a:r>
            <a:r>
              <a:rPr lang="ar-SA" sz="3200" dirty="0">
                <a:solidFill>
                  <a:srgbClr val="FF0000"/>
                </a:solidFill>
              </a:rPr>
              <a:t> </a:t>
            </a:r>
            <a:r>
              <a:rPr lang="ar-SA" sz="3200" dirty="0"/>
              <a:t>هي الحاجات الأساسية اللازمة لاستمرار حياة الإنسان كالحاجة إلى الطعام والشراب.</a:t>
            </a:r>
            <a:endParaRPr lang="en-US" sz="3200" dirty="0"/>
          </a:p>
          <a:p>
            <a:pPr algn="justLow" rtl="1"/>
            <a:r>
              <a:rPr lang="ar-SA" sz="3200" b="1" dirty="0">
                <a:solidFill>
                  <a:srgbClr val="FF0000"/>
                </a:solidFill>
              </a:rPr>
              <a:t>(</a:t>
            </a:r>
            <a:r>
              <a:rPr lang="en-US" sz="3200" b="1" dirty="0">
                <a:solidFill>
                  <a:srgbClr val="FF0000"/>
                </a:solidFill>
              </a:rPr>
              <a:t>ii</a:t>
            </a:r>
            <a:r>
              <a:rPr lang="ar-SA" sz="3200" b="1" dirty="0">
                <a:solidFill>
                  <a:srgbClr val="FF0000"/>
                </a:solidFill>
              </a:rPr>
              <a:t>) الحاجة إلى الأمان</a:t>
            </a:r>
            <a:r>
              <a:rPr lang="ar-SA" sz="3200" dirty="0">
                <a:solidFill>
                  <a:srgbClr val="FF0000"/>
                </a:solidFill>
              </a:rPr>
              <a:t> </a:t>
            </a:r>
            <a:r>
              <a:rPr lang="ar-SA" sz="3200" dirty="0"/>
              <a:t>هي الحاجة إلى حماية النفس من الأخطار وتأمين المستقبل.</a:t>
            </a:r>
            <a:endParaRPr lang="en-US" sz="3200" dirty="0"/>
          </a:p>
          <a:p>
            <a:pPr algn="justLow" rtl="1"/>
            <a:r>
              <a:rPr lang="ar-SA" sz="3200" b="1" dirty="0">
                <a:solidFill>
                  <a:srgbClr val="FF0000"/>
                </a:solidFill>
              </a:rPr>
              <a:t>(</a:t>
            </a:r>
            <a:r>
              <a:rPr lang="en-US" sz="3200" b="1" dirty="0">
                <a:solidFill>
                  <a:srgbClr val="FF0000"/>
                </a:solidFill>
              </a:rPr>
              <a:t>iii</a:t>
            </a:r>
            <a:r>
              <a:rPr lang="ar-SA" sz="3200" b="1" dirty="0">
                <a:solidFill>
                  <a:srgbClr val="FF0000"/>
                </a:solidFill>
              </a:rPr>
              <a:t>) الحاجات الاجتماعية</a:t>
            </a:r>
            <a:r>
              <a:rPr lang="ar-SA" sz="3200" dirty="0">
                <a:solidFill>
                  <a:srgbClr val="FF0000"/>
                </a:solidFill>
              </a:rPr>
              <a:t> </a:t>
            </a:r>
            <a:r>
              <a:rPr lang="ar-SA" sz="3200" dirty="0"/>
              <a:t>هي الحاجات إلى الحب والانتماء والود والصداقات والقبول الاجتماعي.</a:t>
            </a:r>
            <a:endParaRPr lang="en-US" sz="3200" dirty="0"/>
          </a:p>
          <a:p>
            <a:pPr algn="justLow" rtl="1"/>
            <a:r>
              <a:rPr lang="ar-SA" sz="3200" b="1" dirty="0">
                <a:solidFill>
                  <a:srgbClr val="FF0000"/>
                </a:solidFill>
              </a:rPr>
              <a:t>(</a:t>
            </a:r>
            <a:r>
              <a:rPr lang="en-US" sz="3200" b="1" dirty="0">
                <a:solidFill>
                  <a:srgbClr val="FF0000"/>
                </a:solidFill>
              </a:rPr>
              <a:t>iv</a:t>
            </a:r>
            <a:r>
              <a:rPr lang="ar-SA" sz="3200" b="1" dirty="0">
                <a:solidFill>
                  <a:srgbClr val="FF0000"/>
                </a:solidFill>
              </a:rPr>
              <a:t>) الحاجة إلى التقدير </a:t>
            </a:r>
            <a:r>
              <a:rPr lang="ar-SA" sz="3200" dirty="0"/>
              <a:t>هي الحاجة إلى الشعور بالتقدير والاحترام من الآخرين والوصول إلى مكانة مرموقة.</a:t>
            </a:r>
            <a:endParaRPr lang="en-US" sz="3200" dirty="0"/>
          </a:p>
          <a:p>
            <a:pPr algn="justLow" rtl="1"/>
            <a:r>
              <a:rPr lang="ar-SA" sz="3200" b="1" dirty="0">
                <a:solidFill>
                  <a:srgbClr val="FF0000"/>
                </a:solidFill>
              </a:rPr>
              <a:t>(</a:t>
            </a:r>
            <a:r>
              <a:rPr lang="en-US" sz="3200" b="1" dirty="0">
                <a:solidFill>
                  <a:srgbClr val="FF0000"/>
                </a:solidFill>
              </a:rPr>
              <a:t>v</a:t>
            </a:r>
            <a:r>
              <a:rPr lang="ar-SA" sz="3200" b="1" dirty="0">
                <a:solidFill>
                  <a:srgbClr val="FF0000"/>
                </a:solidFill>
              </a:rPr>
              <a:t>) الحاجة إلى تحقيق الذات</a:t>
            </a:r>
            <a:r>
              <a:rPr lang="ar-SA" sz="3200" dirty="0">
                <a:solidFill>
                  <a:srgbClr val="FF0000"/>
                </a:solidFill>
              </a:rPr>
              <a:t> </a:t>
            </a:r>
            <a:r>
              <a:rPr lang="ar-SA" sz="3200" dirty="0"/>
              <a:t>هي حاجة الفرد إلى تحقيق آماله وأحلامه وما يصبو إليه من طموحات مستخدماً في ذلك قدراته ومواهبه.</a:t>
            </a:r>
            <a:endParaRPr lang="en-US" sz="3200" dirty="0"/>
          </a:p>
          <a:p>
            <a:pPr algn="justLow"/>
            <a:endParaRPr lang="en-US" sz="3200" dirty="0"/>
          </a:p>
        </p:txBody>
      </p:sp>
    </p:spTree>
    <p:extLst>
      <p:ext uri="{BB962C8B-B14F-4D97-AF65-F5344CB8AC3E}">
        <p14:creationId xmlns:p14="http://schemas.microsoft.com/office/powerpoint/2010/main" val="294624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6093296"/>
          </a:xfrm>
        </p:spPr>
        <p:txBody>
          <a:bodyPr>
            <a:noAutofit/>
          </a:bodyPr>
          <a:lstStyle/>
          <a:p>
            <a:pPr algn="justLow" rtl="1"/>
            <a:r>
              <a:rPr lang="ar-SA" sz="3600" b="1" dirty="0"/>
              <a:t>ويرى </a:t>
            </a:r>
            <a:r>
              <a:rPr lang="ar-SA" sz="3600" b="1" dirty="0" err="1"/>
              <a:t>ماسلو</a:t>
            </a:r>
            <a:r>
              <a:rPr lang="ar-SA" sz="3600" b="1" dirty="0"/>
              <a:t> إشباع الحاجات في المستوى الأدنى (الفسيولوجية) أو حتى ولو إشباع جزئي قبل الصعود إلى المستويات العليا من الحاجات، ويرى </a:t>
            </a:r>
            <a:r>
              <a:rPr lang="ar-SA" sz="3600" b="1" dirty="0" err="1"/>
              <a:t>ماسلو</a:t>
            </a:r>
            <a:r>
              <a:rPr lang="ar-SA" sz="3600" b="1" dirty="0"/>
              <a:t> أيضاً أن الحاجات الفسيولوجية والأمان تسيطر على السلوك في المجتمعات البدائية والنامية أما في المجتمعات المتطورة والصناعية تسيطر عليها الحاجات الأخرى، وبالرغم من الانتقادات العديدة التي وجهت إلى هذه النظرية إلا أنها تعتبر حتى الآن من النظريات الأساسية في دراسة السلوك الاجتماعي وتتمثل هذه الانتقادات في تداخل الاحتياجات والإشباع يكون إشباعا نسبيا.</a:t>
            </a:r>
            <a:endParaRPr lang="en-US" sz="3600" b="1" dirty="0"/>
          </a:p>
        </p:txBody>
      </p:sp>
    </p:spTree>
    <p:extLst>
      <p:ext uri="{BB962C8B-B14F-4D97-AF65-F5344CB8AC3E}">
        <p14:creationId xmlns:p14="http://schemas.microsoft.com/office/powerpoint/2010/main" val="2086545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600" b="1" dirty="0"/>
              <a:t>(ب) الإدراك </a:t>
            </a:r>
            <a:endParaRPr lang="en-US" sz="6600" b="1" dirty="0"/>
          </a:p>
        </p:txBody>
      </p:sp>
      <p:sp>
        <p:nvSpPr>
          <p:cNvPr id="3" name="عنصر نائب للمحتوى 2"/>
          <p:cNvSpPr>
            <a:spLocks noGrp="1"/>
          </p:cNvSpPr>
          <p:nvPr>
            <p:ph idx="1"/>
          </p:nvPr>
        </p:nvSpPr>
        <p:spPr>
          <a:xfrm>
            <a:off x="457200" y="1935480"/>
            <a:ext cx="8229600" cy="4733880"/>
          </a:xfrm>
        </p:spPr>
        <p:txBody>
          <a:bodyPr>
            <a:noAutofit/>
          </a:bodyPr>
          <a:lstStyle/>
          <a:p>
            <a:pPr algn="justLow" rtl="1"/>
            <a:r>
              <a:rPr lang="ar-SA" sz="4400" b="1" dirty="0">
                <a:solidFill>
                  <a:srgbClr val="FF0000"/>
                </a:solidFill>
              </a:rPr>
              <a:t>الإدراك</a:t>
            </a:r>
            <a:r>
              <a:rPr lang="ar-SA" sz="4400" b="1" dirty="0"/>
              <a:t> هو العملية التي يتم بمقتضاها اختيار وتنظيم </a:t>
            </a:r>
            <a:r>
              <a:rPr lang="ar-SA" sz="4400" b="1" dirty="0" smtClean="0"/>
              <a:t>وتفسير </a:t>
            </a:r>
            <a:r>
              <a:rPr lang="ar-SA" sz="4400" b="1" dirty="0"/>
              <a:t>المنبهات التي يتعرض لها الفرد لتكوين صورة ذات معنى عن العالم من حوله، وتتدخل فيها خبرة الفرد ومعتقداته وتعليمه وآماله وطموحاته مثل عند الذهاب إلى طبيب الأسنان نتوقع الألم.</a:t>
            </a:r>
            <a:endParaRPr lang="en-US" sz="4400" b="1" dirty="0"/>
          </a:p>
          <a:p>
            <a:pPr algn="justLow" rtl="1"/>
            <a:endParaRPr lang="en-US" sz="4400" b="1" dirty="0"/>
          </a:p>
        </p:txBody>
      </p:sp>
    </p:spTree>
    <p:extLst>
      <p:ext uri="{BB962C8B-B14F-4D97-AF65-F5344CB8AC3E}">
        <p14:creationId xmlns:p14="http://schemas.microsoft.com/office/powerpoint/2010/main" val="1305361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algn="justLow" rtl="1"/>
            <a:r>
              <a:rPr lang="ar-SA" sz="3600" b="1" dirty="0"/>
              <a:t>أما من الناحية التسويقية فنلاحظ عند قيام الإنسان برؤية إعلان لسلعة أو خدمة معينة لا تحوز قبوله أو رضاه فقد يقوم بتشويش وتفسير محتواها بالطريقة التي تتفق مع خبراته واتجاهاته السابقة لذلك نجد أن الشخص المسوق يحاول أن يجعل إدراك الفرد لمنتجه إيجابياً إلا أنه أحياناً لا تكون لديه قدرة على ذلك كما يؤدي إلى الإدراك السلبي، لذا نجد أن لمعرفة إدراك الفرد دوراً كبيراً في تحديد سلوكياته التي يمكن عن طريقها تحديد الاحتياجات والرغبات.</a:t>
            </a:r>
            <a:endParaRPr lang="en-US" sz="3600" b="1" dirty="0"/>
          </a:p>
          <a:p>
            <a:pPr algn="justLow" rtl="1"/>
            <a:endParaRPr lang="en-US" sz="3600" b="1" dirty="0"/>
          </a:p>
        </p:txBody>
      </p:sp>
    </p:spTree>
    <p:extLst>
      <p:ext uri="{BB962C8B-B14F-4D97-AF65-F5344CB8AC3E}">
        <p14:creationId xmlns:p14="http://schemas.microsoft.com/office/powerpoint/2010/main" val="321176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rtl="1"/>
            <a:r>
              <a:rPr lang="ar-SA" sz="7200" b="1" dirty="0"/>
              <a:t>(ج) التعلم </a:t>
            </a:r>
            <a:endParaRPr lang="en-US" sz="7200" b="1" dirty="0"/>
          </a:p>
        </p:txBody>
      </p:sp>
      <p:sp>
        <p:nvSpPr>
          <p:cNvPr id="3" name="عنصر نائب للمحتوى 2"/>
          <p:cNvSpPr>
            <a:spLocks noGrp="1"/>
          </p:cNvSpPr>
          <p:nvPr>
            <p:ph idx="1"/>
          </p:nvPr>
        </p:nvSpPr>
        <p:spPr/>
        <p:txBody>
          <a:bodyPr>
            <a:normAutofit/>
          </a:bodyPr>
          <a:lstStyle/>
          <a:p>
            <a:pPr algn="justLow" rtl="1"/>
            <a:r>
              <a:rPr lang="ar-SA" sz="4400" b="1" dirty="0">
                <a:solidFill>
                  <a:srgbClr val="FF0000"/>
                </a:solidFill>
              </a:rPr>
              <a:t>يمكن تعريف التعلم بأنه :</a:t>
            </a:r>
            <a:endParaRPr lang="en-US" sz="4400" b="1" dirty="0">
              <a:solidFill>
                <a:srgbClr val="FF0000"/>
              </a:solidFill>
            </a:endParaRPr>
          </a:p>
          <a:p>
            <a:pPr algn="justLow" rtl="1"/>
            <a:r>
              <a:rPr lang="ar-SA" sz="4400" b="1" dirty="0"/>
              <a:t>التغيير المستمر في سلوك الفرد نتيجة لاكتساب خبرات ومعارف جديدة ويتم عن طريق الأسرة والأصدقاء والبيئة الخارجية بما فيها وسائل النشر. </a:t>
            </a:r>
            <a:endParaRPr lang="en-US" sz="4400" b="1" dirty="0"/>
          </a:p>
          <a:p>
            <a:pPr marL="0" indent="0" algn="justLow" rtl="1">
              <a:buNone/>
            </a:pPr>
            <a:r>
              <a:rPr lang="ar-SA" sz="4400" b="1" dirty="0"/>
              <a:t> </a:t>
            </a:r>
            <a:r>
              <a:rPr lang="en-US" sz="4400" b="1" dirty="0"/>
              <a:t> </a:t>
            </a:r>
            <a:r>
              <a:rPr lang="ar-SA" sz="4400" b="1" dirty="0"/>
              <a:t> </a:t>
            </a:r>
            <a:endParaRPr lang="en-US" sz="4400" b="1" dirty="0"/>
          </a:p>
          <a:p>
            <a:pPr algn="justLow" rtl="1"/>
            <a:endParaRPr lang="en-US" sz="4400" b="1" dirty="0"/>
          </a:p>
        </p:txBody>
      </p:sp>
    </p:spTree>
    <p:extLst>
      <p:ext uri="{BB962C8B-B14F-4D97-AF65-F5344CB8AC3E}">
        <p14:creationId xmlns:p14="http://schemas.microsoft.com/office/powerpoint/2010/main" val="100479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6165304"/>
          </a:xfrm>
        </p:spPr>
        <p:txBody>
          <a:bodyPr>
            <a:noAutofit/>
          </a:bodyPr>
          <a:lstStyle/>
          <a:p>
            <a:pPr algn="justLow" rtl="1"/>
            <a:r>
              <a:rPr lang="ar-SA" sz="3600" b="1" dirty="0"/>
              <a:t>ونلاحظ أن الفرد ينبذ الخبرات الفاشلة ويميل إلى تكرار الخبرات الناجحة له فمثلاً لو افترضنا عند قيام شخص ما بشراء سلعة معينة وحققت له السلعة المعينة درجة عالية من الإشباع ففي هذه الحالة نتوقع تكرار شراء المستهلك للسلعة في المستقبل، والعكس هو الصحيح. ويسعى المسوقون إلى مساعدة المستهلكين  في اكتساب خبرات ومعارف إيجابية عن سلعهم وبالتالي مساعدتهم في عملية الشراء وتكرارها، مثال لذلك العينات المجانية تشجع المستهلك على تجربة السلع.  ونجد أن معرفة درجة تعلم الشخص تلعب دوراً كبيراً في تحديد سلوكياته.</a:t>
            </a:r>
            <a:endParaRPr lang="en-US" sz="3600" b="1" dirty="0"/>
          </a:p>
          <a:p>
            <a:pPr algn="justLow" rtl="1"/>
            <a:endParaRPr lang="en-US" sz="3600" b="1" dirty="0"/>
          </a:p>
        </p:txBody>
      </p:sp>
    </p:spTree>
    <p:extLst>
      <p:ext uri="{BB962C8B-B14F-4D97-AF65-F5344CB8AC3E}">
        <p14:creationId xmlns:p14="http://schemas.microsoft.com/office/powerpoint/2010/main" val="78102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7392"/>
            <a:ext cx="8229600" cy="1143000"/>
          </a:xfrm>
        </p:spPr>
        <p:txBody>
          <a:bodyPr>
            <a:normAutofit/>
          </a:bodyPr>
          <a:lstStyle/>
          <a:p>
            <a:pPr algn="r"/>
            <a:r>
              <a:rPr lang="ar-SA" sz="6000" b="1" dirty="0"/>
              <a:t>(د) الاتجاهات </a:t>
            </a:r>
            <a:endParaRPr lang="en-US" sz="6000" b="1" dirty="0"/>
          </a:p>
        </p:txBody>
      </p:sp>
      <p:sp>
        <p:nvSpPr>
          <p:cNvPr id="3" name="عنصر نائب للمحتوى 2"/>
          <p:cNvSpPr>
            <a:spLocks noGrp="1"/>
          </p:cNvSpPr>
          <p:nvPr>
            <p:ph idx="1"/>
          </p:nvPr>
        </p:nvSpPr>
        <p:spPr>
          <a:xfrm>
            <a:off x="457200" y="980728"/>
            <a:ext cx="8229600" cy="5760640"/>
          </a:xfrm>
        </p:spPr>
        <p:txBody>
          <a:bodyPr>
            <a:noAutofit/>
          </a:bodyPr>
          <a:lstStyle/>
          <a:p>
            <a:pPr algn="justLow" rtl="1"/>
            <a:r>
              <a:rPr lang="ar-SA" sz="2800" b="1" dirty="0"/>
              <a:t>الاتجاهات هي الحالة التي تعكس ما إذا كان الشخص محباً أو كارهاً لموضوع معين أو شيء </a:t>
            </a:r>
            <a:r>
              <a:rPr lang="ar-SA" sz="2800" b="1" dirty="0" smtClean="0"/>
              <a:t>ما</a:t>
            </a:r>
            <a:r>
              <a:rPr lang="ar-AE" sz="2800" b="1" dirty="0" smtClean="0"/>
              <a:t> </a:t>
            </a:r>
            <a:r>
              <a:rPr lang="ar-SA" sz="2800" b="1" dirty="0" smtClean="0"/>
              <a:t>حينما </a:t>
            </a:r>
            <a:r>
              <a:rPr lang="ar-SA" sz="2800" b="1" dirty="0"/>
              <a:t>يحب الشخص منتجاً معيناً فإنه سيكون أكثر ميلاً لشرائه عما لو كان لا يحبه.</a:t>
            </a:r>
            <a:endParaRPr lang="en-US" sz="2800" b="1" dirty="0"/>
          </a:p>
          <a:p>
            <a:pPr algn="justLow" rtl="1"/>
            <a:r>
              <a:rPr lang="ar-SA" sz="2800" b="1" dirty="0"/>
              <a:t>وهنالك ثلاثة أنواع من الاتجاهات هي:</a:t>
            </a:r>
            <a:endParaRPr lang="en-US" sz="2800" b="1" dirty="0"/>
          </a:p>
          <a:p>
            <a:pPr algn="justLow" rtl="1"/>
            <a:r>
              <a:rPr lang="ar-SA" sz="2800" b="1" dirty="0"/>
              <a:t>(</a:t>
            </a:r>
            <a:r>
              <a:rPr lang="en-US" sz="2800" b="1" dirty="0"/>
              <a:t>i</a:t>
            </a:r>
            <a:r>
              <a:rPr lang="ar-SA" sz="2800" b="1" dirty="0"/>
              <a:t>) الاتجاه المعرفي يتمثل في معرفة الإنسان بالسلعة هل هي جيدة أم غير جيدة.</a:t>
            </a:r>
            <a:endParaRPr lang="en-US" sz="2800" b="1" dirty="0"/>
          </a:p>
          <a:p>
            <a:pPr algn="justLow" rtl="1"/>
            <a:r>
              <a:rPr lang="ar-SA" sz="2800" b="1" dirty="0"/>
              <a:t>(</a:t>
            </a:r>
            <a:r>
              <a:rPr lang="en-US" sz="2800" b="1" dirty="0"/>
              <a:t>ii</a:t>
            </a:r>
            <a:r>
              <a:rPr lang="ar-SA" sz="2800" b="1" dirty="0"/>
              <a:t>) الاتجاه الانفعالي يتمثل في حساسية الإنسان نحو السلعة هل هي إيجابية أم سلبية.</a:t>
            </a:r>
            <a:endParaRPr lang="en-US" sz="2800" b="1" dirty="0"/>
          </a:p>
          <a:p>
            <a:pPr algn="justLow" rtl="1"/>
            <a:r>
              <a:rPr lang="ar-SA" sz="2800" b="1" dirty="0"/>
              <a:t>(</a:t>
            </a:r>
            <a:r>
              <a:rPr lang="en-US" sz="2800" b="1" dirty="0"/>
              <a:t>iii</a:t>
            </a:r>
            <a:r>
              <a:rPr lang="ar-SA" sz="2800" b="1" dirty="0"/>
              <a:t>) الاتجاه </a:t>
            </a:r>
            <a:r>
              <a:rPr lang="ar-SA" sz="2800" b="1" dirty="0" err="1"/>
              <a:t>النزوعي</a:t>
            </a:r>
            <a:r>
              <a:rPr lang="ar-SA" sz="2800" b="1" dirty="0"/>
              <a:t> يتمثل في عملية شراء السلعة هل هناك عملية شراء أم عدم </a:t>
            </a:r>
            <a:r>
              <a:rPr lang="ar-SA" sz="2800" b="1" dirty="0" smtClean="0"/>
              <a:t>شراء.</a:t>
            </a:r>
            <a:r>
              <a:rPr lang="en-US" sz="2800" b="1" dirty="0" smtClean="0"/>
              <a:t> </a:t>
            </a:r>
            <a:r>
              <a:rPr lang="ar-SA" sz="2800" b="1" dirty="0" smtClean="0"/>
              <a:t>وعليه </a:t>
            </a:r>
            <a:r>
              <a:rPr lang="ar-SA" sz="2800" b="1" dirty="0"/>
              <a:t>يتعين على المسوق قياس اتجاه المستهلك نحو السلعة أو الخدمة المقدمة أولاً، ثم تعديل عناصر المزيج التسويقي والاستراتيجية التسويقية بما يتلازم مع هذه الاتجاهات</a:t>
            </a:r>
            <a:endParaRPr lang="en-US" sz="2800" b="1" dirty="0"/>
          </a:p>
        </p:txBody>
      </p:sp>
    </p:spTree>
    <p:extLst>
      <p:ext uri="{BB962C8B-B14F-4D97-AF65-F5344CB8AC3E}">
        <p14:creationId xmlns:p14="http://schemas.microsoft.com/office/powerpoint/2010/main" val="285253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600" b="1" dirty="0">
                <a:solidFill>
                  <a:srgbClr val="FF0000"/>
                </a:solidFill>
              </a:rPr>
              <a:t>تعريف سلوك المستهلك </a:t>
            </a:r>
            <a:endParaRPr lang="en-US" sz="6600" dirty="0">
              <a:solidFill>
                <a:srgbClr val="FF0000"/>
              </a:solidFill>
            </a:endParaRPr>
          </a:p>
        </p:txBody>
      </p:sp>
      <p:sp>
        <p:nvSpPr>
          <p:cNvPr id="3" name="عنصر نائب للمحتوى 2"/>
          <p:cNvSpPr>
            <a:spLocks noGrp="1"/>
          </p:cNvSpPr>
          <p:nvPr>
            <p:ph idx="1"/>
          </p:nvPr>
        </p:nvSpPr>
        <p:spPr>
          <a:xfrm>
            <a:off x="457200" y="1935480"/>
            <a:ext cx="8229600" cy="4589864"/>
          </a:xfrm>
        </p:spPr>
        <p:txBody>
          <a:bodyPr>
            <a:noAutofit/>
          </a:bodyPr>
          <a:lstStyle/>
          <a:p>
            <a:pPr algn="justLow" rtl="1"/>
            <a:r>
              <a:rPr lang="ar-SA" sz="3200" b="1" dirty="0"/>
              <a:t>طالما أن التسويق يهدف أساسا إلى خدمة المستهلك وإشباع رغباته فلا بد أن يبدأ النشاط التسويقي من المستهلك ، وينتهي بالمستهلك ، لذا تعتبر دراسة سلوك المستهلك من المطلوبات </a:t>
            </a:r>
            <a:r>
              <a:rPr lang="ar-SA" sz="3200" b="1" dirty="0" err="1"/>
              <a:t>المهة</a:t>
            </a:r>
            <a:r>
              <a:rPr lang="ar-SA" sz="3200" b="1" dirty="0"/>
              <a:t> أو الأساسية لدراسة السوق الحديث الذي يهدف لتحقيق أهداف ورغبات المستهلك أي أن المستهلك هو ملك السوق وخاصة أن السلوك البشري يتسم بشكل عام بدرجة عالية من التعقد والتنوع مما يصعب معه التعرف على الدوافع الحقيقية والكامنة وراء هذا السلوك، لذا يجب دراسة هذا السلوك والتعرف عليه.</a:t>
            </a:r>
            <a:endParaRPr lang="en-US" sz="3200" b="1" dirty="0"/>
          </a:p>
          <a:p>
            <a:pPr algn="justLow" rtl="1"/>
            <a:endParaRPr lang="en-US" sz="3200" b="1" dirty="0"/>
          </a:p>
        </p:txBody>
      </p:sp>
    </p:spTree>
    <p:extLst>
      <p:ext uri="{BB962C8B-B14F-4D97-AF65-F5344CB8AC3E}">
        <p14:creationId xmlns:p14="http://schemas.microsoft.com/office/powerpoint/2010/main" val="257125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MA" b="1" dirty="0"/>
              <a:t>خطوات عملية اتخاذ قرار الشراء الاستهلاكي </a:t>
            </a:r>
            <a:endParaRPr lang="en-US" b="1" dirty="0"/>
          </a:p>
        </p:txBody>
      </p:sp>
      <p:sp>
        <p:nvSpPr>
          <p:cNvPr id="3" name="عنصر نائب للمحتوى 2"/>
          <p:cNvSpPr>
            <a:spLocks noGrp="1"/>
          </p:cNvSpPr>
          <p:nvPr>
            <p:ph idx="1"/>
          </p:nvPr>
        </p:nvSpPr>
        <p:spPr>
          <a:xfrm>
            <a:off x="457200" y="1935480"/>
            <a:ext cx="8229600" cy="4661872"/>
          </a:xfrm>
        </p:spPr>
        <p:txBody>
          <a:bodyPr>
            <a:noAutofit/>
          </a:bodyPr>
          <a:lstStyle/>
          <a:p>
            <a:pPr algn="just" rtl="1"/>
            <a:r>
              <a:rPr lang="ar-MA" sz="2800" b="1" dirty="0"/>
              <a:t>(1) الشعور </a:t>
            </a:r>
            <a:r>
              <a:rPr lang="ar-MA" sz="2800" b="1" dirty="0" smtClean="0"/>
              <a:t>بالحاجة</a:t>
            </a:r>
            <a:endParaRPr lang="en-US" sz="2800" b="1" dirty="0"/>
          </a:p>
          <a:p>
            <a:pPr marL="0" indent="0" algn="just" rtl="1">
              <a:buNone/>
            </a:pPr>
            <a:r>
              <a:rPr lang="en-US" sz="2800" b="1" dirty="0"/>
              <a:t> </a:t>
            </a:r>
            <a:r>
              <a:rPr lang="ar-MA" sz="2800" b="1" dirty="0"/>
              <a:t>يعتبر الشعور بالحاجة نقطة البدء في عملية اتخاذ قرار الشراء ويتمثل في الاختلاف بين الحالة الفعلية والحالة المرغوبة وهذا الاختلاف يولد التوتر الذي يكون دافعا في تحريك المستهلك نحو إشباع الحاجة .</a:t>
            </a:r>
          </a:p>
          <a:p>
            <a:pPr algn="just" rtl="1"/>
            <a:r>
              <a:rPr lang="ar-MA" sz="2800" b="1" dirty="0"/>
              <a:t>(2) البحث عن </a:t>
            </a:r>
            <a:r>
              <a:rPr lang="ar-MA" sz="2800" b="1" dirty="0" smtClean="0"/>
              <a:t>المعلومات</a:t>
            </a:r>
            <a:endParaRPr lang="en-US" sz="2800" b="1" dirty="0"/>
          </a:p>
          <a:p>
            <a:pPr marL="0" indent="0" algn="just" rtl="1">
              <a:buNone/>
            </a:pPr>
            <a:r>
              <a:rPr lang="ar-MA" sz="2800" b="1" dirty="0"/>
              <a:t>قد يكون البحث داخليا أو خارجيا ، ونقصد بالبحث الداخلي مراجعة المعلومات المختزنة في الذاكرة من الخبرات السابقة ، أما البحث الخارجي فيتمثل في جمع المعلومات من الأسرة أو الأصدقاء أو البائعين .</a:t>
            </a:r>
          </a:p>
          <a:p>
            <a:pPr algn="just" rtl="1"/>
            <a:endParaRPr lang="en-US" sz="2800" b="1" dirty="0"/>
          </a:p>
        </p:txBody>
      </p:sp>
    </p:spTree>
    <p:extLst>
      <p:ext uri="{BB962C8B-B14F-4D97-AF65-F5344CB8AC3E}">
        <p14:creationId xmlns:p14="http://schemas.microsoft.com/office/powerpoint/2010/main" val="124810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476672"/>
            <a:ext cx="8229600" cy="5904656"/>
          </a:xfrm>
        </p:spPr>
        <p:txBody>
          <a:bodyPr>
            <a:noAutofit/>
          </a:bodyPr>
          <a:lstStyle/>
          <a:p>
            <a:pPr algn="just" rtl="1"/>
            <a:r>
              <a:rPr lang="ar-SA" sz="2800" b="1" dirty="0"/>
              <a:t>(3) تقييم </a:t>
            </a:r>
            <a:r>
              <a:rPr lang="ar-SA" sz="2800" b="1" dirty="0" smtClean="0"/>
              <a:t>البدائل</a:t>
            </a:r>
            <a:endParaRPr lang="en-US" sz="2800" b="1" dirty="0"/>
          </a:p>
          <a:p>
            <a:pPr algn="just" rtl="1"/>
            <a:r>
              <a:rPr lang="ar-SA" sz="2800" b="1" dirty="0"/>
              <a:t>يتمثل في تحديد محاسن ومساوئ كل سلعة وذلك وفقا لجودة المنتج وأسعاره وتوافره </a:t>
            </a:r>
            <a:r>
              <a:rPr lang="en-US" sz="2800" b="1" dirty="0"/>
              <a:t>……</a:t>
            </a:r>
            <a:r>
              <a:rPr lang="ar-SA" sz="2800" b="1" dirty="0"/>
              <a:t> الخ  ، ويجب أن يركز الإعلان في هذه الحالة على محاسن السلعة مثلاً فإن الإعلان عن إطارات السيارات يركز على الأمان وطول العمر .</a:t>
            </a:r>
            <a:endParaRPr lang="en-US" sz="2800" b="1" dirty="0"/>
          </a:p>
          <a:p>
            <a:pPr algn="just" rtl="1"/>
            <a:r>
              <a:rPr lang="ar-SA" sz="2800" b="1" dirty="0"/>
              <a:t>(4) قرار </a:t>
            </a:r>
            <a:r>
              <a:rPr lang="ar-SA" sz="2800" b="1" dirty="0" smtClean="0"/>
              <a:t>الشراء</a:t>
            </a:r>
            <a:endParaRPr lang="en-US" sz="2800" b="1" dirty="0"/>
          </a:p>
          <a:p>
            <a:pPr marL="0" indent="0" algn="just" rtl="1">
              <a:buNone/>
            </a:pPr>
            <a:r>
              <a:rPr lang="ar-SA" sz="2800" b="1" dirty="0"/>
              <a:t>بعد عملية تقييم البدائل يقوم المشترى باتخاذ قرار الشراء وهنا تتدخل عوامل أخرى مثل الموقع والخدمة والصورة الذهنية للمتجر </a:t>
            </a:r>
            <a:r>
              <a:rPr lang="en-US" sz="2800" b="1" dirty="0"/>
              <a:t>…</a:t>
            </a:r>
            <a:r>
              <a:rPr lang="ar-SA" sz="2800" b="1" dirty="0"/>
              <a:t>..الخ </a:t>
            </a:r>
            <a:r>
              <a:rPr lang="ar-SA" sz="2800" b="1" dirty="0" smtClean="0"/>
              <a:t>.</a:t>
            </a:r>
            <a:endParaRPr lang="ar-AE" sz="2800" b="1" dirty="0" smtClean="0"/>
          </a:p>
          <a:p>
            <a:pPr algn="just" rtl="1"/>
            <a:r>
              <a:rPr lang="ar-AE" sz="2800" b="1" dirty="0"/>
              <a:t>(5) سلوك ما بعد الشراء </a:t>
            </a:r>
            <a:r>
              <a:rPr lang="en-US" sz="2800" b="1" dirty="0"/>
              <a:t>Post - Purchase Decision </a:t>
            </a:r>
          </a:p>
          <a:p>
            <a:pPr marL="0" indent="0" algn="just" rtl="1">
              <a:buNone/>
            </a:pPr>
            <a:r>
              <a:rPr lang="ar-AE" sz="2800" b="1" dirty="0"/>
              <a:t>ويتضمن ذلك مدى رضاء المستهلك عن المنتج ومدى تحققه للتوقعات التي يأملها ومدى استعداده لتكرار عملية الشراء . </a:t>
            </a:r>
          </a:p>
          <a:p>
            <a:pPr algn="just" rtl="1"/>
            <a:endParaRPr lang="ar-AE" sz="2800" b="1" dirty="0" smtClean="0"/>
          </a:p>
          <a:p>
            <a:pPr algn="just" rtl="1"/>
            <a:endParaRPr lang="en-US" sz="2800" b="1" dirty="0"/>
          </a:p>
          <a:p>
            <a:pPr algn="just"/>
            <a:endParaRPr lang="en-US" sz="2800" b="1" dirty="0"/>
          </a:p>
        </p:txBody>
      </p:sp>
    </p:spTree>
    <p:extLst>
      <p:ext uri="{BB962C8B-B14F-4D97-AF65-F5344CB8AC3E}">
        <p14:creationId xmlns:p14="http://schemas.microsoft.com/office/powerpoint/2010/main" val="23293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616624"/>
          </a:xfrm>
        </p:spPr>
        <p:txBody>
          <a:bodyPr>
            <a:noAutofit/>
          </a:bodyPr>
          <a:lstStyle/>
          <a:p>
            <a:pPr marL="11430" marR="0" indent="228600" algn="justLow" rtl="1">
              <a:lnSpc>
                <a:spcPct val="115000"/>
              </a:lnSpc>
              <a:spcBef>
                <a:spcPts val="0"/>
              </a:spcBef>
              <a:spcAft>
                <a:spcPts val="1000"/>
              </a:spcAft>
            </a:pPr>
            <a:r>
              <a:rPr lang="ar-SA" sz="5400" b="1" dirty="0">
                <a:solidFill>
                  <a:srgbClr val="FF0000"/>
                </a:solidFill>
                <a:latin typeface="Arial"/>
                <a:ea typeface="Times New Roman"/>
                <a:cs typeface="Simplified Arabic"/>
              </a:rPr>
              <a:t>يعرف سلوك المستهلك </a:t>
            </a:r>
            <a:r>
              <a:rPr lang="ar-AE" sz="5400" b="1" dirty="0" smtClean="0">
                <a:solidFill>
                  <a:srgbClr val="FF0000"/>
                </a:solidFill>
                <a:latin typeface="Arial"/>
                <a:ea typeface="Times New Roman"/>
                <a:cs typeface="Simplified Arabic"/>
              </a:rPr>
              <a:t>: </a:t>
            </a:r>
            <a:r>
              <a:rPr lang="ar-SA" sz="5400" b="1" dirty="0" smtClean="0">
                <a:latin typeface="Arial"/>
                <a:ea typeface="Times New Roman"/>
                <a:cs typeface="Simplified Arabic"/>
              </a:rPr>
              <a:t>على </a:t>
            </a:r>
            <a:r>
              <a:rPr lang="ar-SA" sz="5400" b="1" dirty="0">
                <a:latin typeface="Arial"/>
                <a:ea typeface="Times New Roman"/>
                <a:cs typeface="Simplified Arabic"/>
              </a:rPr>
              <a:t>أنه التصرف الذي يبرزه المستهلك في البحث عن شراء أو استخدام المنتجات التي يتوقع أنها ستشبع حاجاته ورغباته حسب الإمكانات الشرائية المتاحة.</a:t>
            </a:r>
            <a:endParaRPr lang="en-US" sz="4400" b="1" dirty="0">
              <a:latin typeface="Calibri"/>
              <a:ea typeface="Times New Roman"/>
              <a:cs typeface="Arial"/>
            </a:endParaRPr>
          </a:p>
          <a:p>
            <a:pPr marL="0" marR="0" indent="0">
              <a:lnSpc>
                <a:spcPct val="115000"/>
              </a:lnSpc>
              <a:spcBef>
                <a:spcPts val="0"/>
              </a:spcBef>
              <a:spcAft>
                <a:spcPts val="1000"/>
              </a:spcAft>
              <a:buNone/>
            </a:pPr>
            <a:r>
              <a:rPr lang="en-US" sz="4400" b="1" dirty="0">
                <a:latin typeface="Calibri"/>
                <a:ea typeface="Times New Roman"/>
                <a:cs typeface="Arial"/>
              </a:rPr>
              <a:t> </a:t>
            </a:r>
            <a:endParaRPr lang="en-US" sz="4400" b="1" dirty="0">
              <a:effectLst/>
              <a:latin typeface="Calibri"/>
              <a:ea typeface="Times New Roman"/>
              <a:cs typeface="Arial"/>
            </a:endParaRPr>
          </a:p>
        </p:txBody>
      </p:sp>
    </p:spTree>
    <p:extLst>
      <p:ext uri="{BB962C8B-B14F-4D97-AF65-F5344CB8AC3E}">
        <p14:creationId xmlns:p14="http://schemas.microsoft.com/office/powerpoint/2010/main" val="139220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836712"/>
            <a:ext cx="8229600" cy="5616624"/>
          </a:xfrm>
        </p:spPr>
        <p:txBody>
          <a:bodyPr>
            <a:noAutofit/>
          </a:bodyPr>
          <a:lstStyle/>
          <a:p>
            <a:pPr algn="justLow" rtl="1"/>
            <a:r>
              <a:rPr lang="ar-MA" sz="4400" b="1" dirty="0"/>
              <a:t>إن سلوك المستهلك يشمل كافة الأنشطة التي يبذلها الأفراد في سبيل الحصول على السلع والخدمات واستخدامها بما فيه الأنشطة التي تسبق قرار الشراء وتؤثر في عملية الشراء. ونلاحظ من هذا التعريف أن دراسة سلوك المستهلك تقتضي معرفة العوامل والمؤثرات التي تؤثر في السلوك الشرائي للمستهلك.</a:t>
            </a:r>
            <a:endParaRPr lang="en-US" sz="4400" b="1" dirty="0"/>
          </a:p>
        </p:txBody>
      </p:sp>
    </p:spTree>
    <p:extLst>
      <p:ext uri="{BB962C8B-B14F-4D97-AF65-F5344CB8AC3E}">
        <p14:creationId xmlns:p14="http://schemas.microsoft.com/office/powerpoint/2010/main" val="33514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ar-SA" sz="4000" b="1" dirty="0">
                <a:solidFill>
                  <a:srgbClr val="FF0000"/>
                </a:solidFill>
              </a:rPr>
              <a:t>العوامل والمؤثرات التي تؤثر في السلوك الشرائي للمستهلك</a:t>
            </a:r>
            <a:r>
              <a:rPr lang="en-US" sz="4000" dirty="0">
                <a:solidFill>
                  <a:srgbClr val="FF0000"/>
                </a:solidFill>
              </a:rPr>
              <a:t/>
            </a:r>
            <a:br>
              <a:rPr lang="en-US" sz="4000" dirty="0">
                <a:solidFill>
                  <a:srgbClr val="FF0000"/>
                </a:solidFill>
              </a:rPr>
            </a:br>
            <a:endParaRPr lang="en-US" sz="4000" dirty="0">
              <a:solidFill>
                <a:srgbClr val="FF0000"/>
              </a:solidFill>
            </a:endParaRPr>
          </a:p>
        </p:txBody>
      </p:sp>
      <p:sp>
        <p:nvSpPr>
          <p:cNvPr id="3" name="عنصر نائب للمحتوى 2"/>
          <p:cNvSpPr>
            <a:spLocks noGrp="1"/>
          </p:cNvSpPr>
          <p:nvPr>
            <p:ph idx="1"/>
          </p:nvPr>
        </p:nvSpPr>
        <p:spPr/>
        <p:txBody>
          <a:bodyPr>
            <a:normAutofit/>
          </a:bodyPr>
          <a:lstStyle/>
          <a:p>
            <a:pPr algn="justLow" rtl="1"/>
            <a:r>
              <a:rPr lang="ar-SA" sz="4400" b="1" dirty="0"/>
              <a:t>تنقسم هذه العوامل والمؤثرات إلى عوامل ومؤثرات داخلية وعوامل ومؤثرات خارجية ويمكن شرحها على النحو التالي:</a:t>
            </a:r>
            <a:endParaRPr lang="en-US" sz="4400" b="1" dirty="0"/>
          </a:p>
          <a:p>
            <a:pPr algn="justLow" rtl="1"/>
            <a:endParaRPr lang="en-US" sz="4400" b="1" dirty="0"/>
          </a:p>
        </p:txBody>
      </p:sp>
    </p:spTree>
    <p:extLst>
      <p:ext uri="{BB962C8B-B14F-4D97-AF65-F5344CB8AC3E}">
        <p14:creationId xmlns:p14="http://schemas.microsoft.com/office/powerpoint/2010/main" val="151553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579296" cy="1143000"/>
          </a:xfrm>
        </p:spPr>
        <p:txBody>
          <a:bodyPr>
            <a:normAutofit/>
          </a:bodyPr>
          <a:lstStyle/>
          <a:p>
            <a:r>
              <a:rPr lang="ar-SA" sz="4400" b="1" dirty="0">
                <a:solidFill>
                  <a:srgbClr val="FF0000"/>
                </a:solidFill>
              </a:rPr>
              <a:t>العوامل والمؤثرات الخارجية في السلوك الشرائي للمستهلك</a:t>
            </a:r>
            <a:endParaRPr lang="en-US" sz="4400" dirty="0">
              <a:solidFill>
                <a:srgbClr val="FF0000"/>
              </a:solidFill>
            </a:endParaRPr>
          </a:p>
        </p:txBody>
      </p:sp>
      <p:sp>
        <p:nvSpPr>
          <p:cNvPr id="3" name="عنصر نائب للمحتوى 2"/>
          <p:cNvSpPr>
            <a:spLocks noGrp="1"/>
          </p:cNvSpPr>
          <p:nvPr>
            <p:ph idx="1"/>
          </p:nvPr>
        </p:nvSpPr>
        <p:spPr>
          <a:xfrm>
            <a:off x="457200" y="1935480"/>
            <a:ext cx="8507288" cy="4922520"/>
          </a:xfrm>
        </p:spPr>
        <p:txBody>
          <a:bodyPr>
            <a:noAutofit/>
          </a:bodyPr>
          <a:lstStyle/>
          <a:p>
            <a:pPr algn="justLow" rtl="1"/>
            <a:r>
              <a:rPr lang="ar-SA" sz="3600" b="1" dirty="0" smtClean="0"/>
              <a:t>يمكن </a:t>
            </a:r>
            <a:r>
              <a:rPr lang="ar-SA" sz="3600" b="1" dirty="0"/>
              <a:t>تقسيم هذه العوامل والمؤثرات على النحو التالي:</a:t>
            </a:r>
            <a:endParaRPr lang="en-US" sz="3600" b="1" dirty="0"/>
          </a:p>
          <a:p>
            <a:pPr algn="justLow" rtl="1"/>
            <a:r>
              <a:rPr lang="ar-SA" sz="3600" b="1" dirty="0">
                <a:solidFill>
                  <a:srgbClr val="0070C0"/>
                </a:solidFill>
              </a:rPr>
              <a:t>أولاً: العوامل الثقافية </a:t>
            </a:r>
            <a:r>
              <a:rPr lang="ar-SA" sz="3600" b="1" dirty="0" smtClean="0">
                <a:solidFill>
                  <a:srgbClr val="0070C0"/>
                </a:solidFill>
              </a:rPr>
              <a:t>وتضم </a:t>
            </a:r>
            <a:r>
              <a:rPr lang="ar-SA" sz="3600" b="1" dirty="0">
                <a:solidFill>
                  <a:srgbClr val="0070C0"/>
                </a:solidFill>
              </a:rPr>
              <a:t>هذه العوامل الآتي:</a:t>
            </a:r>
            <a:endParaRPr lang="en-US" sz="3600" b="1" dirty="0">
              <a:solidFill>
                <a:srgbClr val="0070C0"/>
              </a:solidFill>
            </a:endParaRPr>
          </a:p>
          <a:p>
            <a:pPr algn="justLow" rtl="1"/>
            <a:r>
              <a:rPr lang="ar-SA" sz="3600" b="1" dirty="0">
                <a:solidFill>
                  <a:srgbClr val="FF0000"/>
                </a:solidFill>
              </a:rPr>
              <a:t>(أ) الثقافة ومكوناتها </a:t>
            </a:r>
            <a:r>
              <a:rPr lang="ar-AE" sz="3600" b="1" dirty="0" smtClean="0">
                <a:solidFill>
                  <a:srgbClr val="FF0000"/>
                </a:solidFill>
              </a:rPr>
              <a:t>:</a:t>
            </a:r>
          </a:p>
          <a:p>
            <a:pPr marL="0" indent="0" algn="justLow" rtl="1">
              <a:buNone/>
            </a:pPr>
            <a:r>
              <a:rPr lang="ar-SA" sz="3600" b="1" dirty="0" smtClean="0"/>
              <a:t>يمكن </a:t>
            </a:r>
            <a:r>
              <a:rPr lang="ar-SA" sz="3600" b="1" dirty="0"/>
              <a:t>تعريف الثقافة بأنها مجموعة متعارف عليها من المعتقدات والقيم والاتجاهات والعادات وأشكال السلوك التي تكون مشتركة في المجتمع ويتناقلها جيل عن جيل . </a:t>
            </a:r>
            <a:endParaRPr lang="en-US" sz="3600" b="1" dirty="0"/>
          </a:p>
          <a:p>
            <a:pPr algn="justLow" rtl="1"/>
            <a:endParaRPr lang="en-US" sz="3600" b="1" dirty="0"/>
          </a:p>
          <a:p>
            <a:pPr marL="0" indent="0" algn="justLow" rtl="1">
              <a:buNone/>
            </a:pPr>
            <a:r>
              <a:rPr lang="ar-SA" sz="3600" b="1" dirty="0"/>
              <a:t> </a:t>
            </a:r>
            <a:endParaRPr lang="en-US" sz="3600" b="1" dirty="0"/>
          </a:p>
          <a:p>
            <a:pPr algn="justLow" rtl="1"/>
            <a:endParaRPr lang="en-US" sz="3600" b="1" dirty="0"/>
          </a:p>
        </p:txBody>
      </p:sp>
    </p:spTree>
    <p:extLst>
      <p:ext uri="{BB962C8B-B14F-4D97-AF65-F5344CB8AC3E}">
        <p14:creationId xmlns:p14="http://schemas.microsoft.com/office/powerpoint/2010/main" val="103740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rtl="1"/>
            <a:r>
              <a:rPr lang="ar-SA" b="1" dirty="0"/>
              <a:t>من هذا التعريف نجد أن الثقافة تشمل:</a:t>
            </a:r>
            <a:r>
              <a:rPr lang="en-US" b="1" dirty="0"/>
              <a:t/>
            </a:r>
            <a:br>
              <a:rPr lang="en-US" b="1" dirty="0"/>
            </a:br>
            <a:endParaRPr lang="en-US" b="1" dirty="0"/>
          </a:p>
        </p:txBody>
      </p:sp>
      <p:sp>
        <p:nvSpPr>
          <p:cNvPr id="3" name="عنصر نائب للمحتوى 2"/>
          <p:cNvSpPr>
            <a:spLocks noGrp="1"/>
          </p:cNvSpPr>
          <p:nvPr>
            <p:ph idx="1"/>
          </p:nvPr>
        </p:nvSpPr>
        <p:spPr/>
        <p:txBody>
          <a:bodyPr>
            <a:normAutofit/>
          </a:bodyPr>
          <a:lstStyle/>
          <a:p>
            <a:pPr algn="justLow" rtl="1"/>
            <a:r>
              <a:rPr lang="ar-SA" sz="4800" b="1" dirty="0"/>
              <a:t>(</a:t>
            </a:r>
            <a:r>
              <a:rPr lang="en-US" sz="4800" b="1" dirty="0"/>
              <a:t>i</a:t>
            </a:r>
            <a:r>
              <a:rPr lang="ar-SA" sz="4800" b="1" dirty="0"/>
              <a:t>) القيم والمعتقدات الجوهرية </a:t>
            </a:r>
            <a:r>
              <a:rPr lang="ar-SA" sz="4800" b="1" dirty="0" smtClean="0"/>
              <a:t>وهي </a:t>
            </a:r>
            <a:r>
              <a:rPr lang="ar-SA" sz="4800" b="1" dirty="0"/>
              <a:t>القيم والمعتقدات التي تميل إلى  الثبات وعدم التغير كالزواج.</a:t>
            </a:r>
            <a:endParaRPr lang="en-US" sz="4800" b="1" dirty="0"/>
          </a:p>
          <a:p>
            <a:pPr marL="0" indent="0" algn="justLow" rtl="1">
              <a:buNone/>
            </a:pPr>
            <a:r>
              <a:rPr lang="ar-SA" sz="4800" b="1" dirty="0" smtClean="0"/>
              <a:t>  </a:t>
            </a:r>
            <a:r>
              <a:rPr lang="ar-SA" sz="4800" b="1" dirty="0"/>
              <a:t>(</a:t>
            </a:r>
            <a:r>
              <a:rPr lang="en-US" sz="4800" b="1" dirty="0"/>
              <a:t>ii</a:t>
            </a:r>
            <a:r>
              <a:rPr lang="ar-SA" sz="4800" b="1" dirty="0"/>
              <a:t>) القيم والمعتقدات الثانوية </a:t>
            </a:r>
            <a:r>
              <a:rPr lang="ar-SA" sz="4800" b="1" dirty="0" smtClean="0"/>
              <a:t>التي </a:t>
            </a:r>
            <a:r>
              <a:rPr lang="ar-SA" sz="4800" b="1" dirty="0"/>
              <a:t>تميل إلى التغير والتعديل كالزواج  المبكر.</a:t>
            </a:r>
            <a:endParaRPr lang="en-US" sz="4800" b="1" dirty="0"/>
          </a:p>
          <a:p>
            <a:pPr algn="justLow"/>
            <a:endParaRPr lang="en-US" sz="4800" b="1" dirty="0"/>
          </a:p>
        </p:txBody>
      </p:sp>
    </p:spTree>
    <p:extLst>
      <p:ext uri="{BB962C8B-B14F-4D97-AF65-F5344CB8AC3E}">
        <p14:creationId xmlns:p14="http://schemas.microsoft.com/office/powerpoint/2010/main" val="2703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Autofit/>
          </a:bodyPr>
          <a:lstStyle/>
          <a:p>
            <a:pPr algn="justLow" rtl="1"/>
            <a:r>
              <a:rPr lang="ar-SA" sz="4800" b="1" dirty="0"/>
              <a:t>ونجد أن كل ثقافة تشمل عدة جماعات لكل منها ثقافة فرعية وتميز هذه الثقافة أعضاءها من وجهة النظر الاجتماعية وتوجد أربعة أشكال أساسية من الثقافة الفرعية هي:</a:t>
            </a:r>
            <a:endParaRPr lang="en-US" sz="4800" b="1" dirty="0"/>
          </a:p>
          <a:p>
            <a:pPr algn="justLow" rtl="1"/>
            <a:endParaRPr lang="en-US" sz="4800" b="1" dirty="0"/>
          </a:p>
        </p:txBody>
      </p:sp>
    </p:spTree>
    <p:extLst>
      <p:ext uri="{BB962C8B-B14F-4D97-AF65-F5344CB8AC3E}">
        <p14:creationId xmlns:p14="http://schemas.microsoft.com/office/powerpoint/2010/main" val="58464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67544" y="908720"/>
            <a:ext cx="8229600" cy="5472608"/>
          </a:xfrm>
        </p:spPr>
        <p:txBody>
          <a:bodyPr>
            <a:noAutofit/>
          </a:bodyPr>
          <a:lstStyle/>
          <a:p>
            <a:pPr algn="justLow" rtl="1"/>
            <a:r>
              <a:rPr lang="ar-SA" sz="2800" b="1" dirty="0"/>
              <a:t> (</a:t>
            </a:r>
            <a:r>
              <a:rPr lang="en-US" sz="2800" b="1" dirty="0"/>
              <a:t>i</a:t>
            </a:r>
            <a:r>
              <a:rPr lang="ar-SA" sz="2800" b="1" dirty="0"/>
              <a:t>) </a:t>
            </a:r>
            <a:r>
              <a:rPr lang="ar-SA" sz="2800" b="1" dirty="0">
                <a:solidFill>
                  <a:srgbClr val="FF0000"/>
                </a:solidFill>
              </a:rPr>
              <a:t>تقسم الجماعات على أساس الجنسية </a:t>
            </a:r>
            <a:r>
              <a:rPr lang="ar-SA" sz="2800" b="1" dirty="0"/>
              <a:t>مثل تقسيم العرب إلى سودانيين </a:t>
            </a:r>
            <a:r>
              <a:rPr lang="ar-SA" sz="2800" b="1" dirty="0" smtClean="0"/>
              <a:t>ومصرييـن و </a:t>
            </a:r>
            <a:r>
              <a:rPr lang="ar-SA" sz="2800" b="1" dirty="0"/>
              <a:t>سعوديين </a:t>
            </a:r>
            <a:r>
              <a:rPr lang="en-US" sz="2800" b="1" dirty="0"/>
              <a:t>…</a:t>
            </a:r>
            <a:r>
              <a:rPr lang="ar-SA" sz="2800" b="1" dirty="0"/>
              <a:t> الخ وتوجد كل جماعة في مجتمع كبير وتميز أخلاقياتهم وعاداتهم.</a:t>
            </a:r>
            <a:endParaRPr lang="en-US" sz="2800" b="1" dirty="0"/>
          </a:p>
          <a:p>
            <a:pPr algn="justLow" rtl="1"/>
            <a:r>
              <a:rPr lang="ar-SA" sz="2800" b="1" dirty="0" smtClean="0"/>
              <a:t> </a:t>
            </a:r>
            <a:r>
              <a:rPr lang="ar-SA" sz="2800" b="1" dirty="0"/>
              <a:t>(</a:t>
            </a:r>
            <a:r>
              <a:rPr lang="en-US" sz="2800" b="1" dirty="0"/>
              <a:t>ii</a:t>
            </a:r>
            <a:r>
              <a:rPr lang="ar-SA" sz="2800" b="1" dirty="0"/>
              <a:t>) </a:t>
            </a:r>
            <a:r>
              <a:rPr lang="ar-SA" sz="2800" b="1" dirty="0">
                <a:solidFill>
                  <a:srgbClr val="FF0000"/>
                </a:solidFill>
              </a:rPr>
              <a:t>تقسيم الجماعات على أساس الدين مثل: </a:t>
            </a:r>
            <a:r>
              <a:rPr lang="ar-SA" sz="2800" b="1" dirty="0"/>
              <a:t>المسلمين و المسيحيين و  اليهود </a:t>
            </a:r>
            <a:r>
              <a:rPr lang="en-US" sz="2800" b="1" dirty="0"/>
              <a:t>…</a:t>
            </a:r>
            <a:r>
              <a:rPr lang="ar-SA" sz="2800" b="1" dirty="0"/>
              <a:t> الخ ولكل جماعة مقدساتها ومحرماتها التي تحكم سلوكها اليومي في الشراء والاستهلاك.</a:t>
            </a:r>
            <a:endParaRPr lang="en-US" sz="2800" b="1" dirty="0"/>
          </a:p>
          <a:p>
            <a:pPr algn="justLow" rtl="1"/>
            <a:r>
              <a:rPr lang="ar-SA" sz="2800" b="1" dirty="0"/>
              <a:t>(</a:t>
            </a:r>
            <a:r>
              <a:rPr lang="en-US" sz="2800" b="1" dirty="0"/>
              <a:t>iii</a:t>
            </a:r>
            <a:r>
              <a:rPr lang="ar-SA" sz="2800" b="1" dirty="0"/>
              <a:t>) </a:t>
            </a:r>
            <a:r>
              <a:rPr lang="ar-SA" sz="2800" b="1" dirty="0">
                <a:solidFill>
                  <a:srgbClr val="FF0000"/>
                </a:solidFill>
              </a:rPr>
              <a:t>تقسيم الجماعات على أساس العنصر </a:t>
            </a:r>
            <a:r>
              <a:rPr lang="ar-SA" sz="2800" b="1" dirty="0"/>
              <a:t>مثل السود والصفر والبيض </a:t>
            </a:r>
            <a:r>
              <a:rPr lang="en-US" sz="2800" b="1" dirty="0"/>
              <a:t>…</a:t>
            </a:r>
            <a:r>
              <a:rPr lang="ar-SA" sz="2800" b="1" dirty="0"/>
              <a:t> الخ ولكل جماعة اتجاهاتها وميولها الشرائية والاستهلاكية.</a:t>
            </a:r>
            <a:endParaRPr lang="en-US" sz="2800" b="1" dirty="0"/>
          </a:p>
          <a:p>
            <a:pPr algn="justLow" rtl="1"/>
            <a:r>
              <a:rPr lang="ar-SA" sz="2800" b="1" dirty="0" smtClean="0"/>
              <a:t>  </a:t>
            </a:r>
            <a:r>
              <a:rPr lang="ar-SA" sz="2800" b="1" dirty="0"/>
              <a:t>(</a:t>
            </a:r>
            <a:r>
              <a:rPr lang="en-US" sz="2800" b="1" dirty="0"/>
              <a:t>vi</a:t>
            </a:r>
            <a:r>
              <a:rPr lang="ar-SA" sz="2800" b="1" dirty="0"/>
              <a:t>) </a:t>
            </a:r>
            <a:r>
              <a:rPr lang="ar-SA" sz="2800" b="1" dirty="0">
                <a:solidFill>
                  <a:srgbClr val="FF0000"/>
                </a:solidFill>
              </a:rPr>
              <a:t>تقسيم الجماعات على أساس المناطق الجغرافية </a:t>
            </a:r>
            <a:r>
              <a:rPr lang="ar-SA" sz="2800" b="1" dirty="0"/>
              <a:t>مثل: الشماليون والجنوبيون </a:t>
            </a:r>
            <a:r>
              <a:rPr lang="en-US" sz="2800" b="1" dirty="0"/>
              <a:t>…</a:t>
            </a:r>
            <a:r>
              <a:rPr lang="ar-SA" sz="2800" b="1" dirty="0"/>
              <a:t> الخ ولكل جماعة نمط سلوكها الخاص.</a:t>
            </a:r>
            <a:endParaRPr lang="en-US" sz="2800" b="1" dirty="0"/>
          </a:p>
        </p:txBody>
      </p:sp>
    </p:spTree>
    <p:extLst>
      <p:ext uri="{BB962C8B-B14F-4D97-AF65-F5344CB8AC3E}">
        <p14:creationId xmlns:p14="http://schemas.microsoft.com/office/powerpoint/2010/main" val="426759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1268</Words>
  <Application>Microsoft Office PowerPoint</Application>
  <PresentationFormat>عرض على الشاشة (3:4)‏</PresentationFormat>
  <Paragraphs>68</Paragraphs>
  <Slides>21</Slides>
  <Notes>0</Notes>
  <HiddenSlides>0</HiddenSlides>
  <MMClips>0</MMClips>
  <ScaleCrop>false</ScaleCrop>
  <HeadingPairs>
    <vt:vector size="4" baseType="variant">
      <vt:variant>
        <vt:lpstr>نسق</vt:lpstr>
      </vt:variant>
      <vt:variant>
        <vt:i4>1</vt:i4>
      </vt:variant>
      <vt:variant>
        <vt:lpstr>عناوين الشرائح</vt:lpstr>
      </vt:variant>
      <vt:variant>
        <vt:i4>21</vt:i4>
      </vt:variant>
    </vt:vector>
  </HeadingPairs>
  <TitlesOfParts>
    <vt:vector size="22" baseType="lpstr">
      <vt:lpstr>تدفق</vt:lpstr>
      <vt:lpstr>بسم الله الرحمن الرحيم </vt:lpstr>
      <vt:lpstr>تعريف سلوك المستهلك </vt:lpstr>
      <vt:lpstr>عرض تقديمي في PowerPoint</vt:lpstr>
      <vt:lpstr>عرض تقديمي في PowerPoint</vt:lpstr>
      <vt:lpstr>العوامل والمؤثرات التي تؤثر في السلوك الشرائي للمستهلك </vt:lpstr>
      <vt:lpstr>العوامل والمؤثرات الخارجية في السلوك الشرائي للمستهلك</vt:lpstr>
      <vt:lpstr>من هذا التعريف نجد أن الثقافة تشمل: </vt:lpstr>
      <vt:lpstr>عرض تقديمي في PowerPoint</vt:lpstr>
      <vt:lpstr>عرض تقديمي في PowerPoint</vt:lpstr>
      <vt:lpstr>العوامل والمؤثرات الداخلية على سلوك المستهلك الشرائي </vt:lpstr>
      <vt:lpstr>عرض تقديمي في PowerPoint</vt:lpstr>
      <vt:lpstr>عرض تقديمي في PowerPoint</vt:lpstr>
      <vt:lpstr>عرض تقديمي في PowerPoint</vt:lpstr>
      <vt:lpstr>عرض تقديمي في PowerPoint</vt:lpstr>
      <vt:lpstr>(ب) الإدراك </vt:lpstr>
      <vt:lpstr>عرض تقديمي في PowerPoint</vt:lpstr>
      <vt:lpstr>(ج) التعلم </vt:lpstr>
      <vt:lpstr>عرض تقديمي في PowerPoint</vt:lpstr>
      <vt:lpstr>(د) الاتجاهات </vt:lpstr>
      <vt:lpstr>خطوات عملية اتخاذ قرار الشراء الاستهلاكي </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dc:title>
  <dc:creator>DR Abass</dc:creator>
  <cp:lastModifiedBy>ahmed</cp:lastModifiedBy>
  <cp:revision>9</cp:revision>
  <dcterms:created xsi:type="dcterms:W3CDTF">2024-06-09T02:57:08Z</dcterms:created>
  <dcterms:modified xsi:type="dcterms:W3CDTF">2024-09-27T05:39:26Z</dcterms:modified>
</cp:coreProperties>
</file>