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17/12/1445</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17/12/1445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17/12/1445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17/12/1445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17/12/1445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17/12/1445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17/12/1445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17/12/1445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17/12/1445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17/12/1445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17/12/1445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17/12/1445</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AE" sz="6600" b="1" dirty="0" smtClean="0"/>
              <a:t>بسم الله الرحمن الرحيم </a:t>
            </a:r>
            <a:endParaRPr lang="en-US" sz="6600" b="1" dirty="0"/>
          </a:p>
        </p:txBody>
      </p:sp>
      <p:sp>
        <p:nvSpPr>
          <p:cNvPr id="3" name="عنصر نائب للمحتوى 2"/>
          <p:cNvSpPr>
            <a:spLocks noGrp="1"/>
          </p:cNvSpPr>
          <p:nvPr>
            <p:ph idx="1"/>
          </p:nvPr>
        </p:nvSpPr>
        <p:spPr/>
        <p:txBody>
          <a:bodyPr>
            <a:normAutofit/>
          </a:bodyPr>
          <a:lstStyle/>
          <a:p>
            <a:pPr marL="0" indent="0" algn="ctr" rtl="1">
              <a:buNone/>
            </a:pPr>
            <a:endParaRPr lang="ar-AE" sz="6000" b="1" dirty="0"/>
          </a:p>
          <a:p>
            <a:pPr marL="0" indent="0" algn="ctr" rtl="1">
              <a:buNone/>
            </a:pPr>
            <a:r>
              <a:rPr lang="ar-AE" sz="11500" b="1" dirty="0" smtClean="0">
                <a:solidFill>
                  <a:srgbClr val="FF0000"/>
                </a:solidFill>
                <a:latin typeface="Andalus" pitchFamily="18" charset="-78"/>
                <a:cs typeface="Andalus" pitchFamily="18" charset="-78"/>
              </a:rPr>
              <a:t>حماية المستهلك</a:t>
            </a:r>
            <a:endParaRPr lang="en-US" sz="11500" b="1" dirty="0">
              <a:solidFill>
                <a:srgbClr val="FF0000"/>
              </a:solidFill>
              <a:latin typeface="Andalus" pitchFamily="18" charset="-78"/>
              <a:cs typeface="Andalus" pitchFamily="18" charset="-78"/>
            </a:endParaRPr>
          </a:p>
        </p:txBody>
      </p:sp>
    </p:spTree>
    <p:extLst>
      <p:ext uri="{BB962C8B-B14F-4D97-AF65-F5344CB8AC3E}">
        <p14:creationId xmlns:p14="http://schemas.microsoft.com/office/powerpoint/2010/main" val="368186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04664"/>
            <a:ext cx="8229600" cy="5919936"/>
          </a:xfrm>
        </p:spPr>
        <p:txBody>
          <a:bodyPr>
            <a:normAutofit lnSpcReduction="10000"/>
          </a:bodyPr>
          <a:lstStyle/>
          <a:p>
            <a:pPr algn="justLow" rtl="1"/>
            <a:r>
              <a:rPr lang="ar-SA" b="1" dirty="0">
                <a:solidFill>
                  <a:srgbClr val="FF0000"/>
                </a:solidFill>
              </a:rPr>
              <a:t>أما  فيما يتعلق بالجمعية السودانية العامة لحماية المستهلك فتهدف الجمعية لحماية المستهلك السوداني والدفاع عن مصالحه وتسعى لتحقيق أهدافها بالوسائل الآتية  :</a:t>
            </a:r>
            <a:endParaRPr lang="en-US" b="1" dirty="0">
              <a:solidFill>
                <a:srgbClr val="FF0000"/>
              </a:solidFill>
            </a:endParaRPr>
          </a:p>
          <a:p>
            <a:pPr algn="justLow" rtl="1"/>
            <a:r>
              <a:rPr lang="ar-SA" b="1" dirty="0"/>
              <a:t>(1) اتخاذ الإجراءات والتدابير اللازمة لحماية المستهلك من استغلال المنتجين .</a:t>
            </a:r>
            <a:endParaRPr lang="en-US" b="1" dirty="0"/>
          </a:p>
          <a:p>
            <a:pPr algn="justLow" rtl="1"/>
            <a:r>
              <a:rPr lang="ar-SA" b="1" dirty="0"/>
              <a:t>(2) إنشاء قنوات لتوعية وتبصير المستهلك بحقوقه وواجباته إضافة إلى الاستفادة من جميع الوسائل المتاحة .</a:t>
            </a:r>
            <a:endParaRPr lang="en-US" b="1" dirty="0"/>
          </a:p>
          <a:p>
            <a:pPr algn="justLow" rtl="1"/>
            <a:r>
              <a:rPr lang="ar-SA" b="1" dirty="0"/>
              <a:t>(3) تشجيع قيام اللجان الإعلامية وإجراء البحوث والدراسات ذات الصلة.</a:t>
            </a:r>
            <a:endParaRPr lang="en-US" b="1" dirty="0"/>
          </a:p>
          <a:p>
            <a:pPr algn="justLow" rtl="1"/>
            <a:r>
              <a:rPr lang="ar-SA" b="1" dirty="0"/>
              <a:t>(4) تطوير التعاون المحلي والإقليمي و الدولي في مجال حماية المستهلك .</a:t>
            </a:r>
            <a:endParaRPr lang="en-US" b="1" dirty="0"/>
          </a:p>
          <a:p>
            <a:pPr algn="justLow" rtl="1"/>
            <a:r>
              <a:rPr lang="ar-SA" b="1" dirty="0"/>
              <a:t>(5) المشاركة في اللجان الفنية والتنفيذية المعنية بالمواصفات والمقاييس و الصلاحية والجودة والأمانة  .</a:t>
            </a:r>
            <a:endParaRPr lang="en-US" b="1" dirty="0"/>
          </a:p>
          <a:p>
            <a:pPr algn="justLow" rtl="1"/>
            <a:r>
              <a:rPr lang="ar-SA" b="1" dirty="0"/>
              <a:t>(6) التعاون مع جهات الاختصاص في الإشراف والرقابة على المنتجات.</a:t>
            </a:r>
            <a:endParaRPr lang="en-US" b="1" dirty="0"/>
          </a:p>
          <a:p>
            <a:pPr algn="justLow" rtl="1"/>
            <a:r>
              <a:rPr lang="ar-SA" b="1" dirty="0"/>
              <a:t>(7) العمل على حماية المستهلك من الإعلانات ووسائل الترويج المضللة.</a:t>
            </a:r>
            <a:endParaRPr lang="en-US" b="1" dirty="0"/>
          </a:p>
          <a:p>
            <a:pPr algn="justLow"/>
            <a:endParaRPr lang="en-US" b="1" dirty="0"/>
          </a:p>
        </p:txBody>
      </p:sp>
    </p:spTree>
    <p:extLst>
      <p:ext uri="{BB962C8B-B14F-4D97-AF65-F5344CB8AC3E}">
        <p14:creationId xmlns:p14="http://schemas.microsoft.com/office/powerpoint/2010/main" val="238386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lnSpcReduction="10000"/>
          </a:bodyPr>
          <a:lstStyle/>
          <a:p>
            <a:pPr algn="justLow" rtl="1"/>
            <a:r>
              <a:rPr lang="ar-SA" b="1" dirty="0">
                <a:solidFill>
                  <a:srgbClr val="FF0000"/>
                </a:solidFill>
              </a:rPr>
              <a:t>ولقد لعبت الجمعية دوراً كبيراً في تحسين جودة السلع من خلال الآتي:- </a:t>
            </a:r>
            <a:endParaRPr lang="en-US" b="1" dirty="0">
              <a:solidFill>
                <a:srgbClr val="FF0000"/>
              </a:solidFill>
            </a:endParaRPr>
          </a:p>
          <a:p>
            <a:pPr algn="justLow" rtl="1"/>
            <a:r>
              <a:rPr lang="ar-SA" b="1" dirty="0"/>
              <a:t>(1) اشتراك الجمعية في اللجان الفنية والتنفيذية لوضع المواصفات.</a:t>
            </a:r>
            <a:endParaRPr lang="en-US" b="1" dirty="0"/>
          </a:p>
          <a:p>
            <a:pPr algn="justLow" rtl="1"/>
            <a:r>
              <a:rPr lang="ar-SA" b="1" dirty="0"/>
              <a:t>(2) حث دوائر المواصفات والمقاييس للاسترشاد بمواصفات المنظمات الدولية والإقليمية .</a:t>
            </a:r>
            <a:endParaRPr lang="en-US" b="1" dirty="0"/>
          </a:p>
          <a:p>
            <a:pPr algn="justLow" rtl="1"/>
            <a:r>
              <a:rPr lang="ar-SA" b="1" dirty="0"/>
              <a:t>(3) إصدار بعض المواصفات للسلع المحلية وأحجامها والمطالبة بإيجاد مواصفات خاصة للغذاء والأوزان والمقاييس .</a:t>
            </a:r>
            <a:endParaRPr lang="en-US" b="1" dirty="0"/>
          </a:p>
          <a:p>
            <a:pPr algn="justLow" rtl="1"/>
            <a:r>
              <a:rPr lang="ar-SA" b="1" dirty="0"/>
              <a:t>(4) مراقبة التزام التجار بالأسعار المكتوبة ومراقبة الإعلانات عن الأدوية ومواد التجميل .</a:t>
            </a:r>
            <a:endParaRPr lang="en-US" b="1" dirty="0"/>
          </a:p>
          <a:p>
            <a:pPr algn="justLow" rtl="1"/>
            <a:r>
              <a:rPr lang="ar-SA" b="1" dirty="0"/>
              <a:t>(5) المساعدة على رفع التوعية في جهات الرقابة والتفتيش ليضم كفاءات فنية وعلمية </a:t>
            </a:r>
            <a:endParaRPr lang="en-US" b="1" dirty="0"/>
          </a:p>
          <a:p>
            <a:pPr algn="justLow" rtl="1"/>
            <a:r>
              <a:rPr lang="ar-SA" b="1" dirty="0"/>
              <a:t>(6) التعاون مع دوائر المواصفات والمقاييس لزيادة ثقافة المجتمع والمواطن والمستهلك عن دور المواصفات وأهميتها </a:t>
            </a:r>
            <a:r>
              <a:rPr lang="ar-SA" b="1" dirty="0" smtClean="0"/>
              <a:t>.</a:t>
            </a:r>
            <a:endParaRPr lang="ar-AE" b="1" dirty="0" smtClean="0"/>
          </a:p>
          <a:p>
            <a:pPr algn="justLow" rtl="1"/>
            <a:r>
              <a:rPr lang="ar-SA" b="1" dirty="0"/>
              <a:t>(7) المطالبة بوجود قوانين صارمة للمخالفين للمواصفات والأوزان .</a:t>
            </a:r>
            <a:endParaRPr lang="en-US" b="1" dirty="0"/>
          </a:p>
          <a:p>
            <a:pPr algn="justLow" rtl="1"/>
            <a:endParaRPr lang="en-US" b="1" dirty="0"/>
          </a:p>
          <a:p>
            <a:pPr algn="justLow"/>
            <a:endParaRPr lang="en-US" b="1" dirty="0"/>
          </a:p>
        </p:txBody>
      </p:sp>
    </p:spTree>
    <p:extLst>
      <p:ext uri="{BB962C8B-B14F-4D97-AF65-F5344CB8AC3E}">
        <p14:creationId xmlns:p14="http://schemas.microsoft.com/office/powerpoint/2010/main" val="280005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000" b="1" dirty="0">
                <a:solidFill>
                  <a:srgbClr val="FF0000"/>
                </a:solidFill>
              </a:rPr>
              <a:t>غش المستهلك </a:t>
            </a:r>
            <a:endParaRPr lang="en-US" sz="6000" dirty="0">
              <a:solidFill>
                <a:srgbClr val="FF0000"/>
              </a:solidFill>
            </a:endParaRPr>
          </a:p>
        </p:txBody>
      </p:sp>
      <p:sp>
        <p:nvSpPr>
          <p:cNvPr id="3" name="عنصر نائب للمحتوى 2"/>
          <p:cNvSpPr>
            <a:spLocks noGrp="1"/>
          </p:cNvSpPr>
          <p:nvPr>
            <p:ph idx="1"/>
          </p:nvPr>
        </p:nvSpPr>
        <p:spPr/>
        <p:txBody>
          <a:bodyPr>
            <a:normAutofit/>
          </a:bodyPr>
          <a:lstStyle/>
          <a:p>
            <a:pPr algn="justLow" rtl="1"/>
            <a:r>
              <a:rPr lang="ar-SA" sz="3200" b="1" dirty="0"/>
              <a:t>هنالك العديد من الأسباب تجعل المستهلك يتداول السلع غير الجيدة منها :- </a:t>
            </a:r>
            <a:endParaRPr lang="en-US" sz="3200" b="1" dirty="0"/>
          </a:p>
          <a:p>
            <a:pPr algn="justLow" rtl="1"/>
            <a:r>
              <a:rPr lang="ar-SA" sz="3200" b="1" dirty="0"/>
              <a:t>(1) الدخل  المادي المنخفض للمستهلك .</a:t>
            </a:r>
            <a:endParaRPr lang="en-US" sz="3200" b="1" dirty="0"/>
          </a:p>
          <a:p>
            <a:pPr algn="justLow" rtl="1"/>
            <a:r>
              <a:rPr lang="ar-SA" sz="3200" b="1" dirty="0"/>
              <a:t>(2) انعدام بعض السلع من  الأسواق .</a:t>
            </a:r>
            <a:endParaRPr lang="en-US" sz="3200" b="1" dirty="0"/>
          </a:p>
          <a:p>
            <a:pPr algn="justLow" rtl="1"/>
            <a:r>
              <a:rPr lang="ar-SA" sz="3200" b="1" dirty="0"/>
              <a:t>(3) ارتفاع تكاليف الحصول على بعض السلع .</a:t>
            </a:r>
            <a:endParaRPr lang="en-US" sz="3200" b="1" dirty="0"/>
          </a:p>
          <a:p>
            <a:pPr algn="justLow" rtl="1"/>
            <a:r>
              <a:rPr lang="ar-SA" sz="3200" b="1" dirty="0"/>
              <a:t>(4) تفشي الجهل والأمية بين المستهلكين .</a:t>
            </a:r>
            <a:endParaRPr lang="en-US" sz="3200" b="1" dirty="0"/>
          </a:p>
          <a:p>
            <a:pPr algn="justLow" rtl="1"/>
            <a:r>
              <a:rPr lang="ar-SA" sz="3200" b="1" dirty="0"/>
              <a:t>(5) الانحطاط الخلقي وضعف الوازع الديني لدى التجار .</a:t>
            </a:r>
            <a:endParaRPr lang="en-US" sz="3200" b="1" dirty="0"/>
          </a:p>
          <a:p>
            <a:pPr algn="justLow"/>
            <a:endParaRPr lang="en-US" sz="3200" b="1" dirty="0"/>
          </a:p>
        </p:txBody>
      </p:sp>
    </p:spTree>
    <p:extLst>
      <p:ext uri="{BB962C8B-B14F-4D97-AF65-F5344CB8AC3E}">
        <p14:creationId xmlns:p14="http://schemas.microsoft.com/office/powerpoint/2010/main" val="317954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620688"/>
            <a:ext cx="8229600" cy="5976664"/>
          </a:xfrm>
        </p:spPr>
        <p:txBody>
          <a:bodyPr>
            <a:noAutofit/>
          </a:bodyPr>
          <a:lstStyle/>
          <a:p>
            <a:pPr algn="justLow" rtl="1"/>
            <a:r>
              <a:rPr lang="ar-SA" sz="2400" b="1" dirty="0"/>
              <a:t>تتمثل وسائل وأساليب الغش في الآتي :- </a:t>
            </a:r>
            <a:endParaRPr lang="en-US" sz="2400" b="1" dirty="0"/>
          </a:p>
          <a:p>
            <a:pPr algn="justLow" rtl="1"/>
            <a:r>
              <a:rPr lang="ar-SA" sz="2400" b="1" dirty="0">
                <a:solidFill>
                  <a:srgbClr val="FF0000"/>
                </a:solidFill>
              </a:rPr>
              <a:t>(1) الغش عن طريق الخلط والإضافة </a:t>
            </a:r>
            <a:endParaRPr lang="en-US" sz="2400" b="1" dirty="0">
              <a:solidFill>
                <a:srgbClr val="FF0000"/>
              </a:solidFill>
            </a:endParaRPr>
          </a:p>
          <a:p>
            <a:pPr algn="justLow" rtl="1"/>
            <a:r>
              <a:rPr lang="ar-SA" sz="2400" b="1" dirty="0"/>
              <a:t>يتم خلط البضاعة طبقاً لهذه الوسيلة بمادة أخرى أقل في الجودة سواء كانت في ذات طبيعتها أو من طبيعة مغايرة وقد لا تقتصر الإضافة على عناصر مغايرة للعنصر الأصلي للبضاعة بل تمتد لتشمل إضافة عنصر من طبيعة البضاعة ذاتها ولكنه أقل منها في الجودة أو القيمة ، مثال ذلك خلط اللبن بالماء .</a:t>
            </a:r>
            <a:endParaRPr lang="en-US" sz="2400" b="1" dirty="0"/>
          </a:p>
          <a:p>
            <a:pPr algn="justLow" rtl="1"/>
            <a:r>
              <a:rPr lang="ar-SA" sz="2400" b="1" dirty="0">
                <a:solidFill>
                  <a:srgbClr val="FF0000"/>
                </a:solidFill>
              </a:rPr>
              <a:t>(2) الغش عن طريق نزع أو سلب بعض العناصر </a:t>
            </a:r>
            <a:endParaRPr lang="en-US" sz="2400" b="1" dirty="0">
              <a:solidFill>
                <a:srgbClr val="FF0000"/>
              </a:solidFill>
            </a:endParaRPr>
          </a:p>
          <a:p>
            <a:pPr algn="justLow" rtl="1"/>
            <a:r>
              <a:rPr lang="ar-SA" sz="2400" b="1" dirty="0"/>
              <a:t>ويتم ذلك بنزع بعض العناصر التي تدخل في التركيب العادي للبضاعة مع احتفاظ الناتج الجديد بذات الاسم وبيعه أو التعامل بشأنه  بالثمن ذاته ، مثل نزع القشطة من اللبن .</a:t>
            </a:r>
            <a:endParaRPr lang="en-US" sz="2400" b="1" dirty="0"/>
          </a:p>
          <a:p>
            <a:pPr algn="justLow" rtl="1"/>
            <a:r>
              <a:rPr lang="ar-SA" sz="2400" b="1" dirty="0">
                <a:solidFill>
                  <a:srgbClr val="FF0000"/>
                </a:solidFill>
              </a:rPr>
              <a:t>(3) الغش عن طريق الإضافة ونزع العناصر في آن واحد</a:t>
            </a:r>
            <a:endParaRPr lang="en-US" sz="2400" b="1" dirty="0">
              <a:solidFill>
                <a:srgbClr val="FF0000"/>
              </a:solidFill>
            </a:endParaRPr>
          </a:p>
          <a:p>
            <a:pPr algn="justLow" rtl="1"/>
            <a:r>
              <a:rPr lang="ar-SA" sz="2400" b="1" dirty="0"/>
              <a:t> في حالة تلوين البضاعة بمادة ملونة بعد نزع بعض عناصرها الأصلية حتى تظهر بالمظهر الأصلي للبضاعة .</a:t>
            </a:r>
            <a:endParaRPr lang="en-US" sz="2400" b="1" dirty="0"/>
          </a:p>
          <a:p>
            <a:pPr algn="justLow" rtl="1"/>
            <a:endParaRPr lang="en-US" sz="2400" b="1" dirty="0"/>
          </a:p>
        </p:txBody>
      </p:sp>
    </p:spTree>
    <p:extLst>
      <p:ext uri="{BB962C8B-B14F-4D97-AF65-F5344CB8AC3E}">
        <p14:creationId xmlns:p14="http://schemas.microsoft.com/office/powerpoint/2010/main" val="306439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r" rtl="1"/>
            <a:r>
              <a:rPr lang="ar-SA" sz="2800" b="1" dirty="0">
                <a:solidFill>
                  <a:srgbClr val="FF0000"/>
                </a:solidFill>
              </a:rPr>
              <a:t>(4) الغش عن طريق الصناعة </a:t>
            </a:r>
            <a:endParaRPr lang="en-US" sz="2800" dirty="0">
              <a:solidFill>
                <a:srgbClr val="FF0000"/>
              </a:solidFill>
            </a:endParaRPr>
          </a:p>
          <a:p>
            <a:pPr algn="r" rtl="1"/>
            <a:r>
              <a:rPr lang="ar-SA" sz="2800" dirty="0"/>
              <a:t>تعني هذه الطريقة صناعة بعض السلع دون أن يدخل في تركيبها إحدى المواد التي ينبغي دخولها وفق للأنظمة أو العرف التجاري أو الصناعي وقد يتم الغش بهذه الطريقة بنزع كل العناصر الأساسية الواجب دخولها في التركيب مثل بيع مشروب مصنوع من روح المانجو علي أنه شراب مانجو طبيعي .</a:t>
            </a:r>
            <a:endParaRPr lang="en-US" sz="2800" dirty="0"/>
          </a:p>
          <a:p>
            <a:pPr algn="r" rtl="1"/>
            <a:r>
              <a:rPr lang="ar-SA" sz="2800" b="1" dirty="0">
                <a:solidFill>
                  <a:srgbClr val="FF0000"/>
                </a:solidFill>
              </a:rPr>
              <a:t>(5) الطرق الأساسية الاحتيالية </a:t>
            </a:r>
            <a:endParaRPr lang="en-US" sz="2800" dirty="0">
              <a:solidFill>
                <a:srgbClr val="FF0000"/>
              </a:solidFill>
            </a:endParaRPr>
          </a:p>
          <a:p>
            <a:pPr algn="r" rtl="1"/>
            <a:r>
              <a:rPr lang="ar-SA" sz="2800" dirty="0"/>
              <a:t>قد يظهر العيب في السلعة بواسطة الطرق الاحتيالية وقد تكون هذه الطرق تصرفات سلبية تؤدي إلي وقوع المتعاقد في الخداع حسب الظروف والملابسات مثل إخفاء بيانات من شأنها إظهار الحقيقة طالما أن لهذه البيانات اعتبارها في التعامل .</a:t>
            </a:r>
            <a:endParaRPr lang="en-US" sz="2800" dirty="0"/>
          </a:p>
          <a:p>
            <a:pPr algn="r"/>
            <a:endParaRPr lang="en-US" sz="2800" dirty="0"/>
          </a:p>
        </p:txBody>
      </p:sp>
    </p:spTree>
    <p:extLst>
      <p:ext uri="{BB962C8B-B14F-4D97-AF65-F5344CB8AC3E}">
        <p14:creationId xmlns:p14="http://schemas.microsoft.com/office/powerpoint/2010/main" val="16190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20688"/>
            <a:ext cx="8229600" cy="5703912"/>
          </a:xfrm>
        </p:spPr>
        <p:txBody>
          <a:bodyPr>
            <a:normAutofit/>
          </a:bodyPr>
          <a:lstStyle/>
          <a:p>
            <a:pPr algn="justLow" rtl="1"/>
            <a:r>
              <a:rPr lang="ar-SA" sz="3200" dirty="0"/>
              <a:t>ويمكن تقسيم الأضرار التي تصيب المستهلك من السلع المغشوشة إلي الآتي :-</a:t>
            </a:r>
            <a:endParaRPr lang="en-US" sz="3200" dirty="0"/>
          </a:p>
          <a:p>
            <a:pPr algn="justLow" rtl="1"/>
            <a:r>
              <a:rPr lang="ar-SA" sz="3200" b="1" dirty="0"/>
              <a:t>(1) أضرار مباشرة أو حالية </a:t>
            </a:r>
            <a:r>
              <a:rPr lang="en-US" sz="3200" dirty="0"/>
              <a:t> </a:t>
            </a:r>
            <a:r>
              <a:rPr lang="ar-SA" sz="3200" dirty="0"/>
              <a:t>فهذه الأضرار واضحة كأن يصاب المستهلك بالتسمم من جراء استخدام أغذية فاسدة وأيضا يكون الضرر المادي ملموساً في حالة شراء كميات من السلع بأسعار مرتفعة </a:t>
            </a:r>
            <a:r>
              <a:rPr lang="ar-SA" sz="3200" dirty="0" smtClean="0"/>
              <a:t>.</a:t>
            </a:r>
            <a:endParaRPr lang="ar-AE" sz="3200" dirty="0" smtClean="0"/>
          </a:p>
          <a:p>
            <a:pPr algn="justLow" rtl="1"/>
            <a:r>
              <a:rPr lang="ar-SA" sz="3200" b="1" dirty="0"/>
              <a:t>(2) أضرار غير مباشرة أو مستقبلية </a:t>
            </a:r>
            <a:endParaRPr lang="en-US" sz="3200" dirty="0"/>
          </a:p>
          <a:p>
            <a:pPr marL="0" indent="0" algn="justLow" rtl="1">
              <a:buNone/>
            </a:pPr>
            <a:r>
              <a:rPr lang="ar-SA" sz="3200" dirty="0" smtClean="0"/>
              <a:t>   </a:t>
            </a:r>
            <a:r>
              <a:rPr lang="ar-SA" sz="3200" dirty="0"/>
              <a:t>تتمثل الأضرار غير المباشرة في استعمال سلع </a:t>
            </a:r>
            <a:r>
              <a:rPr lang="ar-SA" sz="3200" dirty="0" smtClean="0"/>
              <a:t>لا</a:t>
            </a:r>
            <a:r>
              <a:rPr lang="ar-AE" sz="3200" dirty="0" smtClean="0"/>
              <a:t> </a:t>
            </a:r>
            <a:r>
              <a:rPr lang="ar-SA" sz="3200" dirty="0" smtClean="0"/>
              <a:t>تناسب </a:t>
            </a:r>
            <a:r>
              <a:rPr lang="ar-SA" sz="3200" dirty="0"/>
              <a:t>ذوق أو سن المستهلك أو الأضرار المستقبلية مثل الأمراض المزمنة كالسرطان وتشويه الأجنة وانهيار المنازل أو المباني .</a:t>
            </a:r>
            <a:endParaRPr lang="en-US" sz="3200" dirty="0"/>
          </a:p>
          <a:p>
            <a:pPr algn="justLow" rtl="1"/>
            <a:endParaRPr lang="en-US" sz="3200" dirty="0"/>
          </a:p>
        </p:txBody>
      </p:sp>
    </p:spTree>
    <p:extLst>
      <p:ext uri="{BB962C8B-B14F-4D97-AF65-F5344CB8AC3E}">
        <p14:creationId xmlns:p14="http://schemas.microsoft.com/office/powerpoint/2010/main" val="321188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29600" cy="1143000"/>
          </a:xfrm>
        </p:spPr>
        <p:txBody>
          <a:bodyPr>
            <a:normAutofit/>
          </a:bodyPr>
          <a:lstStyle/>
          <a:p>
            <a:pPr algn="r"/>
            <a:r>
              <a:rPr lang="ar-SA" sz="6000" b="1" dirty="0">
                <a:solidFill>
                  <a:srgbClr val="FF0000"/>
                </a:solidFill>
              </a:rPr>
              <a:t>أطراف حماية المستهلك </a:t>
            </a:r>
            <a:endParaRPr lang="en-US" sz="6000" dirty="0">
              <a:solidFill>
                <a:srgbClr val="FF0000"/>
              </a:solidFill>
            </a:endParaRPr>
          </a:p>
        </p:txBody>
      </p:sp>
      <p:sp>
        <p:nvSpPr>
          <p:cNvPr id="3" name="عنصر نائب للمحتوى 2"/>
          <p:cNvSpPr>
            <a:spLocks noGrp="1"/>
          </p:cNvSpPr>
          <p:nvPr>
            <p:ph idx="1"/>
          </p:nvPr>
        </p:nvSpPr>
        <p:spPr>
          <a:xfrm>
            <a:off x="457200" y="1268760"/>
            <a:ext cx="8229600" cy="5055840"/>
          </a:xfrm>
        </p:spPr>
        <p:txBody>
          <a:bodyPr>
            <a:noAutofit/>
          </a:bodyPr>
          <a:lstStyle/>
          <a:p>
            <a:pPr algn="justLow" rtl="1"/>
            <a:r>
              <a:rPr lang="ar-SA" sz="2800" b="1" dirty="0"/>
              <a:t>تتمثل أطراف حماية المستهلك في </a:t>
            </a:r>
            <a:r>
              <a:rPr lang="ar-SA" sz="2800" b="1" dirty="0" smtClean="0"/>
              <a:t>الآتي</a:t>
            </a:r>
            <a:r>
              <a:rPr lang="ar-AE" sz="2800" b="1" dirty="0" smtClean="0"/>
              <a:t> :</a:t>
            </a:r>
          </a:p>
          <a:p>
            <a:pPr algn="justLow" rtl="1"/>
            <a:r>
              <a:rPr lang="ar-SA" sz="2800" b="1" dirty="0"/>
              <a:t>(1) الحكومة من خلال الأجهزة القانونية بالوزارات المعنية والأجهزة الرقابية والأجهزة القضائية .</a:t>
            </a:r>
            <a:endParaRPr lang="en-US" sz="2800" b="1" dirty="0"/>
          </a:p>
          <a:p>
            <a:pPr algn="justLow" rtl="1"/>
            <a:r>
              <a:rPr lang="ar-SA" sz="2800" b="1" dirty="0"/>
              <a:t>(2) الأفراد بصفتهم الفردية والجماعية .</a:t>
            </a:r>
            <a:endParaRPr lang="en-US" sz="2800" b="1" dirty="0"/>
          </a:p>
          <a:p>
            <a:pPr algn="justLow" rtl="1"/>
            <a:r>
              <a:rPr lang="ar-SA" sz="2800" b="1" dirty="0"/>
              <a:t>(3) التنظيمات الشعبية والسياسية والجمعيات المهنية والاستهلاكية.</a:t>
            </a:r>
            <a:endParaRPr lang="en-US" sz="2800" b="1" dirty="0"/>
          </a:p>
          <a:p>
            <a:pPr algn="justLow" rtl="1"/>
            <a:r>
              <a:rPr lang="ar-SA" sz="2800" b="1" dirty="0"/>
              <a:t>(4) المنظمات الموزعة أو المنتجة في خلال شكاوي المستهلكين.</a:t>
            </a:r>
            <a:endParaRPr lang="en-US" sz="2800" b="1" dirty="0"/>
          </a:p>
          <a:p>
            <a:pPr algn="justLow" rtl="1"/>
            <a:r>
              <a:rPr lang="ar-SA" sz="2800" b="1" dirty="0"/>
              <a:t>(5) أجهزة الإعلام من خلال توعية الجماهير بأمور الحماية .</a:t>
            </a:r>
            <a:endParaRPr lang="en-US" sz="2800" b="1" dirty="0"/>
          </a:p>
          <a:p>
            <a:pPr algn="justLow" rtl="1"/>
            <a:r>
              <a:rPr lang="ar-EG" sz="2800" b="1" dirty="0"/>
              <a:t>(6)</a:t>
            </a:r>
            <a:r>
              <a:rPr lang="ar-SA" sz="2800" b="1" dirty="0"/>
              <a:t> المصارف من خلال وضع نظم التعامل المصرفي مع الجهات التي ثبت أدانتها في قضايا الحماية .</a:t>
            </a:r>
            <a:endParaRPr lang="en-US" sz="2800" b="1" dirty="0"/>
          </a:p>
          <a:p>
            <a:pPr marL="0" indent="0" algn="justLow" rtl="1">
              <a:buNone/>
            </a:pPr>
            <a:endParaRPr lang="en-US" sz="2800" b="1" dirty="0"/>
          </a:p>
          <a:p>
            <a:pPr algn="justLow" rtl="1"/>
            <a:endParaRPr lang="en-US" sz="2800" b="1" dirty="0"/>
          </a:p>
        </p:txBody>
      </p:sp>
    </p:spTree>
    <p:extLst>
      <p:ext uri="{BB962C8B-B14F-4D97-AF65-F5344CB8AC3E}">
        <p14:creationId xmlns:p14="http://schemas.microsoft.com/office/powerpoint/2010/main" val="16247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1143000"/>
          </a:xfrm>
        </p:spPr>
        <p:txBody>
          <a:bodyPr/>
          <a:lstStyle/>
          <a:p>
            <a:pPr algn="r"/>
            <a:r>
              <a:rPr lang="ar-SA" b="1" dirty="0">
                <a:solidFill>
                  <a:srgbClr val="FF0000"/>
                </a:solidFill>
              </a:rPr>
              <a:t>مجالات الإخلال بحماية المستهلك </a:t>
            </a:r>
            <a:endParaRPr lang="en-US" dirty="0">
              <a:solidFill>
                <a:srgbClr val="FF0000"/>
              </a:solidFill>
            </a:endParaRPr>
          </a:p>
        </p:txBody>
      </p:sp>
      <p:sp>
        <p:nvSpPr>
          <p:cNvPr id="3" name="عنصر نائب للمحتوى 2"/>
          <p:cNvSpPr>
            <a:spLocks noGrp="1"/>
          </p:cNvSpPr>
          <p:nvPr>
            <p:ph idx="1"/>
          </p:nvPr>
        </p:nvSpPr>
        <p:spPr>
          <a:xfrm>
            <a:off x="467544" y="1340768"/>
            <a:ext cx="8229600" cy="5328592"/>
          </a:xfrm>
        </p:spPr>
        <p:txBody>
          <a:bodyPr>
            <a:normAutofit lnSpcReduction="10000"/>
          </a:bodyPr>
          <a:lstStyle/>
          <a:p>
            <a:pPr algn="justLow" rtl="1"/>
            <a:r>
              <a:rPr lang="ar-SA" b="1" dirty="0"/>
              <a:t>تتمثل في الآتي </a:t>
            </a:r>
            <a:endParaRPr lang="en-US" b="1" dirty="0"/>
          </a:p>
          <a:p>
            <a:pPr algn="justLow" rtl="1"/>
            <a:r>
              <a:rPr lang="ar-SA" b="1" dirty="0">
                <a:solidFill>
                  <a:srgbClr val="FF0000"/>
                </a:solidFill>
              </a:rPr>
              <a:t>(1) الإعلان </a:t>
            </a:r>
            <a:endParaRPr lang="en-US" b="1" dirty="0">
              <a:solidFill>
                <a:srgbClr val="FF0000"/>
              </a:solidFill>
            </a:endParaRPr>
          </a:p>
          <a:p>
            <a:pPr marL="0" indent="0" algn="justLow" rtl="1">
              <a:buNone/>
            </a:pPr>
            <a:r>
              <a:rPr lang="ar-SA" b="1" dirty="0"/>
              <a:t>اتجهت بعض الإعلانات التي تهدف إلى زيادة المبيعات إلى انتهاج أساليب الخداع في الرسالة الإعلانية لغرض تضليل المستهلك والعمل على إقناعه بشراء المنتج </a:t>
            </a:r>
            <a:r>
              <a:rPr lang="ar-SA" b="1" dirty="0" err="1"/>
              <a:t>بإدعاء</a:t>
            </a:r>
            <a:r>
              <a:rPr lang="ar-SA" b="1" dirty="0"/>
              <a:t> أن </a:t>
            </a:r>
            <a:r>
              <a:rPr lang="ar-SA" b="1" dirty="0" err="1"/>
              <a:t>أنتاجه</a:t>
            </a:r>
            <a:r>
              <a:rPr lang="ar-SA" b="1" dirty="0"/>
              <a:t> لديه القدرة على تلبية احتياجات ورغبات المستهلك .</a:t>
            </a:r>
            <a:endParaRPr lang="en-US" b="1" dirty="0"/>
          </a:p>
          <a:p>
            <a:pPr algn="justLow" rtl="1"/>
            <a:r>
              <a:rPr lang="ar-SA" b="1" dirty="0">
                <a:solidFill>
                  <a:srgbClr val="FF0000"/>
                </a:solidFill>
              </a:rPr>
              <a:t>(2) الضمان </a:t>
            </a:r>
            <a:endParaRPr lang="en-US" b="1" dirty="0">
              <a:solidFill>
                <a:srgbClr val="FF0000"/>
              </a:solidFill>
            </a:endParaRPr>
          </a:p>
          <a:p>
            <a:pPr marL="0" indent="0" algn="justLow" rtl="1">
              <a:buNone/>
            </a:pPr>
            <a:r>
              <a:rPr lang="ar-SA" b="1" dirty="0"/>
              <a:t>في بعض الحالات يسري الضمان لفترات زمنية معينة لضمان بعض الخصائص في المنتج عند الاستعمال مثل عدم حاجة بعض  الملابس للكي بعد الغسيل .</a:t>
            </a:r>
            <a:endParaRPr lang="en-US" b="1" dirty="0"/>
          </a:p>
          <a:p>
            <a:pPr algn="justLow" rtl="1"/>
            <a:r>
              <a:rPr lang="ar-SA" b="1" dirty="0">
                <a:solidFill>
                  <a:srgbClr val="FF0000"/>
                </a:solidFill>
              </a:rPr>
              <a:t>(3) التبيين </a:t>
            </a:r>
            <a:endParaRPr lang="en-US" b="1" dirty="0">
              <a:solidFill>
                <a:srgbClr val="FF0000"/>
              </a:solidFill>
            </a:endParaRPr>
          </a:p>
          <a:p>
            <a:pPr marL="0" indent="0" algn="justLow" rtl="1">
              <a:buNone/>
            </a:pPr>
            <a:r>
              <a:rPr lang="ar-SA" b="1" dirty="0" smtClean="0"/>
              <a:t>ما</a:t>
            </a:r>
            <a:r>
              <a:rPr lang="ar-AE" b="1" dirty="0" smtClean="0"/>
              <a:t> </a:t>
            </a:r>
            <a:r>
              <a:rPr lang="ar-SA" b="1" dirty="0" smtClean="0"/>
              <a:t>يزال </a:t>
            </a:r>
            <a:r>
              <a:rPr lang="ar-SA" b="1" dirty="0"/>
              <a:t>العديد من المستهلكين يعانون من كيفية استعمال أو استهلاك المنتجات لعدم وجود البيانات الكافية .</a:t>
            </a:r>
            <a:endParaRPr lang="en-US" b="1" dirty="0"/>
          </a:p>
          <a:p>
            <a:pPr algn="justLow"/>
            <a:endParaRPr lang="en-US" b="1" dirty="0"/>
          </a:p>
        </p:txBody>
      </p:sp>
    </p:spTree>
    <p:extLst>
      <p:ext uri="{BB962C8B-B14F-4D97-AF65-F5344CB8AC3E}">
        <p14:creationId xmlns:p14="http://schemas.microsoft.com/office/powerpoint/2010/main" val="270244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Autofit/>
          </a:bodyPr>
          <a:lstStyle/>
          <a:p>
            <a:pPr algn="r" rtl="1"/>
            <a:r>
              <a:rPr lang="ar-SA" sz="2800" b="1" dirty="0">
                <a:solidFill>
                  <a:srgbClr val="FF0000"/>
                </a:solidFill>
              </a:rPr>
              <a:t>(4) السعر </a:t>
            </a:r>
            <a:endParaRPr lang="en-US" sz="2800" b="1" dirty="0">
              <a:solidFill>
                <a:srgbClr val="FF0000"/>
              </a:solidFill>
            </a:endParaRPr>
          </a:p>
          <a:p>
            <a:pPr marL="0" indent="0" algn="r" rtl="1">
              <a:buNone/>
            </a:pPr>
            <a:r>
              <a:rPr lang="ar-SA" sz="2800" b="1" dirty="0"/>
              <a:t>قد استغلت الكثير من المنظمات قوتها في الأسواق وعمدت إلى فرض أسعار لا تنسجم  والقدرة المالية للمستهلك .</a:t>
            </a:r>
            <a:endParaRPr lang="en-US" sz="2800" b="1" dirty="0"/>
          </a:p>
          <a:p>
            <a:pPr algn="r" rtl="1"/>
            <a:r>
              <a:rPr lang="ar-SA" sz="2800" b="1" dirty="0">
                <a:solidFill>
                  <a:srgbClr val="FF0000"/>
                </a:solidFill>
              </a:rPr>
              <a:t>(5) التوزيع </a:t>
            </a:r>
            <a:endParaRPr lang="en-US" sz="2800" b="1" dirty="0">
              <a:solidFill>
                <a:srgbClr val="FF0000"/>
              </a:solidFill>
            </a:endParaRPr>
          </a:p>
          <a:p>
            <a:pPr marL="0" indent="0" algn="r" rtl="1">
              <a:buNone/>
            </a:pPr>
            <a:r>
              <a:rPr lang="ar-SA" sz="2800" b="1" dirty="0"/>
              <a:t>إن توزيع المنتجات في أماكن بعيدة عن متناول يد المستهلك يضطره لبذل جهد جسدي ونفسي لإشباع حاجته ورغبته من تلك المنتجات في التوجه إلى أماكن وجودها </a:t>
            </a:r>
            <a:r>
              <a:rPr lang="ar-SA" sz="2800" b="1" dirty="0" smtClean="0"/>
              <a:t>.</a:t>
            </a:r>
            <a:r>
              <a:rPr lang="ar-SA" sz="2800" b="1" dirty="0"/>
              <a:t> </a:t>
            </a:r>
            <a:endParaRPr lang="en-US" sz="2800" b="1" dirty="0"/>
          </a:p>
          <a:p>
            <a:pPr algn="r" rtl="1"/>
            <a:r>
              <a:rPr lang="ar-SA" sz="2800" b="1" dirty="0">
                <a:solidFill>
                  <a:srgbClr val="FF0000"/>
                </a:solidFill>
              </a:rPr>
              <a:t>(6) التعبئة والتغليف </a:t>
            </a:r>
            <a:endParaRPr lang="en-US" sz="2800" b="1" dirty="0">
              <a:solidFill>
                <a:srgbClr val="FF0000"/>
              </a:solidFill>
            </a:endParaRPr>
          </a:p>
          <a:p>
            <a:pPr marL="0" indent="0" algn="r" rtl="1">
              <a:buNone/>
            </a:pPr>
            <a:r>
              <a:rPr lang="ar-SA" sz="2800" b="1" dirty="0"/>
              <a:t>قد تستخدم بعض المواد غير الملائمة صحياً في تغليف المنتجات وخاصة الغذائية منها ، أو استخدام عبوات غير ملائمة أيضاً كاستخدام عبوات مصنوعة من مادة قابلة للصدأ لتعبئة المواد الغذائية .</a:t>
            </a:r>
            <a:endParaRPr lang="en-US" sz="2800" b="1" dirty="0"/>
          </a:p>
          <a:p>
            <a:pPr algn="r"/>
            <a:endParaRPr lang="en-US" sz="2800" b="1" dirty="0"/>
          </a:p>
        </p:txBody>
      </p:sp>
    </p:spTree>
    <p:extLst>
      <p:ext uri="{BB962C8B-B14F-4D97-AF65-F5344CB8AC3E}">
        <p14:creationId xmlns:p14="http://schemas.microsoft.com/office/powerpoint/2010/main" val="230302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548680"/>
            <a:ext cx="8229600" cy="5775920"/>
          </a:xfrm>
        </p:spPr>
        <p:txBody>
          <a:bodyPr>
            <a:normAutofit fontScale="92500" lnSpcReduction="10000"/>
          </a:bodyPr>
          <a:lstStyle/>
          <a:p>
            <a:pPr algn="justLow" rtl="1"/>
            <a:r>
              <a:rPr lang="ar-SA" b="1" dirty="0">
                <a:solidFill>
                  <a:srgbClr val="FF0000"/>
                </a:solidFill>
              </a:rPr>
              <a:t>(7) المقاييس والأوزان </a:t>
            </a:r>
            <a:endParaRPr lang="en-US" b="1" dirty="0">
              <a:solidFill>
                <a:srgbClr val="FF0000"/>
              </a:solidFill>
            </a:endParaRPr>
          </a:p>
          <a:p>
            <a:pPr marL="0" indent="0" algn="justLow" rtl="1">
              <a:buNone/>
            </a:pPr>
            <a:r>
              <a:rPr lang="ar-SA" b="1" dirty="0"/>
              <a:t>إن الغش في الأوزان وعدم الالتزام بها والتلاعب في المقاييس والأبعاد المقدرة للمنتج يعتبر خللاً بالحماية .</a:t>
            </a:r>
            <a:endParaRPr lang="en-US" b="1" dirty="0"/>
          </a:p>
          <a:p>
            <a:pPr algn="justLow" rtl="1"/>
            <a:r>
              <a:rPr lang="ar-SA" b="1" dirty="0">
                <a:solidFill>
                  <a:srgbClr val="FF0000"/>
                </a:solidFill>
              </a:rPr>
              <a:t>(8) المنتجات </a:t>
            </a:r>
            <a:endParaRPr lang="en-US" b="1" dirty="0">
              <a:solidFill>
                <a:srgbClr val="FF0000"/>
              </a:solidFill>
            </a:endParaRPr>
          </a:p>
          <a:p>
            <a:pPr marL="0" indent="0" algn="justLow" rtl="1">
              <a:buNone/>
            </a:pPr>
            <a:r>
              <a:rPr lang="ar-SA" b="1" dirty="0"/>
              <a:t>لكل منتج مواصفاته الخاصة تبدأ من المواد التي تتكون منها ووزنه ولونه وشكله وما إلى ذلك ، فعدم مطابقة مكونات المادة التي تحتويها العبوة نتيجة لإضافة مواد أخرى يعتبر خللاً بحماية المستهلك .</a:t>
            </a:r>
            <a:endParaRPr lang="en-US" b="1" dirty="0"/>
          </a:p>
          <a:p>
            <a:pPr algn="justLow" rtl="1"/>
            <a:r>
              <a:rPr lang="ar-SA" b="1" dirty="0">
                <a:solidFill>
                  <a:srgbClr val="FF0000"/>
                </a:solidFill>
              </a:rPr>
              <a:t>(9) التخزين </a:t>
            </a:r>
            <a:r>
              <a:rPr lang="ar-SA" b="1" dirty="0"/>
              <a:t>إن التلف والتقادم الذي يتعدى المواد نتيجة سوء التخزين وعدم مراعاة التحفظ عليها يؤثر تأثيراً مباشراً في نوعية المخزون ومقاومته للتلف وهذا ما يقلل من قيمته الاقتصادية ويجعل استعماله لا يؤدي الغرض الذي تم الشراء من أجله .</a:t>
            </a:r>
            <a:endParaRPr lang="en-US" b="1" dirty="0"/>
          </a:p>
          <a:p>
            <a:pPr algn="justLow" rtl="1"/>
            <a:r>
              <a:rPr lang="ar-SA" b="1" dirty="0">
                <a:solidFill>
                  <a:srgbClr val="FF0000"/>
                </a:solidFill>
              </a:rPr>
              <a:t>(10) النقل </a:t>
            </a:r>
            <a:endParaRPr lang="en-US" b="1" dirty="0">
              <a:solidFill>
                <a:srgbClr val="FF0000"/>
              </a:solidFill>
            </a:endParaRPr>
          </a:p>
          <a:p>
            <a:pPr marL="0" indent="0" algn="justLow" rtl="1">
              <a:buNone/>
            </a:pPr>
            <a:r>
              <a:rPr lang="ar-SA" b="1" dirty="0"/>
              <a:t>على الرغم من الأهمية التي يحتلها النقل في إشباع حاجات ورغبات المستهلك وتحقيق المنافع المكانية والزمانية إلا أن هذا النشاط  يخلق مشكلات يعاني منها المستهلك وتسبب في كثير من الأحيان أضراراً اقتصادية وصحية .</a:t>
            </a:r>
            <a:endParaRPr lang="en-US" b="1" dirty="0"/>
          </a:p>
          <a:p>
            <a:pPr algn="justLow" rtl="1"/>
            <a:endParaRPr lang="en-US" b="1" dirty="0">
              <a:solidFill>
                <a:srgbClr val="FF0000"/>
              </a:solidFill>
            </a:endParaRPr>
          </a:p>
          <a:p>
            <a:pPr algn="justLow"/>
            <a:endParaRPr lang="en-US" b="1" dirty="0"/>
          </a:p>
        </p:txBody>
      </p:sp>
    </p:spTree>
    <p:extLst>
      <p:ext uri="{BB962C8B-B14F-4D97-AF65-F5344CB8AC3E}">
        <p14:creationId xmlns:p14="http://schemas.microsoft.com/office/powerpoint/2010/main" val="221870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51520" y="404664"/>
            <a:ext cx="8229600" cy="1440160"/>
          </a:xfrm>
        </p:spPr>
        <p:txBody>
          <a:bodyPr>
            <a:noAutofit/>
          </a:bodyPr>
          <a:lstStyle/>
          <a:p>
            <a:pPr algn="r" rtl="1"/>
            <a:r>
              <a:rPr lang="ar-SA" sz="4800" b="1" dirty="0">
                <a:solidFill>
                  <a:srgbClr val="FF0000"/>
                </a:solidFill>
              </a:rPr>
              <a:t>مفهوم حماية المستهلك </a:t>
            </a:r>
            <a:r>
              <a:rPr lang="en-US" sz="4800" b="1" dirty="0">
                <a:solidFill>
                  <a:srgbClr val="FF0000"/>
                </a:solidFill>
              </a:rPr>
              <a:t/>
            </a:r>
            <a:br>
              <a:rPr lang="en-US" sz="4800" b="1" dirty="0">
                <a:solidFill>
                  <a:srgbClr val="FF0000"/>
                </a:solidFill>
              </a:rPr>
            </a:br>
            <a:endParaRPr lang="en-US" sz="4800" b="1" dirty="0">
              <a:solidFill>
                <a:srgbClr val="FF0000"/>
              </a:solidFill>
            </a:endParaRPr>
          </a:p>
        </p:txBody>
      </p:sp>
      <p:sp>
        <p:nvSpPr>
          <p:cNvPr id="3" name="عنصر نائب للمحتوى 2"/>
          <p:cNvSpPr>
            <a:spLocks noGrp="1"/>
          </p:cNvSpPr>
          <p:nvPr>
            <p:ph idx="1"/>
          </p:nvPr>
        </p:nvSpPr>
        <p:spPr>
          <a:xfrm>
            <a:off x="457200" y="1196752"/>
            <a:ext cx="8229600" cy="5127848"/>
          </a:xfrm>
        </p:spPr>
        <p:txBody>
          <a:bodyPr>
            <a:normAutofit/>
          </a:bodyPr>
          <a:lstStyle/>
          <a:p>
            <a:pPr marL="0" indent="0" algn="justLow" rtl="1">
              <a:buNone/>
            </a:pPr>
            <a:r>
              <a:rPr lang="ar-SA" sz="4400" dirty="0"/>
              <a:t>تعني حماية المستهلك حفظ حقوق المستهلك وضمان حصوله عليها أي تعني حماية المستهلك مما يقدم له من منتجات قد تلحق أضراراً صحية أو اقتصادية أو اجتماعية سواء كانت الأضرار ظاهرة في الأجل القصير أو غير ظاهرة ومن المتوقع ظهورها في الأجل الطويل .</a:t>
            </a:r>
            <a:endParaRPr lang="en-US" sz="4400" dirty="0"/>
          </a:p>
          <a:p>
            <a:pPr algn="justLow" rtl="1"/>
            <a:endParaRPr lang="en-US" sz="4400" dirty="0"/>
          </a:p>
        </p:txBody>
      </p:sp>
    </p:spTree>
    <p:extLst>
      <p:ext uri="{BB962C8B-B14F-4D97-AF65-F5344CB8AC3E}">
        <p14:creationId xmlns:p14="http://schemas.microsoft.com/office/powerpoint/2010/main" val="197020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60648"/>
            <a:ext cx="8229600" cy="1143000"/>
          </a:xfrm>
        </p:spPr>
        <p:txBody>
          <a:bodyPr/>
          <a:lstStyle/>
          <a:p>
            <a:pPr algn="r" rtl="1"/>
            <a:r>
              <a:rPr lang="ar-SA" b="1" dirty="0">
                <a:solidFill>
                  <a:srgbClr val="FF0000"/>
                </a:solidFill>
              </a:rPr>
              <a:t>أساليب توفير الحماية للمستهلك</a:t>
            </a:r>
            <a:endParaRPr lang="en-US" dirty="0">
              <a:solidFill>
                <a:srgbClr val="FF0000"/>
              </a:solidFill>
            </a:endParaRPr>
          </a:p>
        </p:txBody>
      </p:sp>
      <p:sp>
        <p:nvSpPr>
          <p:cNvPr id="3" name="عنصر نائب للمحتوى 2"/>
          <p:cNvSpPr>
            <a:spLocks noGrp="1"/>
          </p:cNvSpPr>
          <p:nvPr>
            <p:ph idx="1"/>
          </p:nvPr>
        </p:nvSpPr>
        <p:spPr>
          <a:xfrm>
            <a:off x="457200" y="1484784"/>
            <a:ext cx="8229600" cy="4839816"/>
          </a:xfrm>
        </p:spPr>
        <p:txBody>
          <a:bodyPr>
            <a:normAutofit/>
          </a:bodyPr>
          <a:lstStyle/>
          <a:p>
            <a:pPr algn="justLow" rtl="1"/>
            <a:r>
              <a:rPr lang="ar-SA" sz="2800" b="1" dirty="0"/>
              <a:t> تتمثل أساليب توفير الحماية للمستهلك في الآتي: </a:t>
            </a:r>
            <a:endParaRPr lang="en-US" sz="2800" b="1" dirty="0"/>
          </a:p>
          <a:p>
            <a:pPr algn="justLow" rtl="1"/>
            <a:r>
              <a:rPr lang="ar-SA" sz="2800" b="1" dirty="0"/>
              <a:t>(1) أساليب توعية المستهلك وإرشاده وتوجيهه بما يضمن حمايته وحفظ حقوقه من تلك الأساليب الترويجية .</a:t>
            </a:r>
            <a:endParaRPr lang="en-US" sz="2800" b="1" dirty="0"/>
          </a:p>
          <a:p>
            <a:pPr algn="justLow" rtl="1"/>
            <a:r>
              <a:rPr lang="ar-SA" sz="2800" b="1" dirty="0"/>
              <a:t>(2) أساليب تكفل التزام البائع والمنتج بوصف المنتج وجودته وسعره مثل التبيين .</a:t>
            </a:r>
            <a:endParaRPr lang="en-US" sz="2800" b="1" dirty="0"/>
          </a:p>
          <a:p>
            <a:pPr algn="justLow" rtl="1"/>
            <a:r>
              <a:rPr lang="ar-SA" sz="2800" b="1" dirty="0"/>
              <a:t>(3) أساليب تؤمن سهولة حصول المستهلك على المنتجات في الوقت والمكان المناسبين مثل التوزيع الجيد</a:t>
            </a:r>
            <a:r>
              <a:rPr lang="ar-SA" sz="2800" b="1" dirty="0" smtClean="0"/>
              <a:t>.</a:t>
            </a:r>
            <a:endParaRPr lang="ar-AE" sz="2800" b="1" dirty="0" smtClean="0"/>
          </a:p>
          <a:p>
            <a:pPr algn="justLow" rtl="1"/>
            <a:r>
              <a:rPr lang="ar-SA" sz="2800" b="1" dirty="0"/>
              <a:t>(4) الأساليب الرسمية وهي أكثر الأساليب أهمية وفاعلية في حماية المستهلك ويتم ذلك عن طريق تدخل الدولة في إصدار القوانين التي تغطي مجالات الحياة كافة .</a:t>
            </a:r>
            <a:endParaRPr lang="en-US" sz="2800" b="1" dirty="0"/>
          </a:p>
          <a:p>
            <a:pPr algn="justLow" rtl="1"/>
            <a:endParaRPr lang="en-US" sz="2800" b="1" dirty="0"/>
          </a:p>
        </p:txBody>
      </p:sp>
    </p:spTree>
    <p:extLst>
      <p:ext uri="{BB962C8B-B14F-4D97-AF65-F5344CB8AC3E}">
        <p14:creationId xmlns:p14="http://schemas.microsoft.com/office/powerpoint/2010/main" val="271924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000" b="1" dirty="0">
                <a:solidFill>
                  <a:srgbClr val="FF0000"/>
                </a:solidFill>
              </a:rPr>
              <a:t>جمعيات حماية المستهلك </a:t>
            </a:r>
            <a:endParaRPr lang="en-US" sz="6000" dirty="0">
              <a:solidFill>
                <a:srgbClr val="FF0000"/>
              </a:solidFill>
            </a:endParaRPr>
          </a:p>
        </p:txBody>
      </p:sp>
      <p:sp>
        <p:nvSpPr>
          <p:cNvPr id="3" name="عنصر نائب للمحتوى 2"/>
          <p:cNvSpPr>
            <a:spLocks noGrp="1"/>
          </p:cNvSpPr>
          <p:nvPr>
            <p:ph idx="1"/>
          </p:nvPr>
        </p:nvSpPr>
        <p:spPr/>
        <p:txBody>
          <a:bodyPr>
            <a:normAutofit/>
          </a:bodyPr>
          <a:lstStyle/>
          <a:p>
            <a:pPr algn="r" rtl="1"/>
            <a:r>
              <a:rPr lang="ar-SA" sz="3200" b="1" dirty="0"/>
              <a:t>جمعيات حماية المستهلك تعتبر حركات اجتماعية تتعلق بالأنشطة اللازمة للمحافظة علي حقوق المستهلكين وحمايتهم وتهدف إلي تحقيق الآتي :</a:t>
            </a:r>
            <a:endParaRPr lang="en-US" sz="3200" b="1" dirty="0"/>
          </a:p>
          <a:p>
            <a:pPr marL="0" indent="0" algn="r" rtl="1">
              <a:buNone/>
            </a:pPr>
            <a:r>
              <a:rPr lang="ar-SA" sz="3200" b="1" dirty="0"/>
              <a:t>(1) رفع المستوى المعيشي لأفراد المجتمع .</a:t>
            </a:r>
            <a:endParaRPr lang="en-US" sz="3200" b="1" dirty="0"/>
          </a:p>
          <a:p>
            <a:pPr marL="0" indent="0" algn="r" rtl="1">
              <a:buNone/>
            </a:pPr>
            <a:r>
              <a:rPr lang="ar-SA" sz="3200" b="1" dirty="0"/>
              <a:t>(2) تقليل عمليات تلوث البيئة .</a:t>
            </a:r>
            <a:endParaRPr lang="en-US" sz="3200" b="1" dirty="0"/>
          </a:p>
          <a:p>
            <a:pPr marL="0" indent="0" algn="r" rtl="1">
              <a:buNone/>
            </a:pPr>
            <a:r>
              <a:rPr lang="ar-SA" sz="3200" b="1" dirty="0"/>
              <a:t>(3) ضمان سلامة المنتجات </a:t>
            </a:r>
            <a:r>
              <a:rPr lang="ar-SA" sz="3200" b="1" dirty="0" err="1" smtClean="0"/>
              <a:t>المب</a:t>
            </a:r>
            <a:r>
              <a:rPr lang="ar-AE" sz="3200" b="1" dirty="0" smtClean="0"/>
              <a:t>ا</a:t>
            </a:r>
            <a:r>
              <a:rPr lang="ar-SA" sz="3200" b="1" dirty="0" err="1" smtClean="0"/>
              <a:t>عة</a:t>
            </a:r>
            <a:r>
              <a:rPr lang="ar-SA" sz="3200" b="1" dirty="0" smtClean="0"/>
              <a:t> </a:t>
            </a:r>
            <a:r>
              <a:rPr lang="ar-SA" sz="3200" b="1" dirty="0"/>
              <a:t>للمستهلك .</a:t>
            </a:r>
            <a:endParaRPr lang="en-US" sz="3200" b="1" dirty="0"/>
          </a:p>
          <a:p>
            <a:pPr marL="0" indent="0" algn="r" rtl="1">
              <a:buNone/>
            </a:pPr>
            <a:r>
              <a:rPr lang="ar-SA" sz="3200" b="1" dirty="0"/>
              <a:t>(4) تسهيل عملية الاختيار بين المنتجات المختلفة من خلال توافر البيانات عنها .</a:t>
            </a:r>
            <a:endParaRPr lang="en-US" sz="3200" b="1" dirty="0"/>
          </a:p>
          <a:p>
            <a:pPr algn="r"/>
            <a:endParaRPr lang="en-US" sz="3200" b="1" dirty="0"/>
          </a:p>
        </p:txBody>
      </p:sp>
    </p:spTree>
    <p:extLst>
      <p:ext uri="{BB962C8B-B14F-4D97-AF65-F5344CB8AC3E}">
        <p14:creationId xmlns:p14="http://schemas.microsoft.com/office/powerpoint/2010/main" val="38126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Low" rtl="1"/>
            <a:r>
              <a:rPr lang="ar-SA" sz="3200" b="1" dirty="0"/>
              <a:t>إن أول محاولة علي المستوى الدولي لحماية المستهلك جاءت عام 1960م حيث أنشئ الاتحاد الدولي لمنظمات المستهلكين وذلك بعضوية خمسة تنظيمات للمستهلكين في الولايات المتحدة الأمريكية وبريطانيا وأستراليا وبلجيكا وهولندا. وقد ارتفعت عضوية الاتحاد عام 1983م إلى 115 عضو وبالإضافة إلى ذلك هناك عدة تنظيمات أخرى مثل اتحاد العمال والاتحادات  النسائية في عدد من الدول تتمتع بعضوية هذا الاتحاد ويعتبر هذا الاتحاد منظمة تطوعية مفتوحة لكافة منظمات المستهلكين في العالم وقد سمح لهذا الاتحاد بالتمتع بعضوية مراقب في اثنتي عشرة هيئة دولية تابعة للأمم المتحدة .</a:t>
            </a:r>
            <a:endParaRPr lang="en-US" sz="3200" b="1" dirty="0"/>
          </a:p>
          <a:p>
            <a:pPr algn="justLow" rtl="1"/>
            <a:endParaRPr lang="en-US" sz="3200" b="1" dirty="0"/>
          </a:p>
        </p:txBody>
      </p:sp>
    </p:spTree>
    <p:extLst>
      <p:ext uri="{BB962C8B-B14F-4D97-AF65-F5344CB8AC3E}">
        <p14:creationId xmlns:p14="http://schemas.microsoft.com/office/powerpoint/2010/main" val="33134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196752"/>
            <a:ext cx="8229600" cy="5661248"/>
          </a:xfrm>
        </p:spPr>
        <p:txBody>
          <a:bodyPr>
            <a:noAutofit/>
          </a:bodyPr>
          <a:lstStyle/>
          <a:p>
            <a:pPr algn="justLow" rtl="1"/>
            <a:r>
              <a:rPr lang="ar-SA" sz="3600" dirty="0"/>
              <a:t>استهدف هذا الاتحاد في أول تكوينه تنمية التعاون فيما بين منظمات المستهلكين وذلك في مجالات الاختيارات السلعية المقارنة وتبادل المعلومات بين أعضائه وإبراز اهتمامات المستهلكين على مستوى الهيئات الدولية التي تتمتع بعضوية مراقب بها ، وتشجيع تكوين وإنشاء تنظيمات المستهلك في الدول النامية ، وقد لاقى تشجيعاً من الهيئات التابعة للأمم المتحدة في شكل تمويل بعض برامجه . إلا أنه يعتمد أساساً على الموارد المالية التي يساهم بها الأعضاء وإيرادات نشراته ومطبوعاته .</a:t>
            </a:r>
            <a:endParaRPr lang="en-US" sz="3600" dirty="0"/>
          </a:p>
          <a:p>
            <a:pPr algn="justLow" rtl="1"/>
            <a:endParaRPr lang="en-US" sz="3600" dirty="0"/>
          </a:p>
        </p:txBody>
      </p:sp>
    </p:spTree>
    <p:extLst>
      <p:ext uri="{BB962C8B-B14F-4D97-AF65-F5344CB8AC3E}">
        <p14:creationId xmlns:p14="http://schemas.microsoft.com/office/powerpoint/2010/main" val="383084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539552" y="764704"/>
            <a:ext cx="8229600" cy="5688632"/>
          </a:xfrm>
        </p:spPr>
        <p:txBody>
          <a:bodyPr>
            <a:normAutofit lnSpcReduction="10000"/>
          </a:bodyPr>
          <a:lstStyle/>
          <a:p>
            <a:pPr algn="justLow" rtl="1"/>
            <a:r>
              <a:rPr lang="ar-SA" b="1" dirty="0"/>
              <a:t>أما فيما يتعلق بالمنظمة الدولية للمواصفات "الأيزو" فقد تأسست عام 1946م وتقع إدارتها في سويسرا ، وتتكون عضويتها من الهيئات القومية المعنية بالمواصفات في أكثر من 90 دولة ولها عضو واحد من كل دولة ، ويأخذ نظام الجودة  "والايزو" أربعة مصادر متكاملة للجودة هي:</a:t>
            </a:r>
            <a:endParaRPr lang="en-US" b="1" dirty="0"/>
          </a:p>
          <a:p>
            <a:pPr algn="justLow" rtl="1"/>
            <a:r>
              <a:rPr lang="ar-SA" b="1" dirty="0"/>
              <a:t>(1) جودة تحديد احتياجات وتوقعات العملاء .</a:t>
            </a:r>
            <a:endParaRPr lang="en-US" b="1" dirty="0"/>
          </a:p>
          <a:p>
            <a:pPr algn="justLow" rtl="1"/>
            <a:r>
              <a:rPr lang="ar-SA" b="1" dirty="0"/>
              <a:t>(2) جودة تصميم المنتج .</a:t>
            </a:r>
            <a:endParaRPr lang="en-US" b="1" dirty="0"/>
          </a:p>
          <a:p>
            <a:pPr algn="justLow" rtl="1"/>
            <a:r>
              <a:rPr lang="ar-SA" b="1" dirty="0"/>
              <a:t>(3) جودة توافق عملية الإنتاج مع تصميم المنتج .</a:t>
            </a:r>
            <a:endParaRPr lang="en-US" b="1" dirty="0"/>
          </a:p>
          <a:p>
            <a:pPr algn="justLow" rtl="1"/>
            <a:r>
              <a:rPr lang="ar-SA" b="1" dirty="0"/>
              <a:t>(4) جودة خدمة العميل .</a:t>
            </a:r>
            <a:endParaRPr lang="en-US" b="1" dirty="0"/>
          </a:p>
          <a:p>
            <a:pPr algn="justLow" rtl="1"/>
            <a:r>
              <a:rPr lang="ar-SA" b="1" dirty="0"/>
              <a:t> ويحقق نظام الجودة الآتي :- </a:t>
            </a:r>
            <a:endParaRPr lang="en-US" b="1" dirty="0"/>
          </a:p>
          <a:p>
            <a:pPr algn="justLow" rtl="1"/>
            <a:r>
              <a:rPr lang="ar-SA" b="1" dirty="0"/>
              <a:t>(1) المحافظة على السلامة والصحة العامة .</a:t>
            </a:r>
            <a:endParaRPr lang="en-US" b="1" dirty="0"/>
          </a:p>
          <a:p>
            <a:pPr algn="justLow" rtl="1"/>
            <a:r>
              <a:rPr lang="ar-SA" b="1" dirty="0"/>
              <a:t>(2) حماية المستهلك .</a:t>
            </a:r>
            <a:endParaRPr lang="en-US" b="1" dirty="0"/>
          </a:p>
          <a:p>
            <a:pPr algn="justLow" rtl="1"/>
            <a:r>
              <a:rPr lang="ar-SA" b="1" dirty="0"/>
              <a:t>(3) ضمان المصلحة العامة .</a:t>
            </a:r>
            <a:endParaRPr lang="en-US" b="1" dirty="0"/>
          </a:p>
          <a:p>
            <a:pPr algn="justLow" rtl="1"/>
            <a:endParaRPr lang="en-US" b="1" dirty="0"/>
          </a:p>
        </p:txBody>
      </p:sp>
    </p:spTree>
    <p:extLst>
      <p:ext uri="{BB962C8B-B14F-4D97-AF65-F5344CB8AC3E}">
        <p14:creationId xmlns:p14="http://schemas.microsoft.com/office/powerpoint/2010/main" val="74988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lnSpcReduction="10000"/>
          </a:bodyPr>
          <a:lstStyle/>
          <a:p>
            <a:pPr algn="justLow" rtl="1"/>
            <a:r>
              <a:rPr lang="ar-SA" b="1" dirty="0"/>
              <a:t>في السودان هناك الهيئة السودانية للمواصفات والمقاييس فهي عبارة عن هيئة مستقلة لها شخصية اعتبارية ولها الحق في التقاضي باسمها ومركزها الخرطوم وهي تخضع لإشراف وزير الصناعة وتتمثل اختصاصاتها في الآتي : </a:t>
            </a:r>
            <a:endParaRPr lang="en-US" b="1" dirty="0"/>
          </a:p>
          <a:p>
            <a:pPr algn="justLow" rtl="1"/>
            <a:r>
              <a:rPr lang="ar-SA" b="1" dirty="0"/>
              <a:t>(1) وضع ونشر المواصفات والمقاييس .</a:t>
            </a:r>
            <a:endParaRPr lang="en-US" b="1" dirty="0"/>
          </a:p>
          <a:p>
            <a:pPr algn="justLow" rtl="1"/>
            <a:r>
              <a:rPr lang="ar-SA" b="1" dirty="0"/>
              <a:t>(2) وضع أساليب ضبط الجودة .</a:t>
            </a:r>
            <a:endParaRPr lang="en-US" b="1" dirty="0"/>
          </a:p>
          <a:p>
            <a:pPr algn="justLow" rtl="1"/>
            <a:r>
              <a:rPr lang="ar-SA" b="1" dirty="0"/>
              <a:t>(3) وضع طرق التنفيذ القيادية بواسطة الجهات المعنية .</a:t>
            </a:r>
            <a:endParaRPr lang="en-US" b="1" dirty="0"/>
          </a:p>
          <a:p>
            <a:pPr algn="justLow" rtl="1"/>
            <a:r>
              <a:rPr lang="ar-SA" b="1" dirty="0"/>
              <a:t>(4) منح علامة الجودة وشهادة المطابقة .</a:t>
            </a:r>
            <a:endParaRPr lang="en-US" b="1" dirty="0"/>
          </a:p>
          <a:p>
            <a:pPr algn="justLow" rtl="1"/>
            <a:r>
              <a:rPr lang="ar-SA" b="1" dirty="0"/>
              <a:t>(5) إيجاد مراجع قومية معتمدة للمعايير والمقاييس وطرق المعايرة .</a:t>
            </a:r>
            <a:endParaRPr lang="en-US" b="1" dirty="0"/>
          </a:p>
          <a:p>
            <a:pPr algn="justLow" rtl="1"/>
            <a:r>
              <a:rPr lang="ar-SA" b="1" dirty="0"/>
              <a:t>(6) وضع واعتماد ومراجعة وتعديل وإلغاء واستبدال المواصفات.</a:t>
            </a:r>
            <a:endParaRPr lang="en-US" b="1" dirty="0"/>
          </a:p>
          <a:p>
            <a:pPr algn="justLow" rtl="1"/>
            <a:r>
              <a:rPr lang="ar-SA" b="1" dirty="0"/>
              <a:t>(7) إعداد واعتماد أساليب ضبط الجودة للمنتجات المحلية والمستوردة .</a:t>
            </a:r>
            <a:endParaRPr lang="en-US" b="1" dirty="0"/>
          </a:p>
          <a:p>
            <a:pPr algn="justLow" rtl="1"/>
            <a:r>
              <a:rPr lang="ar-SA" b="1" dirty="0"/>
              <a:t>(8) اعتماد المختبرات المؤهلة </a:t>
            </a:r>
            <a:r>
              <a:rPr lang="ar-SA" b="1" dirty="0" err="1"/>
              <a:t>لإغراض</a:t>
            </a:r>
            <a:r>
              <a:rPr lang="ar-SA" b="1" dirty="0"/>
              <a:t> الفحص والاختبار والتحليل .</a:t>
            </a:r>
            <a:endParaRPr lang="en-US" b="1" dirty="0"/>
          </a:p>
          <a:p>
            <a:pPr algn="justLow" rtl="1"/>
            <a:r>
              <a:rPr lang="ar-SA" b="1" dirty="0"/>
              <a:t>(9) نشر الوعي القياسي بجميع الوسائل المتاحة .</a:t>
            </a:r>
            <a:endParaRPr lang="en-US" b="1" dirty="0"/>
          </a:p>
          <a:p>
            <a:pPr algn="justLow"/>
            <a:endParaRPr lang="en-US" b="1" dirty="0"/>
          </a:p>
        </p:txBody>
      </p:sp>
    </p:spTree>
    <p:extLst>
      <p:ext uri="{BB962C8B-B14F-4D97-AF65-F5344CB8AC3E}">
        <p14:creationId xmlns:p14="http://schemas.microsoft.com/office/powerpoint/2010/main" val="230345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559896"/>
          </a:xfrm>
        </p:spPr>
        <p:txBody>
          <a:bodyPr>
            <a:normAutofit/>
          </a:bodyPr>
          <a:lstStyle/>
          <a:p>
            <a:pPr algn="justLow" rtl="1"/>
            <a:r>
              <a:rPr lang="ar-SA" sz="2800" b="1" dirty="0"/>
              <a:t>(10) مراقبة المواصفات والمعايير والأساليب القياسية المعتمدة ومراجعة جميع المواد والمنتجات المحلية والمستوردة في سبيل النهوض بالاقتصاد القومي .</a:t>
            </a:r>
            <a:endParaRPr lang="en-US" sz="2800" b="1" dirty="0"/>
          </a:p>
          <a:p>
            <a:pPr algn="justLow" rtl="1"/>
            <a:r>
              <a:rPr lang="ar-SA" sz="2800" b="1" dirty="0"/>
              <a:t>(11) العمل على توفر الوسائل اللازمة للاستفادة من الإمكانات المحلية في أجهزة الدولة والقطاع الخاص للقيام بتنفيذ مهام الهيئة.</a:t>
            </a:r>
            <a:endParaRPr lang="en-US" sz="2800" b="1" dirty="0"/>
          </a:p>
          <a:p>
            <a:pPr algn="justLow" rtl="1"/>
            <a:r>
              <a:rPr lang="ar-SA" sz="2800" b="1" dirty="0"/>
              <a:t>(12) تكوين مركز للوثائق والمعلومات لحفظ وتوفير المعلومات والإحصاءات المتعلقة بالمواصفات والمقاييس .</a:t>
            </a:r>
            <a:endParaRPr lang="en-US" sz="2800" b="1" dirty="0"/>
          </a:p>
          <a:p>
            <a:pPr algn="justLow" rtl="1"/>
            <a:r>
              <a:rPr lang="ar-SA" sz="2800" b="1" dirty="0"/>
              <a:t>(13) تنسيق أعمال الهيئة مع نظائرها وتمثيل السودان في الاجتماعات والندوات والمؤتمرات وكل ما يتعلق بالهيئة .</a:t>
            </a:r>
            <a:endParaRPr lang="en-US" sz="2800" b="1" dirty="0"/>
          </a:p>
          <a:p>
            <a:pPr algn="justLow" rtl="1"/>
            <a:r>
              <a:rPr lang="ar-SA" sz="2800" b="1" dirty="0"/>
              <a:t>(14) مساعدة أجهزة الدولة والمؤسسات الاقتصادية والإنتاجية والتنسيق معها وتوجيهها في الأمور المتعلقة بالمواصفات والمقاييس .</a:t>
            </a:r>
            <a:endParaRPr lang="en-US" sz="2800" b="1" dirty="0"/>
          </a:p>
          <a:p>
            <a:pPr algn="justLow"/>
            <a:endParaRPr lang="en-US" sz="2800" b="1" dirty="0"/>
          </a:p>
        </p:txBody>
      </p:sp>
    </p:spTree>
    <p:extLst>
      <p:ext uri="{BB962C8B-B14F-4D97-AF65-F5344CB8AC3E}">
        <p14:creationId xmlns:p14="http://schemas.microsoft.com/office/powerpoint/2010/main" val="178270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Autofit/>
          </a:bodyPr>
          <a:lstStyle/>
          <a:p>
            <a:pPr algn="justLow" rtl="1"/>
            <a:r>
              <a:rPr lang="ar-SA" sz="2800" b="1" dirty="0"/>
              <a:t>وتعمل الهيئة أساساً بنظام اللجان الفنية وتتمثل اختصاصاتها في </a:t>
            </a:r>
            <a:r>
              <a:rPr lang="ar-SA" sz="2800" b="1" dirty="0" err="1"/>
              <a:t>الأتي</a:t>
            </a:r>
            <a:r>
              <a:rPr lang="ar-SA" sz="2800" b="1" dirty="0"/>
              <a:t> : </a:t>
            </a:r>
            <a:endParaRPr lang="en-US" sz="2800" b="1" dirty="0"/>
          </a:p>
          <a:p>
            <a:pPr algn="justLow" rtl="1"/>
            <a:r>
              <a:rPr lang="ar-SA" sz="2800" b="1" dirty="0"/>
              <a:t>(1) إعداد مشاريع المواصفات المطلوبة .</a:t>
            </a:r>
            <a:endParaRPr lang="en-US" sz="2800" b="1" dirty="0"/>
          </a:p>
          <a:p>
            <a:pPr algn="justLow" rtl="1"/>
            <a:r>
              <a:rPr lang="ar-SA" sz="2800" b="1" dirty="0"/>
              <a:t>(2) دراسة مشروع المواصفات القياسية في مراحله المختلفة ومناقشته .</a:t>
            </a:r>
            <a:endParaRPr lang="en-US" sz="2800" b="1" dirty="0"/>
          </a:p>
          <a:p>
            <a:pPr algn="justLow" rtl="1"/>
            <a:r>
              <a:rPr lang="ar-SA" sz="2800" b="1" dirty="0"/>
              <a:t>(3) صياغة مشروع المواصفات القياسية في صورتها النهائية .</a:t>
            </a:r>
            <a:endParaRPr lang="en-US" sz="2800" b="1" dirty="0"/>
          </a:p>
          <a:p>
            <a:pPr algn="justLow" rtl="1"/>
            <a:r>
              <a:rPr lang="ar-SA" sz="2800" b="1" dirty="0"/>
              <a:t>(4) النظر في المواصفات العالمية والإقليمية وإبداء الآراء حولها لتبنيها كمواصفات سودانية .</a:t>
            </a:r>
            <a:endParaRPr lang="en-US" sz="2800" b="1" dirty="0"/>
          </a:p>
          <a:p>
            <a:pPr algn="justLow" rtl="1"/>
            <a:r>
              <a:rPr lang="ar-SA" sz="2800" b="1" dirty="0"/>
              <a:t>(5) مراجعة المواصفات السودانية المعتمدة وإجراء التعديلات اللازمة .</a:t>
            </a:r>
            <a:endParaRPr lang="en-US" sz="2800" b="1" dirty="0"/>
          </a:p>
          <a:p>
            <a:pPr algn="justLow" rtl="1"/>
            <a:r>
              <a:rPr lang="ar-SA" sz="2800" b="1" dirty="0"/>
              <a:t>(6) إي اختصاصات أخرى لازمة لإعداد المواصفات القياسية المطلوبة.</a:t>
            </a:r>
            <a:endParaRPr lang="en-US" sz="2800" b="1" dirty="0"/>
          </a:p>
          <a:p>
            <a:pPr algn="justLow"/>
            <a:endParaRPr lang="en-US" sz="2800" b="1" dirty="0"/>
          </a:p>
        </p:txBody>
      </p:sp>
    </p:spTree>
    <p:extLst>
      <p:ext uri="{BB962C8B-B14F-4D97-AF65-F5344CB8AC3E}">
        <p14:creationId xmlns:p14="http://schemas.microsoft.com/office/powerpoint/2010/main" val="1507332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1768</Words>
  <Application>Microsoft Office PowerPoint</Application>
  <PresentationFormat>عرض على الشاشة (3:4)‏</PresentationFormat>
  <Paragraphs>117</Paragraphs>
  <Slides>20</Slides>
  <Notes>0</Notes>
  <HiddenSlides>0</HiddenSlides>
  <MMClips>0</MMClips>
  <ScaleCrop>false</ScaleCrop>
  <HeadingPairs>
    <vt:vector size="4" baseType="variant">
      <vt:variant>
        <vt:lpstr>نسق</vt:lpstr>
      </vt:variant>
      <vt:variant>
        <vt:i4>1</vt:i4>
      </vt:variant>
      <vt:variant>
        <vt:lpstr>عناوين الشرائح</vt:lpstr>
      </vt:variant>
      <vt:variant>
        <vt:i4>20</vt:i4>
      </vt:variant>
    </vt:vector>
  </HeadingPairs>
  <TitlesOfParts>
    <vt:vector size="21" baseType="lpstr">
      <vt:lpstr>تدفق</vt:lpstr>
      <vt:lpstr>بسم الله الرحمن الرحيم </vt:lpstr>
      <vt:lpstr>مفهوم حماية المستهلك  </vt:lpstr>
      <vt:lpstr>جمعيات حماية المستهلك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غش المستهلك </vt:lpstr>
      <vt:lpstr>عرض تقديمي في PowerPoint</vt:lpstr>
      <vt:lpstr>عرض تقديمي في PowerPoint</vt:lpstr>
      <vt:lpstr>عرض تقديمي في PowerPoint</vt:lpstr>
      <vt:lpstr>أطراف حماية المستهلك </vt:lpstr>
      <vt:lpstr>مجالات الإخلال بحماية المستهلك </vt:lpstr>
      <vt:lpstr>عرض تقديمي في PowerPoint</vt:lpstr>
      <vt:lpstr>عرض تقديمي في PowerPoint</vt:lpstr>
      <vt:lpstr>أساليب توفير الحماية للمستهلك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dc:title>
  <dc:creator>DR Abass</dc:creator>
  <cp:lastModifiedBy>ahmed</cp:lastModifiedBy>
  <cp:revision>5</cp:revision>
  <dcterms:created xsi:type="dcterms:W3CDTF">2024-06-23T04:06:57Z</dcterms:created>
  <dcterms:modified xsi:type="dcterms:W3CDTF">2024-06-23T04:54:49Z</dcterms:modified>
</cp:coreProperties>
</file>