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Date Placeholder 29"/>
          <p:cNvSpPr>
            <a:spLocks noGrp="1"/>
          </p:cNvSpPr>
          <p:nvPr>
            <p:ph type="dt" sz="half" idx="10"/>
          </p:nvPr>
        </p:nvSpPr>
        <p:spPr/>
        <p:txBody>
          <a:bodyPr/>
          <a:lstStyle/>
          <a:p>
            <a:fld id="{1B8ABB09-4A1D-463E-8065-109CC2B7EFAA}" type="datetimeFigureOut">
              <a:rPr lang="ar-SA" smtClean="0"/>
              <a:t>24/12/1445</a:t>
            </a:fld>
            <a:endParaRPr lang="ar-SA"/>
          </a:p>
        </p:txBody>
      </p:sp>
      <p:sp>
        <p:nvSpPr>
          <p:cNvPr id="19" name="Footer Placeholder 18"/>
          <p:cNvSpPr>
            <a:spLocks noGrp="1"/>
          </p:cNvSpPr>
          <p:nvPr>
            <p:ph type="ftr" sz="quarter" idx="11"/>
          </p:nvPr>
        </p:nvSpPr>
        <p:spPr/>
        <p:txBody>
          <a:bodyPr/>
          <a:lstStyle/>
          <a:p>
            <a:endParaRPr lang="ar-SA"/>
          </a:p>
        </p:txBody>
      </p:sp>
      <p:sp>
        <p:nvSpPr>
          <p:cNvPr id="27" name="Slide Number Placeholder 26"/>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24/12/1445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24/12/1445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Content Placeholder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24/12/1445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24/12/1445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24/12/1445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Date Placeholder 6"/>
          <p:cNvSpPr>
            <a:spLocks noGrp="1"/>
          </p:cNvSpPr>
          <p:nvPr>
            <p:ph type="dt" sz="half" idx="10"/>
          </p:nvPr>
        </p:nvSpPr>
        <p:spPr/>
        <p:txBody>
          <a:bodyPr/>
          <a:lstStyle/>
          <a:p>
            <a:fld id="{1B8ABB09-4A1D-463E-8065-109CC2B7EFAA}" type="datetimeFigureOut">
              <a:rPr lang="ar-SA" smtClean="0"/>
              <a:t>24/12/1445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Date Placeholder 2"/>
          <p:cNvSpPr>
            <a:spLocks noGrp="1"/>
          </p:cNvSpPr>
          <p:nvPr>
            <p:ph type="dt" sz="half" idx="10"/>
          </p:nvPr>
        </p:nvSpPr>
        <p:spPr/>
        <p:txBody>
          <a:bodyPr/>
          <a:lstStyle/>
          <a:p>
            <a:fld id="{1B8ABB09-4A1D-463E-8065-109CC2B7EFAA}" type="datetimeFigureOut">
              <a:rPr lang="ar-SA" smtClean="0"/>
              <a:t>24/12/1445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24/12/1445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24/12/1445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24/12/1445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a:xfrm>
            <a:off x="8077200" y="6356350"/>
            <a:ext cx="609600" cy="365125"/>
          </a:xfrm>
        </p:spPr>
        <p:txBody>
          <a:bodyPr/>
          <a:lstStyle/>
          <a:p>
            <a:fld id="{0B34F065-1154-456A-91E3-76DE8E75E17B}" type="slidenum">
              <a:rPr lang="ar-SA" smtClean="0"/>
              <a:t>‹#›</a:t>
            </a:fld>
            <a:endParaRPr lang="ar-S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الأيقونة لإضافة صورة</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8ABB09-4A1D-463E-8065-109CC2B7EFAA}" type="datetimeFigureOut">
              <a:rPr lang="ar-SA" smtClean="0"/>
              <a:t>24/12/1445</a:t>
            </a:fld>
            <a:endParaRPr lang="ar-S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34F065-1154-456A-91E3-76DE8E75E17B}" type="slidenum">
              <a:rPr lang="ar-SA" smtClean="0"/>
              <a:t>‹#›</a:t>
            </a:fld>
            <a:endParaRPr lang="ar-S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AE" b="1" dirty="0" smtClean="0"/>
              <a:t>بسم الله الرحمن الرحيم</a:t>
            </a:r>
            <a:endParaRPr lang="en-US" b="1" dirty="0"/>
          </a:p>
        </p:txBody>
      </p:sp>
      <p:sp>
        <p:nvSpPr>
          <p:cNvPr id="3" name="عنصر نائب للمحتوى 2"/>
          <p:cNvSpPr>
            <a:spLocks noGrp="1"/>
          </p:cNvSpPr>
          <p:nvPr>
            <p:ph idx="1"/>
          </p:nvPr>
        </p:nvSpPr>
        <p:spPr/>
        <p:txBody>
          <a:bodyPr>
            <a:normAutofit/>
          </a:bodyPr>
          <a:lstStyle/>
          <a:p>
            <a:pPr marL="0" indent="0" algn="ctr">
              <a:buNone/>
            </a:pPr>
            <a:endParaRPr lang="ar-AE" sz="6600" b="1" dirty="0" smtClean="0">
              <a:solidFill>
                <a:srgbClr val="C00000"/>
              </a:solidFill>
              <a:latin typeface="Arial" pitchFamily="34" charset="0"/>
              <a:cs typeface="Arial" pitchFamily="34" charset="0"/>
            </a:endParaRPr>
          </a:p>
          <a:p>
            <a:pPr marL="0" indent="0" algn="ctr">
              <a:buNone/>
            </a:pPr>
            <a:r>
              <a:rPr lang="ar-SA" sz="6600" b="1" dirty="0" smtClean="0">
                <a:solidFill>
                  <a:srgbClr val="C00000"/>
                </a:solidFill>
                <a:latin typeface="Arial" pitchFamily="34" charset="0"/>
                <a:cs typeface="Arial" pitchFamily="34" charset="0"/>
              </a:rPr>
              <a:t>دراسة </a:t>
            </a:r>
            <a:r>
              <a:rPr lang="ar-SA" sz="6600" b="1" dirty="0">
                <a:solidFill>
                  <a:srgbClr val="C00000"/>
                </a:solidFill>
                <a:latin typeface="Arial" pitchFamily="34" charset="0"/>
                <a:cs typeface="Arial" pitchFamily="34" charset="0"/>
              </a:rPr>
              <a:t>السوق والترويج</a:t>
            </a:r>
            <a:endParaRPr lang="en-US" sz="6600" b="1" dirty="0">
              <a:solidFill>
                <a:srgbClr val="C00000"/>
              </a:solidFill>
              <a:latin typeface="Arial" pitchFamily="34" charset="0"/>
              <a:cs typeface="Arial" pitchFamily="34" charset="0"/>
            </a:endParaRPr>
          </a:p>
          <a:p>
            <a:pPr marL="0" indent="0" algn="ctr">
              <a:buNone/>
            </a:pPr>
            <a:r>
              <a:rPr lang="ar-SA" sz="6600" b="1" dirty="0">
                <a:solidFill>
                  <a:srgbClr val="C00000"/>
                </a:solidFill>
                <a:latin typeface="Arial" pitchFamily="34" charset="0"/>
                <a:cs typeface="Arial" pitchFamily="34" charset="0"/>
              </a:rPr>
              <a:t>وتسويق الخدمات</a:t>
            </a:r>
            <a:endParaRPr lang="en-US" sz="6600" b="1" dirty="0">
              <a:solidFill>
                <a:srgbClr val="C00000"/>
              </a:solidFill>
              <a:latin typeface="Arial" pitchFamily="34" charset="0"/>
              <a:cs typeface="Arial" pitchFamily="34" charset="0"/>
            </a:endParaRPr>
          </a:p>
          <a:p>
            <a:pPr algn="ctr"/>
            <a:endParaRPr lang="en-US" sz="66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832893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332656"/>
            <a:ext cx="8229600" cy="6264696"/>
          </a:xfrm>
        </p:spPr>
        <p:txBody>
          <a:bodyPr>
            <a:normAutofit/>
          </a:bodyPr>
          <a:lstStyle/>
          <a:p>
            <a:pPr algn="justLow" rtl="1"/>
            <a:r>
              <a:rPr lang="ar-SA" b="1" dirty="0">
                <a:solidFill>
                  <a:srgbClr val="C00000"/>
                </a:solidFill>
              </a:rPr>
              <a:t>ثانياً: </a:t>
            </a:r>
            <a:r>
              <a:rPr lang="ar-SA" b="1" dirty="0"/>
              <a:t>أسس تقسيم أسواق المشترين الصانعين إلى المشتري الصناعي هو الذي يشتري السلعة بغرض استخدامها في إنتاج سلعة أخرى أو معاونته في أداء عمله.</a:t>
            </a:r>
            <a:endParaRPr lang="en-US" b="1" dirty="0"/>
          </a:p>
          <a:p>
            <a:pPr algn="justLow" rtl="1"/>
            <a:r>
              <a:rPr lang="ar-SA" b="1" dirty="0"/>
              <a:t> وتتمثل أسس التقسيم في الآتي.</a:t>
            </a:r>
            <a:endParaRPr lang="en-US" b="1" dirty="0"/>
          </a:p>
          <a:p>
            <a:pPr algn="justLow" rtl="1"/>
            <a:r>
              <a:rPr lang="ar-SA" b="1" dirty="0"/>
              <a:t>(أ) طبيعة نشاط المشتري الصناعي ويضم نوعية العمل وأهدافه ومطلوباته الاقتصادية والفنية وعملياته وإجراءاته.</a:t>
            </a:r>
            <a:endParaRPr lang="en-US" b="1" dirty="0"/>
          </a:p>
          <a:p>
            <a:pPr algn="justLow" rtl="1"/>
            <a:r>
              <a:rPr lang="ar-SA" b="1" dirty="0"/>
              <a:t>(ب) أنواع المنتجات التي يقوم بإنتاجها وفقاً لاستخدامها وذلك بواسطة العملاء والمنتجين والمشترين بغرض إعادة البيع.</a:t>
            </a:r>
            <a:endParaRPr lang="en-US" b="1" dirty="0"/>
          </a:p>
          <a:p>
            <a:pPr algn="justLow" rtl="1"/>
            <a:r>
              <a:rPr lang="ar-SA" b="1" dirty="0"/>
              <a:t>(ج) الحجم وقد يكون عميلاً كبير الحجم أو متوسطاً أو صغيراً.</a:t>
            </a:r>
            <a:endParaRPr lang="en-US" b="1" dirty="0"/>
          </a:p>
          <a:p>
            <a:pPr algn="justLow" rtl="1"/>
            <a:r>
              <a:rPr lang="ar-SA" b="1" dirty="0"/>
              <a:t>(د) كمية مشترياته في السوق وذلك وفقاً لعدد المرات وتكرار عملية الشراء وتوقيته.</a:t>
            </a:r>
            <a:endParaRPr lang="en-US" b="1" dirty="0"/>
          </a:p>
          <a:p>
            <a:pPr algn="justLow" rtl="1"/>
            <a:r>
              <a:rPr lang="ar-SA" b="1" dirty="0"/>
              <a:t>(هـ) الموقع الجغرافي وذلك في حالة البيع لعملاء مشترين في مواقع جغرافية متعددة أو في حالة بيع لأسواق خارجية. </a:t>
            </a:r>
            <a:endParaRPr lang="en-US" b="1" dirty="0"/>
          </a:p>
          <a:p>
            <a:pPr algn="justLow"/>
            <a:endParaRPr lang="en-US" b="1" dirty="0"/>
          </a:p>
        </p:txBody>
      </p:sp>
    </p:spTree>
    <p:extLst>
      <p:ext uri="{BB962C8B-B14F-4D97-AF65-F5344CB8AC3E}">
        <p14:creationId xmlns:p14="http://schemas.microsoft.com/office/powerpoint/2010/main" val="376906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a:bodyPr>
          <a:lstStyle/>
          <a:p>
            <a:pPr algn="r" rtl="1"/>
            <a:r>
              <a:rPr lang="ar-SA" sz="3200" b="1" dirty="0">
                <a:solidFill>
                  <a:srgbClr val="C00000"/>
                </a:solidFill>
              </a:rPr>
              <a:t>ثالثاً: </a:t>
            </a:r>
            <a:r>
              <a:rPr lang="ar-SA" sz="3200" b="1" dirty="0"/>
              <a:t>أسس تقسيم سوق الموزعين (الوسطاء) الموزع أو الوسيط هو الذي يشتري السلعة بغرض إعادة بيعها وتحقيق الربح دون إدخال أي تعديلات عليها.</a:t>
            </a:r>
            <a:endParaRPr lang="en-US" sz="3200" b="1" dirty="0"/>
          </a:p>
          <a:p>
            <a:pPr algn="r" rtl="1"/>
            <a:r>
              <a:rPr lang="ar-SA" sz="3200" b="1" dirty="0"/>
              <a:t>    وهنالك عدد من الأسس التي يمكن الاعتماد عليها في تقسيم السوق الخاصة بالوسطاء نذكر منها:</a:t>
            </a:r>
            <a:endParaRPr lang="en-US" sz="3200" b="1" dirty="0"/>
          </a:p>
          <a:p>
            <a:pPr algn="r" rtl="1"/>
            <a:r>
              <a:rPr lang="ar-SA" sz="3200" b="1" dirty="0"/>
              <a:t>(أ) طبيعة نشاط الوسيط أو منشآت التوزيع.</a:t>
            </a:r>
            <a:endParaRPr lang="en-US" sz="3200" b="1" dirty="0"/>
          </a:p>
          <a:p>
            <a:pPr algn="r" rtl="1"/>
            <a:r>
              <a:rPr lang="ar-SA" sz="3200" b="1" dirty="0"/>
              <a:t>(ب) حجم المنشأة أو المتجر.</a:t>
            </a:r>
            <a:endParaRPr lang="en-US" sz="3200" b="1" dirty="0"/>
          </a:p>
          <a:p>
            <a:pPr algn="r" rtl="1"/>
            <a:r>
              <a:rPr lang="ar-SA" sz="3200" b="1" dirty="0"/>
              <a:t>(ج) درجة شهرة المتجر.</a:t>
            </a:r>
            <a:endParaRPr lang="en-US" sz="3200" b="1" dirty="0"/>
          </a:p>
          <a:p>
            <a:pPr algn="r" rtl="1"/>
            <a:r>
              <a:rPr lang="ar-SA" sz="3200" b="1" dirty="0"/>
              <a:t>(د) موقع المتجر.</a:t>
            </a:r>
            <a:endParaRPr lang="en-US" sz="3200" b="1" dirty="0"/>
          </a:p>
          <a:p>
            <a:pPr algn="r" rtl="1"/>
            <a:r>
              <a:rPr lang="ar-SA" sz="3200" b="1" dirty="0"/>
              <a:t>(هـ) الخدمات التي يقدمها المتجر للمشترين.</a:t>
            </a:r>
            <a:endParaRPr lang="en-US" sz="3200" b="1" dirty="0"/>
          </a:p>
          <a:p>
            <a:pPr algn="r"/>
            <a:endParaRPr lang="en-US" sz="3200" b="1" dirty="0"/>
          </a:p>
        </p:txBody>
      </p:sp>
    </p:spTree>
    <p:extLst>
      <p:ext uri="{BB962C8B-B14F-4D97-AF65-F5344CB8AC3E}">
        <p14:creationId xmlns:p14="http://schemas.microsoft.com/office/powerpoint/2010/main" val="363264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548680"/>
            <a:ext cx="8229600" cy="1143000"/>
          </a:xfrm>
        </p:spPr>
        <p:txBody>
          <a:bodyPr>
            <a:normAutofit fontScale="90000"/>
          </a:bodyPr>
          <a:lstStyle/>
          <a:p>
            <a:pPr algn="r"/>
            <a:r>
              <a:rPr lang="ar-SA" b="1" dirty="0"/>
              <a:t>الاستراتيجيات البديلة لتجزئة السوق</a:t>
            </a:r>
            <a:r>
              <a:rPr lang="en-US" dirty="0"/>
              <a:t/>
            </a:r>
            <a:br>
              <a:rPr lang="en-US" dirty="0"/>
            </a:br>
            <a:endParaRPr lang="en-US" dirty="0"/>
          </a:p>
        </p:txBody>
      </p:sp>
      <p:sp>
        <p:nvSpPr>
          <p:cNvPr id="3" name="عنصر نائب للمحتوى 2"/>
          <p:cNvSpPr>
            <a:spLocks noGrp="1"/>
          </p:cNvSpPr>
          <p:nvPr>
            <p:ph idx="1"/>
          </p:nvPr>
        </p:nvSpPr>
        <p:spPr>
          <a:xfrm>
            <a:off x="457200" y="1124744"/>
            <a:ext cx="8229600" cy="5472608"/>
          </a:xfrm>
        </p:spPr>
        <p:txBody>
          <a:bodyPr>
            <a:noAutofit/>
          </a:bodyPr>
          <a:lstStyle/>
          <a:p>
            <a:pPr algn="justLow" rtl="1"/>
            <a:r>
              <a:rPr lang="ar-SA" sz="2800" b="1" dirty="0"/>
              <a:t> هنالك ثلاث استراتيجيات بديلة يمكن الاختيار من بينها فيما يتعلق بالتحديد والتعامل مع السوق المستهدف وهذه الاستراتيجيات </a:t>
            </a:r>
            <a:r>
              <a:rPr lang="ar-SA" sz="2800" b="1" dirty="0" smtClean="0"/>
              <a:t>هي</a:t>
            </a:r>
            <a:r>
              <a:rPr lang="ar-AE" sz="2800" b="1" dirty="0"/>
              <a:t> </a:t>
            </a:r>
            <a:r>
              <a:rPr lang="ar-AE" sz="2800" b="1" dirty="0" smtClean="0"/>
              <a:t>:</a:t>
            </a:r>
            <a:endParaRPr lang="en-US" sz="2800" b="1" dirty="0"/>
          </a:p>
          <a:p>
            <a:pPr algn="justLow" rtl="1"/>
            <a:r>
              <a:rPr lang="ar-SA" sz="2800" b="1" dirty="0">
                <a:solidFill>
                  <a:srgbClr val="C00000"/>
                </a:solidFill>
              </a:rPr>
              <a:t>(1) التسويق غير </a:t>
            </a:r>
            <a:r>
              <a:rPr lang="ar-SA" sz="2800" b="1" dirty="0" smtClean="0">
                <a:solidFill>
                  <a:srgbClr val="C00000"/>
                </a:solidFill>
              </a:rPr>
              <a:t>المتنوع</a:t>
            </a:r>
            <a:r>
              <a:rPr lang="ar-AE" sz="2800" b="1" dirty="0" smtClean="0">
                <a:solidFill>
                  <a:srgbClr val="C00000"/>
                </a:solidFill>
              </a:rPr>
              <a:t> :</a:t>
            </a:r>
          </a:p>
          <a:p>
            <a:pPr marL="0" indent="0" algn="justLow" rtl="1">
              <a:buNone/>
            </a:pPr>
            <a:r>
              <a:rPr lang="ar-SA" sz="2800" b="1" dirty="0" smtClean="0"/>
              <a:t>طبقاً </a:t>
            </a:r>
            <a:r>
              <a:rPr lang="ar-SA" sz="2800" b="1" dirty="0"/>
              <a:t>لهذه الاستراتيجيات يتم النظر إلى السوق على أساس كلي والتركيز على الخصائص المتشابهة بين الأفراد وإغفال الخلافات القائمة بينهم وفي هذه الحالة فإن الشركة تستخدم مزيجاً تسويقياً واحداً وهذا يعني مبيعاً واحداً وسعراً واحداً وأسلوب توزيع واحداً ومزيجاً ترويجياً واحداً وتحقق هذه </a:t>
            </a:r>
            <a:r>
              <a:rPr lang="ar-SA" sz="2800" b="1" dirty="0" smtClean="0"/>
              <a:t>الاستراتيجية </a:t>
            </a:r>
            <a:r>
              <a:rPr lang="ar-SA" sz="2800" b="1" dirty="0"/>
              <a:t>ميزة أساسية تتمثل في الوفرة في التكاليف الخاصة بعناصر المزيج وكذلك بحوث التسويق ويرى البعض أنه من الصعب اعتبار جميع المستهلكين متشابهين من حيث الرغبات والاحتياجات والخصائص مما يعني صعوبة تقديم نفس المزيج التسويقي إلى جميع الأفراد.</a:t>
            </a:r>
            <a:endParaRPr lang="en-US" sz="2800" b="1" dirty="0"/>
          </a:p>
          <a:p>
            <a:pPr algn="justLow" rtl="1"/>
            <a:endParaRPr lang="en-US" sz="2800" b="1" dirty="0"/>
          </a:p>
        </p:txBody>
      </p:sp>
    </p:spTree>
    <p:extLst>
      <p:ext uri="{BB962C8B-B14F-4D97-AF65-F5344CB8AC3E}">
        <p14:creationId xmlns:p14="http://schemas.microsoft.com/office/powerpoint/2010/main" val="49136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Autofit/>
          </a:bodyPr>
          <a:lstStyle/>
          <a:p>
            <a:pPr algn="justLow" rtl="1"/>
            <a:r>
              <a:rPr lang="ar-SA" sz="3200" b="1" dirty="0">
                <a:solidFill>
                  <a:srgbClr val="C00000"/>
                </a:solidFill>
              </a:rPr>
              <a:t>(2) التسويق </a:t>
            </a:r>
            <a:r>
              <a:rPr lang="ar-SA" sz="3200" b="1" dirty="0" smtClean="0">
                <a:solidFill>
                  <a:srgbClr val="C00000"/>
                </a:solidFill>
              </a:rPr>
              <a:t>المتنوع</a:t>
            </a:r>
            <a:r>
              <a:rPr lang="ar-AE" sz="3200" b="1" dirty="0" smtClean="0">
                <a:solidFill>
                  <a:srgbClr val="C00000"/>
                </a:solidFill>
              </a:rPr>
              <a:t> :</a:t>
            </a:r>
            <a:endParaRPr lang="en-US" sz="3200" b="1" dirty="0">
              <a:solidFill>
                <a:srgbClr val="C00000"/>
              </a:solidFill>
            </a:endParaRPr>
          </a:p>
          <a:p>
            <a:pPr algn="justLow" rtl="1"/>
            <a:r>
              <a:rPr lang="ar-SA" sz="3200" b="1" dirty="0"/>
              <a:t>طبقاً لهذه الاستراتيجيات يتم النظر إلى السوق على أنه يحتوي على مجموعات مختلفة من المستهلكين من حيث الرغبات والاحتياجات والخصائص والدوافع وغيرها وبالتالي من المهم تجميع كل مجموعة متشابهة في قطاع مختلف واستخدام مزيج تسويقي يختلف من قطاع لآخر وهذا يعني وجود أكثر من مزيج تسويقي. ويلاحظ أن الاستراتيجية تساهم إلى حد كبير في إشباع رغبات واحتياجات كل قطاع من القطاعات حيث تحاول تقديم منتج وأسعار وأساليب توزيع تتفق واحتياجات كل مجموعة ولكن بالمقابل فإن تكاليف تطبيق هذه الاستراتيجية مرتفعة.</a:t>
            </a:r>
            <a:endParaRPr lang="en-US" sz="3200" b="1" dirty="0"/>
          </a:p>
          <a:p>
            <a:pPr algn="justLow"/>
            <a:endParaRPr lang="en-US" sz="3200" b="1" dirty="0"/>
          </a:p>
        </p:txBody>
      </p:sp>
    </p:spTree>
    <p:extLst>
      <p:ext uri="{BB962C8B-B14F-4D97-AF65-F5344CB8AC3E}">
        <p14:creationId xmlns:p14="http://schemas.microsoft.com/office/powerpoint/2010/main" val="226880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Autofit/>
          </a:bodyPr>
          <a:lstStyle/>
          <a:p>
            <a:pPr algn="justLow" rtl="1"/>
            <a:r>
              <a:rPr lang="ar-SA" sz="3600" b="1" dirty="0"/>
              <a:t>(3) التسويق المركز </a:t>
            </a:r>
            <a:r>
              <a:rPr lang="ar-AE" sz="3600" b="1" dirty="0" smtClean="0"/>
              <a:t>:</a:t>
            </a:r>
          </a:p>
          <a:p>
            <a:pPr marL="0" indent="0" algn="justLow" rtl="1">
              <a:buNone/>
            </a:pPr>
            <a:r>
              <a:rPr lang="ar-SA" sz="3600" dirty="0" smtClean="0"/>
              <a:t>طبقاً </a:t>
            </a:r>
            <a:r>
              <a:rPr lang="ar-SA" sz="3600" dirty="0"/>
              <a:t>لهذه الاستراتيجية تتم تجزئة أو تقسيم السوق إلى عدة قطاعات كما هو الحال في التسويق المتنوع ثم اختيار قطاع واحد وتركيز التعامل معه. وفي هذه الحالة تستخدم المنظمة مزيجاً تسويقياً واحداً. وقد يكون استخدام هذه الاستراتيجية راجعاً لرغبة المنظمة في التركيز على قطاع واحد وتحقيق التميز فيه أو أنّ إمكانات الشركة المادية لا تمكنها من التعامل مع كافة القطاعات.</a:t>
            </a:r>
            <a:endParaRPr lang="en-US" sz="3600" dirty="0"/>
          </a:p>
          <a:p>
            <a:pPr algn="justLow"/>
            <a:endParaRPr lang="en-US" sz="3600" dirty="0"/>
          </a:p>
        </p:txBody>
      </p:sp>
    </p:spTree>
    <p:extLst>
      <p:ext uri="{BB962C8B-B14F-4D97-AF65-F5344CB8AC3E}">
        <p14:creationId xmlns:p14="http://schemas.microsoft.com/office/powerpoint/2010/main" val="270839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484784"/>
            <a:ext cx="8229600" cy="4839816"/>
          </a:xfrm>
        </p:spPr>
        <p:txBody>
          <a:bodyPr>
            <a:normAutofit/>
          </a:bodyPr>
          <a:lstStyle/>
          <a:p>
            <a:pPr algn="justLow" rtl="1"/>
            <a:r>
              <a:rPr lang="ar-SA" sz="3600" b="1" dirty="0"/>
              <a:t>وبالرغم من أن هذه الاستراتيجية تحقق ميزة مهمة تتمثل في إمكانية تحقيق الشركة لمركز تسويقي قوي إلا أنها تحمل في طياتها بعض المخاطر نتيجة التركيز على قطاع واحد. وهنالك عدد من العوامل التي يجب أخذها في الحسبان عند الاختيار والمفاضلة بين الاستراتيجيات الثلاث السابقة </a:t>
            </a:r>
            <a:r>
              <a:rPr lang="ar-SA" sz="3600" b="1" dirty="0">
                <a:solidFill>
                  <a:srgbClr val="C00000"/>
                </a:solidFill>
              </a:rPr>
              <a:t>وهذه العوامل هي</a:t>
            </a:r>
            <a:r>
              <a:rPr lang="ar-SA" sz="3600" b="1" dirty="0"/>
              <a:t>:</a:t>
            </a:r>
            <a:endParaRPr lang="en-US" sz="3600" b="1" dirty="0"/>
          </a:p>
          <a:p>
            <a:pPr algn="justLow" rtl="1"/>
            <a:endParaRPr lang="en-US" sz="3600" b="1" dirty="0"/>
          </a:p>
        </p:txBody>
      </p:sp>
    </p:spTree>
    <p:extLst>
      <p:ext uri="{BB962C8B-B14F-4D97-AF65-F5344CB8AC3E}">
        <p14:creationId xmlns:p14="http://schemas.microsoft.com/office/powerpoint/2010/main" val="21342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332656"/>
            <a:ext cx="8229600" cy="5991944"/>
          </a:xfrm>
        </p:spPr>
        <p:txBody>
          <a:bodyPr>
            <a:normAutofit fontScale="85000" lnSpcReduction="10000"/>
          </a:bodyPr>
          <a:lstStyle/>
          <a:p>
            <a:pPr algn="justLow" rtl="1"/>
            <a:r>
              <a:rPr lang="ar-SA" b="1" dirty="0">
                <a:solidFill>
                  <a:srgbClr val="C00000"/>
                </a:solidFill>
              </a:rPr>
              <a:t>(1) موارد المشروع</a:t>
            </a:r>
            <a:endParaRPr lang="en-US" b="1" dirty="0">
              <a:solidFill>
                <a:srgbClr val="C00000"/>
              </a:solidFill>
            </a:endParaRPr>
          </a:p>
          <a:p>
            <a:pPr marL="0" indent="0" algn="justLow" rtl="1">
              <a:buNone/>
            </a:pPr>
            <a:r>
              <a:rPr lang="ar-SA" b="1" dirty="0"/>
              <a:t>بفضل إتباع استراتيجية التركيز أو التسويق غير المتنوع في حالة وجود موارد محدودة بينما يمكن اتباع التنويع في حالة موارد كافية.</a:t>
            </a:r>
            <a:endParaRPr lang="en-US" b="1" dirty="0"/>
          </a:p>
          <a:p>
            <a:pPr algn="justLow" rtl="1"/>
            <a:r>
              <a:rPr lang="ar-SA" b="1" dirty="0">
                <a:solidFill>
                  <a:srgbClr val="C00000"/>
                </a:solidFill>
              </a:rPr>
              <a:t>(2) طبيعة السلعة</a:t>
            </a:r>
            <a:endParaRPr lang="en-US" b="1" dirty="0">
              <a:solidFill>
                <a:srgbClr val="C00000"/>
              </a:solidFill>
            </a:endParaRPr>
          </a:p>
          <a:p>
            <a:pPr marL="0" indent="0" algn="justLow" rtl="1">
              <a:buNone/>
            </a:pPr>
            <a:r>
              <a:rPr lang="ar-SA" b="1" dirty="0"/>
              <a:t>حيث يمكن استخدام التسويق غير المتنوع في حالة المنتجات التي يهتم المشترون بوجود اختلاف بينها والعكس في حالة وجود هذه الاختلافات تطبق الاستراتيجيات الأخرى.</a:t>
            </a:r>
            <a:endParaRPr lang="en-US" b="1" dirty="0"/>
          </a:p>
          <a:p>
            <a:pPr algn="justLow" rtl="1"/>
            <a:r>
              <a:rPr lang="ar-SA" b="1" dirty="0">
                <a:solidFill>
                  <a:srgbClr val="C00000"/>
                </a:solidFill>
              </a:rPr>
              <a:t>(3) المشترون المرتقبون</a:t>
            </a:r>
            <a:endParaRPr lang="en-US" b="1" dirty="0">
              <a:solidFill>
                <a:srgbClr val="C00000"/>
              </a:solidFill>
            </a:endParaRPr>
          </a:p>
          <a:p>
            <a:pPr marL="0" indent="0" algn="justLow" rtl="1">
              <a:buNone/>
            </a:pPr>
            <a:r>
              <a:rPr lang="ar-SA" b="1" dirty="0"/>
              <a:t>حيث من الممكن اتباع التسويق غير المتنوع في حالة عدم وجود فرق بين رغبات وخصائص المشترين المرتقبين ويفضل إتباع النوعين الآخرين في حالة وجود هذه الاختلافات.</a:t>
            </a:r>
            <a:endParaRPr lang="en-US" b="1" dirty="0"/>
          </a:p>
          <a:p>
            <a:pPr algn="justLow" rtl="1"/>
            <a:r>
              <a:rPr lang="ar-SA" b="1" dirty="0">
                <a:solidFill>
                  <a:srgbClr val="C00000"/>
                </a:solidFill>
              </a:rPr>
              <a:t>(4) استراتيجيات المنافسين</a:t>
            </a:r>
            <a:endParaRPr lang="en-US" b="1" dirty="0">
              <a:solidFill>
                <a:srgbClr val="C00000"/>
              </a:solidFill>
            </a:endParaRPr>
          </a:p>
          <a:p>
            <a:pPr marL="0" indent="0" algn="justLow" rtl="1">
              <a:buNone/>
            </a:pPr>
            <a:r>
              <a:rPr lang="ar-SA" b="1" dirty="0"/>
              <a:t>حيث تؤثر الاستراتيجية التي يطبقها المنافسون في إستراتيجية المنظمة فإذا ما طبق المنافس استراتيجية التنويع أو التركيز فمن الصعب على المنظمة إتباع غير المتنوع.</a:t>
            </a:r>
            <a:endParaRPr lang="en-US" b="1" dirty="0"/>
          </a:p>
          <a:p>
            <a:pPr algn="justLow" rtl="1"/>
            <a:r>
              <a:rPr lang="ar-SA" b="1" dirty="0">
                <a:solidFill>
                  <a:srgbClr val="C00000"/>
                </a:solidFill>
              </a:rPr>
              <a:t>(5) عمر </a:t>
            </a:r>
            <a:r>
              <a:rPr lang="ar-SA" b="1" dirty="0" smtClean="0">
                <a:solidFill>
                  <a:srgbClr val="C00000"/>
                </a:solidFill>
              </a:rPr>
              <a:t>السلعة</a:t>
            </a:r>
            <a:endParaRPr lang="ar-AE" b="1" dirty="0" smtClean="0">
              <a:solidFill>
                <a:srgbClr val="C00000"/>
              </a:solidFill>
            </a:endParaRPr>
          </a:p>
          <a:p>
            <a:pPr marL="0" indent="0" algn="justLow" rtl="1">
              <a:buNone/>
            </a:pPr>
            <a:r>
              <a:rPr lang="ar-SA" b="1" dirty="0"/>
              <a:t>حيث تتأثر الاستراتيجية المختارة بالمرحلة التي تمر بها السلعة (تقديم ، نمو ، نضوج ، انحدار) فعلى سبيل المثال يفضل اتباع استراتيجية التسويق غير المتنوع في المراحل الأولى من حياة السلعة لزيادة وتنمية الطلب عليها.</a:t>
            </a:r>
            <a:endParaRPr lang="en-US" b="1" dirty="0"/>
          </a:p>
          <a:p>
            <a:pPr algn="justLow" rtl="1"/>
            <a:endParaRPr lang="en-US" b="1" dirty="0"/>
          </a:p>
          <a:p>
            <a:pPr algn="justLow"/>
            <a:endParaRPr lang="en-US" b="1" dirty="0"/>
          </a:p>
        </p:txBody>
      </p:sp>
    </p:spTree>
    <p:extLst>
      <p:ext uri="{BB962C8B-B14F-4D97-AF65-F5344CB8AC3E}">
        <p14:creationId xmlns:p14="http://schemas.microsoft.com/office/powerpoint/2010/main" val="2771742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pPr algn="r"/>
            <a:r>
              <a:rPr lang="ar-SA" sz="8000" b="1" dirty="0" smtClean="0">
                <a:solidFill>
                  <a:srgbClr val="C00000"/>
                </a:solidFill>
              </a:rPr>
              <a:t>الترويج</a:t>
            </a:r>
            <a:r>
              <a:rPr lang="ar-AE" sz="8000" b="1" dirty="0" smtClean="0">
                <a:solidFill>
                  <a:srgbClr val="C00000"/>
                </a:solidFill>
              </a:rPr>
              <a:t> :</a:t>
            </a:r>
            <a:endParaRPr lang="en-US" sz="8000" dirty="0">
              <a:solidFill>
                <a:srgbClr val="C00000"/>
              </a:solidFill>
            </a:endParaRPr>
          </a:p>
        </p:txBody>
      </p:sp>
      <p:sp>
        <p:nvSpPr>
          <p:cNvPr id="3" name="عنصر نائب للمحتوى 2"/>
          <p:cNvSpPr>
            <a:spLocks noGrp="1"/>
          </p:cNvSpPr>
          <p:nvPr>
            <p:ph idx="1"/>
          </p:nvPr>
        </p:nvSpPr>
        <p:spPr>
          <a:xfrm>
            <a:off x="457200" y="1935480"/>
            <a:ext cx="8229600" cy="4922520"/>
          </a:xfrm>
        </p:spPr>
        <p:txBody>
          <a:bodyPr>
            <a:noAutofit/>
          </a:bodyPr>
          <a:lstStyle/>
          <a:p>
            <a:pPr algn="justLow" rtl="1"/>
            <a:r>
              <a:rPr lang="ar-SA" sz="3200" b="1" dirty="0"/>
              <a:t>يتمثل المزيج التسويقي في العناصر الرئيسية التي يمكن لمدير التسويق التحكم فيها في اتخاذ القرارات بشأنها  واستخدامها في تحقيق الأهداف التسويقية، وعلى الرغم من تعدد عناصر المزيج التسويقي إلا أنه يمكن تلخيصها في أربعة عناصر </a:t>
            </a:r>
            <a:r>
              <a:rPr lang="ar-SA" sz="3200" b="1" dirty="0" smtClean="0"/>
              <a:t>وهي</a:t>
            </a:r>
            <a:r>
              <a:rPr lang="ar-SA" sz="3200" b="1" dirty="0"/>
              <a:t>:</a:t>
            </a:r>
            <a:endParaRPr lang="en-US" sz="3200" b="1" dirty="0"/>
          </a:p>
          <a:p>
            <a:pPr algn="justLow" rtl="1"/>
            <a:r>
              <a:rPr lang="ar-SA" sz="3200" b="1" dirty="0"/>
              <a:t>(1) </a:t>
            </a:r>
            <a:r>
              <a:rPr lang="ar-SA" sz="3200" b="1" dirty="0" smtClean="0"/>
              <a:t>المنتج.</a:t>
            </a:r>
            <a:endParaRPr lang="en-US" sz="3200" b="1" dirty="0"/>
          </a:p>
          <a:p>
            <a:pPr algn="justLow" rtl="1"/>
            <a:r>
              <a:rPr lang="ar-SA" sz="3200" b="1" dirty="0"/>
              <a:t>(2) </a:t>
            </a:r>
            <a:r>
              <a:rPr lang="ar-SA" sz="3200" b="1" dirty="0" smtClean="0"/>
              <a:t>التسعير.</a:t>
            </a:r>
            <a:endParaRPr lang="en-US" sz="3200" b="1" dirty="0"/>
          </a:p>
          <a:p>
            <a:pPr algn="justLow" rtl="1"/>
            <a:r>
              <a:rPr lang="ar-SA" sz="3200" b="1" dirty="0"/>
              <a:t>(3) </a:t>
            </a:r>
            <a:r>
              <a:rPr lang="ar-SA" sz="3200" b="1" dirty="0" smtClean="0"/>
              <a:t>الترويج.</a:t>
            </a:r>
            <a:endParaRPr lang="en-US" sz="3200" b="1" dirty="0"/>
          </a:p>
          <a:p>
            <a:pPr algn="justLow" rtl="1"/>
            <a:r>
              <a:rPr lang="ar-SA" sz="3200" b="1" dirty="0"/>
              <a:t>(4)  المكان (التوزيع</a:t>
            </a:r>
            <a:r>
              <a:rPr lang="ar-SA" sz="3200" b="1" dirty="0" smtClean="0"/>
              <a:t>).</a:t>
            </a:r>
            <a:endParaRPr lang="en-US" sz="3200" b="1" dirty="0"/>
          </a:p>
          <a:p>
            <a:pPr algn="justLow"/>
            <a:endParaRPr lang="en-US" sz="3200" b="1" dirty="0"/>
          </a:p>
        </p:txBody>
      </p:sp>
    </p:spTree>
    <p:extLst>
      <p:ext uri="{BB962C8B-B14F-4D97-AF65-F5344CB8AC3E}">
        <p14:creationId xmlns:p14="http://schemas.microsoft.com/office/powerpoint/2010/main" val="400926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r" rtl="1"/>
            <a:r>
              <a:rPr lang="ar-SA" sz="4000" b="1" dirty="0"/>
              <a:t>ويضيف بعض الكتاب عناصر أخرى للتسويق تتمثل في الخدمات التسويقية وهي.</a:t>
            </a:r>
            <a:endParaRPr lang="en-US" sz="4000" b="1" dirty="0"/>
          </a:p>
          <a:p>
            <a:pPr algn="r" rtl="1"/>
            <a:r>
              <a:rPr lang="ar-SA" sz="4000" b="1" dirty="0"/>
              <a:t>(5) </a:t>
            </a:r>
            <a:r>
              <a:rPr lang="ar-SA" sz="4000" b="1" dirty="0" smtClean="0"/>
              <a:t>الأفراد.</a:t>
            </a:r>
            <a:endParaRPr lang="en-US" sz="4000" b="1" dirty="0"/>
          </a:p>
          <a:p>
            <a:pPr algn="r" rtl="1"/>
            <a:r>
              <a:rPr lang="ar-SA" sz="4000" b="1" dirty="0"/>
              <a:t>(6) التجهيزات المادية </a:t>
            </a:r>
            <a:r>
              <a:rPr lang="ar-SA" sz="4000" b="1" dirty="0" smtClean="0"/>
              <a:t>.</a:t>
            </a:r>
            <a:endParaRPr lang="en-US" sz="4000" b="1" dirty="0"/>
          </a:p>
          <a:p>
            <a:pPr algn="r" rtl="1"/>
            <a:r>
              <a:rPr lang="ar-SA" sz="4000" b="1" dirty="0"/>
              <a:t>(7) </a:t>
            </a:r>
            <a:r>
              <a:rPr lang="ar-SA" sz="4000" b="1" dirty="0" smtClean="0"/>
              <a:t>العملية.</a:t>
            </a:r>
            <a:endParaRPr lang="en-US" sz="4000" b="1" dirty="0"/>
          </a:p>
          <a:p>
            <a:pPr algn="r"/>
            <a:endParaRPr lang="en-US" sz="4000" b="1" dirty="0"/>
          </a:p>
        </p:txBody>
      </p:sp>
    </p:spTree>
    <p:extLst>
      <p:ext uri="{BB962C8B-B14F-4D97-AF65-F5344CB8AC3E}">
        <p14:creationId xmlns:p14="http://schemas.microsoft.com/office/powerpoint/2010/main" val="2330281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6093296"/>
          </a:xfrm>
        </p:spPr>
        <p:txBody>
          <a:bodyPr>
            <a:noAutofit/>
          </a:bodyPr>
          <a:lstStyle/>
          <a:p>
            <a:pPr algn="justLow" rtl="1"/>
            <a:r>
              <a:rPr lang="ar-SA" sz="3200" b="1" dirty="0">
                <a:solidFill>
                  <a:srgbClr val="C00000"/>
                </a:solidFill>
              </a:rPr>
              <a:t>تعريف الـترويـج </a:t>
            </a:r>
            <a:r>
              <a:rPr lang="ar-AE" sz="3200" b="1" dirty="0" smtClean="0">
                <a:solidFill>
                  <a:srgbClr val="C00000"/>
                </a:solidFill>
              </a:rPr>
              <a:t>:</a:t>
            </a:r>
            <a:r>
              <a:rPr lang="ar-SA" sz="3200" b="1" dirty="0" smtClean="0">
                <a:solidFill>
                  <a:srgbClr val="C00000"/>
                </a:solidFill>
              </a:rPr>
              <a:t> </a:t>
            </a:r>
            <a:endParaRPr lang="en-US" sz="3200" b="1" dirty="0">
              <a:solidFill>
                <a:srgbClr val="C00000"/>
              </a:solidFill>
            </a:endParaRPr>
          </a:p>
          <a:p>
            <a:pPr algn="justLow" rtl="1"/>
            <a:r>
              <a:rPr lang="ar-SA" sz="3200" b="1" dirty="0"/>
              <a:t>يقصد بالترويج مجموعة الجهود التسويقية المتعلقة بإمداد المستهلك بالمعلومات  عن  المزايا الخاصة بسلعة أو خدمة أو فكرة معينة وإثارة اهتمامه بها وإقناعهم بمقدرتها عن غيرها لإشباع احتياجاته وذلك بهدف دفعه إلى اتخاذ قرار بشرائها ، ثم الاستمرار  في استعمالها مستقبلاً.</a:t>
            </a:r>
            <a:endParaRPr lang="en-US" sz="3200" b="1" dirty="0"/>
          </a:p>
          <a:p>
            <a:pPr algn="justLow" rtl="1"/>
            <a:r>
              <a:rPr lang="ar-SA" sz="3200" b="1" dirty="0" smtClean="0">
                <a:solidFill>
                  <a:srgbClr val="C00000"/>
                </a:solidFill>
              </a:rPr>
              <a:t>عناصر الترويج</a:t>
            </a:r>
            <a:r>
              <a:rPr lang="ar-AE" sz="3200" b="1" dirty="0" smtClean="0">
                <a:solidFill>
                  <a:srgbClr val="C00000"/>
                </a:solidFill>
              </a:rPr>
              <a:t> :</a:t>
            </a:r>
            <a:endParaRPr lang="en-US" sz="3200" b="1" dirty="0">
              <a:solidFill>
                <a:srgbClr val="C00000"/>
              </a:solidFill>
            </a:endParaRPr>
          </a:p>
          <a:p>
            <a:pPr algn="justLow" rtl="1"/>
            <a:r>
              <a:rPr lang="ar-SA" sz="3200" b="1" dirty="0"/>
              <a:t>وعلى الرغم من أن العناصر الأخرى للمزيج التسويقي    كالمنتج والتسعير والتوزيع قد تشمل بعض الجوانب الترويجية ، فإن العناصر  الرئيسية في النشاط الترويجي تتمثل في </a:t>
            </a:r>
            <a:r>
              <a:rPr lang="ar-SA" sz="3200" b="1" dirty="0" smtClean="0"/>
              <a:t>الآتي:</a:t>
            </a:r>
            <a:endParaRPr lang="en-US" sz="3200" b="1" dirty="0"/>
          </a:p>
          <a:p>
            <a:pPr algn="justLow"/>
            <a:endParaRPr lang="en-US" sz="3200" b="1" dirty="0"/>
          </a:p>
        </p:txBody>
      </p:sp>
    </p:spTree>
    <p:extLst>
      <p:ext uri="{BB962C8B-B14F-4D97-AF65-F5344CB8AC3E}">
        <p14:creationId xmlns:p14="http://schemas.microsoft.com/office/powerpoint/2010/main" val="371096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rtl="1"/>
            <a:r>
              <a:rPr lang="ar-SA" sz="6000" b="1" dirty="0"/>
              <a:t>مفهوم السوق ومكوناته</a:t>
            </a:r>
            <a:endParaRPr lang="en-US" sz="6000" dirty="0"/>
          </a:p>
        </p:txBody>
      </p:sp>
      <p:sp>
        <p:nvSpPr>
          <p:cNvPr id="3" name="عنصر نائب للمحتوى 2"/>
          <p:cNvSpPr>
            <a:spLocks noGrp="1"/>
          </p:cNvSpPr>
          <p:nvPr>
            <p:ph idx="1"/>
          </p:nvPr>
        </p:nvSpPr>
        <p:spPr>
          <a:xfrm>
            <a:off x="457200" y="1935480"/>
            <a:ext cx="8229600" cy="4733880"/>
          </a:xfrm>
        </p:spPr>
        <p:txBody>
          <a:bodyPr>
            <a:noAutofit/>
          </a:bodyPr>
          <a:lstStyle/>
          <a:p>
            <a:pPr algn="justLow" rtl="1"/>
            <a:r>
              <a:rPr lang="ar-SA" sz="3200" b="1" dirty="0"/>
              <a:t>السوق هي المكان أو المنطقة الجغرافية التي يتم فيها البيع وتعريف السلعة إما عن طريق المنتج مباشرة أو عن طريق الوسطاء وقنوات التوزيع المعروفة للمستهلكين المحتملين.</a:t>
            </a:r>
            <a:endParaRPr lang="en-US" sz="3200" b="1" dirty="0"/>
          </a:p>
          <a:p>
            <a:pPr algn="justLow" rtl="1"/>
            <a:r>
              <a:rPr lang="ar-SA" sz="3200" b="1" dirty="0"/>
              <a:t> </a:t>
            </a:r>
            <a:r>
              <a:rPr lang="ar-SA" sz="3200" b="1" dirty="0">
                <a:solidFill>
                  <a:srgbClr val="C00000"/>
                </a:solidFill>
              </a:rPr>
              <a:t>وتتمثل مكونات السوق في الآتي.</a:t>
            </a:r>
            <a:endParaRPr lang="en-US" sz="3200" b="1" dirty="0">
              <a:solidFill>
                <a:srgbClr val="C00000"/>
              </a:solidFill>
            </a:endParaRPr>
          </a:p>
          <a:p>
            <a:pPr algn="justLow" rtl="1"/>
            <a:r>
              <a:rPr lang="ar-SA" sz="3200" b="1" dirty="0"/>
              <a:t>(1) وجود مستهلك لديه حاجة معينة يريد إشباعها.</a:t>
            </a:r>
            <a:endParaRPr lang="en-US" sz="3200" b="1" dirty="0"/>
          </a:p>
          <a:p>
            <a:pPr algn="justLow" rtl="1"/>
            <a:r>
              <a:rPr lang="ar-SA" sz="3200" b="1" dirty="0"/>
              <a:t>(2) وجود دخل للمستهلك يوفر لديه القدرة الشرائية.</a:t>
            </a:r>
            <a:endParaRPr lang="en-US" sz="3200" b="1" dirty="0"/>
          </a:p>
          <a:p>
            <a:pPr algn="justLow" rtl="1"/>
            <a:r>
              <a:rPr lang="ar-SA" sz="3200" b="1" dirty="0"/>
              <a:t>(3) توافر الأهلية في المستهلك.</a:t>
            </a:r>
            <a:endParaRPr lang="en-US" sz="3200" b="1" dirty="0"/>
          </a:p>
          <a:p>
            <a:pPr algn="justLow" rtl="1"/>
            <a:r>
              <a:rPr lang="ar-SA" sz="3200" b="1" dirty="0"/>
              <a:t>(4) توافر البائع الذي يمكن أن يكون المنتج نفسه.</a:t>
            </a:r>
            <a:endParaRPr lang="en-US" sz="3200" b="1" dirty="0"/>
          </a:p>
          <a:p>
            <a:pPr algn="justLow" rtl="1"/>
            <a:endParaRPr lang="en-US" sz="3200" b="1" dirty="0"/>
          </a:p>
        </p:txBody>
      </p:sp>
    </p:spTree>
    <p:extLst>
      <p:ext uri="{BB962C8B-B14F-4D97-AF65-F5344CB8AC3E}">
        <p14:creationId xmlns:p14="http://schemas.microsoft.com/office/powerpoint/2010/main" val="3494895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a:bodyPr>
          <a:lstStyle/>
          <a:p>
            <a:pPr algn="justLow" rtl="1"/>
            <a:r>
              <a:rPr lang="ar-SA" sz="4000" b="1" dirty="0"/>
              <a:t>(1) الإعلان 					</a:t>
            </a:r>
            <a:endParaRPr lang="en-US" sz="4000" b="1" dirty="0"/>
          </a:p>
          <a:p>
            <a:pPr algn="justLow" rtl="1"/>
            <a:r>
              <a:rPr lang="ar-SA" sz="4000" b="1" dirty="0"/>
              <a:t>(2) البيع الشخصي 			</a:t>
            </a:r>
            <a:endParaRPr lang="en-US" sz="4000" b="1" dirty="0"/>
          </a:p>
          <a:p>
            <a:pPr algn="justLow" rtl="1"/>
            <a:r>
              <a:rPr lang="ar-SA" sz="4000" b="1" dirty="0"/>
              <a:t>(3)تنشيط المبيعات 			</a:t>
            </a:r>
            <a:endParaRPr lang="en-US" sz="4000" b="1" dirty="0"/>
          </a:p>
          <a:p>
            <a:pPr algn="justLow" rtl="1"/>
            <a:r>
              <a:rPr lang="ar-SA" sz="4000" b="1" dirty="0"/>
              <a:t>(4)النشر </a:t>
            </a:r>
            <a:r>
              <a:rPr lang="en-US" sz="4000" b="1" dirty="0"/>
              <a:t>Publicity</a:t>
            </a:r>
            <a:r>
              <a:rPr lang="ar-SA" sz="4000" b="1" dirty="0"/>
              <a:t>					</a:t>
            </a:r>
            <a:endParaRPr lang="en-US" sz="4000" b="1" dirty="0"/>
          </a:p>
          <a:p>
            <a:pPr algn="justLow" rtl="1"/>
            <a:r>
              <a:rPr lang="ar-SA" sz="4000" b="1" dirty="0"/>
              <a:t>ويطلق على العناصر السابقة المزيج الترويجي </a:t>
            </a:r>
            <a:r>
              <a:rPr lang="ar-SA" sz="4000" b="1" dirty="0" smtClean="0"/>
              <a:t>وبعض </a:t>
            </a:r>
            <a:r>
              <a:rPr lang="ar-SA" sz="4000" b="1" dirty="0"/>
              <a:t>الكتاب  يطلقون على الإعلان وتنشيط المبيعات والنشر عناصر البيع غير الشخصي.</a:t>
            </a:r>
            <a:endParaRPr lang="en-US" sz="4000" b="1" dirty="0"/>
          </a:p>
        </p:txBody>
      </p:sp>
    </p:spTree>
    <p:extLst>
      <p:ext uri="{BB962C8B-B14F-4D97-AF65-F5344CB8AC3E}">
        <p14:creationId xmlns:p14="http://schemas.microsoft.com/office/powerpoint/2010/main" val="277616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Low" rtl="1"/>
            <a:r>
              <a:rPr lang="ar-SA" sz="3600" b="1" dirty="0">
                <a:solidFill>
                  <a:srgbClr val="C00000"/>
                </a:solidFill>
              </a:rPr>
              <a:t>الإعلان  </a:t>
            </a:r>
            <a:r>
              <a:rPr lang="ar-AE" sz="3600" b="1" dirty="0" smtClean="0">
                <a:solidFill>
                  <a:srgbClr val="C00000"/>
                </a:solidFill>
              </a:rPr>
              <a:t>:</a:t>
            </a:r>
            <a:endParaRPr lang="en-US" sz="3600" dirty="0">
              <a:solidFill>
                <a:srgbClr val="C00000"/>
              </a:solidFill>
            </a:endParaRPr>
          </a:p>
          <a:p>
            <a:pPr algn="justLow" rtl="1"/>
            <a:r>
              <a:rPr lang="ar-SA" sz="3600" b="1" dirty="0">
                <a:solidFill>
                  <a:srgbClr val="C00000"/>
                </a:solidFill>
              </a:rPr>
              <a:t>تعريف الإعلان وأهدافه</a:t>
            </a:r>
            <a:endParaRPr lang="en-US" sz="3600" dirty="0">
              <a:solidFill>
                <a:srgbClr val="C00000"/>
              </a:solidFill>
            </a:endParaRPr>
          </a:p>
          <a:p>
            <a:pPr algn="justLow" rtl="1"/>
            <a:r>
              <a:rPr lang="ar-SA" sz="3600" dirty="0"/>
              <a:t>يعرف الإعلان بأنه الوسيلة غير الشخصية لتقديم السلع والخدمات والأفكار وترويجها بواسطة جهة معلومة مقابل </a:t>
            </a:r>
            <a:r>
              <a:rPr lang="ar-SA" sz="3600" dirty="0" smtClean="0"/>
              <a:t>اجر.</a:t>
            </a:r>
            <a:r>
              <a:rPr lang="ar-AE" sz="3600" dirty="0"/>
              <a:t> </a:t>
            </a:r>
            <a:r>
              <a:rPr lang="ar-SA" sz="3600" dirty="0" smtClean="0"/>
              <a:t>ويهدف </a:t>
            </a:r>
            <a:r>
              <a:rPr lang="ar-SA" sz="3600" dirty="0"/>
              <a:t>الإعلان إلى تحقيق استجابة المشترين المرتقبين للمنظمة وما تقدمه وذلك عن طريق توفير معلومات وتقديم أسباب التفضيل لما تقدمه </a:t>
            </a:r>
            <a:r>
              <a:rPr lang="ar-SA" sz="3600" dirty="0" smtClean="0"/>
              <a:t>المنظمة</a:t>
            </a:r>
            <a:r>
              <a:rPr lang="ar-SA" sz="3600" baseline="30000" dirty="0" smtClean="0"/>
              <a:t>.</a:t>
            </a:r>
            <a:r>
              <a:rPr lang="ar-AE" sz="3600" dirty="0"/>
              <a:t> </a:t>
            </a:r>
            <a:r>
              <a:rPr lang="ar-SA" sz="3600" dirty="0" smtClean="0"/>
              <a:t>تسعي </a:t>
            </a:r>
            <a:r>
              <a:rPr lang="ar-SA" sz="3600" dirty="0"/>
              <a:t>المنظمات من وراء استخدام الإعلان لتحقيق مجموعة من الأهداف تتمثل في الآتي:</a:t>
            </a:r>
            <a:endParaRPr lang="en-US" sz="3600" dirty="0"/>
          </a:p>
          <a:p>
            <a:pPr algn="justLow"/>
            <a:endParaRPr lang="en-US" sz="3600" dirty="0"/>
          </a:p>
        </p:txBody>
      </p:sp>
    </p:spTree>
    <p:extLst>
      <p:ext uri="{BB962C8B-B14F-4D97-AF65-F5344CB8AC3E}">
        <p14:creationId xmlns:p14="http://schemas.microsoft.com/office/powerpoint/2010/main" val="175514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Autofit/>
          </a:bodyPr>
          <a:lstStyle/>
          <a:p>
            <a:pPr algn="justLow" rtl="1"/>
            <a:r>
              <a:rPr lang="ar-SA" sz="2800" b="1" dirty="0"/>
              <a:t>(</a:t>
            </a:r>
            <a:r>
              <a:rPr lang="ar-SA" sz="2800" b="1" dirty="0">
                <a:solidFill>
                  <a:srgbClr val="C00000"/>
                </a:solidFill>
              </a:rPr>
              <a:t>1) الترويج للمنظمة والمنتجات</a:t>
            </a:r>
            <a:endParaRPr lang="en-US" sz="2800" b="1" dirty="0">
              <a:solidFill>
                <a:srgbClr val="C00000"/>
              </a:solidFill>
            </a:endParaRPr>
          </a:p>
          <a:p>
            <a:pPr algn="justLow" rtl="1"/>
            <a:r>
              <a:rPr lang="ar-SA" sz="2800" b="1" dirty="0"/>
              <a:t>وفقاً لذلك ينقسم الإعلان لنوعين هما: إعلان مؤسسات وهو الخاص بالترويج للصورة الذهنية للمنظمة ، أما النوع الثاني فهو إعلان منتجات وهو الخاص بالترويج للسلع والخدمات وذلك بتوضيح خصائص المنتج واستخداماته وصورته الذهنية ومنافعه.</a:t>
            </a:r>
            <a:endParaRPr lang="en-US" sz="2800" b="1" dirty="0"/>
          </a:p>
          <a:p>
            <a:pPr algn="justLow" rtl="1"/>
            <a:r>
              <a:rPr lang="ar-SA" sz="2800" b="1" dirty="0"/>
              <a:t>(2) </a:t>
            </a:r>
            <a:r>
              <a:rPr lang="ar-SA" sz="2800" b="1" dirty="0">
                <a:solidFill>
                  <a:srgbClr val="C00000"/>
                </a:solidFill>
              </a:rPr>
              <a:t>إثارة الطلب المبدئي / الأولى / التعريفي والطلب الاختياري/ الثانوي / التنافسي</a:t>
            </a:r>
            <a:endParaRPr lang="en-US" sz="2800" b="1" dirty="0">
              <a:solidFill>
                <a:srgbClr val="C00000"/>
              </a:solidFill>
            </a:endParaRPr>
          </a:p>
          <a:p>
            <a:pPr algn="justLow" rtl="1"/>
            <a:r>
              <a:rPr lang="ar-SA" sz="2800" b="1" dirty="0"/>
              <a:t>الطلب المبدئي يقدم إلى المستهلكين معلومات عن المنتج وخصائصه واستخداماته ومكان وجوده وغيرها دون التركيز على ماركة </a:t>
            </a:r>
            <a:r>
              <a:rPr lang="ar-SA" sz="2800" b="1" dirty="0" err="1" smtClean="0"/>
              <a:t>معينة.أما</a:t>
            </a:r>
            <a:r>
              <a:rPr lang="ar-SA" sz="2800" b="1" dirty="0" smtClean="0"/>
              <a:t> </a:t>
            </a:r>
            <a:r>
              <a:rPr lang="ar-SA" sz="2800" b="1" dirty="0"/>
              <a:t>الطلب الاختياري فيركز على خصائص ومزايا ومنافع ماركة معينة وتفوقها على السلع الأخرى المنافسة لها.</a:t>
            </a:r>
            <a:endParaRPr lang="en-US" sz="2800" b="1" dirty="0"/>
          </a:p>
          <a:p>
            <a:pPr algn="justLow"/>
            <a:endParaRPr lang="en-US" sz="2800" b="1" dirty="0"/>
          </a:p>
        </p:txBody>
      </p:sp>
    </p:spTree>
    <p:extLst>
      <p:ext uri="{BB962C8B-B14F-4D97-AF65-F5344CB8AC3E}">
        <p14:creationId xmlns:p14="http://schemas.microsoft.com/office/powerpoint/2010/main" val="1496530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760640"/>
          </a:xfrm>
        </p:spPr>
        <p:txBody>
          <a:bodyPr>
            <a:noAutofit/>
          </a:bodyPr>
          <a:lstStyle/>
          <a:p>
            <a:pPr algn="justLow" rtl="1"/>
            <a:r>
              <a:rPr lang="ar-SA" sz="2800" b="1" dirty="0"/>
              <a:t>(3) مواجهة  إعلانات المنافسين/ الدفاعي</a:t>
            </a:r>
            <a:endParaRPr lang="en-US" sz="2800" dirty="0"/>
          </a:p>
          <a:p>
            <a:pPr algn="justLow" rtl="1"/>
            <a:r>
              <a:rPr lang="ar-SA" sz="2800" dirty="0"/>
              <a:t>يهدف إلى الحفاظ على نصيب سلعة المشروع في السوق  الكلي إزاء جهود المنافسين  للنيل منه.</a:t>
            </a:r>
            <a:endParaRPr lang="en-US" sz="2800" dirty="0"/>
          </a:p>
          <a:p>
            <a:pPr algn="justLow" rtl="1"/>
            <a:r>
              <a:rPr lang="ar-SA" sz="2800" b="1" dirty="0"/>
              <a:t>(4) زيادة فعالية البيع الشخصي</a:t>
            </a:r>
            <a:endParaRPr lang="en-US" sz="2800" dirty="0"/>
          </a:p>
          <a:p>
            <a:pPr algn="justLow" rtl="1"/>
            <a:r>
              <a:rPr lang="ar-SA" sz="2800" dirty="0"/>
              <a:t>تحتوي الرسالة في هذه الحالة على المعلومات  الخاصة بالسلعة واستعمالاتها وخواصها وفوائدها وتحث المستهلك على الاتصال بالوكيل أو رجل البيع بخصوصها وتحتوي الرسالة على عنوان أو رقم تلفون معين للاتصال .</a:t>
            </a:r>
            <a:endParaRPr lang="en-US" sz="2800" dirty="0"/>
          </a:p>
          <a:p>
            <a:pPr algn="justLow" rtl="1"/>
            <a:r>
              <a:rPr lang="ar-SA" sz="2800" b="1" dirty="0"/>
              <a:t>(5) زيادة استخدام المنتج</a:t>
            </a:r>
            <a:endParaRPr lang="en-US" sz="2800" dirty="0"/>
          </a:p>
          <a:p>
            <a:pPr algn="justLow" rtl="1"/>
            <a:r>
              <a:rPr lang="ar-SA" sz="2800" dirty="0"/>
              <a:t>قد يزيد الطلب على المنتج لدخول مشترين جدد إلى السوق نتيجة  لاتساع نطاق استعمالاته أو إقناع المستهلك بزيادة معدل استخدام المنتج.</a:t>
            </a:r>
            <a:endParaRPr lang="en-US" sz="2800" dirty="0"/>
          </a:p>
          <a:p>
            <a:pPr algn="justLow"/>
            <a:endParaRPr lang="en-US" sz="2800" dirty="0"/>
          </a:p>
        </p:txBody>
      </p:sp>
    </p:spTree>
    <p:extLst>
      <p:ext uri="{BB962C8B-B14F-4D97-AF65-F5344CB8AC3E}">
        <p14:creationId xmlns:p14="http://schemas.microsoft.com/office/powerpoint/2010/main" val="3620855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Autofit/>
          </a:bodyPr>
          <a:lstStyle/>
          <a:p>
            <a:pPr algn="justLow" rtl="1"/>
            <a:r>
              <a:rPr lang="ar-SA" sz="2800" b="1" dirty="0"/>
              <a:t>(6) تذكير المستهلك بالمنتج وتأكيد صحة قرار الشراء/ التأكيدي</a:t>
            </a:r>
            <a:endParaRPr lang="en-US" sz="2800" dirty="0"/>
          </a:p>
          <a:p>
            <a:pPr marL="0" indent="0" algn="justLow" rtl="1">
              <a:buNone/>
            </a:pPr>
            <a:r>
              <a:rPr lang="ar-SA" sz="2800" dirty="0"/>
              <a:t>يهدف الإعلان إلى تذكير  المستهلك بجودة  المنتج وخصائصه ومنافعه وغيرها، وأيضا إلى التأكيد على أن المستهلك قد اتخذ قرار  الشراء السليم لحصوله على هذا المنتج ويؤدي ذلك إلى زيادة رضا المستهلك.</a:t>
            </a:r>
            <a:endParaRPr lang="en-US" sz="2800" dirty="0"/>
          </a:p>
          <a:p>
            <a:pPr algn="justLow" rtl="1"/>
            <a:r>
              <a:rPr lang="ar-SA" sz="2800" b="1" dirty="0"/>
              <a:t>(7) تقليل التذبذب في المبيعات</a:t>
            </a:r>
            <a:endParaRPr lang="en-US" sz="2800" dirty="0"/>
          </a:p>
          <a:p>
            <a:pPr marL="0" indent="0" algn="justLow" rtl="1">
              <a:buNone/>
            </a:pPr>
            <a:r>
              <a:rPr lang="ar-SA" sz="2800" dirty="0"/>
              <a:t>يستخدم الإعلان لتشجيع  الطلب على المنتجات في أوقات انخفاض الطلب عليها ويكون ذلك واضحاً في حالة المنتجات التي تتسم بالموسمية مثل الأدوات المدرسية وذلك بتخفيض الأسعار أو تحسين الخدمة المقدمة وغيره.</a:t>
            </a:r>
            <a:endParaRPr lang="en-US" sz="2800" dirty="0"/>
          </a:p>
          <a:p>
            <a:pPr algn="justLow" rtl="1"/>
            <a:r>
              <a:rPr lang="ar-SA" sz="2800" b="1" dirty="0"/>
              <a:t>(8) تدعيم العلاقة مع الوسطاء</a:t>
            </a:r>
            <a:endParaRPr lang="en-US" sz="2800" dirty="0"/>
          </a:p>
          <a:p>
            <a:pPr marL="0" indent="0" algn="justLow" rtl="1">
              <a:buNone/>
            </a:pPr>
            <a:r>
              <a:rPr lang="ar-SA" sz="2800" dirty="0"/>
              <a:t>وذلك لأن الوسطاء يفضلون التعامل مع المنتجات التي يهتم منتجوها بالترويج لها.</a:t>
            </a:r>
            <a:endParaRPr lang="en-US" sz="2800" dirty="0"/>
          </a:p>
          <a:p>
            <a:pPr algn="justLow"/>
            <a:endParaRPr lang="en-US" sz="2800" dirty="0"/>
          </a:p>
        </p:txBody>
      </p:sp>
    </p:spTree>
    <p:extLst>
      <p:ext uri="{BB962C8B-B14F-4D97-AF65-F5344CB8AC3E}">
        <p14:creationId xmlns:p14="http://schemas.microsoft.com/office/powerpoint/2010/main" val="238467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39552" y="1340768"/>
            <a:ext cx="8229600" cy="648072"/>
          </a:xfrm>
        </p:spPr>
        <p:txBody>
          <a:bodyPr>
            <a:normAutofit fontScale="90000"/>
          </a:bodyPr>
          <a:lstStyle/>
          <a:p>
            <a:pPr algn="r" rtl="1"/>
            <a:r>
              <a:rPr lang="ar-SA" b="1" dirty="0"/>
              <a:t>مبادئ الإعلان </a:t>
            </a:r>
            <a:r>
              <a:rPr lang="ar-SA" b="1" dirty="0" smtClean="0"/>
              <a:t>الجيد</a:t>
            </a:r>
            <a:r>
              <a:rPr lang="ar-AE" b="1" dirty="0" smtClean="0"/>
              <a:t> :</a:t>
            </a:r>
            <a:r>
              <a:rPr lang="en-US" dirty="0"/>
              <a:t/>
            </a:r>
            <a:br>
              <a:rPr lang="en-US" dirty="0"/>
            </a:br>
            <a:endParaRPr lang="en-US" dirty="0"/>
          </a:p>
        </p:txBody>
      </p:sp>
      <p:sp>
        <p:nvSpPr>
          <p:cNvPr id="3" name="عنصر نائب للمحتوى 2"/>
          <p:cNvSpPr>
            <a:spLocks noGrp="1"/>
          </p:cNvSpPr>
          <p:nvPr>
            <p:ph idx="1"/>
          </p:nvPr>
        </p:nvSpPr>
        <p:spPr>
          <a:xfrm>
            <a:off x="457200" y="1268760"/>
            <a:ext cx="8229600" cy="5055840"/>
          </a:xfrm>
        </p:spPr>
        <p:txBody>
          <a:bodyPr>
            <a:normAutofit/>
          </a:bodyPr>
          <a:lstStyle/>
          <a:p>
            <a:pPr algn="justLow" rtl="1"/>
            <a:r>
              <a:rPr lang="ar-SA" sz="2800" b="1" dirty="0">
                <a:solidFill>
                  <a:srgbClr val="C00000"/>
                </a:solidFill>
              </a:rPr>
              <a:t>تتمثل مبادئ الإعلان الجيد في الآتي</a:t>
            </a:r>
            <a:endParaRPr lang="en-US" sz="2800" b="1" dirty="0">
              <a:solidFill>
                <a:srgbClr val="C00000"/>
              </a:solidFill>
            </a:endParaRPr>
          </a:p>
          <a:p>
            <a:pPr algn="justLow" rtl="1"/>
            <a:r>
              <a:rPr lang="ar-SA" sz="2800" b="1" dirty="0"/>
              <a:t>(1) استخدام الوسيلة الصحيحة.</a:t>
            </a:r>
            <a:endParaRPr lang="en-US" sz="2800" b="1" dirty="0"/>
          </a:p>
          <a:p>
            <a:pPr algn="justLow" rtl="1"/>
            <a:r>
              <a:rPr lang="ar-SA" sz="2800" b="1" dirty="0" smtClean="0"/>
              <a:t>(</a:t>
            </a:r>
            <a:r>
              <a:rPr lang="ar-SA" sz="2800" b="1" dirty="0"/>
              <a:t>2) توجيه الإعلان للجمهور  الصحيح.</a:t>
            </a:r>
            <a:endParaRPr lang="en-US" sz="2800" b="1" dirty="0"/>
          </a:p>
          <a:p>
            <a:pPr algn="justLow" rtl="1"/>
            <a:r>
              <a:rPr lang="ar-SA" sz="2800" b="1" dirty="0"/>
              <a:t>(3) أن يشمل الرسالة الصحيحة.</a:t>
            </a:r>
            <a:endParaRPr lang="en-US" sz="2800" b="1" dirty="0"/>
          </a:p>
          <a:p>
            <a:pPr algn="justLow" rtl="1"/>
            <a:r>
              <a:rPr lang="ar-SA" sz="2800" b="1" dirty="0"/>
              <a:t>(4) أن يكون في الوقت الصحيح.</a:t>
            </a:r>
            <a:endParaRPr lang="en-US" sz="2800" b="1" dirty="0"/>
          </a:p>
          <a:p>
            <a:pPr algn="justLow" rtl="1"/>
            <a:r>
              <a:rPr lang="ar-SA" sz="2800" b="1" dirty="0"/>
              <a:t>(5) أن يهتم بميزات المنتج.</a:t>
            </a:r>
            <a:endParaRPr lang="en-US" sz="2800" b="1" dirty="0"/>
          </a:p>
          <a:p>
            <a:pPr algn="justLow" rtl="1"/>
            <a:r>
              <a:rPr lang="ar-SA" sz="2800" b="1" dirty="0"/>
              <a:t>(6) أن يهتم بإمكانية اعتقاد القارئ وتصديقه للرسالة التى يحملها الإعلان.</a:t>
            </a:r>
            <a:endParaRPr lang="en-US" sz="2800" b="1" dirty="0"/>
          </a:p>
          <a:p>
            <a:pPr algn="justLow" rtl="1"/>
            <a:r>
              <a:rPr lang="ar-SA" sz="2800" b="1" dirty="0"/>
              <a:t>(7) أن يكون انفرادياً لكي يجذب الانتباه .</a:t>
            </a:r>
            <a:endParaRPr lang="en-US" sz="2800" b="1" dirty="0"/>
          </a:p>
          <a:p>
            <a:pPr algn="justLow" rtl="1"/>
            <a:r>
              <a:rPr lang="ar-SA" sz="2800" b="1" dirty="0" smtClean="0"/>
              <a:t>(</a:t>
            </a:r>
            <a:r>
              <a:rPr lang="ar-SA" sz="2800" b="1" dirty="0"/>
              <a:t>8) أن يتم تكراره عدة مرات لأن ذلك يؤثر في الذاكرة.      </a:t>
            </a:r>
            <a:endParaRPr lang="en-US" sz="2800" b="1" dirty="0"/>
          </a:p>
          <a:p>
            <a:pPr algn="justLow"/>
            <a:endParaRPr lang="en-US" sz="2800" b="1" dirty="0"/>
          </a:p>
        </p:txBody>
      </p:sp>
    </p:spTree>
    <p:extLst>
      <p:ext uri="{BB962C8B-B14F-4D97-AF65-F5344CB8AC3E}">
        <p14:creationId xmlns:p14="http://schemas.microsoft.com/office/powerpoint/2010/main" val="1887172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14400" y="-99392"/>
            <a:ext cx="8229600" cy="1143000"/>
          </a:xfrm>
        </p:spPr>
        <p:txBody>
          <a:bodyPr/>
          <a:lstStyle/>
          <a:p>
            <a:pPr algn="r"/>
            <a:r>
              <a:rPr lang="ar-SA" b="1" dirty="0">
                <a:solidFill>
                  <a:srgbClr val="C00000"/>
                </a:solidFill>
              </a:rPr>
              <a:t>أنواع الإعلانات</a:t>
            </a:r>
            <a:endParaRPr lang="en-US" dirty="0">
              <a:solidFill>
                <a:srgbClr val="C00000"/>
              </a:solidFill>
            </a:endParaRPr>
          </a:p>
        </p:txBody>
      </p:sp>
      <p:sp>
        <p:nvSpPr>
          <p:cNvPr id="3" name="عنصر نائب للمحتوى 2"/>
          <p:cNvSpPr>
            <a:spLocks noGrp="1"/>
          </p:cNvSpPr>
          <p:nvPr>
            <p:ph idx="1"/>
          </p:nvPr>
        </p:nvSpPr>
        <p:spPr>
          <a:xfrm>
            <a:off x="457200" y="1052736"/>
            <a:ext cx="8229600" cy="5271864"/>
          </a:xfrm>
        </p:spPr>
        <p:txBody>
          <a:bodyPr>
            <a:normAutofit/>
          </a:bodyPr>
          <a:lstStyle/>
          <a:p>
            <a:pPr algn="justLow" rtl="1"/>
            <a:r>
              <a:rPr lang="ar-SA" sz="2800" b="1" dirty="0"/>
              <a:t>(</a:t>
            </a:r>
            <a:r>
              <a:rPr lang="ar-SA" sz="2800" b="1" dirty="0">
                <a:solidFill>
                  <a:srgbClr val="C00000"/>
                </a:solidFill>
              </a:rPr>
              <a:t>1) من وجهة نظر الوظائف التسويقية يمكن تصنيف الإعلان إلى الآتي:</a:t>
            </a:r>
            <a:endParaRPr lang="en-US" sz="2800" dirty="0">
              <a:solidFill>
                <a:srgbClr val="C00000"/>
              </a:solidFill>
            </a:endParaRPr>
          </a:p>
          <a:p>
            <a:pPr algn="justLow" rtl="1"/>
            <a:r>
              <a:rPr lang="ar-SA" sz="2800" b="1" dirty="0"/>
              <a:t>(أ) الإعلان التعليمي</a:t>
            </a:r>
            <a:endParaRPr lang="en-US" sz="2800" dirty="0"/>
          </a:p>
          <a:p>
            <a:pPr marL="0" indent="0" algn="justLow" rtl="1">
              <a:buNone/>
            </a:pPr>
            <a:r>
              <a:rPr lang="ar-SA" sz="2800" dirty="0" smtClean="0"/>
              <a:t>يهدف </a:t>
            </a:r>
            <a:r>
              <a:rPr lang="ar-SA" sz="2800" dirty="0"/>
              <a:t>إلى توضيح خصائص السلعة الجديدة للمستهلكين ويستخدم في حالة السلع الجديدة.</a:t>
            </a:r>
            <a:endParaRPr lang="en-US" sz="2800" dirty="0"/>
          </a:p>
          <a:p>
            <a:pPr algn="justLow" rtl="1"/>
            <a:r>
              <a:rPr lang="ar-SA" sz="2800" b="1" dirty="0"/>
              <a:t>(ب) الإعلان الإرشادي أو الإخباري</a:t>
            </a:r>
            <a:endParaRPr lang="en-US" sz="2800" dirty="0"/>
          </a:p>
          <a:p>
            <a:pPr marL="0" indent="0" algn="justLow" rtl="1">
              <a:buNone/>
            </a:pPr>
            <a:r>
              <a:rPr lang="ar-SA" sz="2800" dirty="0" smtClean="0"/>
              <a:t>يهدف </a:t>
            </a:r>
            <a:r>
              <a:rPr lang="ar-SA" sz="2800" dirty="0"/>
              <a:t>إلى إخبار المستهلكين بالمعلومات التي تيسر لهم الحصول على الشيء المعلن عنه بأقل جهد وفي أقصي وقت وبأقل التكاليف.</a:t>
            </a:r>
            <a:endParaRPr lang="en-US" sz="2800" dirty="0"/>
          </a:p>
          <a:p>
            <a:pPr algn="justLow" rtl="1"/>
            <a:r>
              <a:rPr lang="ar-SA" sz="2800" b="1" dirty="0"/>
              <a:t>(ج) الإعلان التذكيري</a:t>
            </a:r>
            <a:endParaRPr lang="en-US" sz="2800" dirty="0"/>
          </a:p>
          <a:p>
            <a:pPr marL="0" indent="0" algn="justLow" rtl="1">
              <a:buNone/>
            </a:pPr>
            <a:r>
              <a:rPr lang="ar-SA" sz="2800" dirty="0" smtClean="0"/>
              <a:t>يهدف </a:t>
            </a:r>
            <a:r>
              <a:rPr lang="ar-SA" sz="2800" dirty="0"/>
              <a:t>إلى التذكير بالسلعة ومحاربة عادة النسيان لها </a:t>
            </a:r>
            <a:endParaRPr lang="en-US" sz="2800" dirty="0"/>
          </a:p>
        </p:txBody>
      </p:sp>
    </p:spTree>
    <p:extLst>
      <p:ext uri="{BB962C8B-B14F-4D97-AF65-F5344CB8AC3E}">
        <p14:creationId xmlns:p14="http://schemas.microsoft.com/office/powerpoint/2010/main" val="4081860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832648"/>
          </a:xfrm>
        </p:spPr>
        <p:txBody>
          <a:bodyPr>
            <a:noAutofit/>
          </a:bodyPr>
          <a:lstStyle/>
          <a:p>
            <a:pPr algn="justLow" rtl="1"/>
            <a:r>
              <a:rPr lang="ar-SA" sz="3200" b="1" dirty="0"/>
              <a:t>(د) الإعلان الإعلامي</a:t>
            </a:r>
            <a:endParaRPr lang="en-US" sz="3200" dirty="0"/>
          </a:p>
          <a:p>
            <a:pPr marL="0" indent="0" algn="justLow" rtl="1">
              <a:buNone/>
            </a:pPr>
            <a:r>
              <a:rPr lang="ar-SA" sz="3200" dirty="0"/>
              <a:t> يهدف إلى تقديم معلومات للجمهور يؤدي نشرها إلى تقوية الصلة بينهم وبين المنتج وكذلك تصحيح الأفكار الخاطئة التي تولدت في أذهان الجمهور ويدخل في نطاق العلاقات العامة والدعاية.</a:t>
            </a:r>
            <a:endParaRPr lang="en-US" sz="3200" dirty="0"/>
          </a:p>
          <a:p>
            <a:pPr algn="justLow" rtl="1"/>
            <a:r>
              <a:rPr lang="ar-SA" sz="3200" b="1" dirty="0"/>
              <a:t>(هـ) الإعلان التنافسي</a:t>
            </a:r>
            <a:endParaRPr lang="en-US" sz="3200" dirty="0"/>
          </a:p>
          <a:p>
            <a:pPr marL="0" indent="0" algn="justLow" rtl="1">
              <a:buNone/>
            </a:pPr>
            <a:r>
              <a:rPr lang="ar-SA" sz="3200" dirty="0" smtClean="0"/>
              <a:t>يهدف </a:t>
            </a:r>
            <a:r>
              <a:rPr lang="ar-SA" sz="3200" dirty="0"/>
              <a:t>إلى توصيل المعلومات للمستهلكين لجذبهم أو محافظتهم على شراء السلع ويشترط في هذا النوع أن يكون التنافس بين المنتجات متكافئاً في النوع، وأن تكون المنتجات متشابهة مع بعضها البعض من حيث الخصائص وظروف الاستعمال والسعر.</a:t>
            </a:r>
            <a:endParaRPr lang="en-US" sz="3200" dirty="0"/>
          </a:p>
          <a:p>
            <a:pPr algn="justLow"/>
            <a:endParaRPr lang="en-US" sz="3200" dirty="0"/>
          </a:p>
        </p:txBody>
      </p:sp>
    </p:spTree>
    <p:extLst>
      <p:ext uri="{BB962C8B-B14F-4D97-AF65-F5344CB8AC3E}">
        <p14:creationId xmlns:p14="http://schemas.microsoft.com/office/powerpoint/2010/main" val="916759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404664"/>
            <a:ext cx="8229600" cy="5919936"/>
          </a:xfrm>
        </p:spPr>
        <p:txBody>
          <a:bodyPr>
            <a:normAutofit lnSpcReduction="10000"/>
          </a:bodyPr>
          <a:lstStyle/>
          <a:p>
            <a:pPr algn="justLow" rtl="1"/>
            <a:r>
              <a:rPr lang="ar-SA" dirty="0">
                <a:solidFill>
                  <a:srgbClr val="C00000"/>
                </a:solidFill>
              </a:rPr>
              <a:t>(</a:t>
            </a:r>
            <a:r>
              <a:rPr lang="ar-SA" b="1" dirty="0">
                <a:solidFill>
                  <a:srgbClr val="C00000"/>
                </a:solidFill>
              </a:rPr>
              <a:t>2) أما من حيث وجهه نظر منافذ التوزيع فيمكن تصنيف الإعلان إلى الآتي:</a:t>
            </a:r>
            <a:endParaRPr lang="en-US" dirty="0">
              <a:solidFill>
                <a:srgbClr val="C00000"/>
              </a:solidFill>
            </a:endParaRPr>
          </a:p>
          <a:p>
            <a:pPr algn="justLow" rtl="1"/>
            <a:r>
              <a:rPr lang="ar-SA" b="1" dirty="0"/>
              <a:t>(أ) الإعلان الأهلي أو العام</a:t>
            </a:r>
            <a:endParaRPr lang="en-US" dirty="0"/>
          </a:p>
          <a:p>
            <a:pPr marL="0" indent="0" algn="justLow" rtl="1">
              <a:buNone/>
            </a:pPr>
            <a:r>
              <a:rPr lang="ar-SA" dirty="0"/>
              <a:t> يتعلق بالمنتجات التي توزع على مستوى الدولة بشكل عام ويستخدم الصحف اليومية والمجلات الأسبوعية والإذاعة والتلفزيون.</a:t>
            </a:r>
            <a:endParaRPr lang="en-US" dirty="0"/>
          </a:p>
          <a:p>
            <a:pPr algn="justLow" rtl="1"/>
            <a:r>
              <a:rPr lang="ar-SA" b="1" dirty="0"/>
              <a:t>(ب)الإعلان المحلي أو إعلان التجزئة</a:t>
            </a:r>
            <a:endParaRPr lang="en-US" dirty="0"/>
          </a:p>
          <a:p>
            <a:pPr marL="0" indent="0" algn="justLow" rtl="1">
              <a:buNone/>
            </a:pPr>
            <a:r>
              <a:rPr lang="ar-SA" dirty="0" smtClean="0"/>
              <a:t>يتعلق </a:t>
            </a:r>
            <a:r>
              <a:rPr lang="ar-SA" dirty="0"/>
              <a:t>بالمنتجات التي توزع في منطقة محدودة ويستخدم لوحات الطرق والسينما والإذاعة المحلية.</a:t>
            </a:r>
            <a:endParaRPr lang="en-US" dirty="0"/>
          </a:p>
          <a:p>
            <a:pPr algn="justLow" rtl="1"/>
            <a:r>
              <a:rPr lang="ar-SA" b="1" dirty="0"/>
              <a:t>(ج) الإعلان الصناعي أو الفني</a:t>
            </a:r>
            <a:endParaRPr lang="en-US" dirty="0"/>
          </a:p>
          <a:p>
            <a:pPr marL="0" indent="0" algn="justLow" rtl="1">
              <a:buNone/>
            </a:pPr>
            <a:r>
              <a:rPr lang="ar-SA" dirty="0" smtClean="0"/>
              <a:t>يتعلق </a:t>
            </a:r>
            <a:r>
              <a:rPr lang="ar-SA" dirty="0"/>
              <a:t>بالسلع الصناعية التي يكون عملاؤها معروفين ويمكن الاتصال بهم بشكل مباشر ويستخدم المجلات الفنية والمهنية.</a:t>
            </a:r>
            <a:endParaRPr lang="en-US" dirty="0"/>
          </a:p>
          <a:p>
            <a:pPr algn="justLow" rtl="1"/>
            <a:r>
              <a:rPr lang="ar-SA" b="1" dirty="0"/>
              <a:t>(د) الإعلان التجاري</a:t>
            </a:r>
            <a:endParaRPr lang="en-US" dirty="0"/>
          </a:p>
          <a:p>
            <a:pPr marL="0" indent="0" algn="justLow" rtl="1">
              <a:buNone/>
            </a:pPr>
            <a:r>
              <a:rPr lang="ar-SA" dirty="0" smtClean="0"/>
              <a:t>يتعلق </a:t>
            </a:r>
            <a:r>
              <a:rPr lang="ar-SA" dirty="0"/>
              <a:t>بالمنتجات التي يعاد بيعها بغرض المتاجرة وتحقيق الأرباح ويستخدم الإعلان البريدي المباشر أو المجلات المتخصصة.</a:t>
            </a:r>
            <a:endParaRPr lang="en-US" dirty="0"/>
          </a:p>
          <a:p>
            <a:pPr algn="justLow"/>
            <a:endParaRPr lang="en-US" dirty="0"/>
          </a:p>
        </p:txBody>
      </p:sp>
    </p:spTree>
    <p:extLst>
      <p:ext uri="{BB962C8B-B14F-4D97-AF65-F5344CB8AC3E}">
        <p14:creationId xmlns:p14="http://schemas.microsoft.com/office/powerpoint/2010/main" val="1812447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normAutofit/>
          </a:bodyPr>
          <a:lstStyle/>
          <a:p>
            <a:pPr algn="justLow" rtl="1"/>
            <a:r>
              <a:rPr lang="ar-SA" sz="3600" b="1" dirty="0"/>
              <a:t>(هـ) الإعلان المهني</a:t>
            </a:r>
            <a:endParaRPr lang="en-US" sz="3600" dirty="0"/>
          </a:p>
          <a:p>
            <a:pPr marL="0" indent="0" algn="justLow" rtl="1">
              <a:buNone/>
            </a:pPr>
            <a:r>
              <a:rPr lang="ar-SA" sz="3600" dirty="0" smtClean="0"/>
              <a:t>يتعلق </a:t>
            </a:r>
            <a:r>
              <a:rPr lang="ar-SA" sz="3600" dirty="0"/>
              <a:t>بخدمة أصحاب المهنة الواحدة لإعطائهم معلومات عن المنتجات التي يستخدمونها بأنفسهم أو يوصون غيرهم بشرائها مثال الإعلان للأطباء عن الأدوية ويستخدم المجلات العلمية المتخصصة.  </a:t>
            </a:r>
            <a:endParaRPr lang="en-US" sz="3600" dirty="0"/>
          </a:p>
          <a:p>
            <a:pPr algn="justLow"/>
            <a:endParaRPr lang="en-US" sz="3600" dirty="0"/>
          </a:p>
        </p:txBody>
      </p:sp>
    </p:spTree>
    <p:extLst>
      <p:ext uri="{BB962C8B-B14F-4D97-AF65-F5344CB8AC3E}">
        <p14:creationId xmlns:p14="http://schemas.microsoft.com/office/powerpoint/2010/main" val="420267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rtl="1"/>
            <a:r>
              <a:rPr lang="ar-SA" sz="6600" b="1" dirty="0"/>
              <a:t>أنواع </a:t>
            </a:r>
            <a:r>
              <a:rPr lang="ar-SA" sz="6600" b="1" dirty="0" smtClean="0"/>
              <a:t>الأسواق</a:t>
            </a:r>
            <a:r>
              <a:rPr lang="ar-AE" sz="6600" b="1" dirty="0" smtClean="0"/>
              <a:t> :</a:t>
            </a:r>
            <a:endParaRPr lang="en-US" sz="6600" dirty="0"/>
          </a:p>
        </p:txBody>
      </p:sp>
      <p:sp>
        <p:nvSpPr>
          <p:cNvPr id="3" name="عنصر نائب للمحتوى 2"/>
          <p:cNvSpPr>
            <a:spLocks noGrp="1"/>
          </p:cNvSpPr>
          <p:nvPr>
            <p:ph idx="1"/>
          </p:nvPr>
        </p:nvSpPr>
        <p:spPr/>
        <p:txBody>
          <a:bodyPr>
            <a:noAutofit/>
          </a:bodyPr>
          <a:lstStyle/>
          <a:p>
            <a:pPr algn="just" rtl="1"/>
            <a:r>
              <a:rPr lang="ar-SA" sz="2800" b="1" dirty="0"/>
              <a:t>يمكن تصنيف الأسواق إلى الآتي:</a:t>
            </a:r>
            <a:endParaRPr lang="en-US" sz="2800" b="1" dirty="0"/>
          </a:p>
          <a:p>
            <a:pPr marL="0" indent="0" algn="just" rtl="1">
              <a:buNone/>
            </a:pPr>
            <a:r>
              <a:rPr lang="ar-SA" sz="2800" b="1" dirty="0"/>
              <a:t>(</a:t>
            </a:r>
            <a:r>
              <a:rPr lang="ar-SA" sz="2800" b="1" dirty="0">
                <a:solidFill>
                  <a:srgbClr val="C00000"/>
                </a:solidFill>
              </a:rPr>
              <a:t>1) سوق المستهلكين</a:t>
            </a:r>
            <a:endParaRPr lang="en-US" sz="2800" b="1" dirty="0">
              <a:solidFill>
                <a:srgbClr val="C00000"/>
              </a:solidFill>
            </a:endParaRPr>
          </a:p>
          <a:p>
            <a:pPr algn="just" rtl="1"/>
            <a:r>
              <a:rPr lang="ar-SA" sz="2800" b="1" dirty="0"/>
              <a:t> ويضم الأفراد والأسر الذين يشترون المنتجات بغرض الاستهلاك الشخصي أو بغرض تقديمها كهدية شخصية .</a:t>
            </a:r>
            <a:endParaRPr lang="en-US" sz="2800" b="1" dirty="0"/>
          </a:p>
          <a:p>
            <a:pPr marL="0" indent="0" algn="just" rtl="1">
              <a:buNone/>
            </a:pPr>
            <a:r>
              <a:rPr lang="ar-SA" sz="2800" b="1" dirty="0">
                <a:solidFill>
                  <a:srgbClr val="C00000"/>
                </a:solidFill>
              </a:rPr>
              <a:t>(2) سوق المشترى الصناعي</a:t>
            </a:r>
            <a:endParaRPr lang="en-US" sz="2800" b="1" dirty="0">
              <a:solidFill>
                <a:srgbClr val="C00000"/>
              </a:solidFill>
            </a:endParaRPr>
          </a:p>
          <a:p>
            <a:pPr algn="just" rtl="1"/>
            <a:r>
              <a:rPr lang="ar-SA" sz="2800" b="1" dirty="0"/>
              <a:t>ويضم الأفراد والمنظمات التي تشترى المنتجات بغرض الإنتاج وإعادة البيع ، أي تستخدم السلع </a:t>
            </a:r>
            <a:r>
              <a:rPr lang="ar-SA" sz="2800" b="1" dirty="0" smtClean="0"/>
              <a:t>المشترا</a:t>
            </a:r>
            <a:r>
              <a:rPr lang="ar-AE" sz="2800" b="1" dirty="0" smtClean="0"/>
              <a:t>ه</a:t>
            </a:r>
            <a:r>
              <a:rPr lang="ar-SA" sz="2800" b="1" dirty="0" smtClean="0"/>
              <a:t> </a:t>
            </a:r>
            <a:r>
              <a:rPr lang="ar-SA" sz="2800" b="1" dirty="0"/>
              <a:t>في تصنيع سلع أخرى أو تقديم خدمة وذلك بهدف تحقيق الربح وكذلك المنظمات التي تشترى السلع بغرض معاونتها في أداء مهمتها .</a:t>
            </a:r>
            <a:endParaRPr lang="en-US" sz="2800" b="1" dirty="0"/>
          </a:p>
          <a:p>
            <a:pPr algn="just"/>
            <a:endParaRPr lang="en-US" sz="2800" b="1" dirty="0"/>
          </a:p>
        </p:txBody>
      </p:sp>
    </p:spTree>
    <p:extLst>
      <p:ext uri="{BB962C8B-B14F-4D97-AF65-F5344CB8AC3E}">
        <p14:creationId xmlns:p14="http://schemas.microsoft.com/office/powerpoint/2010/main" val="3906983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r"/>
            <a:r>
              <a:rPr lang="ar-SA" b="1" dirty="0"/>
              <a:t>خطوات إخراج الإعلان إلى حيز الوجود</a:t>
            </a:r>
            <a:r>
              <a:rPr lang="en-US" dirty="0"/>
              <a:t/>
            </a:r>
            <a:br>
              <a:rPr lang="en-US" dirty="0"/>
            </a:br>
            <a:endParaRPr lang="en-US" dirty="0"/>
          </a:p>
        </p:txBody>
      </p:sp>
      <p:sp>
        <p:nvSpPr>
          <p:cNvPr id="3" name="عنصر نائب للمحتوى 2"/>
          <p:cNvSpPr>
            <a:spLocks noGrp="1"/>
          </p:cNvSpPr>
          <p:nvPr>
            <p:ph idx="1"/>
          </p:nvPr>
        </p:nvSpPr>
        <p:spPr>
          <a:xfrm>
            <a:off x="457200" y="1935480"/>
            <a:ext cx="8229600" cy="4661872"/>
          </a:xfrm>
        </p:spPr>
        <p:txBody>
          <a:bodyPr>
            <a:noAutofit/>
          </a:bodyPr>
          <a:lstStyle/>
          <a:p>
            <a:pPr algn="justLow" rtl="1"/>
            <a:r>
              <a:rPr lang="ar-SA" sz="3200" dirty="0"/>
              <a:t>تختلف هذه الخطوات باختلاف أنواع المشاريع ونوعية السلعة المنتجة وجمهور المستهلكين التي يرغب المشروع في الوصول إليهم وبصفة عامة يمكن تمثيلها في الخطوات الآتية:</a:t>
            </a:r>
            <a:endParaRPr lang="en-US" sz="3200" dirty="0"/>
          </a:p>
          <a:p>
            <a:pPr algn="justLow" rtl="1"/>
            <a:r>
              <a:rPr lang="ar-SA" sz="3200" b="1" dirty="0"/>
              <a:t>أولاً: تحديد الأهداف من الحملة  الإعلانية</a:t>
            </a:r>
            <a:endParaRPr lang="en-US" sz="3200" dirty="0"/>
          </a:p>
          <a:p>
            <a:pPr marL="0" indent="0" algn="justLow" rtl="1">
              <a:buNone/>
            </a:pPr>
            <a:r>
              <a:rPr lang="ar-SA" sz="3200" dirty="0"/>
              <a:t>يري البعض أن الخطوة الأولى هي جمع البيانات عن جميع العوامل المؤثرة في الحملة الإعلانية حتى يمكن  تقييم  الموقف التسويقي  للمنتج في ضوء  المتغيرات  التسويقية المختلفة، إلا أن الأغلبية ترى الخطوة  الأولى هي تحديد الأهداف.</a:t>
            </a:r>
            <a:endParaRPr lang="en-US" sz="3200" dirty="0"/>
          </a:p>
        </p:txBody>
      </p:sp>
    </p:spTree>
    <p:extLst>
      <p:ext uri="{BB962C8B-B14F-4D97-AF65-F5344CB8AC3E}">
        <p14:creationId xmlns:p14="http://schemas.microsoft.com/office/powerpoint/2010/main" val="196162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20688"/>
            <a:ext cx="8229600" cy="5703912"/>
          </a:xfrm>
        </p:spPr>
        <p:txBody>
          <a:bodyPr>
            <a:normAutofit/>
          </a:bodyPr>
          <a:lstStyle/>
          <a:p>
            <a:pPr algn="justLow" rtl="1"/>
            <a:r>
              <a:rPr lang="ar-SA" sz="2800" dirty="0"/>
              <a:t>وعلى الرغم من أن الحملات الإعلانية تهدف إلى زيادة المبيعات  والأرباح في الأجل الطويل إلا أن هنالك أهدافاً أخرى رئيسية قد تسعى الحملة الإعلانية إلى تحقيقها</a:t>
            </a:r>
            <a:r>
              <a:rPr lang="ar-SA" sz="2800" b="1" dirty="0"/>
              <a:t> </a:t>
            </a:r>
            <a:r>
              <a:rPr lang="ar-SA" sz="2800" dirty="0"/>
              <a:t>مثل إيجاد الطلب على السلعة الجديدة وزيادة  الطلب على السلعة والمحافظة على المبيعات </a:t>
            </a:r>
            <a:r>
              <a:rPr lang="ar-SA" sz="2800" b="1" dirty="0"/>
              <a:t>وتضم هذه الأهداف الآتي:</a:t>
            </a:r>
            <a:endParaRPr lang="en-US" sz="2800" dirty="0"/>
          </a:p>
          <a:p>
            <a:pPr algn="justLow" rtl="1"/>
            <a:r>
              <a:rPr lang="ar-SA" sz="2800" dirty="0"/>
              <a:t>(أ) ترويج سلعة جديدة تم تقديمها للسوق.</a:t>
            </a:r>
            <a:endParaRPr lang="en-US" sz="2800" dirty="0"/>
          </a:p>
          <a:p>
            <a:pPr algn="justLow" rtl="1"/>
            <a:r>
              <a:rPr lang="ar-SA" sz="2800" dirty="0"/>
              <a:t>(ب) تحقيق الاتساع الجغرافي  للسوق.</a:t>
            </a:r>
            <a:endParaRPr lang="en-US" sz="2800" dirty="0"/>
          </a:p>
          <a:p>
            <a:pPr algn="justLow" rtl="1"/>
            <a:r>
              <a:rPr lang="ar-SA" sz="2800" dirty="0"/>
              <a:t>(ج) الحصول على تعاون منافذ التوزيع.</a:t>
            </a:r>
            <a:endParaRPr lang="en-US" sz="2800" dirty="0"/>
          </a:p>
          <a:p>
            <a:pPr algn="justLow" rtl="1"/>
            <a:r>
              <a:rPr lang="ar-SA" sz="2800" dirty="0"/>
              <a:t>(د) تسهيل مهمة رجال البيع.</a:t>
            </a:r>
            <a:endParaRPr lang="en-US" sz="2800" dirty="0"/>
          </a:p>
          <a:p>
            <a:pPr algn="justLow" rtl="1"/>
            <a:r>
              <a:rPr lang="ar-SA" sz="2800" dirty="0"/>
              <a:t>(هـ) تحسين فكرة المستهلكين عن المشروع.</a:t>
            </a:r>
            <a:endParaRPr lang="en-US" sz="2800" dirty="0"/>
          </a:p>
          <a:p>
            <a:pPr algn="justLow" rtl="1"/>
            <a:r>
              <a:rPr lang="ar-SA" sz="2800" dirty="0"/>
              <a:t>(و) زيادة مبيعات المشروع.</a:t>
            </a:r>
            <a:endParaRPr lang="en-US" sz="2800" dirty="0"/>
          </a:p>
          <a:p>
            <a:pPr algn="justLow"/>
            <a:endParaRPr lang="en-US" sz="2800" dirty="0"/>
          </a:p>
        </p:txBody>
      </p:sp>
    </p:spTree>
    <p:extLst>
      <p:ext uri="{BB962C8B-B14F-4D97-AF65-F5344CB8AC3E}">
        <p14:creationId xmlns:p14="http://schemas.microsoft.com/office/powerpoint/2010/main" val="2943477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rmAutofit/>
          </a:bodyPr>
          <a:lstStyle/>
          <a:p>
            <a:pPr algn="just" rtl="1"/>
            <a:r>
              <a:rPr lang="ar-SA" sz="3200" b="1" dirty="0"/>
              <a:t>ثانياً: تحديد جزء السوق/الجمهور المرغوب التأثير فيه</a:t>
            </a:r>
            <a:endParaRPr lang="en-US" sz="3200" dirty="0"/>
          </a:p>
          <a:p>
            <a:pPr algn="just" rtl="1"/>
            <a:r>
              <a:rPr lang="ar-SA" sz="3200" dirty="0"/>
              <a:t> وذلك بالتعرف على حجم السوق (عدد الأفراد) وموقعها الجغرافي ، أعمار الأفراد، التعليم ، جنسيتهم، متوسط الدخل … الخ.</a:t>
            </a:r>
            <a:endParaRPr lang="en-US" sz="3200" dirty="0"/>
          </a:p>
          <a:p>
            <a:pPr algn="just" rtl="1"/>
            <a:r>
              <a:rPr lang="ar-SA" sz="3200" b="1" dirty="0"/>
              <a:t>ثالثاً: اختيار المعلومات والمؤثرات  التي تتضمنتها الحملة الإعلانية</a:t>
            </a:r>
            <a:endParaRPr lang="en-US" sz="3200" dirty="0"/>
          </a:p>
          <a:p>
            <a:pPr marL="0" indent="0" algn="just" rtl="1">
              <a:buNone/>
            </a:pPr>
            <a:r>
              <a:rPr lang="ar-SA" sz="3200" dirty="0"/>
              <a:t>وذلك بتأكيد جودة السلعة وتحقيق  الوفورات ، تميز السلعة عن منافستها وغيره. وكذلك يلزم  اختيار أنواع المؤثرات المناسبة فمثلاً مؤثرات الرجل تختلف عن النساء ومؤثرات الكبار تختلف عن الأطفال ومؤثرات المتعلمين تختلف عن </a:t>
            </a:r>
            <a:r>
              <a:rPr lang="ar-SA" sz="3200" dirty="0" smtClean="0"/>
              <a:t>الأميين</a:t>
            </a:r>
            <a:endParaRPr lang="en-US" sz="3200" dirty="0"/>
          </a:p>
        </p:txBody>
      </p:sp>
    </p:spTree>
    <p:extLst>
      <p:ext uri="{BB962C8B-B14F-4D97-AF65-F5344CB8AC3E}">
        <p14:creationId xmlns:p14="http://schemas.microsoft.com/office/powerpoint/2010/main" val="3853472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 rtl="1"/>
            <a:r>
              <a:rPr lang="ar-SA" b="1" dirty="0"/>
              <a:t>رابعاً: تقدير ميزانية الإعلان</a:t>
            </a:r>
            <a:endParaRPr lang="en-US" dirty="0"/>
          </a:p>
          <a:p>
            <a:pPr marL="0" indent="0" algn="just" rtl="1">
              <a:buNone/>
            </a:pPr>
            <a:r>
              <a:rPr lang="ar-SA" dirty="0"/>
              <a:t>ميزانية الإعلان هي المبالغ المالية التي يخصصها  المشروع  لغرض الإعلان لفترة زمنية معينة كعام مثلاً وهنالك أربع طرق لتحديد ميزانية الإعلان هي:</a:t>
            </a:r>
            <a:endParaRPr lang="en-US" dirty="0"/>
          </a:p>
          <a:p>
            <a:pPr algn="just" rtl="1"/>
            <a:r>
              <a:rPr lang="ar-SA" b="1" dirty="0"/>
              <a:t>(أ) الميزانية التي تعتمد على قدرة المشروع المالية على الدفع</a:t>
            </a:r>
            <a:endParaRPr lang="en-US" dirty="0"/>
          </a:p>
          <a:p>
            <a:pPr marL="0" indent="0" algn="just" rtl="1">
              <a:buNone/>
            </a:pPr>
            <a:r>
              <a:rPr lang="ar-SA" dirty="0"/>
              <a:t>تكون ميزانية الإعلان حسب الإمكانات المالية المتاحة  للمشروع ويعاب على هذه الطريقة صعوبة التخطيط وتؤدي إلى الإسراف في حالة عدم وجود أهداف .</a:t>
            </a:r>
            <a:endParaRPr lang="en-US" dirty="0"/>
          </a:p>
          <a:p>
            <a:pPr algn="just" rtl="1"/>
            <a:r>
              <a:rPr lang="ar-SA" b="1" dirty="0"/>
              <a:t>(ب) الميزانية التي تعتمد  على نسبة المبيعات الإجمالية</a:t>
            </a:r>
            <a:endParaRPr lang="en-US" dirty="0"/>
          </a:p>
          <a:p>
            <a:pPr marL="0" indent="0" algn="just" rtl="1">
              <a:buNone/>
            </a:pPr>
            <a:r>
              <a:rPr lang="ar-SA" dirty="0"/>
              <a:t>يحدد المنفق على الإعلان على أساس نسبة مئوية محددة من المبيعات سواء الحالية أو التقديرية / المتوقعة أو كنسبة من سعر بيع السلعة </a:t>
            </a:r>
            <a:r>
              <a:rPr lang="ar-SA" b="1" dirty="0"/>
              <a:t>وتستند هذه الطريقة على الآتي:</a:t>
            </a:r>
            <a:endParaRPr lang="en-US" dirty="0"/>
          </a:p>
          <a:p>
            <a:pPr algn="just" rtl="1"/>
            <a:r>
              <a:rPr lang="en-US" dirty="0">
                <a:sym typeface="Times New Roman"/>
              </a:rPr>
              <a:t></a:t>
            </a:r>
            <a:r>
              <a:rPr lang="ar-SA" dirty="0"/>
              <a:t>(</a:t>
            </a:r>
            <a:r>
              <a:rPr lang="en-US" dirty="0"/>
              <a:t>i</a:t>
            </a:r>
            <a:r>
              <a:rPr lang="ar-SA" dirty="0"/>
              <a:t>) تأخذ في الحسبان قدرة المشروع على الدفع .</a:t>
            </a:r>
            <a:endParaRPr lang="en-US" dirty="0"/>
          </a:p>
          <a:p>
            <a:pPr algn="just"/>
            <a:endParaRPr lang="en-US" dirty="0"/>
          </a:p>
        </p:txBody>
      </p:sp>
    </p:spTree>
    <p:extLst>
      <p:ext uri="{BB962C8B-B14F-4D97-AF65-F5344CB8AC3E}">
        <p14:creationId xmlns:p14="http://schemas.microsoft.com/office/powerpoint/2010/main" val="3683346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a:bodyPr>
          <a:lstStyle/>
          <a:p>
            <a:pPr algn="r" rtl="1"/>
            <a:r>
              <a:rPr lang="ar-SA" sz="3200" b="1" dirty="0"/>
              <a:t>(</a:t>
            </a:r>
            <a:r>
              <a:rPr lang="en-US" sz="3200" b="1" dirty="0"/>
              <a:t>ii</a:t>
            </a:r>
            <a:r>
              <a:rPr lang="ar-SA" sz="3200" b="1" dirty="0"/>
              <a:t>) تضع في الاعتبار العلاقة بين كل من تكلفة الإعلان وسعر البيع وربح الوحدة المبيعة.</a:t>
            </a:r>
            <a:endParaRPr lang="en-US" sz="3200" b="1" dirty="0"/>
          </a:p>
          <a:p>
            <a:pPr algn="r" rtl="1"/>
            <a:r>
              <a:rPr lang="ar-SA" sz="3200" b="1" dirty="0"/>
              <a:t>(</a:t>
            </a:r>
            <a:r>
              <a:rPr lang="en-US" sz="3200" b="1" dirty="0"/>
              <a:t>iii</a:t>
            </a:r>
            <a:r>
              <a:rPr lang="ar-SA" sz="3200" b="1" dirty="0"/>
              <a:t>) تحد من عملية الإسراف في مجال الإعلان.</a:t>
            </a:r>
            <a:endParaRPr lang="en-US" sz="3200" b="1" dirty="0"/>
          </a:p>
          <a:p>
            <a:pPr algn="r" rtl="1"/>
            <a:r>
              <a:rPr lang="ar-SA" sz="3200" b="1" dirty="0"/>
              <a:t>أما عيوبها فتتمثل في الآتي:</a:t>
            </a:r>
            <a:endParaRPr lang="en-US" sz="3200" b="1" dirty="0"/>
          </a:p>
          <a:p>
            <a:pPr algn="r" rtl="1"/>
            <a:r>
              <a:rPr lang="ar-SA" sz="3200" b="1" dirty="0"/>
              <a:t>(</a:t>
            </a:r>
            <a:r>
              <a:rPr lang="en-US" sz="3200" b="1" dirty="0"/>
              <a:t>i</a:t>
            </a:r>
            <a:r>
              <a:rPr lang="ar-SA" sz="3200" b="1" dirty="0"/>
              <a:t>) تفترض أن الإعلان متغير تابع للمبيعات بينما قد يكون الإعلان هو المتغير المستقل .</a:t>
            </a:r>
            <a:endParaRPr lang="en-US" sz="3200" b="1" dirty="0"/>
          </a:p>
          <a:p>
            <a:pPr algn="r" rtl="1"/>
            <a:r>
              <a:rPr lang="ar-SA" sz="3200" b="1" dirty="0"/>
              <a:t>(</a:t>
            </a:r>
            <a:r>
              <a:rPr lang="en-US" sz="3200" b="1" dirty="0"/>
              <a:t>ii</a:t>
            </a:r>
            <a:r>
              <a:rPr lang="ar-SA" sz="3200" b="1" dirty="0"/>
              <a:t>) عدم إمكانية التخطيط.</a:t>
            </a:r>
            <a:endParaRPr lang="en-US" sz="3200" b="1" dirty="0"/>
          </a:p>
          <a:p>
            <a:pPr algn="r" rtl="1"/>
            <a:r>
              <a:rPr lang="ar-SA" sz="3200" b="1" dirty="0"/>
              <a:t>(</a:t>
            </a:r>
            <a:r>
              <a:rPr lang="en-US" sz="3200" b="1" dirty="0"/>
              <a:t>iii</a:t>
            </a:r>
            <a:r>
              <a:rPr lang="ar-SA" sz="3200" b="1" dirty="0"/>
              <a:t>) ليس هناك أساس أو قاعدة لتحديد النسبة التي على أساسها سيتم الإنفاق الإعلاني إلا الاعتماد على النسبة السابقة.</a:t>
            </a:r>
            <a:endParaRPr lang="en-US" sz="3200" b="1" dirty="0"/>
          </a:p>
          <a:p>
            <a:pPr algn="r"/>
            <a:endParaRPr lang="en-US" sz="3200" b="1" dirty="0"/>
          </a:p>
        </p:txBody>
      </p:sp>
    </p:spTree>
    <p:extLst>
      <p:ext uri="{BB962C8B-B14F-4D97-AF65-F5344CB8AC3E}">
        <p14:creationId xmlns:p14="http://schemas.microsoft.com/office/powerpoint/2010/main" val="3011975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lstStyle/>
          <a:p>
            <a:pPr algn="r" rtl="1"/>
            <a:r>
              <a:rPr lang="ar-SA" b="1" dirty="0"/>
              <a:t>(ج) الميزانية التي تعتمد على مضاهاة الإنفاق الإعلاني للمنافسين</a:t>
            </a:r>
            <a:endParaRPr lang="en-US" dirty="0"/>
          </a:p>
          <a:p>
            <a:pPr algn="r" rtl="1"/>
            <a:r>
              <a:rPr lang="ar-SA" dirty="0"/>
              <a:t>وذلك بتحديد المنفق على الإعلان حسب ما ينفقه المنافسون .</a:t>
            </a:r>
            <a:endParaRPr lang="en-US" dirty="0"/>
          </a:p>
          <a:p>
            <a:pPr algn="r" rtl="1"/>
            <a:r>
              <a:rPr lang="ar-SA" b="1" dirty="0"/>
              <a:t>ومن مزايا هذه الطريقة ما يلي:</a:t>
            </a:r>
            <a:endParaRPr lang="en-US" dirty="0"/>
          </a:p>
          <a:p>
            <a:pPr algn="r" rtl="1"/>
            <a:r>
              <a:rPr lang="ar-SA" dirty="0"/>
              <a:t>(</a:t>
            </a:r>
            <a:r>
              <a:rPr lang="en-US" dirty="0"/>
              <a:t>i</a:t>
            </a:r>
            <a:r>
              <a:rPr lang="ar-SA" dirty="0"/>
              <a:t>) تعكس الإنفاق المثالي.</a:t>
            </a:r>
            <a:endParaRPr lang="en-US" dirty="0"/>
          </a:p>
          <a:p>
            <a:pPr algn="r" rtl="1"/>
            <a:r>
              <a:rPr lang="ar-SA" dirty="0"/>
              <a:t>(</a:t>
            </a:r>
            <a:r>
              <a:rPr lang="en-US" dirty="0"/>
              <a:t>ii</a:t>
            </a:r>
            <a:r>
              <a:rPr lang="ar-SA" dirty="0"/>
              <a:t>) تحول دون وجود حروب إعلانية.</a:t>
            </a:r>
            <a:endParaRPr lang="en-US" dirty="0"/>
          </a:p>
          <a:p>
            <a:pPr algn="r" rtl="1"/>
            <a:r>
              <a:rPr lang="ar-SA" dirty="0"/>
              <a:t>أما عيوبها فتتمثل في الآتي:</a:t>
            </a:r>
            <a:endParaRPr lang="en-US" dirty="0"/>
          </a:p>
          <a:p>
            <a:pPr algn="r" rtl="1"/>
            <a:r>
              <a:rPr lang="ar-SA" dirty="0"/>
              <a:t>(</a:t>
            </a:r>
            <a:r>
              <a:rPr lang="en-US" dirty="0"/>
              <a:t>i</a:t>
            </a:r>
            <a:r>
              <a:rPr lang="ar-SA" dirty="0"/>
              <a:t>) أنه لا يمكن قبول ما سبق من مزايا لأن إنفاق الشركات المنافسة قد يكون غير مثالي.</a:t>
            </a:r>
            <a:endParaRPr lang="en-US" dirty="0"/>
          </a:p>
          <a:p>
            <a:pPr algn="r" rtl="1"/>
            <a:r>
              <a:rPr lang="ar-SA" dirty="0"/>
              <a:t>(</a:t>
            </a:r>
            <a:r>
              <a:rPr lang="en-US" dirty="0"/>
              <a:t>ii</a:t>
            </a:r>
            <a:r>
              <a:rPr lang="ar-SA" dirty="0"/>
              <a:t>) اختلاف الشركات يؤدي إلى اختلاف أساس تحديد المنفق على الإعلان في كل منها.</a:t>
            </a:r>
            <a:endParaRPr lang="en-US" dirty="0"/>
          </a:p>
          <a:p>
            <a:pPr algn="r" rtl="1"/>
            <a:r>
              <a:rPr lang="ar-SA" dirty="0"/>
              <a:t>(</a:t>
            </a:r>
            <a:r>
              <a:rPr lang="en-US" dirty="0"/>
              <a:t>iii</a:t>
            </a:r>
            <a:r>
              <a:rPr lang="ar-SA" dirty="0"/>
              <a:t>) تصعب معرفة ما تنفقه بعض الشركات المنافسة على الإعلان لاعتبار ذلك من البيانات السرية.</a:t>
            </a:r>
            <a:endParaRPr lang="en-US" dirty="0"/>
          </a:p>
          <a:p>
            <a:pPr algn="r"/>
            <a:endParaRPr lang="en-US" dirty="0"/>
          </a:p>
        </p:txBody>
      </p:sp>
    </p:spTree>
    <p:extLst>
      <p:ext uri="{BB962C8B-B14F-4D97-AF65-F5344CB8AC3E}">
        <p14:creationId xmlns:p14="http://schemas.microsoft.com/office/powerpoint/2010/main" val="477498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908720"/>
            <a:ext cx="8229600" cy="5415880"/>
          </a:xfrm>
        </p:spPr>
        <p:txBody>
          <a:bodyPr>
            <a:normAutofit/>
          </a:bodyPr>
          <a:lstStyle/>
          <a:p>
            <a:pPr algn="justLow" rtl="1"/>
            <a:r>
              <a:rPr lang="ar-SA" sz="3200" b="1" dirty="0"/>
              <a:t>(د) الميزانية التي تعتمد على الأهداف المطلوب تحقيقها</a:t>
            </a:r>
            <a:endParaRPr lang="en-US" sz="3200" dirty="0"/>
          </a:p>
          <a:p>
            <a:pPr algn="justLow" rtl="1"/>
            <a:r>
              <a:rPr lang="ar-SA" sz="3200" dirty="0"/>
              <a:t>يتم تحديد الأهداف ثم حساب الأعمال لإنجاز الأهداف ثم حساب التكاليف الخاصة لإنجاز هذه الأعمال ومجموع هذه التكاليف هي ميزانية الإعلان. وتحوز هذه الطريقة رضاء المسئولين عن الإعلان، وتطبقها عدد كبير من الشركات ومشكلتها الأساسية تتمثل في أنها لا توضح الكيفية التي يتم بها تحديد الأهداف واختيارها.</a:t>
            </a:r>
            <a:endParaRPr lang="en-US" sz="3200" dirty="0"/>
          </a:p>
          <a:p>
            <a:pPr algn="justLow"/>
            <a:endParaRPr lang="en-US" sz="3200" dirty="0"/>
          </a:p>
        </p:txBody>
      </p:sp>
    </p:spTree>
    <p:extLst>
      <p:ext uri="{BB962C8B-B14F-4D97-AF65-F5344CB8AC3E}">
        <p14:creationId xmlns:p14="http://schemas.microsoft.com/office/powerpoint/2010/main" val="1574817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88640"/>
            <a:ext cx="8229600" cy="1440160"/>
          </a:xfrm>
        </p:spPr>
        <p:txBody>
          <a:bodyPr>
            <a:normAutofit fontScale="90000"/>
          </a:bodyPr>
          <a:lstStyle/>
          <a:p>
            <a:pPr algn="r"/>
            <a:r>
              <a:rPr lang="ar-SA" b="1" dirty="0"/>
              <a:t>خامساً: اختيار وسائل النشر</a:t>
            </a:r>
            <a:r>
              <a:rPr lang="en-US" dirty="0"/>
              <a:t/>
            </a:r>
            <a:br>
              <a:rPr lang="en-US" dirty="0"/>
            </a:br>
            <a:endParaRPr lang="en-US" dirty="0"/>
          </a:p>
        </p:txBody>
      </p:sp>
      <p:sp>
        <p:nvSpPr>
          <p:cNvPr id="3" name="عنصر نائب للمحتوى 2"/>
          <p:cNvSpPr>
            <a:spLocks noGrp="1"/>
          </p:cNvSpPr>
          <p:nvPr>
            <p:ph idx="1"/>
          </p:nvPr>
        </p:nvSpPr>
        <p:spPr>
          <a:xfrm>
            <a:off x="457200" y="1196752"/>
            <a:ext cx="8229600" cy="5328592"/>
          </a:xfrm>
        </p:spPr>
        <p:txBody>
          <a:bodyPr>
            <a:noAutofit/>
          </a:bodyPr>
          <a:lstStyle/>
          <a:p>
            <a:pPr algn="justLow" rtl="1"/>
            <a:r>
              <a:rPr lang="ar-SA" sz="2800" dirty="0"/>
              <a:t>حتى يمكن تحقيق الفائدة الكبرى من الميزانية الإعلانية ، يجب على المسئولين في المشروع وضع خطة متكاملة لاستخدام وسائل النشر ويعني ذلك المفاضلة بين وسائل النشر المتاحة ومقارنة مزايا وعيوب كل منها ومناسبته لظروف المشروع الخاصة . ويجب عند الاختيار بين وسائل النشر المختلفة التعرف على تكلفة كل منها ، والمقصود بالتكلفة هنا التكلفة النسبية  لكل وسيلة وليس التكلفة الكلية،  ويرجع ذلك إلى اختلاف معدلات توزيع الجرائد والمجلات واختلاف معدلات المشاهدة أو الاستماع لكل برنامج تلفزيوني أو إذاعي لذا يجب المفاضلة بين وسائل النشر ليس على أساس تكلفتها الكلية بل على أساس ما تكلفه عملية توصيل الرسالة الإعلانية إلى وحدة واحدة من المشترين المرتقبين </a:t>
            </a:r>
            <a:r>
              <a:rPr lang="ar-SA" sz="2800" b="1" dirty="0"/>
              <a:t>ويمكن توضيح مزايا وعيوب وسائل  النشر على النحو التالي.</a:t>
            </a:r>
            <a:endParaRPr lang="en-US" sz="2800" b="1" dirty="0"/>
          </a:p>
          <a:p>
            <a:pPr algn="justLow" rtl="1"/>
            <a:endParaRPr lang="en-US" sz="2800" dirty="0"/>
          </a:p>
        </p:txBody>
      </p:sp>
    </p:spTree>
    <p:extLst>
      <p:ext uri="{BB962C8B-B14F-4D97-AF65-F5344CB8AC3E}">
        <p14:creationId xmlns:p14="http://schemas.microsoft.com/office/powerpoint/2010/main" val="1055117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Low" rtl="1"/>
            <a:r>
              <a:rPr lang="ar-SA" b="1" dirty="0">
                <a:solidFill>
                  <a:srgbClr val="FF0000"/>
                </a:solidFill>
              </a:rPr>
              <a:t>(أ) الإعلان في الجرائد</a:t>
            </a:r>
            <a:endParaRPr lang="en-US" dirty="0">
              <a:solidFill>
                <a:srgbClr val="FF0000"/>
              </a:solidFill>
            </a:endParaRPr>
          </a:p>
          <a:p>
            <a:pPr algn="justLow" rtl="1"/>
            <a:r>
              <a:rPr lang="ar-SA" b="1" dirty="0"/>
              <a:t> </a:t>
            </a:r>
            <a:r>
              <a:rPr lang="ar-SA" b="1" dirty="0">
                <a:solidFill>
                  <a:srgbClr val="FF0000"/>
                </a:solidFill>
              </a:rPr>
              <a:t>المزايا</a:t>
            </a:r>
            <a:r>
              <a:rPr lang="ar-SA" b="1" dirty="0"/>
              <a:t> </a:t>
            </a:r>
            <a:r>
              <a:rPr lang="ar-SA" dirty="0"/>
              <a:t>تتمثل في الانتشار والقدرة على التكرار وسرعة الانتشار وانخفاض التكلفة النسبية .</a:t>
            </a:r>
            <a:endParaRPr lang="en-US" dirty="0"/>
          </a:p>
          <a:p>
            <a:pPr algn="justLow" rtl="1"/>
            <a:r>
              <a:rPr lang="ar-SA" b="1" dirty="0">
                <a:solidFill>
                  <a:srgbClr val="FF0000"/>
                </a:solidFill>
              </a:rPr>
              <a:t>أما العيوب </a:t>
            </a:r>
            <a:r>
              <a:rPr lang="ar-SA" dirty="0"/>
              <a:t>فتتمثل في قصر عمر الجرائد وإمكانية عدم الملاحظة وصعوبة استخدام الإعلان الملون وانخفاض جودة الورق.</a:t>
            </a:r>
            <a:endParaRPr lang="en-US" dirty="0"/>
          </a:p>
          <a:p>
            <a:pPr algn="justLow" rtl="1"/>
            <a:r>
              <a:rPr lang="ar-SA" dirty="0"/>
              <a:t> </a:t>
            </a:r>
            <a:endParaRPr lang="en-US" dirty="0"/>
          </a:p>
          <a:p>
            <a:pPr algn="justLow" rtl="1"/>
            <a:r>
              <a:rPr lang="ar-SA" dirty="0"/>
              <a:t> </a:t>
            </a:r>
            <a:endParaRPr lang="en-US" dirty="0"/>
          </a:p>
          <a:p>
            <a:pPr algn="justLow" rtl="1"/>
            <a:r>
              <a:rPr lang="ar-SA" b="1" dirty="0">
                <a:solidFill>
                  <a:srgbClr val="FF0000"/>
                </a:solidFill>
              </a:rPr>
              <a:t>(ب) الإعلان في المجلات</a:t>
            </a:r>
            <a:endParaRPr lang="en-US" dirty="0">
              <a:solidFill>
                <a:srgbClr val="FF0000"/>
              </a:solidFill>
            </a:endParaRPr>
          </a:p>
          <a:p>
            <a:pPr algn="justLow" rtl="1"/>
            <a:r>
              <a:rPr lang="ar-SA" b="1" dirty="0"/>
              <a:t> </a:t>
            </a:r>
            <a:r>
              <a:rPr lang="ar-SA" b="1" dirty="0">
                <a:solidFill>
                  <a:srgbClr val="FF0000"/>
                </a:solidFill>
              </a:rPr>
              <a:t>المزايا </a:t>
            </a:r>
            <a:r>
              <a:rPr lang="ar-SA" b="1" dirty="0"/>
              <a:t>تتمثل </a:t>
            </a:r>
            <a:r>
              <a:rPr lang="ar-SA" dirty="0"/>
              <a:t>في الوصول إلى الجمهور الخاص وطول عمر المجلات وتعدد  الأشخاص المتداولين وجودة الورق وإمكانية استخدام الإعلان الملون.</a:t>
            </a:r>
            <a:endParaRPr lang="en-US" dirty="0"/>
          </a:p>
          <a:p>
            <a:pPr algn="justLow" rtl="1"/>
            <a:r>
              <a:rPr lang="ar-SA" b="1" dirty="0">
                <a:solidFill>
                  <a:srgbClr val="FF0000"/>
                </a:solidFill>
              </a:rPr>
              <a:t>أما العيوب</a:t>
            </a:r>
            <a:r>
              <a:rPr lang="ar-SA" dirty="0">
                <a:solidFill>
                  <a:srgbClr val="FF0000"/>
                </a:solidFill>
              </a:rPr>
              <a:t> </a:t>
            </a:r>
            <a:r>
              <a:rPr lang="ar-SA" dirty="0"/>
              <a:t>فتتمثل في ارتفاع التكلفة النسبية وإمكانية عدم الملاحظة</a:t>
            </a:r>
            <a:endParaRPr lang="en-US" dirty="0"/>
          </a:p>
        </p:txBody>
      </p:sp>
    </p:spTree>
    <p:extLst>
      <p:ext uri="{BB962C8B-B14F-4D97-AF65-F5344CB8AC3E}">
        <p14:creationId xmlns:p14="http://schemas.microsoft.com/office/powerpoint/2010/main" val="3347756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Low" rtl="1"/>
            <a:r>
              <a:rPr lang="ar-SA" b="1" dirty="0">
                <a:solidFill>
                  <a:srgbClr val="FF0000"/>
                </a:solidFill>
              </a:rPr>
              <a:t>(ج) الإعلان في التلفزيون</a:t>
            </a:r>
            <a:endParaRPr lang="en-US" dirty="0">
              <a:solidFill>
                <a:srgbClr val="FF0000"/>
              </a:solidFill>
            </a:endParaRPr>
          </a:p>
          <a:p>
            <a:pPr algn="justLow" rtl="1"/>
            <a:r>
              <a:rPr lang="ar-SA" b="1" dirty="0"/>
              <a:t> المزايا تتمثل </a:t>
            </a:r>
            <a:r>
              <a:rPr lang="ar-SA" dirty="0"/>
              <a:t>في اختيار  البرنامج التلفزيوني المناسب وسعة الانتشار وإمكانية استخدام الصوت والصورة والحركة ويمكن توضيح كيفية الاستخدام .</a:t>
            </a:r>
            <a:endParaRPr lang="en-US" dirty="0"/>
          </a:p>
          <a:p>
            <a:pPr algn="justLow" rtl="1"/>
            <a:r>
              <a:rPr lang="ar-SA" b="1" dirty="0"/>
              <a:t>أما العيوب </a:t>
            </a:r>
            <a:r>
              <a:rPr lang="ar-SA" dirty="0"/>
              <a:t>فتتمثل في ارتفاع التكلفة الكلية وقصر عمر الرسالة وعدم إمكانية  الاسترجاع والحاجة إلى مهارات وخبرات في الإخراج.</a:t>
            </a:r>
            <a:endParaRPr lang="en-US" dirty="0"/>
          </a:p>
          <a:p>
            <a:pPr algn="justLow" rtl="1"/>
            <a:r>
              <a:rPr lang="ar-SA" b="1" dirty="0">
                <a:solidFill>
                  <a:srgbClr val="FF0000"/>
                </a:solidFill>
              </a:rPr>
              <a:t>(د) الإعلان في الإذاعة</a:t>
            </a:r>
            <a:endParaRPr lang="en-US" dirty="0">
              <a:solidFill>
                <a:srgbClr val="FF0000"/>
              </a:solidFill>
            </a:endParaRPr>
          </a:p>
          <a:p>
            <a:pPr algn="justLow" rtl="1"/>
            <a:r>
              <a:rPr lang="ar-SA" b="1" dirty="0"/>
              <a:t> المزايا تتمثل </a:t>
            </a:r>
            <a:r>
              <a:rPr lang="ar-SA" dirty="0"/>
              <a:t>في سعة الانتشار  وإمكانية اختيار الوقت المناسب وتأثير الصلة الشخصية مع المذيعين إيجابياً وانخفاض التكلفة النسبية وإمكانية التكرار.</a:t>
            </a:r>
            <a:endParaRPr lang="en-US" dirty="0"/>
          </a:p>
          <a:p>
            <a:pPr algn="justLow" rtl="1"/>
            <a:r>
              <a:rPr lang="ar-SA" b="1" dirty="0"/>
              <a:t>أما العيوب </a:t>
            </a:r>
            <a:r>
              <a:rPr lang="ar-SA" dirty="0"/>
              <a:t>فتتمثل في قصر الرسالة على وصف  السلعة والحاجة إلى تكرار الرسالة وقصر عمر  الرسالة وعدم إمكانية الاسترجاع.</a:t>
            </a:r>
            <a:endParaRPr lang="en-US" dirty="0"/>
          </a:p>
          <a:p>
            <a:pPr algn="justLow"/>
            <a:endParaRPr lang="en-US" dirty="0"/>
          </a:p>
        </p:txBody>
      </p:sp>
    </p:spTree>
    <p:extLst>
      <p:ext uri="{BB962C8B-B14F-4D97-AF65-F5344CB8AC3E}">
        <p14:creationId xmlns:p14="http://schemas.microsoft.com/office/powerpoint/2010/main" val="200430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39552" y="0"/>
            <a:ext cx="8229600" cy="1143000"/>
          </a:xfrm>
        </p:spPr>
        <p:txBody>
          <a:bodyPr/>
          <a:lstStyle/>
          <a:p>
            <a:pPr algn="r"/>
            <a:r>
              <a:rPr lang="ar-SA" sz="5400" b="1" dirty="0"/>
              <a:t>أنواع الأسواق</a:t>
            </a:r>
            <a:r>
              <a:rPr lang="ar-AE" sz="5400" b="1" dirty="0"/>
              <a:t> :</a:t>
            </a:r>
            <a:endParaRPr lang="en-US" dirty="0"/>
          </a:p>
        </p:txBody>
      </p:sp>
      <p:sp>
        <p:nvSpPr>
          <p:cNvPr id="3" name="عنصر نائب للمحتوى 2"/>
          <p:cNvSpPr>
            <a:spLocks noGrp="1"/>
          </p:cNvSpPr>
          <p:nvPr>
            <p:ph idx="1"/>
          </p:nvPr>
        </p:nvSpPr>
        <p:spPr>
          <a:xfrm>
            <a:off x="457200" y="1268760"/>
            <a:ext cx="8229600" cy="5055840"/>
          </a:xfrm>
        </p:spPr>
        <p:txBody>
          <a:bodyPr>
            <a:noAutofit/>
          </a:bodyPr>
          <a:lstStyle/>
          <a:p>
            <a:pPr algn="justLow" rtl="1"/>
            <a:r>
              <a:rPr lang="ar-SA" sz="2400" b="1" dirty="0">
                <a:solidFill>
                  <a:srgbClr val="C00000"/>
                </a:solidFill>
              </a:rPr>
              <a:t>(3) سوق الوسطاء</a:t>
            </a:r>
            <a:endParaRPr lang="en-US" sz="2400" dirty="0">
              <a:solidFill>
                <a:srgbClr val="C00000"/>
              </a:solidFill>
            </a:endParaRPr>
          </a:p>
          <a:p>
            <a:pPr marL="0" indent="0" algn="justLow" rtl="1">
              <a:buNone/>
            </a:pPr>
            <a:r>
              <a:rPr lang="ar-SA" sz="2400" b="1" dirty="0"/>
              <a:t>وتضم الأفراد والمنظمات التي تشترى الخدمات بغرض إعادة البيع وتحقيق الربح دون إدخال أي تعديلات عليها </a:t>
            </a:r>
            <a:endParaRPr lang="en-US" sz="2400" b="1" dirty="0"/>
          </a:p>
          <a:p>
            <a:pPr algn="justLow" rtl="1"/>
            <a:r>
              <a:rPr lang="ar-SA" sz="2400" b="1" dirty="0">
                <a:solidFill>
                  <a:srgbClr val="C00000"/>
                </a:solidFill>
              </a:rPr>
              <a:t>(4) سوق المنظمات الحكومية</a:t>
            </a:r>
            <a:endParaRPr lang="en-US" sz="2400" dirty="0">
              <a:solidFill>
                <a:srgbClr val="C00000"/>
              </a:solidFill>
            </a:endParaRPr>
          </a:p>
          <a:p>
            <a:pPr marL="0" indent="0" algn="justLow" rtl="1">
              <a:buNone/>
            </a:pPr>
            <a:r>
              <a:rPr lang="ar-SA" sz="2400" b="1" dirty="0"/>
              <a:t>وتضم الوحدات الحكومية التي تشترى المنتجات بغرض تنفيذ وأداء الوظائف والخدمات لجمهور المتعاملين.</a:t>
            </a:r>
            <a:endParaRPr lang="en-US" sz="2400" b="1" dirty="0"/>
          </a:p>
          <a:p>
            <a:pPr algn="justLow" rtl="1"/>
            <a:r>
              <a:rPr lang="ar-SA" sz="2400" b="1" dirty="0">
                <a:solidFill>
                  <a:srgbClr val="C00000"/>
                </a:solidFill>
              </a:rPr>
              <a:t>(5) السوق الخيري </a:t>
            </a:r>
            <a:r>
              <a:rPr lang="ar-SA" sz="2400" b="1" dirty="0" smtClean="0">
                <a:solidFill>
                  <a:srgbClr val="C00000"/>
                </a:solidFill>
              </a:rPr>
              <a:t>والاجتماعي</a:t>
            </a:r>
            <a:endParaRPr lang="ar-AE" sz="2400" dirty="0">
              <a:solidFill>
                <a:srgbClr val="C00000"/>
              </a:solidFill>
            </a:endParaRPr>
          </a:p>
          <a:p>
            <a:pPr marL="0" indent="0" algn="justLow" rtl="1">
              <a:buNone/>
            </a:pPr>
            <a:r>
              <a:rPr lang="ar-SA" sz="2400" dirty="0" smtClean="0"/>
              <a:t> </a:t>
            </a:r>
            <a:r>
              <a:rPr lang="ar-SA" sz="2400" b="1" dirty="0"/>
              <a:t>وتضم المنظمات الخيرية والاجتماعية التي تقدم خدمات ونفعاً عاماً لأعضائها ولأبناء المجتمع دون مقابل أو ربح مثل النوادي والنقابات</a:t>
            </a:r>
            <a:r>
              <a:rPr lang="ar-SA" sz="2400" dirty="0"/>
              <a:t>.</a:t>
            </a:r>
            <a:endParaRPr lang="en-US" sz="2400" dirty="0"/>
          </a:p>
          <a:p>
            <a:pPr algn="justLow" rtl="1"/>
            <a:r>
              <a:rPr lang="ar-SA" sz="2400" b="1" dirty="0">
                <a:solidFill>
                  <a:srgbClr val="C00000"/>
                </a:solidFill>
              </a:rPr>
              <a:t>(6) السوق الدولي </a:t>
            </a:r>
            <a:endParaRPr lang="en-US" sz="2400" dirty="0">
              <a:solidFill>
                <a:srgbClr val="C00000"/>
              </a:solidFill>
            </a:endParaRPr>
          </a:p>
          <a:p>
            <a:pPr marL="0" indent="0" algn="justLow" rtl="1">
              <a:buNone/>
            </a:pPr>
            <a:r>
              <a:rPr lang="ar-SA" sz="2400" b="1" dirty="0"/>
              <a:t>تقع هذه السوق خارج الحدود الجغرافية للبلد أي في البلدان الأخرى وتضم جميع الأسواق السابقة مثل سوق الخليج العربي.</a:t>
            </a:r>
            <a:endParaRPr lang="en-US" sz="2400" b="1" dirty="0"/>
          </a:p>
          <a:p>
            <a:pPr algn="justLow"/>
            <a:endParaRPr lang="en-US" sz="2400" dirty="0"/>
          </a:p>
        </p:txBody>
      </p:sp>
    </p:spTree>
    <p:extLst>
      <p:ext uri="{BB962C8B-B14F-4D97-AF65-F5344CB8AC3E}">
        <p14:creationId xmlns:p14="http://schemas.microsoft.com/office/powerpoint/2010/main" val="459611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332656"/>
            <a:ext cx="8229600" cy="6408712"/>
          </a:xfrm>
        </p:spPr>
        <p:txBody>
          <a:bodyPr>
            <a:normAutofit lnSpcReduction="10000"/>
          </a:bodyPr>
          <a:lstStyle/>
          <a:p>
            <a:pPr algn="justLow" rtl="1"/>
            <a:r>
              <a:rPr lang="ar-SA" b="1" dirty="0">
                <a:solidFill>
                  <a:srgbClr val="FF0000"/>
                </a:solidFill>
              </a:rPr>
              <a:t>(هـ) الإعلان بالبريد المباشر</a:t>
            </a:r>
            <a:endParaRPr lang="en-US" dirty="0">
              <a:solidFill>
                <a:srgbClr val="FF0000"/>
              </a:solidFill>
            </a:endParaRPr>
          </a:p>
          <a:p>
            <a:pPr algn="justLow" rtl="1"/>
            <a:r>
              <a:rPr lang="ar-SA" b="1" dirty="0"/>
              <a:t> </a:t>
            </a:r>
            <a:r>
              <a:rPr lang="ar-SA" b="1" dirty="0">
                <a:solidFill>
                  <a:srgbClr val="FF0000"/>
                </a:solidFill>
              </a:rPr>
              <a:t>المزايا </a:t>
            </a:r>
            <a:r>
              <a:rPr lang="ar-SA" b="1" dirty="0"/>
              <a:t>تتمثل </a:t>
            </a:r>
            <a:r>
              <a:rPr lang="ar-SA" dirty="0"/>
              <a:t>في التركيز على المشترين المرتقبين والصورة الشخصية وجذب انتباه المستهلك والتصرف على تأثير الرسالة بسهولة . </a:t>
            </a:r>
            <a:endParaRPr lang="en-US" dirty="0"/>
          </a:p>
          <a:p>
            <a:pPr algn="justLow" rtl="1"/>
            <a:r>
              <a:rPr lang="ar-SA" b="1" dirty="0">
                <a:solidFill>
                  <a:srgbClr val="FF0000"/>
                </a:solidFill>
              </a:rPr>
              <a:t>أما العيوب </a:t>
            </a:r>
            <a:r>
              <a:rPr lang="ar-SA" dirty="0"/>
              <a:t>فتتمثل في الحاجة  للتعرف على العناوين للمستهلكين وارتفاع التكاليف نسبياً والحاجة إلى كفاءة الجهاز البريدي وإمكانية تقاضي المستهلك للرسالة.</a:t>
            </a:r>
            <a:endParaRPr lang="en-US" dirty="0"/>
          </a:p>
          <a:p>
            <a:pPr algn="justLow" rtl="1"/>
            <a:r>
              <a:rPr lang="ar-SA" b="1" dirty="0" smtClean="0">
                <a:solidFill>
                  <a:srgbClr val="FF0000"/>
                </a:solidFill>
              </a:rPr>
              <a:t>(</a:t>
            </a:r>
            <a:r>
              <a:rPr lang="ar-SA" b="1" dirty="0">
                <a:solidFill>
                  <a:srgbClr val="FF0000"/>
                </a:solidFill>
              </a:rPr>
              <a:t>و)  الإعلان في اللوحات</a:t>
            </a:r>
            <a:endParaRPr lang="en-US" dirty="0">
              <a:solidFill>
                <a:srgbClr val="FF0000"/>
              </a:solidFill>
            </a:endParaRPr>
          </a:p>
          <a:p>
            <a:pPr algn="justLow" rtl="1"/>
            <a:r>
              <a:rPr lang="ar-SA" b="1" dirty="0">
                <a:solidFill>
                  <a:srgbClr val="FF0000"/>
                </a:solidFill>
              </a:rPr>
              <a:t>المزايا</a:t>
            </a:r>
            <a:r>
              <a:rPr lang="ar-SA" b="1" dirty="0"/>
              <a:t> تتمثل</a:t>
            </a:r>
            <a:r>
              <a:rPr lang="ar-SA" dirty="0"/>
              <a:t> في انخفاض التكلفة وإمكانية استعمال الألوان والأضواء والإعلانات المجسمة وإمكانية عرض  الرسالة في الأماكن  التي يتركز فيها مرور الجمهور بكثرة مثل الملاعب وتسمح هذه الإعلانات بتكرار الرؤية.</a:t>
            </a:r>
            <a:endParaRPr lang="en-US" dirty="0"/>
          </a:p>
          <a:p>
            <a:pPr algn="justLow" rtl="1"/>
            <a:r>
              <a:rPr lang="ar-SA" b="1" dirty="0">
                <a:solidFill>
                  <a:srgbClr val="FF0000"/>
                </a:solidFill>
              </a:rPr>
              <a:t>أما العيوب </a:t>
            </a:r>
            <a:r>
              <a:rPr lang="ar-SA" dirty="0"/>
              <a:t>فتتمثل في قصر طول الرسالة وعدم إمكانية تفصيلها والحاجة للصيانة الدورية وتشويه الشكل العام للشوارع.</a:t>
            </a:r>
            <a:endParaRPr lang="en-US" dirty="0"/>
          </a:p>
          <a:p>
            <a:pPr algn="justLow" rtl="1"/>
            <a:r>
              <a:rPr lang="ar-SA" b="1" dirty="0">
                <a:solidFill>
                  <a:srgbClr val="FF0000"/>
                </a:solidFill>
              </a:rPr>
              <a:t>(ز) الإعلان في السينما</a:t>
            </a:r>
            <a:endParaRPr lang="en-US" dirty="0">
              <a:solidFill>
                <a:srgbClr val="FF0000"/>
              </a:solidFill>
            </a:endParaRPr>
          </a:p>
          <a:p>
            <a:pPr algn="justLow" rtl="1"/>
            <a:r>
              <a:rPr lang="ar-SA" b="1" dirty="0">
                <a:solidFill>
                  <a:srgbClr val="FF0000"/>
                </a:solidFill>
              </a:rPr>
              <a:t>المزايا</a:t>
            </a:r>
            <a:r>
              <a:rPr lang="ar-SA" b="1" dirty="0"/>
              <a:t> </a:t>
            </a:r>
            <a:r>
              <a:rPr lang="ar-SA" dirty="0"/>
              <a:t>تتمثل في إمكانية استعمال الصورة واللون.</a:t>
            </a:r>
            <a:endParaRPr lang="en-US" dirty="0"/>
          </a:p>
          <a:p>
            <a:pPr algn="justLow" rtl="1"/>
            <a:r>
              <a:rPr lang="ar-SA" b="1" dirty="0">
                <a:solidFill>
                  <a:srgbClr val="FF0000"/>
                </a:solidFill>
              </a:rPr>
              <a:t>أما العيوب </a:t>
            </a:r>
            <a:r>
              <a:rPr lang="ar-SA" dirty="0"/>
              <a:t>فتتمثل في إمكانية  عدم الاهتمام وعدم التركيز.</a:t>
            </a:r>
            <a:endParaRPr lang="en-US" dirty="0"/>
          </a:p>
          <a:p>
            <a:pPr algn="justLow"/>
            <a:endParaRPr lang="en-US" dirty="0"/>
          </a:p>
        </p:txBody>
      </p:sp>
    </p:spTree>
    <p:extLst>
      <p:ext uri="{BB962C8B-B14F-4D97-AF65-F5344CB8AC3E}">
        <p14:creationId xmlns:p14="http://schemas.microsoft.com/office/powerpoint/2010/main" val="445543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260648"/>
            <a:ext cx="8229600" cy="6336704"/>
          </a:xfrm>
        </p:spPr>
        <p:txBody>
          <a:bodyPr>
            <a:normAutofit/>
          </a:bodyPr>
          <a:lstStyle/>
          <a:p>
            <a:pPr algn="justLow" rtl="1"/>
            <a:r>
              <a:rPr lang="ar-SA" b="1" dirty="0">
                <a:solidFill>
                  <a:srgbClr val="FF0000"/>
                </a:solidFill>
              </a:rPr>
              <a:t>سادساً: التجهيز المادي للإعلان</a:t>
            </a:r>
            <a:endParaRPr lang="en-US" dirty="0">
              <a:solidFill>
                <a:srgbClr val="FF0000"/>
              </a:solidFill>
            </a:endParaRPr>
          </a:p>
          <a:p>
            <a:pPr marL="0" indent="0" algn="justLow" rtl="1">
              <a:buNone/>
            </a:pPr>
            <a:r>
              <a:rPr lang="ar-SA" dirty="0" smtClean="0"/>
              <a:t>  </a:t>
            </a:r>
            <a:r>
              <a:rPr lang="ar-SA" dirty="0"/>
              <a:t>تتدخل عوامل عديدة في تصميم الرسالة الإعلانية فمثلاً تؤثر صفات السلعة وديموغرافية المشترين المحتملين ونوع وسيلة النشر المستخدمة في نوعية هذا التصميم، كما تؤثر فيه بطريقة مباشرة المعلومات التي يرغب المشروع في توصيلها للمشترين المرتقبين وللوصول إلى الأهداف  المطلوبة من وراء الإعلان ويجب استخدام عناصر الرسالة الإعلانية من عناوين رئيسية وعناوين فرعية وصور توضيحية وجسم الرسالة وعلامات  المنتج  المميزة ، ما يحقق الكفاءة العالية في تحقيق الأهداف المرجوة.</a:t>
            </a:r>
            <a:endParaRPr lang="en-US" dirty="0"/>
          </a:p>
          <a:p>
            <a:pPr algn="justLow" rtl="1"/>
            <a:r>
              <a:rPr lang="ar-SA" b="1" dirty="0">
                <a:solidFill>
                  <a:srgbClr val="FF0000"/>
                </a:solidFill>
              </a:rPr>
              <a:t>سابعاً: اختبار القدرة </a:t>
            </a:r>
            <a:r>
              <a:rPr lang="ar-SA" b="1" dirty="0" err="1">
                <a:solidFill>
                  <a:srgbClr val="FF0000"/>
                </a:solidFill>
              </a:rPr>
              <a:t>الإقناعية</a:t>
            </a:r>
            <a:r>
              <a:rPr lang="ar-SA" b="1" dirty="0">
                <a:solidFill>
                  <a:srgbClr val="FF0000"/>
                </a:solidFill>
              </a:rPr>
              <a:t> للإعلان وقياس فاعلية الإعلان</a:t>
            </a:r>
            <a:endParaRPr lang="en-US" dirty="0">
              <a:solidFill>
                <a:srgbClr val="FF0000"/>
              </a:solidFill>
            </a:endParaRPr>
          </a:p>
          <a:p>
            <a:pPr marL="0" indent="0" algn="justLow" rtl="1">
              <a:buNone/>
            </a:pPr>
            <a:r>
              <a:rPr lang="ar-SA" dirty="0"/>
              <a:t>وذلك لاختبار قدرة الرسالة الإعلانية على لفت النظر وإثارة الاهتمام والإقناع وغيرها من الصفات التي تميز الإعلان الجيد ، أضف إلى ذلك قياس فاعلية الإعلان قبل النشر مثل الاستقصاء المباشر والملاحظة الآلية وبعد النشر مثل القدرة على التركيز والإدراك.</a:t>
            </a:r>
            <a:endParaRPr lang="en-US" dirty="0"/>
          </a:p>
          <a:p>
            <a:pPr algn="justLow"/>
            <a:endParaRPr lang="en-US" dirty="0"/>
          </a:p>
        </p:txBody>
      </p:sp>
    </p:spTree>
    <p:extLst>
      <p:ext uri="{BB962C8B-B14F-4D97-AF65-F5344CB8AC3E}">
        <p14:creationId xmlns:p14="http://schemas.microsoft.com/office/powerpoint/2010/main" val="838726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88640"/>
            <a:ext cx="8229600" cy="1143000"/>
          </a:xfrm>
        </p:spPr>
        <p:txBody>
          <a:bodyPr>
            <a:normAutofit/>
          </a:bodyPr>
          <a:lstStyle/>
          <a:p>
            <a:pPr algn="r" rtl="1"/>
            <a:r>
              <a:rPr lang="ar-SA" sz="6600" b="1" dirty="0"/>
              <a:t>البيع </a:t>
            </a:r>
            <a:r>
              <a:rPr lang="ar-SA" sz="6600" b="1" dirty="0" smtClean="0"/>
              <a:t>الشخصي</a:t>
            </a:r>
            <a:r>
              <a:rPr lang="en-US" sz="6600" b="1" dirty="0" smtClean="0"/>
              <a:t> :</a:t>
            </a:r>
            <a:r>
              <a:rPr lang="ar-SA" sz="6600" b="1" dirty="0" smtClean="0"/>
              <a:t> </a:t>
            </a:r>
            <a:endParaRPr lang="en-US" sz="6600" dirty="0"/>
          </a:p>
        </p:txBody>
      </p:sp>
      <p:sp>
        <p:nvSpPr>
          <p:cNvPr id="3" name="عنصر نائب للمحتوى 2"/>
          <p:cNvSpPr>
            <a:spLocks noGrp="1"/>
          </p:cNvSpPr>
          <p:nvPr>
            <p:ph idx="1"/>
          </p:nvPr>
        </p:nvSpPr>
        <p:spPr/>
        <p:txBody>
          <a:bodyPr>
            <a:normAutofit/>
          </a:bodyPr>
          <a:lstStyle/>
          <a:p>
            <a:pPr algn="justLow" rtl="1"/>
            <a:r>
              <a:rPr lang="ar-SA" sz="4000" b="1" dirty="0">
                <a:solidFill>
                  <a:srgbClr val="FF0000"/>
                </a:solidFill>
              </a:rPr>
              <a:t>تعريف البيع الشخصي ودوره  </a:t>
            </a:r>
            <a:endParaRPr lang="en-US" sz="4000" dirty="0">
              <a:solidFill>
                <a:srgbClr val="FF0000"/>
              </a:solidFill>
            </a:endParaRPr>
          </a:p>
          <a:p>
            <a:pPr algn="justLow" rtl="1"/>
            <a:r>
              <a:rPr lang="ar-SA" sz="4000" dirty="0"/>
              <a:t> </a:t>
            </a:r>
            <a:r>
              <a:rPr lang="ar-SA" sz="4000" dirty="0">
                <a:solidFill>
                  <a:srgbClr val="FF0000"/>
                </a:solidFill>
              </a:rPr>
              <a:t>البيع الشخصي هو :</a:t>
            </a:r>
            <a:endParaRPr lang="en-US" sz="4000" dirty="0">
              <a:solidFill>
                <a:srgbClr val="FF0000"/>
              </a:solidFill>
            </a:endParaRPr>
          </a:p>
          <a:p>
            <a:pPr marL="0" indent="0" algn="justLow" rtl="1">
              <a:buNone/>
            </a:pPr>
            <a:r>
              <a:rPr lang="ar-SA" sz="4000" dirty="0"/>
              <a:t>عملية اتصال شخصية بين البائع والمشتري يتم فيها تبادل المعلومات  لهدف إقناع المشتري المرتقب بشراء المنتج.</a:t>
            </a:r>
            <a:endParaRPr lang="en-US" sz="4000" dirty="0"/>
          </a:p>
          <a:p>
            <a:pPr algn="justLow"/>
            <a:endParaRPr lang="en-US" sz="4000" dirty="0"/>
          </a:p>
        </p:txBody>
      </p:sp>
    </p:spTree>
    <p:extLst>
      <p:ext uri="{BB962C8B-B14F-4D97-AF65-F5344CB8AC3E}">
        <p14:creationId xmlns:p14="http://schemas.microsoft.com/office/powerpoint/2010/main" val="23103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260648"/>
            <a:ext cx="8229600" cy="6768752"/>
          </a:xfrm>
        </p:spPr>
        <p:txBody>
          <a:bodyPr>
            <a:noAutofit/>
          </a:bodyPr>
          <a:lstStyle/>
          <a:p>
            <a:pPr algn="justLow" rtl="1"/>
            <a:r>
              <a:rPr lang="ar-SA" sz="2800" b="1" dirty="0">
                <a:solidFill>
                  <a:srgbClr val="FF0000"/>
                </a:solidFill>
              </a:rPr>
              <a:t>يتمثل دور رجل البيع في الآتي:</a:t>
            </a:r>
            <a:endParaRPr lang="en-US" sz="2800" dirty="0">
              <a:solidFill>
                <a:srgbClr val="FF0000"/>
              </a:solidFill>
            </a:endParaRPr>
          </a:p>
          <a:p>
            <a:pPr algn="justLow" rtl="1"/>
            <a:r>
              <a:rPr lang="ar-SA" sz="2800" dirty="0"/>
              <a:t>(1) شرح وتوضيح المنافع التي يحققها المنتج للعملاء.</a:t>
            </a:r>
            <a:endParaRPr lang="en-US" sz="2800" dirty="0"/>
          </a:p>
          <a:p>
            <a:pPr algn="justLow" rtl="1"/>
            <a:r>
              <a:rPr lang="ar-SA" sz="2800" dirty="0"/>
              <a:t>(2) شرح وتوضيح كيفية تشغيل المنتج واستخدامه للعملاء.</a:t>
            </a:r>
            <a:endParaRPr lang="en-US" sz="2800" dirty="0"/>
          </a:p>
          <a:p>
            <a:pPr algn="justLow" rtl="1"/>
            <a:r>
              <a:rPr lang="ar-SA" sz="2800" dirty="0"/>
              <a:t>(3) الرد على استفسارات واعتراضات العملاء.</a:t>
            </a:r>
            <a:endParaRPr lang="en-US" sz="2800" dirty="0"/>
          </a:p>
          <a:p>
            <a:pPr algn="justLow" rtl="1"/>
            <a:r>
              <a:rPr lang="ar-SA" sz="2800" dirty="0"/>
              <a:t>(4) تحديد شروط البيع وتوصيل أو تسليم البضاعة </a:t>
            </a:r>
            <a:r>
              <a:rPr lang="ar-SA" sz="2800" dirty="0" smtClean="0"/>
              <a:t>للعملاء</a:t>
            </a:r>
            <a:r>
              <a:rPr lang="en-US" sz="2800" dirty="0" smtClean="0"/>
              <a:t> </a:t>
            </a:r>
            <a:r>
              <a:rPr lang="ar-SA" sz="2800" dirty="0" smtClean="0"/>
              <a:t>وتسلّم </a:t>
            </a:r>
            <a:r>
              <a:rPr lang="ar-SA" sz="2800" dirty="0"/>
              <a:t>وتلبية الطلبات.</a:t>
            </a:r>
            <a:endParaRPr lang="en-US" sz="2800" dirty="0"/>
          </a:p>
          <a:p>
            <a:pPr algn="justLow" rtl="1"/>
            <a:r>
              <a:rPr lang="ar-SA" sz="2800" dirty="0"/>
              <a:t>(5)  المساهمة في تنظيم وتنفيذ الترويج في نقطة الشراء.</a:t>
            </a:r>
            <a:endParaRPr lang="en-US" sz="2800" dirty="0"/>
          </a:p>
          <a:p>
            <a:pPr algn="justLow" rtl="1"/>
            <a:r>
              <a:rPr lang="ar-SA" sz="2800" dirty="0"/>
              <a:t>(6) متابعة عملية التأكيد  من رضاء المستهلك.</a:t>
            </a:r>
            <a:endParaRPr lang="en-US" sz="2800" dirty="0"/>
          </a:p>
          <a:p>
            <a:pPr algn="justLow" rtl="1"/>
            <a:r>
              <a:rPr lang="ar-SA" sz="2800" dirty="0"/>
              <a:t>(7) جمع المعلومات عن السوق والمنافسة لتطوير الاستراتيجية التسويقية.</a:t>
            </a:r>
            <a:endParaRPr lang="en-US" sz="2800" dirty="0"/>
          </a:p>
          <a:p>
            <a:pPr algn="justLow" rtl="1"/>
            <a:r>
              <a:rPr lang="ar-SA" sz="2800" dirty="0"/>
              <a:t>ويتضح من ذلك أن دور رجل البيع يتعدى مجرد اهتمامه بإتمام الصفقة البيعية الخاصة بتسليم أوامر  التوريد وتسليم المنتجات المبيعة ومن ثم تؤثر إدارة البيع الشخصي بشكل مباشر في نجاح البرنامج التسويقي ككل.</a:t>
            </a:r>
            <a:endParaRPr lang="en-US" sz="2800" dirty="0"/>
          </a:p>
          <a:p>
            <a:pPr algn="justLow"/>
            <a:endParaRPr lang="en-US" sz="2800" dirty="0"/>
          </a:p>
        </p:txBody>
      </p:sp>
    </p:spTree>
    <p:extLst>
      <p:ext uri="{BB962C8B-B14F-4D97-AF65-F5344CB8AC3E}">
        <p14:creationId xmlns:p14="http://schemas.microsoft.com/office/powerpoint/2010/main" val="3572038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260648"/>
            <a:ext cx="8229600" cy="1143000"/>
          </a:xfrm>
        </p:spPr>
        <p:txBody>
          <a:bodyPr>
            <a:normAutofit fontScale="90000"/>
          </a:bodyPr>
          <a:lstStyle/>
          <a:p>
            <a:pPr algn="r"/>
            <a:r>
              <a:rPr lang="ar-SA" b="1" dirty="0">
                <a:solidFill>
                  <a:srgbClr val="FF0000"/>
                </a:solidFill>
              </a:rPr>
              <a:t>نظريات أو مناهج  البيع</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457200" y="836712"/>
            <a:ext cx="8229600" cy="5487888"/>
          </a:xfrm>
        </p:spPr>
        <p:txBody>
          <a:bodyPr>
            <a:normAutofit/>
          </a:bodyPr>
          <a:lstStyle/>
          <a:p>
            <a:pPr algn="r" rtl="1"/>
            <a:r>
              <a:rPr lang="ar-SA" sz="3200" dirty="0"/>
              <a:t>توجد عدة مناهج يمكن الاعتماد عليها في البيع الشخصي منها </a:t>
            </a:r>
            <a:r>
              <a:rPr lang="ar-SA" sz="3200" baseline="30000" dirty="0"/>
              <a:t> :</a:t>
            </a:r>
            <a:endParaRPr lang="en-US" sz="3200" dirty="0"/>
          </a:p>
          <a:p>
            <a:pPr algn="r" rtl="1"/>
            <a:r>
              <a:rPr lang="ar-SA" sz="3200" b="1" dirty="0">
                <a:solidFill>
                  <a:srgbClr val="FF0000"/>
                </a:solidFill>
              </a:rPr>
              <a:t>(1) منهج إثارة الانتباه والاهتمام والرغبة ثم القرار </a:t>
            </a:r>
            <a:endParaRPr lang="en-US" sz="3200" b="1" dirty="0" smtClean="0">
              <a:solidFill>
                <a:srgbClr val="FF0000"/>
              </a:solidFill>
            </a:endParaRPr>
          </a:p>
          <a:p>
            <a:pPr marL="0" indent="0" algn="justLow" rtl="1">
              <a:buNone/>
            </a:pPr>
            <a:r>
              <a:rPr lang="ar-SA" sz="3200" dirty="0" smtClean="0"/>
              <a:t>يعتمد </a:t>
            </a:r>
            <a:r>
              <a:rPr lang="ar-SA" sz="3200" dirty="0"/>
              <a:t>هذا المنهج  على أن العميل يمر بعدة مراحل ذهنية متتالية خلال  المقابلة البيعية وهى الانتباه والاهتمام والرغبة ثم اتخاذ </a:t>
            </a:r>
            <a:r>
              <a:rPr lang="ar-SA" sz="3200" dirty="0" smtClean="0"/>
              <a:t>القرار.</a:t>
            </a:r>
            <a:r>
              <a:rPr lang="en-US" sz="3200" dirty="0" smtClean="0"/>
              <a:t> </a:t>
            </a:r>
            <a:r>
              <a:rPr lang="ar-SA" sz="3200" dirty="0" smtClean="0"/>
              <a:t>ويجب </a:t>
            </a:r>
            <a:r>
              <a:rPr lang="ar-SA" sz="3200" dirty="0"/>
              <a:t>على </a:t>
            </a:r>
            <a:r>
              <a:rPr lang="ar-EG" sz="3200" dirty="0"/>
              <a:t>مندوب المبيوعات</a:t>
            </a:r>
            <a:r>
              <a:rPr lang="ar-SA" sz="3200" dirty="0"/>
              <a:t> إدارة المقابلة والعرض حتى يقود العميل خلال هذه المراحل بالتتابع إلى أن تتم عملية البيع.</a:t>
            </a:r>
            <a:endParaRPr lang="en-US" sz="3200" dirty="0"/>
          </a:p>
          <a:p>
            <a:pPr marL="0" indent="0" algn="r">
              <a:buNone/>
            </a:pPr>
            <a:endParaRPr lang="en-US" sz="3200" dirty="0"/>
          </a:p>
        </p:txBody>
      </p:sp>
    </p:spTree>
    <p:extLst>
      <p:ext uri="{BB962C8B-B14F-4D97-AF65-F5344CB8AC3E}">
        <p14:creationId xmlns:p14="http://schemas.microsoft.com/office/powerpoint/2010/main" val="1230364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260648"/>
            <a:ext cx="9144000" cy="6063952"/>
          </a:xfrm>
        </p:spPr>
        <p:txBody>
          <a:bodyPr>
            <a:normAutofit/>
          </a:bodyPr>
          <a:lstStyle/>
          <a:p>
            <a:pPr algn="justLow" rtl="1"/>
            <a:r>
              <a:rPr lang="ar-SA" b="1" dirty="0">
                <a:solidFill>
                  <a:srgbClr val="FF0000"/>
                </a:solidFill>
              </a:rPr>
              <a:t>(2) منهج المؤثر والاستجابة</a:t>
            </a:r>
            <a:endParaRPr lang="en-US" dirty="0">
              <a:solidFill>
                <a:srgbClr val="FF0000"/>
              </a:solidFill>
            </a:endParaRPr>
          </a:p>
          <a:p>
            <a:pPr marL="0" indent="0" algn="justLow" rtl="1">
              <a:buNone/>
            </a:pPr>
            <a:r>
              <a:rPr lang="ar-SA" dirty="0"/>
              <a:t>يعتمد هذا المنهج على تطبيق  نموذج المؤثر والاستجابة في المقابلات البيعية، وذلك بتعريف العميل  المرتقب ببعض المؤثرات بهدف الحصول على الاستجابة المطلوبة وهي شراء السلعة كاستخدام بعض العبارات الجذابة.</a:t>
            </a:r>
            <a:endParaRPr lang="en-US" dirty="0"/>
          </a:p>
          <a:p>
            <a:pPr algn="justLow" rtl="1"/>
            <a:r>
              <a:rPr lang="ar-SA" b="1" dirty="0">
                <a:solidFill>
                  <a:srgbClr val="FF0000"/>
                </a:solidFill>
              </a:rPr>
              <a:t>(3) منهج إشباع  الاحتياجات</a:t>
            </a:r>
            <a:endParaRPr lang="en-US" dirty="0">
              <a:solidFill>
                <a:srgbClr val="FF0000"/>
              </a:solidFill>
            </a:endParaRPr>
          </a:p>
          <a:p>
            <a:pPr marL="0" indent="0" algn="justLow" rtl="1">
              <a:buNone/>
            </a:pPr>
            <a:r>
              <a:rPr lang="ar-SA" dirty="0"/>
              <a:t>يعتمد على أن غرض العميل من الشراء هو إشباع  الاحتياجات وضرورة معرفة مندوب المبيوعات وتحديده لهذه الاحتياجات  لإتمام  عملية الشراء.</a:t>
            </a:r>
            <a:endParaRPr lang="en-US" dirty="0"/>
          </a:p>
          <a:p>
            <a:pPr algn="justLow" rtl="1"/>
            <a:r>
              <a:rPr lang="ar-SA" b="1" dirty="0">
                <a:solidFill>
                  <a:srgbClr val="FF0000"/>
                </a:solidFill>
              </a:rPr>
              <a:t>(4) منهج الخطوات المنطقية للبيع</a:t>
            </a:r>
            <a:endParaRPr lang="en-US" dirty="0">
              <a:solidFill>
                <a:srgbClr val="FF0000"/>
              </a:solidFill>
            </a:endParaRPr>
          </a:p>
          <a:p>
            <a:pPr marL="0" indent="0" algn="justLow" rtl="1">
              <a:buNone/>
            </a:pPr>
            <a:r>
              <a:rPr lang="ar-SA" dirty="0"/>
              <a:t>يعتمد هذا المنهج على أتباع مندوب المبيعات لعدد من الخطوات المنطقية للوصول إلى الهدف  المطلوب إلا وهو هدف تحقيق البيع وعادة ما يحدد المسئولون في المشروع طبيعة هذه الخطوات  على ضوء معرفتهم للسلعة وصفاتها ، حيث يقوم مندوب المبيعات بعرض  صفات  المنتج ويترك العميل يتحدث ثم يقوم مندوب المبيوعات بالرد على الاستفسارات لحث العميل على الشراء.</a:t>
            </a:r>
            <a:endParaRPr lang="en-US" dirty="0"/>
          </a:p>
          <a:p>
            <a:pPr algn="justLow"/>
            <a:endParaRPr lang="en-US" dirty="0"/>
          </a:p>
        </p:txBody>
      </p:sp>
    </p:spTree>
    <p:extLst>
      <p:ext uri="{BB962C8B-B14F-4D97-AF65-F5344CB8AC3E}">
        <p14:creationId xmlns:p14="http://schemas.microsoft.com/office/powerpoint/2010/main" val="2488864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260648"/>
            <a:ext cx="8229600" cy="1143000"/>
          </a:xfrm>
        </p:spPr>
        <p:txBody>
          <a:bodyPr>
            <a:normAutofit fontScale="90000"/>
          </a:bodyPr>
          <a:lstStyle/>
          <a:p>
            <a:pPr algn="r"/>
            <a:r>
              <a:rPr lang="ar-SA" b="1" dirty="0">
                <a:solidFill>
                  <a:srgbClr val="FF0000"/>
                </a:solidFill>
              </a:rPr>
              <a:t>خطوات عملية البيع الشخصي</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457200" y="836712"/>
            <a:ext cx="8229600" cy="5487888"/>
          </a:xfrm>
        </p:spPr>
        <p:txBody>
          <a:bodyPr/>
          <a:lstStyle/>
          <a:p>
            <a:pPr algn="justLow" rtl="1"/>
            <a:r>
              <a:rPr lang="ar-SA" b="1" dirty="0">
                <a:solidFill>
                  <a:srgbClr val="FF0000"/>
                </a:solidFill>
              </a:rPr>
              <a:t>هنالك خطوات معينة يقوم بها البائع لإتمام بيع السلعة هي:</a:t>
            </a:r>
            <a:endParaRPr lang="en-US" b="1" dirty="0">
              <a:solidFill>
                <a:srgbClr val="FF0000"/>
              </a:solidFill>
            </a:endParaRPr>
          </a:p>
          <a:p>
            <a:pPr algn="justLow" rtl="1"/>
            <a:r>
              <a:rPr lang="ar-SA" dirty="0"/>
              <a:t>(1) تحديد العملاء المرتقبين ودراسة قدراتهم الشرائية.</a:t>
            </a:r>
            <a:endParaRPr lang="en-US" dirty="0"/>
          </a:p>
          <a:p>
            <a:pPr algn="justLow" rtl="1"/>
            <a:r>
              <a:rPr lang="ar-SA" dirty="0"/>
              <a:t>(2) الاتصال بالعملاء المرتقبين والتعرف على دوافعهم الشرائية وميولهم واتجاهاتهم وتحديد المنهج البيعي.</a:t>
            </a:r>
            <a:endParaRPr lang="en-US" dirty="0"/>
          </a:p>
          <a:p>
            <a:pPr algn="justLow" rtl="1"/>
            <a:r>
              <a:rPr lang="ar-SA" dirty="0"/>
              <a:t>(3) تقديم المنتج للعميل  المرتقب ومحاولة إبراز مزاياه وخصائصه وكيفية إشباع الاحتياجات.</a:t>
            </a:r>
            <a:endParaRPr lang="en-US" dirty="0"/>
          </a:p>
          <a:p>
            <a:pPr algn="justLow" rtl="1"/>
            <a:r>
              <a:rPr lang="ar-SA" dirty="0"/>
              <a:t>(4) مواجهة اعتراضات العميل سواء المتعلقة بخصائص المنتج أو سعره أو الخدمات المصاحبة له وغيرها.</a:t>
            </a:r>
            <a:endParaRPr lang="en-US" dirty="0"/>
          </a:p>
          <a:p>
            <a:pPr algn="justLow" rtl="1"/>
            <a:r>
              <a:rPr lang="ar-SA" dirty="0"/>
              <a:t>(5) إنهاء المقابلة البيعية بالاتفاق على شراء العميل  للمنتج وتحديد شروط البيع والتسليم والتحصيل وغيرها.</a:t>
            </a:r>
            <a:endParaRPr lang="en-US" dirty="0"/>
          </a:p>
          <a:p>
            <a:pPr algn="justLow" rtl="1"/>
            <a:r>
              <a:rPr lang="ar-SA" dirty="0"/>
              <a:t>(6) المتابعة للمحافظة على ولاء العميل  للشركة والمنتج من خلال الإشباع المستمر لاحتياجاته ومحاولة التغلب على أي مشكلة تواجهه.</a:t>
            </a:r>
            <a:endParaRPr lang="en-US" dirty="0"/>
          </a:p>
          <a:p>
            <a:pPr algn="justLow"/>
            <a:endParaRPr lang="en-US" dirty="0"/>
          </a:p>
        </p:txBody>
      </p:sp>
    </p:spTree>
    <p:extLst>
      <p:ext uri="{BB962C8B-B14F-4D97-AF65-F5344CB8AC3E}">
        <p14:creationId xmlns:p14="http://schemas.microsoft.com/office/powerpoint/2010/main" val="3371289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404664"/>
            <a:ext cx="8229600" cy="1143000"/>
          </a:xfrm>
        </p:spPr>
        <p:txBody>
          <a:bodyPr>
            <a:normAutofit fontScale="90000"/>
          </a:bodyPr>
          <a:lstStyle/>
          <a:p>
            <a:pPr algn="r"/>
            <a:r>
              <a:rPr lang="ar-SA" b="1" dirty="0">
                <a:solidFill>
                  <a:srgbClr val="FF0000"/>
                </a:solidFill>
              </a:rPr>
              <a:t>مزايا وعيوب البيع الشخصي</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457200" y="908720"/>
            <a:ext cx="8229600" cy="5415880"/>
          </a:xfrm>
        </p:spPr>
        <p:txBody>
          <a:bodyPr>
            <a:normAutofit/>
          </a:bodyPr>
          <a:lstStyle/>
          <a:p>
            <a:pPr algn="justLow" rtl="1"/>
            <a:r>
              <a:rPr lang="ar-SA" sz="2800" dirty="0"/>
              <a:t>يمتاز البيع الشخصي بالآتي:</a:t>
            </a:r>
            <a:endParaRPr lang="en-US" sz="2800" dirty="0"/>
          </a:p>
          <a:p>
            <a:pPr algn="justLow" rtl="1"/>
            <a:r>
              <a:rPr lang="ar-SA" sz="2800" dirty="0"/>
              <a:t>(1) إمكانية تزويد العميل بكثير من المعلومات والإجابة عن استفساراتها بخصوص السلعة أو صفاتها أو طريقة استعمالها.</a:t>
            </a:r>
            <a:endParaRPr lang="en-US" sz="2800" dirty="0"/>
          </a:p>
          <a:p>
            <a:pPr algn="justLow" rtl="1"/>
            <a:r>
              <a:rPr lang="ar-SA" sz="2800" dirty="0"/>
              <a:t>(2) إمكانية إحاطة العميل بالاهتمام وإشعاره بالعناية الشخصية.</a:t>
            </a:r>
            <a:endParaRPr lang="en-US" sz="2800" dirty="0"/>
          </a:p>
          <a:p>
            <a:pPr algn="justLow" rtl="1"/>
            <a:r>
              <a:rPr lang="ar-SA" sz="2800" dirty="0"/>
              <a:t>(3) إمكانية ملاحظة ردود فعل العميل للمنهج البيعي وتعديله لمجاراة مطلوبات العميل وظروفه الخاصة وذلك لمعرفتهم به من خلال المقابلة.</a:t>
            </a:r>
            <a:endParaRPr lang="en-US" sz="2800" dirty="0"/>
          </a:p>
          <a:p>
            <a:pPr algn="justLow" rtl="1"/>
            <a:r>
              <a:rPr lang="ar-SA" sz="2800" dirty="0"/>
              <a:t>(4) إمكان تركيز الجهود البيعية على العملاء الأكثر استعداداً للشراء.</a:t>
            </a:r>
            <a:endParaRPr lang="en-US" sz="2800" dirty="0"/>
          </a:p>
          <a:p>
            <a:pPr algn="justLow" rtl="1"/>
            <a:r>
              <a:rPr lang="ar-SA" sz="2800" dirty="0"/>
              <a:t>(5) يعتبر العامل الشخصي في العلاقة بين رجل البيع والعميل عاملاً مهماً في اتخاذ قرار الشراء   </a:t>
            </a:r>
            <a:endParaRPr lang="en-US" sz="2800" dirty="0"/>
          </a:p>
          <a:p>
            <a:pPr algn="justLow"/>
            <a:endParaRPr lang="en-US" sz="2800" dirty="0"/>
          </a:p>
        </p:txBody>
      </p:sp>
    </p:spTree>
    <p:extLst>
      <p:ext uri="{BB962C8B-B14F-4D97-AF65-F5344CB8AC3E}">
        <p14:creationId xmlns:p14="http://schemas.microsoft.com/office/powerpoint/2010/main" val="1495750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0" y="692696"/>
            <a:ext cx="8229600" cy="1556792"/>
          </a:xfrm>
        </p:spPr>
        <p:txBody>
          <a:bodyPr>
            <a:normAutofit fontScale="90000"/>
          </a:bodyPr>
          <a:lstStyle/>
          <a:p>
            <a:pPr algn="r"/>
            <a:r>
              <a:rPr lang="ar-SA" b="1" dirty="0"/>
              <a:t>أما العيوب فتتمثل في الآتي:</a:t>
            </a:r>
            <a:r>
              <a:rPr lang="en-US" dirty="0"/>
              <a:t/>
            </a:r>
            <a:br>
              <a:rPr lang="en-US" dirty="0"/>
            </a:br>
            <a:endParaRPr lang="en-US" dirty="0"/>
          </a:p>
        </p:txBody>
      </p:sp>
      <p:sp>
        <p:nvSpPr>
          <p:cNvPr id="3" name="عنصر نائب للمحتوى 2"/>
          <p:cNvSpPr>
            <a:spLocks noGrp="1"/>
          </p:cNvSpPr>
          <p:nvPr>
            <p:ph idx="1"/>
          </p:nvPr>
        </p:nvSpPr>
        <p:spPr>
          <a:xfrm>
            <a:off x="539552" y="2132856"/>
            <a:ext cx="8229600" cy="5127848"/>
          </a:xfrm>
        </p:spPr>
        <p:txBody>
          <a:bodyPr>
            <a:normAutofit/>
          </a:bodyPr>
          <a:lstStyle/>
          <a:p>
            <a:pPr algn="justLow" rtl="1"/>
            <a:r>
              <a:rPr lang="ar-SA" sz="3200" dirty="0"/>
              <a:t>(1) ارتفاع التكلفة وذلك لارتفاع أجور وعمولات رجال البيع. </a:t>
            </a:r>
            <a:endParaRPr lang="en-US" sz="3200" dirty="0"/>
          </a:p>
          <a:p>
            <a:pPr algn="justLow" rtl="1"/>
            <a:r>
              <a:rPr lang="ar-SA" sz="3200" dirty="0"/>
              <a:t>(2) صعوبة الحصول على الكفاءات البيعية المرتقبة ولذلك قد يكون هنالك تأثير سلبي من قبل بعض مندوب المبيوعات. </a:t>
            </a:r>
            <a:endParaRPr lang="en-US" sz="3200" dirty="0"/>
          </a:p>
          <a:p>
            <a:pPr algn="justLow" rtl="1"/>
            <a:r>
              <a:rPr lang="ar-SA" sz="3200" dirty="0"/>
              <a:t>(3) خدمة عدد محدد من العملاء.</a:t>
            </a:r>
            <a:endParaRPr lang="en-US" sz="3200" dirty="0"/>
          </a:p>
          <a:p>
            <a:pPr algn="justLow"/>
            <a:endParaRPr lang="en-US" sz="3200" dirty="0"/>
          </a:p>
        </p:txBody>
      </p:sp>
    </p:spTree>
    <p:extLst>
      <p:ext uri="{BB962C8B-B14F-4D97-AF65-F5344CB8AC3E}">
        <p14:creationId xmlns:p14="http://schemas.microsoft.com/office/powerpoint/2010/main" val="10681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476672"/>
            <a:ext cx="8229600" cy="1143000"/>
          </a:xfrm>
        </p:spPr>
        <p:txBody>
          <a:bodyPr>
            <a:normAutofit/>
          </a:bodyPr>
          <a:lstStyle/>
          <a:p>
            <a:pPr algn="r"/>
            <a:r>
              <a:rPr lang="ar-SA" sz="5400" b="1" dirty="0"/>
              <a:t>تجزئة السوق </a:t>
            </a:r>
            <a:r>
              <a:rPr lang="ar-AE" sz="5400" b="1" dirty="0" smtClean="0"/>
              <a:t>:</a:t>
            </a:r>
            <a:endParaRPr lang="en-US" sz="54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844824"/>
            <a:ext cx="9144000" cy="468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46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39552" y="548680"/>
            <a:ext cx="8229600" cy="1584176"/>
          </a:xfrm>
        </p:spPr>
        <p:txBody>
          <a:bodyPr>
            <a:normAutofit/>
          </a:bodyPr>
          <a:lstStyle/>
          <a:p>
            <a:pPr algn="r"/>
            <a:r>
              <a:rPr lang="ar-SA" b="1" dirty="0"/>
              <a:t>و تتمثل مزاياها في الآتي:</a:t>
            </a:r>
            <a:r>
              <a:rPr lang="en-US" dirty="0"/>
              <a:t/>
            </a:r>
            <a:br>
              <a:rPr lang="en-US" dirty="0"/>
            </a:br>
            <a:endParaRPr lang="en-US" dirty="0"/>
          </a:p>
        </p:txBody>
      </p:sp>
      <p:sp>
        <p:nvSpPr>
          <p:cNvPr id="3" name="عنصر نائب للمحتوى 2"/>
          <p:cNvSpPr>
            <a:spLocks noGrp="1"/>
          </p:cNvSpPr>
          <p:nvPr>
            <p:ph idx="1"/>
          </p:nvPr>
        </p:nvSpPr>
        <p:spPr>
          <a:xfrm>
            <a:off x="457200" y="1556792"/>
            <a:ext cx="8229600" cy="4767808"/>
          </a:xfrm>
        </p:spPr>
        <p:txBody>
          <a:bodyPr>
            <a:normAutofit/>
          </a:bodyPr>
          <a:lstStyle/>
          <a:p>
            <a:pPr algn="justLow" rtl="1"/>
            <a:r>
              <a:rPr lang="ar-SA" sz="3200" b="1" dirty="0"/>
              <a:t>(1) اكتشاف وتحديد الفرص المتاحة للمنظمة .</a:t>
            </a:r>
            <a:endParaRPr lang="en-US" sz="3200" b="1" dirty="0"/>
          </a:p>
          <a:p>
            <a:pPr algn="justLow" rtl="1"/>
            <a:r>
              <a:rPr lang="ar-SA" sz="3200" b="1" dirty="0"/>
              <a:t>(2) تحقيق التعرف على احتياجات المستهلك وإشباع هذه الحاجات. </a:t>
            </a:r>
            <a:endParaRPr lang="en-US" sz="3200" b="1" dirty="0"/>
          </a:p>
          <a:p>
            <a:pPr algn="justLow" rtl="1"/>
            <a:r>
              <a:rPr lang="ar-SA" sz="3200" b="1" dirty="0"/>
              <a:t>(3) زيادة الفعالية في توزيع الموارد المملوكة للمنظمة .</a:t>
            </a:r>
            <a:endParaRPr lang="en-US" sz="3200" b="1" dirty="0"/>
          </a:p>
          <a:p>
            <a:pPr algn="justLow" rtl="1"/>
            <a:r>
              <a:rPr lang="ar-SA" sz="3200" b="1" dirty="0"/>
              <a:t>(4) تقييم المنظمة لأسواقها من خلال تدفق المعلومات التسويقية بشكل أفضل وأكثر تحديداً.</a:t>
            </a:r>
            <a:endParaRPr lang="en-US" sz="3200" b="1" dirty="0"/>
          </a:p>
          <a:p>
            <a:pPr algn="justLow" rtl="1"/>
            <a:r>
              <a:rPr lang="ar-SA" sz="3200" b="1" dirty="0"/>
              <a:t>(5) يساهم في إعداد الاستراتيجيات الخاصة بالمزيج التسويقي .</a:t>
            </a:r>
            <a:endParaRPr lang="en-US" sz="3200" b="1" dirty="0"/>
          </a:p>
          <a:p>
            <a:pPr algn="justLow"/>
            <a:endParaRPr lang="en-US" sz="3200" b="1" dirty="0"/>
          </a:p>
        </p:txBody>
      </p:sp>
    </p:spTree>
    <p:extLst>
      <p:ext uri="{BB962C8B-B14F-4D97-AF65-F5344CB8AC3E}">
        <p14:creationId xmlns:p14="http://schemas.microsoft.com/office/powerpoint/2010/main" val="319374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مطلوبات تجزئة السوق</a:t>
            </a:r>
            <a:endParaRPr lang="en-US" dirty="0"/>
          </a:p>
        </p:txBody>
      </p:sp>
      <p:sp>
        <p:nvSpPr>
          <p:cNvPr id="3" name="عنصر نائب للمحتوى 2"/>
          <p:cNvSpPr>
            <a:spLocks noGrp="1"/>
          </p:cNvSpPr>
          <p:nvPr>
            <p:ph idx="1"/>
          </p:nvPr>
        </p:nvSpPr>
        <p:spPr/>
        <p:txBody>
          <a:bodyPr>
            <a:normAutofit/>
          </a:bodyPr>
          <a:lstStyle/>
          <a:p>
            <a:pPr algn="r" rtl="1"/>
            <a:r>
              <a:rPr lang="ar-SA" sz="3200" b="1" dirty="0"/>
              <a:t>تتمثل مطلوبات تجزئة السوق في الآتي:</a:t>
            </a:r>
            <a:endParaRPr lang="en-US" sz="3200" b="1" dirty="0"/>
          </a:p>
          <a:p>
            <a:pPr marL="0" indent="0" algn="r" rtl="1">
              <a:buNone/>
            </a:pPr>
            <a:r>
              <a:rPr lang="ar-SA" sz="3200" b="1" dirty="0"/>
              <a:t>(1) مدى توافر البيانات عن الخصائص التي سيتم تجزئة السوق على مجموعات على أساسها .</a:t>
            </a:r>
            <a:endParaRPr lang="en-US" sz="3200" b="1" dirty="0"/>
          </a:p>
          <a:p>
            <a:pPr marL="0" indent="0" algn="r" rtl="1">
              <a:buNone/>
            </a:pPr>
            <a:r>
              <a:rPr lang="ar-SA" sz="3200" b="1" dirty="0"/>
              <a:t>(2) مدى إمكانية الوصول إلى كل قطاع من القطاعات التي قسم السوق إليها . </a:t>
            </a:r>
            <a:endParaRPr lang="en-US" sz="3200" b="1" dirty="0"/>
          </a:p>
          <a:p>
            <a:pPr marL="0" indent="0" algn="r">
              <a:buNone/>
            </a:pPr>
            <a:r>
              <a:rPr lang="ar-SA" sz="3200" b="1" dirty="0"/>
              <a:t>(3) كبر حجم القطاع السوقي الذي يقع عليه الاختيار بدرجة تضمن تحقيق الرغبة </a:t>
            </a:r>
            <a:endParaRPr lang="en-US" sz="3200" b="1" dirty="0"/>
          </a:p>
        </p:txBody>
      </p:sp>
    </p:spTree>
    <p:extLst>
      <p:ext uri="{BB962C8B-B14F-4D97-AF65-F5344CB8AC3E}">
        <p14:creationId xmlns:p14="http://schemas.microsoft.com/office/powerpoint/2010/main" val="3375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أسس تجزئة السوق </a:t>
            </a:r>
            <a:r>
              <a:rPr lang="ar-AE" b="1" dirty="0" smtClean="0"/>
              <a:t>:</a:t>
            </a:r>
            <a:endParaRPr lang="en-US" dirty="0"/>
          </a:p>
        </p:txBody>
      </p:sp>
      <p:sp>
        <p:nvSpPr>
          <p:cNvPr id="3" name="عنصر نائب للمحتوى 2"/>
          <p:cNvSpPr>
            <a:spLocks noGrp="1"/>
          </p:cNvSpPr>
          <p:nvPr>
            <p:ph idx="1"/>
          </p:nvPr>
        </p:nvSpPr>
        <p:spPr/>
        <p:txBody>
          <a:bodyPr>
            <a:normAutofit/>
          </a:bodyPr>
          <a:lstStyle/>
          <a:p>
            <a:pPr algn="justLow" rtl="1"/>
            <a:r>
              <a:rPr lang="ar-SA" sz="3600" b="1" dirty="0"/>
              <a:t>تختلف هذه الأسس باختلاف نوع المستهلك ويمكن تتبعها على النحو </a:t>
            </a:r>
            <a:r>
              <a:rPr lang="ar-SA" sz="3600" b="1" dirty="0" smtClean="0"/>
              <a:t>التالي</a:t>
            </a:r>
            <a:r>
              <a:rPr lang="ar-AE" sz="3600" b="1" dirty="0" smtClean="0"/>
              <a:t> :</a:t>
            </a:r>
            <a:endParaRPr lang="en-US" sz="3600" b="1" dirty="0"/>
          </a:p>
          <a:p>
            <a:pPr algn="justLow" rtl="1"/>
            <a:r>
              <a:rPr lang="ar-SA" sz="3600" b="1" dirty="0">
                <a:solidFill>
                  <a:srgbClr val="C00000"/>
                </a:solidFill>
              </a:rPr>
              <a:t>أولاً: </a:t>
            </a:r>
            <a:r>
              <a:rPr lang="ar-SA" sz="3600" b="1" dirty="0" smtClean="0"/>
              <a:t>أسس </a:t>
            </a:r>
            <a:r>
              <a:rPr lang="ar-SA" sz="3600" b="1" dirty="0"/>
              <a:t>تقسيم أسواق السلع الاستهلاكية ويتم تقسيم هذه السلع إلى قسمين أساسيين هما:</a:t>
            </a:r>
            <a:endParaRPr lang="en-US" sz="3600" b="1" dirty="0"/>
          </a:p>
          <a:p>
            <a:pPr algn="justLow" rtl="1"/>
            <a:r>
              <a:rPr lang="ar-SA" sz="3600" b="1" dirty="0"/>
              <a:t>(أ) سلع معمرة وسلع غير معمرة .</a:t>
            </a:r>
            <a:endParaRPr lang="en-US" sz="3600" b="1" dirty="0"/>
          </a:p>
          <a:p>
            <a:pPr algn="justLow" rtl="1"/>
            <a:r>
              <a:rPr lang="ar-SA" sz="3600" b="1" dirty="0"/>
              <a:t>(ب) سلع انتقائية واستقرائية وخاصة . </a:t>
            </a:r>
            <a:endParaRPr lang="en-US" sz="3600" b="1" dirty="0"/>
          </a:p>
          <a:p>
            <a:pPr algn="justLow"/>
            <a:endParaRPr lang="en-US" sz="3600" b="1" dirty="0"/>
          </a:p>
        </p:txBody>
      </p:sp>
    </p:spTree>
    <p:extLst>
      <p:ext uri="{BB962C8B-B14F-4D97-AF65-F5344CB8AC3E}">
        <p14:creationId xmlns:p14="http://schemas.microsoft.com/office/powerpoint/2010/main" val="34363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904656"/>
          </a:xfrm>
        </p:spPr>
        <p:txBody>
          <a:bodyPr>
            <a:noAutofit/>
          </a:bodyPr>
          <a:lstStyle/>
          <a:p>
            <a:pPr algn="justLow" rtl="1"/>
            <a:r>
              <a:rPr lang="ar-SA" sz="2800" b="1" dirty="0"/>
              <a:t> </a:t>
            </a:r>
            <a:r>
              <a:rPr lang="ar-SA" sz="2800" b="1" dirty="0">
                <a:solidFill>
                  <a:srgbClr val="C00000"/>
                </a:solidFill>
              </a:rPr>
              <a:t>ويمكن تحديد الأسس التي يمكن بها تقسيم سوق هذا النوع من السلع إلى عدة مجموعات رئيسية هي:</a:t>
            </a:r>
            <a:endParaRPr lang="en-US" sz="2800" b="1" dirty="0">
              <a:solidFill>
                <a:srgbClr val="C00000"/>
              </a:solidFill>
            </a:endParaRPr>
          </a:p>
          <a:p>
            <a:pPr algn="justLow" rtl="1"/>
            <a:r>
              <a:rPr lang="ar-SA" sz="2800" b="1" dirty="0"/>
              <a:t>(أ) الأسس الاجتماعية وذلك وفق العادات والتقاليد السائدة في المجتمع.</a:t>
            </a:r>
            <a:endParaRPr lang="en-US" sz="2800" b="1" dirty="0"/>
          </a:p>
          <a:p>
            <a:pPr algn="justLow" rtl="1"/>
            <a:r>
              <a:rPr lang="ar-SA" sz="2800" b="1" dirty="0"/>
              <a:t>(ب) الأسس الديموغرافية: وذلك وفقاً للأعمار والجنس والمهنة والدخل.</a:t>
            </a:r>
            <a:endParaRPr lang="en-US" sz="2800" b="1" dirty="0"/>
          </a:p>
          <a:p>
            <a:pPr algn="justLow" rtl="1"/>
            <a:r>
              <a:rPr lang="ar-SA" sz="2800" b="1" dirty="0"/>
              <a:t>(ج) الأسس الجغرافية وذلك وفقاً للدول والأقاليم والمحافظات والمدن.</a:t>
            </a:r>
            <a:endParaRPr lang="en-US" sz="2800" b="1" dirty="0"/>
          </a:p>
          <a:p>
            <a:pPr algn="justLow" rtl="1"/>
            <a:r>
              <a:rPr lang="ar-SA" sz="2800" b="1" dirty="0"/>
              <a:t>(د) أنماط الشراء وقد تكون عقلية أو عاطفية.</a:t>
            </a:r>
            <a:endParaRPr lang="en-US" sz="2800" b="1" dirty="0"/>
          </a:p>
          <a:p>
            <a:pPr algn="justLow" rtl="1"/>
            <a:r>
              <a:rPr lang="ar-SA" sz="2800" b="1" dirty="0"/>
              <a:t>(هـ) الخصائص السلوكية للأفراد وذلك وفقاً للسمات الشخصية.</a:t>
            </a:r>
            <a:endParaRPr lang="en-US" sz="2800" b="1" dirty="0"/>
          </a:p>
          <a:p>
            <a:pPr algn="justLow" rtl="1"/>
            <a:r>
              <a:rPr lang="ar-SA" sz="2800" b="1" dirty="0"/>
              <a:t>(و) كثافة الاستعمال وذلك قد يكون عالياً ومتوسطاً ومنخفضاً.</a:t>
            </a:r>
            <a:endParaRPr lang="en-US" sz="2800" b="1" dirty="0"/>
          </a:p>
          <a:p>
            <a:pPr algn="justLow" rtl="1"/>
            <a:r>
              <a:rPr lang="ar-SA" sz="2800" b="1" dirty="0"/>
              <a:t>(ز) المتغيرات التسويقية وقد يكون ذلك وفقاً للأسعار.</a:t>
            </a:r>
            <a:endParaRPr lang="en-US" sz="2800" b="1" dirty="0"/>
          </a:p>
        </p:txBody>
      </p:sp>
    </p:spTree>
    <p:extLst>
      <p:ext uri="{BB962C8B-B14F-4D97-AF65-F5344CB8AC3E}">
        <p14:creationId xmlns:p14="http://schemas.microsoft.com/office/powerpoint/2010/main" val="718810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TotalTime>
  <Words>3822</Words>
  <Application>Microsoft Office PowerPoint</Application>
  <PresentationFormat>عرض على الشاشة (3:4)‏</PresentationFormat>
  <Paragraphs>265</Paragraphs>
  <Slides>48</Slides>
  <Notes>0</Notes>
  <HiddenSlides>0</HiddenSlides>
  <MMClips>0</MMClips>
  <ScaleCrop>false</ScaleCrop>
  <HeadingPairs>
    <vt:vector size="4" baseType="variant">
      <vt:variant>
        <vt:lpstr>نسق</vt:lpstr>
      </vt:variant>
      <vt:variant>
        <vt:i4>1</vt:i4>
      </vt:variant>
      <vt:variant>
        <vt:lpstr>عناوين الشرائح</vt:lpstr>
      </vt:variant>
      <vt:variant>
        <vt:i4>48</vt:i4>
      </vt:variant>
    </vt:vector>
  </HeadingPairs>
  <TitlesOfParts>
    <vt:vector size="49" baseType="lpstr">
      <vt:lpstr>تدفق</vt:lpstr>
      <vt:lpstr>بسم الله الرحمن الرحيم</vt:lpstr>
      <vt:lpstr>مفهوم السوق ومكوناته</vt:lpstr>
      <vt:lpstr>أنواع الأسواق :</vt:lpstr>
      <vt:lpstr>أنواع الأسواق :</vt:lpstr>
      <vt:lpstr>تجزئة السوق :</vt:lpstr>
      <vt:lpstr>و تتمثل مزاياها في الآتي: </vt:lpstr>
      <vt:lpstr>مطلوبات تجزئة السوق</vt:lpstr>
      <vt:lpstr>أسس تجزئة السوق :</vt:lpstr>
      <vt:lpstr>عرض تقديمي في PowerPoint</vt:lpstr>
      <vt:lpstr>عرض تقديمي في PowerPoint</vt:lpstr>
      <vt:lpstr>عرض تقديمي في PowerPoint</vt:lpstr>
      <vt:lpstr>الاستراتيجيات البديلة لتجزئة السوق </vt:lpstr>
      <vt:lpstr>عرض تقديمي في PowerPoint</vt:lpstr>
      <vt:lpstr>عرض تقديمي في PowerPoint</vt:lpstr>
      <vt:lpstr>عرض تقديمي في PowerPoint</vt:lpstr>
      <vt:lpstr>عرض تقديمي في PowerPoint</vt:lpstr>
      <vt:lpstr>الترويج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مبادئ الإعلان الجيد : </vt:lpstr>
      <vt:lpstr>أنواع الإعلانات</vt:lpstr>
      <vt:lpstr>عرض تقديمي في PowerPoint</vt:lpstr>
      <vt:lpstr>عرض تقديمي في PowerPoint</vt:lpstr>
      <vt:lpstr>عرض تقديمي في PowerPoint</vt:lpstr>
      <vt:lpstr>خطوات إخراج الإعلان إلى حيز الوجود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خامساً: اختيار وسائل النشر </vt:lpstr>
      <vt:lpstr>عرض تقديمي في PowerPoint</vt:lpstr>
      <vt:lpstr>عرض تقديمي في PowerPoint</vt:lpstr>
      <vt:lpstr>عرض تقديمي في PowerPoint</vt:lpstr>
      <vt:lpstr>عرض تقديمي في PowerPoint</vt:lpstr>
      <vt:lpstr>البيع الشخصي : </vt:lpstr>
      <vt:lpstr>عرض تقديمي في PowerPoint</vt:lpstr>
      <vt:lpstr>نظريات أو مناهج  البيع </vt:lpstr>
      <vt:lpstr>عرض تقديمي في PowerPoint</vt:lpstr>
      <vt:lpstr>خطوات عملية البيع الشخصي </vt:lpstr>
      <vt:lpstr>مزايا وعيوب البيع الشخصي </vt:lpstr>
      <vt:lpstr>أما العيوب فتتمثل في الآتي: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dc:title>
  <dc:creator>DR Abass</dc:creator>
  <cp:lastModifiedBy>ahmed</cp:lastModifiedBy>
  <cp:revision>14</cp:revision>
  <dcterms:created xsi:type="dcterms:W3CDTF">2024-06-30T03:31:36Z</dcterms:created>
  <dcterms:modified xsi:type="dcterms:W3CDTF">2024-06-30T06:57:02Z</dcterms:modified>
</cp:coreProperties>
</file>