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overhead"/>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67" d="100"/>
          <a:sy n="67" d="100"/>
        </p:scale>
        <p:origin x="-147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ar-SA" smtClean="0"/>
              <a:t>انقر لتحرير نمط العنوان الرئيسي</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30" name="Date Placeholder 29"/>
          <p:cNvSpPr>
            <a:spLocks noGrp="1"/>
          </p:cNvSpPr>
          <p:nvPr>
            <p:ph type="dt" sz="half" idx="10"/>
          </p:nvPr>
        </p:nvSpPr>
        <p:spPr/>
        <p:txBody>
          <a:bodyPr/>
          <a:lstStyle/>
          <a:p>
            <a:fld id="{1B8ABB09-4A1D-463E-8065-109CC2B7EFAA}" type="datetimeFigureOut">
              <a:rPr lang="ar-SA" smtClean="0"/>
              <a:t>19/04/1446</a:t>
            </a:fld>
            <a:endParaRPr lang="ar-SA"/>
          </a:p>
        </p:txBody>
      </p:sp>
      <p:sp>
        <p:nvSpPr>
          <p:cNvPr id="19" name="Footer Placeholder 18"/>
          <p:cNvSpPr>
            <a:spLocks noGrp="1"/>
          </p:cNvSpPr>
          <p:nvPr>
            <p:ph type="ftr" sz="quarter" idx="11"/>
          </p:nvPr>
        </p:nvSpPr>
        <p:spPr/>
        <p:txBody>
          <a:bodyPr/>
          <a:lstStyle/>
          <a:p>
            <a:endParaRPr lang="ar-SA"/>
          </a:p>
        </p:txBody>
      </p:sp>
      <p:sp>
        <p:nvSpPr>
          <p:cNvPr id="27" name="Slide Number Placeholder 26"/>
          <p:cNvSpPr>
            <a:spLocks noGrp="1"/>
          </p:cNvSpPr>
          <p:nvPr>
            <p:ph type="sldNum" sz="quarter" idx="12"/>
          </p:nvPr>
        </p:nvSpPr>
        <p:spPr/>
        <p:txBody>
          <a:bodyPr/>
          <a:lstStyle/>
          <a:p>
            <a:fld id="{0B34F065-1154-456A-91E3-76DE8E75E17B}" type="slidenum">
              <a:rPr lang="ar-SA" smtClean="0"/>
              <a:t>‹#›</a:t>
            </a:fld>
            <a:endParaRPr lang="ar-SA"/>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Date Placeholder 3"/>
          <p:cNvSpPr>
            <a:spLocks noGrp="1"/>
          </p:cNvSpPr>
          <p:nvPr>
            <p:ph type="dt" sz="half" idx="10"/>
          </p:nvPr>
        </p:nvSpPr>
        <p:spPr/>
        <p:txBody>
          <a:bodyPr/>
          <a:lstStyle/>
          <a:p>
            <a:fld id="{1B8ABB09-4A1D-463E-8065-109CC2B7EFAA}" type="datetimeFigureOut">
              <a:rPr lang="ar-SA" smtClean="0"/>
              <a:t>19/04/1446</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ar-SA" smtClean="0"/>
              <a:t>انقر لتحرير نمط العنوان الرئيسي</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Date Placeholder 3"/>
          <p:cNvSpPr>
            <a:spLocks noGrp="1"/>
          </p:cNvSpPr>
          <p:nvPr>
            <p:ph type="dt" sz="half" idx="10"/>
          </p:nvPr>
        </p:nvSpPr>
        <p:spPr/>
        <p:txBody>
          <a:bodyPr/>
          <a:lstStyle/>
          <a:p>
            <a:fld id="{1B8ABB09-4A1D-463E-8065-109CC2B7EFAA}" type="datetimeFigureOut">
              <a:rPr lang="ar-SA" smtClean="0"/>
              <a:t>19/04/1446</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Content Placeholder 2"/>
          <p:cNvSpPr>
            <a:spLocks noGrp="1"/>
          </p:cNvSpPr>
          <p:nvPr>
            <p:ph idx="1"/>
          </p:nvPr>
        </p:nvSpPr>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Date Placeholder 3"/>
          <p:cNvSpPr>
            <a:spLocks noGrp="1"/>
          </p:cNvSpPr>
          <p:nvPr>
            <p:ph type="dt" sz="half" idx="10"/>
          </p:nvPr>
        </p:nvSpPr>
        <p:spPr/>
        <p:txBody>
          <a:bodyPr/>
          <a:lstStyle/>
          <a:p>
            <a:fld id="{1B8ABB09-4A1D-463E-8065-109CC2B7EFAA}" type="datetimeFigureOut">
              <a:rPr lang="ar-SA" smtClean="0"/>
              <a:t>19/04/1446</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ar-SA" smtClean="0"/>
              <a:t>انقر لتحرير نمط العنوان الرئيسي</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sp>
        <p:nvSpPr>
          <p:cNvPr id="4" name="Date Placeholder 3"/>
          <p:cNvSpPr>
            <a:spLocks noGrp="1"/>
          </p:cNvSpPr>
          <p:nvPr>
            <p:ph type="dt" sz="half" idx="10"/>
          </p:nvPr>
        </p:nvSpPr>
        <p:spPr/>
        <p:txBody>
          <a:bodyPr/>
          <a:lstStyle/>
          <a:p>
            <a:fld id="{1B8ABB09-4A1D-463E-8065-109CC2B7EFAA}" type="datetimeFigureOut">
              <a:rPr lang="ar-SA" smtClean="0"/>
              <a:t>19/04/1446</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ar-SA" smtClean="0"/>
              <a:t>انقر لتحرير نمط العنوان الرئيسي</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Date Placeholder 4"/>
          <p:cNvSpPr>
            <a:spLocks noGrp="1"/>
          </p:cNvSpPr>
          <p:nvPr>
            <p:ph type="dt" sz="half" idx="10"/>
          </p:nvPr>
        </p:nvSpPr>
        <p:spPr/>
        <p:txBody>
          <a:bodyPr/>
          <a:lstStyle/>
          <a:p>
            <a:fld id="{1B8ABB09-4A1D-463E-8065-109CC2B7EFAA}" type="datetimeFigureOut">
              <a:rPr lang="ar-SA" smtClean="0"/>
              <a:t>19/04/1446</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ar-SA" smtClean="0"/>
              <a:t>انقر لتحرير نمط العنوان الرئيسي</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Date Placeholder 6"/>
          <p:cNvSpPr>
            <a:spLocks noGrp="1"/>
          </p:cNvSpPr>
          <p:nvPr>
            <p:ph type="dt" sz="half" idx="10"/>
          </p:nvPr>
        </p:nvSpPr>
        <p:spPr/>
        <p:txBody>
          <a:bodyPr/>
          <a:lstStyle/>
          <a:p>
            <a:fld id="{1B8ABB09-4A1D-463E-8065-109CC2B7EFAA}" type="datetimeFigureOut">
              <a:rPr lang="ar-SA" smtClean="0"/>
              <a:t>19/04/1446</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ar-SA" smtClean="0"/>
              <a:t>انقر لتحرير نمط العنوان الرئيسي</a:t>
            </a:r>
            <a:endParaRPr kumimoji="0" lang="en-US"/>
          </a:p>
        </p:txBody>
      </p:sp>
      <p:sp>
        <p:nvSpPr>
          <p:cNvPr id="3" name="Date Placeholder 2"/>
          <p:cNvSpPr>
            <a:spLocks noGrp="1"/>
          </p:cNvSpPr>
          <p:nvPr>
            <p:ph type="dt" sz="half" idx="10"/>
          </p:nvPr>
        </p:nvSpPr>
        <p:spPr/>
        <p:txBody>
          <a:bodyPr/>
          <a:lstStyle/>
          <a:p>
            <a:fld id="{1B8ABB09-4A1D-463E-8065-109CC2B7EFAA}" type="datetimeFigureOut">
              <a:rPr lang="ar-SA" smtClean="0"/>
              <a:t>19/04/1446</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8ABB09-4A1D-463E-8065-109CC2B7EFAA}" type="datetimeFigureOut">
              <a:rPr lang="ar-SA" smtClean="0"/>
              <a:t>19/04/1446</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ar-SA" smtClean="0"/>
              <a:t>انقر لتحرير نمط العنوان الرئيسي</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ar-SA" smtClean="0"/>
              <a:t>انقر لتحرير أنماط النص الرئيسي</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Date Placeholder 4"/>
          <p:cNvSpPr>
            <a:spLocks noGrp="1"/>
          </p:cNvSpPr>
          <p:nvPr>
            <p:ph type="dt" sz="half" idx="10"/>
          </p:nvPr>
        </p:nvSpPr>
        <p:spPr/>
        <p:txBody>
          <a:bodyPr/>
          <a:lstStyle/>
          <a:p>
            <a:fld id="{1B8ABB09-4A1D-463E-8065-109CC2B7EFAA}" type="datetimeFigureOut">
              <a:rPr lang="ar-SA" smtClean="0"/>
              <a:t>19/04/1446</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ar-SA" smtClean="0"/>
              <a:t>انقر لتحرير نمط العنوان الرئيسي</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ar-SA" smtClean="0"/>
              <a:t>انقر لتحرير أنماط النص الرئيسي</a:t>
            </a:r>
          </a:p>
        </p:txBody>
      </p:sp>
      <p:sp>
        <p:nvSpPr>
          <p:cNvPr id="5" name="Date Placeholder 4"/>
          <p:cNvSpPr>
            <a:spLocks noGrp="1"/>
          </p:cNvSpPr>
          <p:nvPr>
            <p:ph type="dt" sz="half" idx="10"/>
          </p:nvPr>
        </p:nvSpPr>
        <p:spPr/>
        <p:txBody>
          <a:bodyPr/>
          <a:lstStyle/>
          <a:p>
            <a:fld id="{1B8ABB09-4A1D-463E-8065-109CC2B7EFAA}" type="datetimeFigureOut">
              <a:rPr lang="ar-SA" smtClean="0"/>
              <a:t>19/04/1446</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a:xfrm>
            <a:off x="8077200" y="6356350"/>
            <a:ext cx="609600" cy="365125"/>
          </a:xfrm>
        </p:spPr>
        <p:txBody>
          <a:bodyPr/>
          <a:lstStyle/>
          <a:p>
            <a:fld id="{0B34F065-1154-456A-91E3-76DE8E75E17B}" type="slidenum">
              <a:rPr lang="ar-SA" smtClean="0"/>
              <a:t>‹#›</a:t>
            </a:fld>
            <a:endParaRPr lang="ar-SA"/>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ar-SA" smtClean="0"/>
              <a:t>انقر فوق الأيقونة لإضافة صورة</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ar-SA" smtClean="0"/>
              <a:t>انقر لتحرير نمط العنوان الرئيسي</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B8ABB09-4A1D-463E-8065-109CC2B7EFAA}" type="datetimeFigureOut">
              <a:rPr lang="ar-SA" smtClean="0"/>
              <a:t>19/04/1446</a:t>
            </a:fld>
            <a:endParaRPr lang="ar-SA"/>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ar-SA"/>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B34F065-1154-456A-91E3-76DE8E75E17B}" type="slidenum">
              <a:rPr lang="ar-SA" smtClean="0"/>
              <a:t>‹#›</a:t>
            </a:fld>
            <a:endParaRPr lang="ar-SA"/>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ar-AE" dirty="0" smtClean="0"/>
              <a:t>بسم الله الرحمن الرحيم</a:t>
            </a:r>
            <a:endParaRPr lang="en-US" dirty="0"/>
          </a:p>
        </p:txBody>
      </p:sp>
      <p:sp>
        <p:nvSpPr>
          <p:cNvPr id="3" name="عنصر نائب للمحتوى 2"/>
          <p:cNvSpPr>
            <a:spLocks noGrp="1"/>
          </p:cNvSpPr>
          <p:nvPr>
            <p:ph idx="1"/>
          </p:nvPr>
        </p:nvSpPr>
        <p:spPr/>
        <p:txBody>
          <a:bodyPr>
            <a:normAutofit/>
          </a:bodyPr>
          <a:lstStyle/>
          <a:p>
            <a:pPr marL="0" indent="0" algn="ctr">
              <a:buNone/>
            </a:pPr>
            <a:endParaRPr lang="ar-AE" sz="8000" b="1" dirty="0">
              <a:solidFill>
                <a:srgbClr val="C00000"/>
              </a:solidFill>
              <a:latin typeface="Arial" pitchFamily="34" charset="0"/>
              <a:cs typeface="Arial" pitchFamily="34" charset="0"/>
            </a:endParaRPr>
          </a:p>
          <a:p>
            <a:pPr marL="0" indent="0" algn="ctr">
              <a:buNone/>
            </a:pPr>
            <a:r>
              <a:rPr lang="ar-AE" sz="8000" b="1" dirty="0" smtClean="0">
                <a:solidFill>
                  <a:srgbClr val="C00000"/>
                </a:solidFill>
                <a:latin typeface="Arial" pitchFamily="34" charset="0"/>
                <a:cs typeface="Arial" pitchFamily="34" charset="0"/>
              </a:rPr>
              <a:t>الإدارة التسويقية ومزيج المنتجات</a:t>
            </a:r>
            <a:endParaRPr lang="en-US" sz="8000" b="1"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980369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Autofit/>
          </a:bodyPr>
          <a:lstStyle/>
          <a:p>
            <a:pPr algn="r"/>
            <a:r>
              <a:rPr lang="en-US" sz="5400" b="1" dirty="0" smtClean="0"/>
              <a:t>:</a:t>
            </a:r>
            <a:r>
              <a:rPr lang="ar-SA" sz="5400" b="1" dirty="0" smtClean="0"/>
              <a:t>البيئة الاقتصادية </a:t>
            </a:r>
            <a:r>
              <a:rPr lang="en-US" sz="5400" dirty="0"/>
              <a:t/>
            </a:r>
            <a:br>
              <a:rPr lang="en-US" sz="5400" dirty="0"/>
            </a:br>
            <a:endParaRPr lang="en-US" sz="5400" dirty="0"/>
          </a:p>
        </p:txBody>
      </p:sp>
      <p:sp>
        <p:nvSpPr>
          <p:cNvPr id="3" name="عنصر نائب للمحتوى 2"/>
          <p:cNvSpPr>
            <a:spLocks noGrp="1"/>
          </p:cNvSpPr>
          <p:nvPr>
            <p:ph idx="1"/>
          </p:nvPr>
        </p:nvSpPr>
        <p:spPr>
          <a:xfrm>
            <a:off x="457200" y="1124744"/>
            <a:ext cx="8229600" cy="5199856"/>
          </a:xfrm>
        </p:spPr>
        <p:txBody>
          <a:bodyPr>
            <a:normAutofit/>
          </a:bodyPr>
          <a:lstStyle/>
          <a:p>
            <a:pPr algn="just" rtl="1"/>
            <a:r>
              <a:rPr lang="ar-SA" sz="3200" b="1" dirty="0"/>
              <a:t>تتمثل البيئة الاقتصادية في كل العوامل ذات العلاقة باقتصاد بلد ما والتي تؤثر سلبا أو إيجابا على أداء المنشأة</a:t>
            </a:r>
            <a:r>
              <a:rPr lang="ar-SA" sz="3200" dirty="0"/>
              <a:t>, فالحالة التي يمر بها الاقتصاد من ازدهار أو ركود أو انكماش أو كساد تلقى بظلالها على الأداء التسويقي للمنشأة, ففي حالة الازدهار الاقتصادي, يزيد الطلب على السلع بمختلف أنواعها مما يشكل فرصا جيدة للمنظمات المختلفة لزيادة مبيعاتها, ويحدث عكس ذلك في حالات الكساد, حيث يقل الطلب بدرجة كبيرة على السلع, مما يقلص من فرص المنشآت في إيجاد سوق </a:t>
            </a:r>
            <a:r>
              <a:rPr lang="ar-SA" sz="3200" dirty="0" smtClean="0"/>
              <a:t>لسلعه</a:t>
            </a:r>
            <a:r>
              <a:rPr lang="en-US" sz="3200" dirty="0"/>
              <a:t>.</a:t>
            </a:r>
          </a:p>
        </p:txBody>
      </p:sp>
    </p:spTree>
    <p:extLst>
      <p:ext uri="{BB962C8B-B14F-4D97-AF65-F5344CB8AC3E}">
        <p14:creationId xmlns:p14="http://schemas.microsoft.com/office/powerpoint/2010/main" val="405207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692696"/>
            <a:ext cx="8229600" cy="5631904"/>
          </a:xfrm>
        </p:spPr>
        <p:txBody>
          <a:bodyPr>
            <a:normAutofit/>
          </a:bodyPr>
          <a:lstStyle/>
          <a:p>
            <a:pPr algn="just" rtl="1"/>
            <a:r>
              <a:rPr lang="ar-SA" sz="2800" dirty="0"/>
              <a:t>إن البيئة الاقتصادية </a:t>
            </a:r>
            <a:r>
              <a:rPr lang="ar-SA" sz="2800" b="1" dirty="0"/>
              <a:t>تشمل أيضا السياسات الاقتصادية التي تنتهجها الحكومة وبالتحديد السياسات المالية والنقدية</a:t>
            </a:r>
            <a:r>
              <a:rPr lang="ar-SA" sz="2800" dirty="0"/>
              <a:t>, فالسياسة المالية تعنى بالإيرادات الحكومية من جانب وإنفاقها من جانب آخر, وعن طريق السياسة المالية تتشكل وسائل الحصول على الأموال وكيفية إنفاقها , وتشكل الضرائب والجمارك المورد الأساسي للدخل الحكومي سواء أكانت ضرائب دخل شخصي أو أرباح أعمال, أو ضرائب على الأرباح الرأسمالية, وما إلى ذلك من أنواع الضرائب المتعددة, والتي يمكن أن تبتدعها الدولة, وتفرضها على أي قطاع من القطاعات الاقتصادية, أو الصناعات, ومن هنا فإن الضرائب قد تشكل تهديدا للمنشآت لأنها تعتبر حوافز سلبية في حالة زيادتها, بينما تعتبر حوافز إيجابية إذا ما تم تخفيضها إذ أنها تشجع المنشآت على زيادة إنتاجها من السلع, أو الخدمات,</a:t>
            </a:r>
            <a:endParaRPr lang="en-US" sz="2800" dirty="0"/>
          </a:p>
          <a:p>
            <a:pPr algn="just" rtl="1"/>
            <a:endParaRPr lang="en-US" sz="2800" dirty="0"/>
          </a:p>
        </p:txBody>
      </p:sp>
    </p:spTree>
    <p:extLst>
      <p:ext uri="{BB962C8B-B14F-4D97-AF65-F5344CB8AC3E}">
        <p14:creationId xmlns:p14="http://schemas.microsoft.com/office/powerpoint/2010/main" val="2020272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95536" y="332656"/>
            <a:ext cx="8229600" cy="1143000"/>
          </a:xfrm>
        </p:spPr>
        <p:txBody>
          <a:bodyPr/>
          <a:lstStyle/>
          <a:p>
            <a:pPr algn="r" rtl="1"/>
            <a:r>
              <a:rPr lang="ar-SA" b="1" dirty="0"/>
              <a:t>المنتج ومزيج </a:t>
            </a:r>
            <a:r>
              <a:rPr lang="ar-SA" b="1" dirty="0" smtClean="0"/>
              <a:t>المنتج</a:t>
            </a:r>
            <a:r>
              <a:rPr lang="en-US" b="1" dirty="0" smtClean="0"/>
              <a:t>: </a:t>
            </a:r>
            <a:endParaRPr lang="en-US" dirty="0"/>
          </a:p>
        </p:txBody>
      </p:sp>
      <p:sp>
        <p:nvSpPr>
          <p:cNvPr id="3" name="عنصر نائب للمحتوى 2"/>
          <p:cNvSpPr>
            <a:spLocks noGrp="1"/>
          </p:cNvSpPr>
          <p:nvPr>
            <p:ph idx="1"/>
          </p:nvPr>
        </p:nvSpPr>
        <p:spPr/>
        <p:txBody>
          <a:bodyPr>
            <a:normAutofit/>
          </a:bodyPr>
          <a:lstStyle/>
          <a:p>
            <a:pPr algn="just" rtl="1"/>
            <a:r>
              <a:rPr lang="ar-SA" sz="4000" b="1" dirty="0"/>
              <a:t>يعرف المنتج بأنه أي شيء يطرح في سوق من أجل إشباع رغبة أو حاجة, ويشمل السلع المادية, والخدمات, والتجارب, والأحداث, والأشخاص, والأماكن, والممتلكات, والمنظمات, والمعلومات, </a:t>
            </a:r>
            <a:r>
              <a:rPr lang="ar-SA" sz="4000" b="1" dirty="0" smtClean="0"/>
              <a:t>والأفكار</a:t>
            </a:r>
            <a:r>
              <a:rPr lang="en-US" sz="4000" b="1" dirty="0"/>
              <a:t>.</a:t>
            </a:r>
            <a:r>
              <a:rPr lang="ar-SA" sz="4000" dirty="0" smtClean="0"/>
              <a:t> </a:t>
            </a:r>
            <a:endParaRPr lang="en-US" sz="4000" dirty="0"/>
          </a:p>
        </p:txBody>
      </p:sp>
    </p:spTree>
    <p:extLst>
      <p:ext uri="{BB962C8B-B14F-4D97-AF65-F5344CB8AC3E}">
        <p14:creationId xmlns:p14="http://schemas.microsoft.com/office/powerpoint/2010/main" val="2799373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980728"/>
            <a:ext cx="8229600" cy="5343872"/>
          </a:xfrm>
        </p:spPr>
        <p:txBody>
          <a:bodyPr>
            <a:normAutofit/>
          </a:bodyPr>
          <a:lstStyle/>
          <a:p>
            <a:pPr algn="just" rtl="1"/>
            <a:r>
              <a:rPr lang="ar-SA" sz="4000" b="1" dirty="0"/>
              <a:t>وعلى الرغم من تعدد التعريفات إلا أنها تتفق على أن العميل عندما يشترى منتجاً معيناً, فإنما يشترى المنافع التي ينطوي عليها هذا المنتج, أو الإشباع الذي يحققه له المنتج.</a:t>
            </a:r>
            <a:r>
              <a:rPr lang="ar-SA" sz="4000" dirty="0"/>
              <a:t> وعليه فإنه من وجهة نظر التسويق فإن </a:t>
            </a:r>
            <a:r>
              <a:rPr lang="ar-SA" sz="4000" b="1" dirty="0"/>
              <a:t>المعنى الأساسي للمنتج هو المنافع والإشباع.</a:t>
            </a:r>
            <a:endParaRPr lang="en-US" sz="4000" dirty="0"/>
          </a:p>
          <a:p>
            <a:pPr algn="just" rtl="1"/>
            <a:endParaRPr lang="en-US" sz="4000" dirty="0"/>
          </a:p>
        </p:txBody>
      </p:sp>
    </p:spTree>
    <p:extLst>
      <p:ext uri="{BB962C8B-B14F-4D97-AF65-F5344CB8AC3E}">
        <p14:creationId xmlns:p14="http://schemas.microsoft.com/office/powerpoint/2010/main" val="45328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SA" b="1" dirty="0"/>
              <a:t>مستويات </a:t>
            </a:r>
            <a:r>
              <a:rPr lang="ar-SA" b="1" dirty="0" smtClean="0"/>
              <a:t>المنتج</a:t>
            </a:r>
            <a:r>
              <a:rPr lang="ar-AE" b="1" dirty="0" smtClean="0"/>
              <a:t>:</a:t>
            </a:r>
            <a:endParaRPr lang="en-US" dirty="0"/>
          </a:p>
        </p:txBody>
      </p:sp>
      <p:sp>
        <p:nvSpPr>
          <p:cNvPr id="3" name="عنصر نائب للمحتوى 2"/>
          <p:cNvSpPr>
            <a:spLocks noGrp="1"/>
          </p:cNvSpPr>
          <p:nvPr>
            <p:ph idx="1"/>
          </p:nvPr>
        </p:nvSpPr>
        <p:spPr/>
        <p:txBody>
          <a:bodyPr>
            <a:normAutofit/>
          </a:bodyPr>
          <a:lstStyle/>
          <a:p>
            <a:pPr algn="just" rtl="1"/>
            <a:r>
              <a:rPr lang="ar-SA" sz="4000" dirty="0"/>
              <a:t>يرى </a:t>
            </a:r>
            <a:r>
              <a:rPr lang="en-US" sz="4000" dirty="0" err="1"/>
              <a:t>Kotler</a:t>
            </a:r>
            <a:r>
              <a:rPr lang="en-US" sz="4000" dirty="0"/>
              <a:t> (2001 p 407)</a:t>
            </a:r>
            <a:r>
              <a:rPr lang="ar-SA" sz="4000" dirty="0"/>
              <a:t> أن هناك </a:t>
            </a:r>
            <a:r>
              <a:rPr lang="ar-SA" sz="4000" b="1" dirty="0"/>
              <a:t>خمسة مستويات للمنتج,</a:t>
            </a:r>
            <a:r>
              <a:rPr lang="ar-SA" sz="4000" dirty="0"/>
              <a:t> يضيف كل مستوى منها قيمة للعميل أو المستهلك, وتشكل هذه المستويات مجتمعة ما يمكن أن </a:t>
            </a:r>
            <a:r>
              <a:rPr lang="ar-SA" sz="4000" b="1" dirty="0"/>
              <a:t>يطلق عليه سلم القيمة للعميل </a:t>
            </a:r>
            <a:r>
              <a:rPr lang="ar-SA" sz="4000" b="1" dirty="0" smtClean="0"/>
              <a:t>ويمكن </a:t>
            </a:r>
            <a:r>
              <a:rPr lang="ar-SA" sz="4000" b="1" dirty="0"/>
              <a:t>إيراد هذه المستويات على النحو الآتي:</a:t>
            </a:r>
            <a:endParaRPr lang="en-US" sz="4000" dirty="0"/>
          </a:p>
          <a:p>
            <a:pPr algn="just" rtl="1"/>
            <a:endParaRPr lang="en-US" sz="4000" dirty="0"/>
          </a:p>
        </p:txBody>
      </p:sp>
    </p:spTree>
    <p:extLst>
      <p:ext uri="{BB962C8B-B14F-4D97-AF65-F5344CB8AC3E}">
        <p14:creationId xmlns:p14="http://schemas.microsoft.com/office/powerpoint/2010/main" val="3936540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SA" b="1" dirty="0"/>
              <a:t>أولاً: المنفعة </a:t>
            </a:r>
            <a:r>
              <a:rPr lang="ar-SA" b="1" dirty="0" smtClean="0"/>
              <a:t>المحورية</a:t>
            </a:r>
            <a:r>
              <a:rPr lang="ar-AE" b="1" dirty="0" smtClean="0"/>
              <a:t>:</a:t>
            </a:r>
            <a:r>
              <a:rPr lang="ar-SA" b="1" dirty="0" smtClean="0"/>
              <a:t> </a:t>
            </a:r>
            <a:endParaRPr lang="en-US" dirty="0"/>
          </a:p>
        </p:txBody>
      </p:sp>
      <p:sp>
        <p:nvSpPr>
          <p:cNvPr id="3" name="عنصر نائب للمحتوى 2"/>
          <p:cNvSpPr>
            <a:spLocks noGrp="1"/>
          </p:cNvSpPr>
          <p:nvPr>
            <p:ph idx="1"/>
          </p:nvPr>
        </p:nvSpPr>
        <p:spPr/>
        <p:txBody>
          <a:bodyPr>
            <a:normAutofit/>
          </a:bodyPr>
          <a:lstStyle/>
          <a:p>
            <a:pPr algn="just" rtl="1"/>
            <a:r>
              <a:rPr lang="ar-SA" sz="3600" dirty="0"/>
              <a:t>يقصد بالمنفعة المحورية الخدمة أو المنفعة الأساسية التي يشتريها العميل، فنزيل الفندق يشتري الراحة والنوم, والذي يشترى جهاز تلفاز يشترى البرامج الثقافية, أو الرياضية, أو الترفيهية, التي تبث من خلال الجهاز, وعليه فإن هذا المشترى ينظر إلى السلعة أو المنتج كوسيلة لتحقيق هدف هو الإشباع.</a:t>
            </a:r>
            <a:endParaRPr lang="en-US" sz="3600" dirty="0"/>
          </a:p>
          <a:p>
            <a:pPr algn="just" rtl="1"/>
            <a:endParaRPr lang="en-US" sz="3600" dirty="0"/>
          </a:p>
        </p:txBody>
      </p:sp>
    </p:spTree>
    <p:extLst>
      <p:ext uri="{BB962C8B-B14F-4D97-AF65-F5344CB8AC3E}">
        <p14:creationId xmlns:p14="http://schemas.microsoft.com/office/powerpoint/2010/main" val="2083248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539552" y="548680"/>
            <a:ext cx="8229600" cy="1296144"/>
          </a:xfrm>
        </p:spPr>
        <p:txBody>
          <a:bodyPr>
            <a:normAutofit fontScale="90000"/>
          </a:bodyPr>
          <a:lstStyle/>
          <a:p>
            <a:pPr algn="r"/>
            <a:r>
              <a:rPr lang="ar-SA" b="1" dirty="0"/>
              <a:t>ثانياً: المنتج الأساسي:</a:t>
            </a:r>
            <a:r>
              <a:rPr lang="en-US" dirty="0"/>
              <a:t/>
            </a:r>
            <a:br>
              <a:rPr lang="en-US" dirty="0"/>
            </a:br>
            <a:endParaRPr lang="en-US" dirty="0"/>
          </a:p>
        </p:txBody>
      </p:sp>
      <p:sp>
        <p:nvSpPr>
          <p:cNvPr id="3" name="عنصر نائب للمحتوى 2"/>
          <p:cNvSpPr>
            <a:spLocks noGrp="1"/>
          </p:cNvSpPr>
          <p:nvPr>
            <p:ph idx="1"/>
          </p:nvPr>
        </p:nvSpPr>
        <p:spPr/>
        <p:txBody>
          <a:bodyPr>
            <a:normAutofit/>
          </a:bodyPr>
          <a:lstStyle/>
          <a:p>
            <a:pPr marL="0" indent="0" algn="just" rtl="1">
              <a:buNone/>
            </a:pPr>
            <a:r>
              <a:rPr lang="ar-SA" sz="4000" dirty="0"/>
              <a:t>لكي تتحقق المنفعة المحورية لابد من تحولها إلى منتج أساسي, وعليه فإن الفندق يوفر الغرف التي تشمل الأسرة, والحمامات, والأدراج, والدواليب, وكل ما يحقق رغبة الزبون في قضاء وقت جميل ومريح في الفندق.</a:t>
            </a:r>
            <a:endParaRPr lang="en-US" sz="4000" dirty="0"/>
          </a:p>
          <a:p>
            <a:pPr marL="0" indent="0" algn="just" rtl="1">
              <a:buNone/>
            </a:pPr>
            <a:endParaRPr lang="en-US" sz="4000" dirty="0"/>
          </a:p>
        </p:txBody>
      </p:sp>
    </p:spTree>
    <p:extLst>
      <p:ext uri="{BB962C8B-B14F-4D97-AF65-F5344CB8AC3E}">
        <p14:creationId xmlns:p14="http://schemas.microsoft.com/office/powerpoint/2010/main" val="1259338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SA" b="1" dirty="0"/>
              <a:t>ثالثاً: المنتج المتوقع </a:t>
            </a:r>
            <a:endParaRPr lang="en-US" dirty="0"/>
          </a:p>
        </p:txBody>
      </p:sp>
      <p:sp>
        <p:nvSpPr>
          <p:cNvPr id="3" name="عنصر نائب للمحتوى 2"/>
          <p:cNvSpPr>
            <a:spLocks noGrp="1"/>
          </p:cNvSpPr>
          <p:nvPr>
            <p:ph idx="1"/>
          </p:nvPr>
        </p:nvSpPr>
        <p:spPr/>
        <p:txBody>
          <a:bodyPr>
            <a:noAutofit/>
          </a:bodyPr>
          <a:lstStyle/>
          <a:p>
            <a:pPr algn="justLow" rtl="1"/>
            <a:r>
              <a:rPr lang="ar-SA" sz="3600" b="1" dirty="0"/>
              <a:t>إن المنتج المتوقع هو مجموع الخصائص والمميزات اللاتي عادة ما يتوقعها الزبائن عندما يشترون المنتج, فنزلاء الفندق مثلاً يتوقعون سريراً نظيفاً, وإضاءة جيدة, </a:t>
            </a:r>
            <a:r>
              <a:rPr lang="ar-SA" sz="3600" b="1" dirty="0" err="1"/>
              <a:t>وهدوءاً</a:t>
            </a:r>
            <a:r>
              <a:rPr lang="ar-SA" sz="3600" b="1" dirty="0"/>
              <a:t> نسبياً في الفندق, وبما أن معظم الفنادق توفر الحد الأدنى من هذه المتطلبات، فإن النزلاء يبحثون عن الفنادق التي توفر هذه الخدمات بمستوى أفضل أو بسعر أقل.</a:t>
            </a:r>
            <a:endParaRPr lang="en-US" sz="3600" b="1" dirty="0"/>
          </a:p>
          <a:p>
            <a:pPr algn="justLow" rtl="1"/>
            <a:endParaRPr lang="en-US" sz="3600" b="1" dirty="0"/>
          </a:p>
        </p:txBody>
      </p:sp>
    </p:spTree>
    <p:extLst>
      <p:ext uri="{BB962C8B-B14F-4D97-AF65-F5344CB8AC3E}">
        <p14:creationId xmlns:p14="http://schemas.microsoft.com/office/powerpoint/2010/main" val="1958846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SA" b="1" dirty="0"/>
              <a:t>رابعاً: المنتج المجمع </a:t>
            </a:r>
            <a:endParaRPr lang="en-US" dirty="0"/>
          </a:p>
        </p:txBody>
      </p:sp>
      <p:sp>
        <p:nvSpPr>
          <p:cNvPr id="3" name="عنصر نائب للمحتوى 2"/>
          <p:cNvSpPr>
            <a:spLocks noGrp="1"/>
          </p:cNvSpPr>
          <p:nvPr>
            <p:ph idx="1"/>
          </p:nvPr>
        </p:nvSpPr>
        <p:spPr/>
        <p:txBody>
          <a:bodyPr>
            <a:normAutofit/>
          </a:bodyPr>
          <a:lstStyle/>
          <a:p>
            <a:pPr marL="0" indent="0" algn="just" rtl="1">
              <a:buNone/>
            </a:pPr>
            <a:r>
              <a:rPr lang="ar-SA" sz="3600" dirty="0"/>
              <a:t>في هذا المستوى يعد المسوق منتجاً مجمعاً يتعدى توقعات الزبون أو العميل, إن هذا المستوى يسود في الدول المتقدمة التي لم تعد المنافسة في منتجاتها مقصورة على مستوى المنتج المتوقع, وإنما على مستوى المنتج المجمع, والذي تحاول فيه الشركات أو المسوقون التفوق على توقعات الزبائن أو العملاء, وذلك بالنظر إلى النسق الكلى للاستهلاك لدى العملاء,</a:t>
            </a:r>
            <a:endParaRPr lang="en-US" sz="3600" dirty="0"/>
          </a:p>
        </p:txBody>
      </p:sp>
    </p:spTree>
    <p:extLst>
      <p:ext uri="{BB962C8B-B14F-4D97-AF65-F5344CB8AC3E}">
        <p14:creationId xmlns:p14="http://schemas.microsoft.com/office/powerpoint/2010/main" val="1269669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404664"/>
            <a:ext cx="8229600" cy="5919936"/>
          </a:xfrm>
        </p:spPr>
        <p:txBody>
          <a:bodyPr>
            <a:normAutofit/>
          </a:bodyPr>
          <a:lstStyle/>
          <a:p>
            <a:pPr algn="just" rtl="1"/>
            <a:r>
              <a:rPr lang="ar-SA" sz="2800" b="1" dirty="0"/>
              <a:t>وقد وضع </a:t>
            </a:r>
            <a:r>
              <a:rPr lang="en-US" sz="2800" b="1" dirty="0"/>
              <a:t>Levitt</a:t>
            </a:r>
            <a:r>
              <a:rPr lang="ar-SA" sz="2800" b="1" dirty="0"/>
              <a:t> مفهوم المنتج المجمع في إطار أشمل حيث يرى أن المنافسة المالية ليست بين ما تنتجه المصانع وإنما بين ما تضيفه إلى المنتج أو المخرج في شكل تغليف, وخدمات وإعلان ونصائح للعميل, وتمويل وترتيبات النقل والتخزين, وأي أشياء أخرى تجد التقدير من الزبائن, ولابد من مراعاة بعض الأشياء المتعلقة بهذا المستوى وهي:</a:t>
            </a:r>
            <a:endParaRPr lang="en-US" sz="2800" b="1" dirty="0"/>
          </a:p>
          <a:p>
            <a:pPr marL="0" lvl="0" indent="0" algn="just" rtl="1">
              <a:buNone/>
            </a:pPr>
            <a:r>
              <a:rPr lang="ar-AE" sz="2800" b="1" dirty="0" smtClean="0"/>
              <a:t>1/ </a:t>
            </a:r>
            <a:r>
              <a:rPr lang="ar-SA" sz="2800" b="1" dirty="0" smtClean="0"/>
              <a:t>إن </a:t>
            </a:r>
            <a:r>
              <a:rPr lang="ar-SA" sz="2800" b="1" dirty="0"/>
              <a:t>كل مستوى منتج مجمع يضيف إلى التكاليف المالية.</a:t>
            </a:r>
            <a:endParaRPr lang="en-US" sz="2800" b="1" dirty="0"/>
          </a:p>
          <a:p>
            <a:pPr marL="0" lvl="0" indent="0" algn="just" rtl="1">
              <a:buNone/>
            </a:pPr>
            <a:r>
              <a:rPr lang="ar-AE" sz="2800" b="1" dirty="0" smtClean="0"/>
              <a:t>2/ </a:t>
            </a:r>
            <a:r>
              <a:rPr lang="ar-SA" sz="2800" b="1" dirty="0" smtClean="0"/>
              <a:t>إن </a:t>
            </a:r>
            <a:r>
              <a:rPr lang="ar-SA" sz="2800" b="1" dirty="0"/>
              <a:t>المنافع المجمعة سرعان ما تصبح منافع متوقعة لأن الزبائن يتوقعون المزيد, فنزيل الفندق الذي يشاهد التلفزيون العادي قد يتوقع جهاز التحكم من البعد, أو طبق هوائي لمشاهدة عدد أكبر من القنوات, وهذا يعنى أن المنتجين أو المسوقين عليهم البحث عن مزيد من الخصائص والمنافع لسلعهم .</a:t>
            </a:r>
            <a:endParaRPr lang="en-US" sz="2800" b="1" dirty="0"/>
          </a:p>
          <a:p>
            <a:pPr algn="just" rtl="1"/>
            <a:endParaRPr lang="en-US" sz="2800" b="1" dirty="0"/>
          </a:p>
        </p:txBody>
      </p:sp>
    </p:spTree>
    <p:extLst>
      <p:ext uri="{BB962C8B-B14F-4D97-AF65-F5344CB8AC3E}">
        <p14:creationId xmlns:p14="http://schemas.microsoft.com/office/powerpoint/2010/main" val="3136769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260648"/>
            <a:ext cx="8229600" cy="1143000"/>
          </a:xfrm>
        </p:spPr>
        <p:txBody>
          <a:bodyPr>
            <a:normAutofit/>
          </a:bodyPr>
          <a:lstStyle/>
          <a:p>
            <a:pPr algn="r"/>
            <a:r>
              <a:rPr lang="ar-SA" sz="6000" b="1" dirty="0"/>
              <a:t>الإدارة </a:t>
            </a:r>
            <a:r>
              <a:rPr lang="ar-SA" sz="6000" b="1" dirty="0" smtClean="0"/>
              <a:t>التسويقية</a:t>
            </a:r>
            <a:r>
              <a:rPr lang="ar-AE" sz="6000" b="1" dirty="0" smtClean="0"/>
              <a:t> :</a:t>
            </a:r>
            <a:endParaRPr lang="en-US" sz="6000" dirty="0"/>
          </a:p>
        </p:txBody>
      </p:sp>
      <p:sp>
        <p:nvSpPr>
          <p:cNvPr id="3" name="عنصر نائب للمحتوى 2"/>
          <p:cNvSpPr>
            <a:spLocks noGrp="1"/>
          </p:cNvSpPr>
          <p:nvPr>
            <p:ph idx="1"/>
          </p:nvPr>
        </p:nvSpPr>
        <p:spPr>
          <a:xfrm>
            <a:off x="457200" y="1484784"/>
            <a:ext cx="8229600" cy="4839816"/>
          </a:xfrm>
        </p:spPr>
        <p:txBody>
          <a:bodyPr>
            <a:noAutofit/>
          </a:bodyPr>
          <a:lstStyle/>
          <a:p>
            <a:pPr marL="0" indent="0" algn="just" rtl="1">
              <a:buNone/>
            </a:pPr>
            <a:r>
              <a:rPr lang="ar-SA" sz="2800" b="1" dirty="0"/>
              <a:t>إن الإدارة التسويقية كغيرها من الإدارات التي تتكون منها المنشأة تقوم بكل الوظائف الإدارية من تخطيط، وتنظيم، وتشكيل، وتوجيه، ورقابة, ويعتمد نجاح هذه الإدارة على مقدرتها في ممارسة تلك الوظائف بالصورة المثلى, علماً بأن إدارة التسويق هي الإدارة المحورية في المنشأة, إذ أنها هي التي تترجم مجهودات المنشأة ونشاطاتها إلى إيرادات, وفى المفهوم الحديث للتسويق الذي يرى أن التسويق يسبق الإنتاج فإن إدارة التسويق هي التي تقدم الأفكار, والمقترحات الخاصة بالسلع الجديدة, إلى إدارة الإنتاج لكي تترجمها إلى أراء ومتطلبات المستهلكين, وحاجاتهم, ورغباتهم, للسلع قبل إنتاجها وطرحها في السوق, وفيما يلي سنتناول وظائف الإدارة التسويقية الهامة:-</a:t>
            </a:r>
            <a:endParaRPr lang="en-US" sz="2800" b="1" dirty="0"/>
          </a:p>
          <a:p>
            <a:pPr marL="0" indent="0" algn="just" rtl="1">
              <a:buNone/>
            </a:pPr>
            <a:endParaRPr lang="en-US" sz="2800" b="1" dirty="0"/>
          </a:p>
        </p:txBody>
      </p:sp>
    </p:spTree>
    <p:extLst>
      <p:ext uri="{BB962C8B-B14F-4D97-AF65-F5344CB8AC3E}">
        <p14:creationId xmlns:p14="http://schemas.microsoft.com/office/powerpoint/2010/main" val="3773608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p:txBody>
          <a:bodyPr>
            <a:normAutofit/>
          </a:bodyPr>
          <a:lstStyle/>
          <a:p>
            <a:pPr marL="0" lvl="0" indent="0" algn="just" rtl="1">
              <a:buNone/>
            </a:pPr>
            <a:r>
              <a:rPr lang="ar-AE" sz="3200" b="1" dirty="0" smtClean="0"/>
              <a:t>3/ </a:t>
            </a:r>
            <a:r>
              <a:rPr lang="ar-SA" sz="3200" b="1" dirty="0" smtClean="0"/>
              <a:t>حينما </a:t>
            </a:r>
            <a:r>
              <a:rPr lang="ar-SA" sz="3200" b="1" dirty="0"/>
              <a:t>يرفع المسوقون أسعار منتجاتهم المجمعة فإن بعض المنافسين سيطرقون نسخاً معدلة من المنتج المجمع بسعر أقل, فبجانب الفنادق ذات الخمس نجوم مثلاً فإن بعض المسوقين قد يفكرون في إنشاء فنادق أربع نجوم أو ثلاث نجوم أو حتى موتيلات تشبع فقط الحاجة إلى المنتج الأساسي, فهناك شركات تسعى دائماً إلى توسيع خدماتها وتنويعها حتى تستجيب لرغبة عدد كبير من الزبائن.</a:t>
            </a:r>
            <a:endParaRPr lang="en-US" sz="3200" b="1" dirty="0"/>
          </a:p>
          <a:p>
            <a:pPr algn="just" rtl="1"/>
            <a:endParaRPr lang="en-US" sz="3200" b="1" dirty="0"/>
          </a:p>
        </p:txBody>
      </p:sp>
    </p:spTree>
    <p:extLst>
      <p:ext uri="{BB962C8B-B14F-4D97-AF65-F5344CB8AC3E}">
        <p14:creationId xmlns:p14="http://schemas.microsoft.com/office/powerpoint/2010/main" val="2763288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229600" cy="924712"/>
          </a:xfrm>
        </p:spPr>
        <p:txBody>
          <a:bodyPr/>
          <a:lstStyle/>
          <a:p>
            <a:pPr algn="r"/>
            <a:r>
              <a:rPr lang="ar-SA" b="1" dirty="0"/>
              <a:t>خامساً: </a:t>
            </a:r>
            <a:r>
              <a:rPr lang="ar-SA" b="1" dirty="0" smtClean="0"/>
              <a:t>المنتج</a:t>
            </a:r>
            <a:r>
              <a:rPr lang="ar-AE" b="1" dirty="0" smtClean="0"/>
              <a:t>:</a:t>
            </a:r>
            <a:r>
              <a:rPr lang="ar-SA" dirty="0" smtClean="0"/>
              <a:t> </a:t>
            </a:r>
            <a:endParaRPr lang="en-US" dirty="0"/>
          </a:p>
        </p:txBody>
      </p:sp>
      <p:sp>
        <p:nvSpPr>
          <p:cNvPr id="3" name="عنصر نائب للمحتوى 2"/>
          <p:cNvSpPr>
            <a:spLocks noGrp="1"/>
          </p:cNvSpPr>
          <p:nvPr>
            <p:ph idx="1"/>
          </p:nvPr>
        </p:nvSpPr>
        <p:spPr/>
        <p:txBody>
          <a:bodyPr>
            <a:normAutofit/>
          </a:bodyPr>
          <a:lstStyle/>
          <a:p>
            <a:pPr marL="0" indent="0" algn="just" rtl="1">
              <a:buNone/>
            </a:pPr>
            <a:r>
              <a:rPr lang="ar-SA" sz="3600" dirty="0"/>
              <a:t>هذا المستوى يضم كل المجمعات والتحولات التي يمكن أن يمر بها المنتج في المستقبل, </a:t>
            </a:r>
            <a:r>
              <a:rPr lang="ar-SA" sz="3600" b="1" dirty="0"/>
              <a:t>وهذا هو المستوى الذي تسعى فيه الشركات إلى ابتداع أساليب جديدة لإشباع حاجات العملاء, والتميز في ذلك</a:t>
            </a:r>
            <a:r>
              <a:rPr lang="ar-SA" sz="3600" dirty="0"/>
              <a:t>, </a:t>
            </a:r>
            <a:r>
              <a:rPr lang="ar-SA" sz="3600" b="1" dirty="0"/>
              <a:t>ويرى </a:t>
            </a:r>
            <a:r>
              <a:rPr lang="en-US" sz="3600" b="1" dirty="0" err="1"/>
              <a:t>Kotler</a:t>
            </a:r>
            <a:r>
              <a:rPr lang="ar-SA" sz="3600" dirty="0"/>
              <a:t> أن الشركات الناجحة تضيف منافع إلى منتجاتها ليس لإشباع العميل فحسب وإنما لإدهاشه, وإقناعه, فإقناع الزبون يعنى تعدى توقعاته.</a:t>
            </a:r>
            <a:endParaRPr lang="en-US" sz="3600" dirty="0"/>
          </a:p>
          <a:p>
            <a:pPr marL="0" indent="0" algn="just" rtl="1">
              <a:buNone/>
            </a:pPr>
            <a:endParaRPr lang="en-US" sz="3600" dirty="0"/>
          </a:p>
        </p:txBody>
      </p:sp>
    </p:spTree>
    <p:extLst>
      <p:ext uri="{BB962C8B-B14F-4D97-AF65-F5344CB8AC3E}">
        <p14:creationId xmlns:p14="http://schemas.microsoft.com/office/powerpoint/2010/main" val="341162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SA" b="1" dirty="0"/>
              <a:t>سلم </a:t>
            </a:r>
            <a:r>
              <a:rPr lang="ar-SA" b="1" dirty="0" smtClean="0"/>
              <a:t>المنتج</a:t>
            </a:r>
            <a:r>
              <a:rPr lang="ar-AE" b="1" dirty="0" smtClean="0"/>
              <a:t>:</a:t>
            </a:r>
            <a:r>
              <a:rPr lang="ar-SA" b="1" dirty="0" smtClean="0"/>
              <a:t> </a:t>
            </a:r>
            <a:endParaRPr lang="en-US" dirty="0"/>
          </a:p>
        </p:txBody>
      </p:sp>
      <p:sp>
        <p:nvSpPr>
          <p:cNvPr id="3" name="عنصر نائب للمحتوى 2"/>
          <p:cNvSpPr>
            <a:spLocks noGrp="1"/>
          </p:cNvSpPr>
          <p:nvPr>
            <p:ph idx="1"/>
          </p:nvPr>
        </p:nvSpPr>
        <p:spPr/>
        <p:txBody>
          <a:bodyPr>
            <a:normAutofit/>
          </a:bodyPr>
          <a:lstStyle/>
          <a:p>
            <a:pPr algn="just" rtl="1"/>
            <a:r>
              <a:rPr lang="ar-SA" sz="4400" dirty="0"/>
              <a:t>إن كل منتج يرتبط بعدد من المنتجات, فسلم المنتج يمتد من الحاجات الأساسية إلى عناصر محددة تشبع تلك الحاجات, </a:t>
            </a:r>
            <a:r>
              <a:rPr lang="ar-SA" sz="4400" b="1" dirty="0"/>
              <a:t>وهناك ست مستويات لسلم المنتجات هي </a:t>
            </a:r>
            <a:r>
              <a:rPr lang="ar-SA" sz="4400" dirty="0" smtClean="0"/>
              <a:t>:</a:t>
            </a:r>
            <a:endParaRPr lang="en-US" sz="4400" dirty="0"/>
          </a:p>
          <a:p>
            <a:pPr algn="just" rtl="1"/>
            <a:endParaRPr lang="en-US" sz="4400" dirty="0"/>
          </a:p>
        </p:txBody>
      </p:sp>
    </p:spTree>
    <p:extLst>
      <p:ext uri="{BB962C8B-B14F-4D97-AF65-F5344CB8AC3E}">
        <p14:creationId xmlns:p14="http://schemas.microsoft.com/office/powerpoint/2010/main" val="474012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332656"/>
            <a:ext cx="8229600" cy="6408712"/>
          </a:xfrm>
        </p:spPr>
        <p:txBody>
          <a:bodyPr>
            <a:noAutofit/>
          </a:bodyPr>
          <a:lstStyle/>
          <a:p>
            <a:pPr marL="0" lvl="0" indent="0" algn="r" rtl="1">
              <a:buNone/>
            </a:pPr>
            <a:r>
              <a:rPr lang="ar-AE" sz="3200" b="1" dirty="0" smtClean="0"/>
              <a:t>1/ </a:t>
            </a:r>
            <a:r>
              <a:rPr lang="ar-SA" sz="3200" b="1" dirty="0" smtClean="0"/>
              <a:t>أسرة </a:t>
            </a:r>
            <a:r>
              <a:rPr lang="ar-SA" sz="3200" b="1" dirty="0"/>
              <a:t>الحاجة </a:t>
            </a:r>
            <a:r>
              <a:rPr lang="ar-SA" sz="3200" dirty="0"/>
              <a:t>(</a:t>
            </a:r>
            <a:r>
              <a:rPr lang="en-US" sz="3200" b="1" dirty="0"/>
              <a:t>(Need Family</a:t>
            </a:r>
            <a:r>
              <a:rPr lang="en-US" sz="3200" dirty="0"/>
              <a:t> </a:t>
            </a:r>
          </a:p>
          <a:p>
            <a:pPr marL="0" indent="0" algn="r" rtl="1">
              <a:buNone/>
            </a:pPr>
            <a:r>
              <a:rPr lang="ar-SA" sz="3200" dirty="0"/>
              <a:t>يقصد بأسرة الحاجة، الحاجة الأساسية أو المحورية التي تستلزم وجود أسرة الحاجة, ففي شركة التأمين يعتبر الأمان </a:t>
            </a:r>
            <a:r>
              <a:rPr lang="en-US" sz="3200" dirty="0"/>
              <a:t>(Security)</a:t>
            </a:r>
            <a:r>
              <a:rPr lang="ar-SA" sz="3200" dirty="0"/>
              <a:t> هو أسرة الحاجة.</a:t>
            </a:r>
            <a:endParaRPr lang="en-US" sz="3200" dirty="0"/>
          </a:p>
          <a:p>
            <a:pPr marL="0" lvl="0" indent="0" algn="r" rtl="1">
              <a:buNone/>
            </a:pPr>
            <a:r>
              <a:rPr lang="ar-AE" sz="3200" b="1" dirty="0" smtClean="0"/>
              <a:t>2/ </a:t>
            </a:r>
            <a:r>
              <a:rPr lang="ar-SA" sz="3200" b="1" dirty="0" smtClean="0"/>
              <a:t>أسرة </a:t>
            </a:r>
            <a:r>
              <a:rPr lang="ar-SA" sz="3200" b="1" dirty="0"/>
              <a:t>المنتج </a:t>
            </a:r>
            <a:r>
              <a:rPr lang="ar-SA" sz="3200" dirty="0"/>
              <a:t>(</a:t>
            </a:r>
            <a:r>
              <a:rPr lang="en-US" sz="3200" b="1" dirty="0"/>
              <a:t> (Product Family</a:t>
            </a:r>
            <a:endParaRPr lang="en-US" sz="3200" dirty="0"/>
          </a:p>
          <a:p>
            <a:pPr marL="0" indent="0" algn="r" rtl="1">
              <a:buNone/>
            </a:pPr>
            <a:r>
              <a:rPr lang="ar-SA" sz="3200" dirty="0"/>
              <a:t>تشمل أسرة المنتجة كل مجموعة المنتجات التي يمكنها إشباع حاجة محورية بدرجة معقولة من الفعالية, ومن أمثلة ذلك الدخل والادخار بالنسبة للتأمين على الحياة.</a:t>
            </a:r>
            <a:endParaRPr lang="en-US" sz="3200" dirty="0"/>
          </a:p>
          <a:p>
            <a:pPr marL="0" lvl="0" indent="0" algn="r" rtl="1">
              <a:buNone/>
            </a:pPr>
            <a:r>
              <a:rPr lang="ar-AE" sz="3200" b="1" dirty="0" smtClean="0"/>
              <a:t>3/ </a:t>
            </a:r>
            <a:r>
              <a:rPr lang="ar-SA" sz="3200" b="1" dirty="0" smtClean="0"/>
              <a:t>طبقة </a:t>
            </a:r>
            <a:r>
              <a:rPr lang="ar-SA" sz="3200" b="1" dirty="0"/>
              <a:t>المنتج </a:t>
            </a:r>
            <a:r>
              <a:rPr lang="en-US" sz="3200" b="1" dirty="0"/>
              <a:t>( Product Class)</a:t>
            </a:r>
            <a:endParaRPr lang="en-US" sz="3200" dirty="0"/>
          </a:p>
          <a:p>
            <a:pPr marL="0" indent="0" algn="r" rtl="1">
              <a:buNone/>
            </a:pPr>
            <a:r>
              <a:rPr lang="ar-SA" sz="3200" dirty="0"/>
              <a:t>طبقة المنتج هي مجموعة المنتجات ضمن أسرة المنتج والتي يلاحظ أن هنالك ترابطاً وظيفياً بينها, ومثال ذلك الإدارات المالية.</a:t>
            </a:r>
            <a:endParaRPr lang="en-US" sz="3200" dirty="0"/>
          </a:p>
          <a:p>
            <a:pPr algn="r"/>
            <a:endParaRPr lang="en-US" sz="3200" dirty="0"/>
          </a:p>
        </p:txBody>
      </p:sp>
    </p:spTree>
    <p:extLst>
      <p:ext uri="{BB962C8B-B14F-4D97-AF65-F5344CB8AC3E}">
        <p14:creationId xmlns:p14="http://schemas.microsoft.com/office/powerpoint/2010/main" val="3138586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404664"/>
            <a:ext cx="8229600" cy="5919936"/>
          </a:xfrm>
        </p:spPr>
        <p:txBody>
          <a:bodyPr>
            <a:normAutofit/>
          </a:bodyPr>
          <a:lstStyle/>
          <a:p>
            <a:pPr marL="0" lvl="0" indent="0" algn="just" rtl="1">
              <a:buNone/>
            </a:pPr>
            <a:r>
              <a:rPr lang="ar-AE" sz="2800" b="1" dirty="0" smtClean="0"/>
              <a:t>4/ </a:t>
            </a:r>
            <a:r>
              <a:rPr lang="ar-SA" sz="2800" b="1" dirty="0" smtClean="0"/>
              <a:t>خط </a:t>
            </a:r>
            <a:r>
              <a:rPr lang="ar-SA" sz="2800" b="1" dirty="0"/>
              <a:t>المنتج </a:t>
            </a:r>
            <a:r>
              <a:rPr lang="en-US" sz="2800" b="1" dirty="0"/>
              <a:t>(Product Line)</a:t>
            </a:r>
            <a:endParaRPr lang="en-US" sz="2800" dirty="0"/>
          </a:p>
          <a:p>
            <a:pPr marL="0" indent="0" algn="just" rtl="1">
              <a:buNone/>
            </a:pPr>
            <a:r>
              <a:rPr lang="ar-SA" sz="2800" dirty="0"/>
              <a:t>إن خط المنتجات يعنى مجموعة من السلع في إطار طبقة المنتجات تتميز بعلاقة وطيدة فيما بينها, إما لأنها تخدم وظيفة متشابهة أو لأنها تباع لنفس مجموعة العملاء أو لأنها تسوق عبر نفس المنافذ أو القنوات, أو لأنها تقع في مدى سعري محدد, ومثال لذلك بوليصة التأمين على الحياة.</a:t>
            </a:r>
            <a:endParaRPr lang="en-US" sz="2800" dirty="0"/>
          </a:p>
          <a:p>
            <a:pPr marL="0" lvl="0" indent="0" algn="just" rtl="1">
              <a:buNone/>
            </a:pPr>
            <a:r>
              <a:rPr lang="ar-AE" sz="2800" b="1" dirty="0" smtClean="0"/>
              <a:t>5/ </a:t>
            </a:r>
            <a:r>
              <a:rPr lang="ar-SA" sz="2800" b="1" dirty="0" smtClean="0"/>
              <a:t>نوع </a:t>
            </a:r>
            <a:r>
              <a:rPr lang="ar-SA" sz="2800" b="1" dirty="0"/>
              <a:t>المنتج </a:t>
            </a:r>
            <a:r>
              <a:rPr lang="en-US" sz="2800" b="1" dirty="0"/>
              <a:t>(Product Type)</a:t>
            </a:r>
            <a:r>
              <a:rPr lang="en-US" sz="2800" dirty="0"/>
              <a:t>:</a:t>
            </a:r>
          </a:p>
          <a:p>
            <a:pPr marL="0" indent="0" algn="just" rtl="1">
              <a:buNone/>
            </a:pPr>
            <a:r>
              <a:rPr lang="ar-SA" sz="2800" dirty="0"/>
              <a:t>يقصد بنوع المنتج مجموعة من العناصر ضمن خط إنتاج تشترك في واحد من عدة أشكال للمنتج, ومثال على ذلك </a:t>
            </a:r>
            <a:r>
              <a:rPr lang="en-US" sz="2800" dirty="0"/>
              <a:t>(Term Life”.</a:t>
            </a:r>
          </a:p>
          <a:p>
            <a:pPr marL="0" lvl="0" indent="0" algn="just" rtl="1">
              <a:buNone/>
            </a:pPr>
            <a:r>
              <a:rPr lang="ar-AE" sz="2800" b="1" dirty="0" smtClean="0"/>
              <a:t>6/ </a:t>
            </a:r>
            <a:r>
              <a:rPr lang="ar-SA" sz="2800" b="1" dirty="0" smtClean="0"/>
              <a:t>عنصر</a:t>
            </a:r>
            <a:r>
              <a:rPr lang="ar-SA" sz="2800" dirty="0" smtClean="0"/>
              <a:t> </a:t>
            </a:r>
            <a:r>
              <a:rPr lang="ar-SA" sz="2800" dirty="0"/>
              <a:t>أو وحدة المخزون </a:t>
            </a:r>
            <a:r>
              <a:rPr lang="en-US" sz="2800" dirty="0"/>
              <a:t>Stock Keeping Unit</a:t>
            </a:r>
            <a:r>
              <a:rPr lang="ar-SA" sz="2800" dirty="0"/>
              <a:t>:</a:t>
            </a:r>
            <a:endParaRPr lang="en-US" sz="2800" dirty="0"/>
          </a:p>
          <a:p>
            <a:pPr marL="0" indent="0" algn="just" rtl="1">
              <a:buNone/>
            </a:pPr>
            <a:r>
              <a:rPr lang="ar-SA" sz="2800" dirty="0"/>
              <a:t>العنصر هو وحدة ضمن ماركة أو خط منتج تتميز بخصائص الحجم أو السعر أو المظهر, أو أي خصائص </a:t>
            </a:r>
            <a:r>
              <a:rPr lang="ar-SA" sz="2800" dirty="0" smtClean="0"/>
              <a:t>أخرى.</a:t>
            </a:r>
            <a:endParaRPr lang="en-US" sz="2800" dirty="0"/>
          </a:p>
        </p:txBody>
      </p:sp>
    </p:spTree>
    <p:extLst>
      <p:ext uri="{BB962C8B-B14F-4D97-AF65-F5344CB8AC3E}">
        <p14:creationId xmlns:p14="http://schemas.microsoft.com/office/powerpoint/2010/main" val="2110585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SA" sz="6000" b="1" dirty="0"/>
              <a:t>تقسيم </a:t>
            </a:r>
            <a:r>
              <a:rPr lang="ar-SA" sz="6000" b="1" dirty="0" smtClean="0"/>
              <a:t>المنتجات</a:t>
            </a:r>
            <a:r>
              <a:rPr lang="ar-AE" sz="6000" b="1" dirty="0" smtClean="0"/>
              <a:t>:</a:t>
            </a:r>
            <a:endParaRPr lang="en-US" sz="6000" dirty="0"/>
          </a:p>
        </p:txBody>
      </p:sp>
      <p:sp>
        <p:nvSpPr>
          <p:cNvPr id="3" name="عنصر نائب للمحتوى 2"/>
          <p:cNvSpPr>
            <a:spLocks noGrp="1"/>
          </p:cNvSpPr>
          <p:nvPr>
            <p:ph idx="1"/>
          </p:nvPr>
        </p:nvSpPr>
        <p:spPr>
          <a:xfrm>
            <a:off x="457200" y="1935480"/>
            <a:ext cx="8229600" cy="4733880"/>
          </a:xfrm>
        </p:spPr>
        <p:txBody>
          <a:bodyPr>
            <a:noAutofit/>
          </a:bodyPr>
          <a:lstStyle/>
          <a:p>
            <a:pPr algn="just" rtl="1"/>
            <a:r>
              <a:rPr lang="ar-SA" sz="3200" dirty="0"/>
              <a:t>يميز التسويقيون بين المنتجات على أساس درجة التحمل والمحسوسية والاستخدام وكل نوع من هذه الأنواع توضع له إستراتيجية تسويقية مناسبة, وبصورة عامة يمكن تقسيم </a:t>
            </a:r>
            <a:r>
              <a:rPr lang="ar-SA" sz="3200" b="1" dirty="0"/>
              <a:t>السلع إلى استهلاكية, وصناعية</a:t>
            </a:r>
            <a:r>
              <a:rPr lang="ar-SA" sz="3200" dirty="0"/>
              <a:t>, فالسلع الاستهلاكية هي تلك التي يشتريها الزبون, أو المشترى للاستخدام الخاص, أو مع الأسرة أو الأصدقاء, أي أنها تستخدم لذاتها, وتستهلك على مستوى المشترى أو المستفيدين معه, أما السلع الصناعية فهي السلع التي تستخدم في إنتاج سلع أخرى, أو تكمل سلعاً أخرى ولا تستهلك مباشرة.</a:t>
            </a:r>
            <a:endParaRPr lang="en-US" sz="3200" dirty="0"/>
          </a:p>
          <a:p>
            <a:pPr algn="just" rtl="1"/>
            <a:endParaRPr lang="en-US" sz="3200" dirty="0"/>
          </a:p>
        </p:txBody>
      </p:sp>
    </p:spTree>
    <p:extLst>
      <p:ext uri="{BB962C8B-B14F-4D97-AF65-F5344CB8AC3E}">
        <p14:creationId xmlns:p14="http://schemas.microsoft.com/office/powerpoint/2010/main" val="1906985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11560" y="332656"/>
            <a:ext cx="8229600" cy="1296144"/>
          </a:xfrm>
        </p:spPr>
        <p:txBody>
          <a:bodyPr>
            <a:normAutofit fontScale="90000"/>
          </a:bodyPr>
          <a:lstStyle/>
          <a:p>
            <a:pPr algn="r"/>
            <a:r>
              <a:rPr lang="ar-SA" b="1" dirty="0"/>
              <a:t>أولاً: السلع الاستهلاكية</a:t>
            </a:r>
            <a:r>
              <a:rPr lang="ar-SA" dirty="0"/>
              <a:t> </a:t>
            </a:r>
            <a:r>
              <a:rPr lang="en-US" dirty="0"/>
              <a:t/>
            </a:r>
            <a:br>
              <a:rPr lang="en-US" dirty="0"/>
            </a:br>
            <a:endParaRPr lang="en-US" dirty="0"/>
          </a:p>
        </p:txBody>
      </p:sp>
      <p:sp>
        <p:nvSpPr>
          <p:cNvPr id="3" name="عنصر نائب للمحتوى 2"/>
          <p:cNvSpPr>
            <a:spLocks noGrp="1"/>
          </p:cNvSpPr>
          <p:nvPr>
            <p:ph idx="1"/>
          </p:nvPr>
        </p:nvSpPr>
        <p:spPr>
          <a:xfrm>
            <a:off x="457200" y="1340768"/>
            <a:ext cx="8229600" cy="4983832"/>
          </a:xfrm>
        </p:spPr>
        <p:txBody>
          <a:bodyPr>
            <a:noAutofit/>
          </a:bodyPr>
          <a:lstStyle/>
          <a:p>
            <a:pPr algn="just" rtl="1"/>
            <a:r>
              <a:rPr lang="ar-SA" sz="2800" dirty="0"/>
              <a:t>يمكن تقسيم السلع الاستهلاكية حسب العمر أو مدة الاستخدام إلى </a:t>
            </a:r>
            <a:r>
              <a:rPr lang="ar-SA" sz="2800" b="1" dirty="0"/>
              <a:t>سلع معمرة وسلع غير معمرة</a:t>
            </a:r>
            <a:r>
              <a:rPr lang="ar-SA" sz="2800" dirty="0"/>
              <a:t>. فالسلع المعمرة هي السلع التي تستخدم أو تستهلك خلال فترة زمنية طويلة وتشمل السيارات, والأدوات الكهربائية, والمنزلية, كالثلاجات, والتلفزيونات, </a:t>
            </a:r>
            <a:r>
              <a:rPr lang="ar-SA" sz="2800" b="1" dirty="0"/>
              <a:t>أما السلع غير المعمرة فهي تلك التي تستهلك خلال فترة زمنية وجيزة</a:t>
            </a:r>
            <a:r>
              <a:rPr lang="ar-SA" sz="2800" dirty="0"/>
              <a:t> أو في الحال وتشمل السلع الغذائية, والكبريت, والصابون, الخ, وتختلف سياسات </a:t>
            </a:r>
            <a:r>
              <a:rPr lang="ar-SA" sz="2800" dirty="0" err="1"/>
              <a:t>وإستراتيجيات</a:t>
            </a:r>
            <a:r>
              <a:rPr lang="ar-SA" sz="2800" dirty="0"/>
              <a:t> التسويق لكل من السلع المعمرة, وغير المعمرة, إذ بخلاف معدل الاستعمال الذي تختلف فيه السلع المعمرة عن غير المعمرة فإن توزيع السلع المعمرة يكون محدوداً أو مقتصراً على منافذ توزيع بعينها, بينما السلع غير المعمرة توزع توزيعاً </a:t>
            </a:r>
            <a:r>
              <a:rPr lang="ar-SA" sz="2800" dirty="0" smtClean="0"/>
              <a:t>شاملاً</a:t>
            </a:r>
            <a:r>
              <a:rPr lang="ar-AE" sz="2800" dirty="0" smtClean="0"/>
              <a:t> .</a:t>
            </a:r>
            <a:endParaRPr lang="en-US" sz="2800" dirty="0"/>
          </a:p>
        </p:txBody>
      </p:sp>
    </p:spTree>
    <p:extLst>
      <p:ext uri="{BB962C8B-B14F-4D97-AF65-F5344CB8AC3E}">
        <p14:creationId xmlns:p14="http://schemas.microsoft.com/office/powerpoint/2010/main" val="238476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980728"/>
            <a:ext cx="8229600" cy="5343872"/>
          </a:xfrm>
        </p:spPr>
        <p:txBody>
          <a:bodyPr>
            <a:normAutofit/>
          </a:bodyPr>
          <a:lstStyle/>
          <a:p>
            <a:pPr algn="just" rtl="1"/>
            <a:r>
              <a:rPr lang="ar-SA" sz="3200" dirty="0"/>
              <a:t>وعادة ما يكون دوران بيع السلع المعمرة منخفضاً بينما يكون معدل دوران بيع السلع غير المعمرة مرتفعاً ويترتب على ذلك أن يكون هامش الربح للسلع المعمرة عالياً بينما يكون منخفضاً للسلع غير المعمرة. كما تتطلب السلع غير المعمرة حملة ترويجية قوية لخلق ولاء وتفضيل لهذه السلع.</a:t>
            </a:r>
            <a:endParaRPr lang="en-US" sz="3200" dirty="0"/>
          </a:p>
          <a:p>
            <a:pPr algn="just" rtl="1"/>
            <a:r>
              <a:rPr lang="ar-SA" sz="3200" dirty="0"/>
              <a:t>	</a:t>
            </a:r>
            <a:r>
              <a:rPr lang="ar-SA" sz="3200" b="1" dirty="0"/>
              <a:t>يمكن تقسيم السلع الاستهلاكية أيضاً على أساس عادات التسوق</a:t>
            </a:r>
            <a:r>
              <a:rPr lang="ar-SA" sz="3200" dirty="0"/>
              <a:t>. وفى هذا الإطار يمكن تقسيمها إلى </a:t>
            </a:r>
            <a:r>
              <a:rPr lang="ar-SA" sz="3200" b="1" dirty="0"/>
              <a:t>السلع الميسرة وسلع التسوق</a:t>
            </a:r>
            <a:r>
              <a:rPr lang="ar-SA" sz="3200" dirty="0"/>
              <a:t>، </a:t>
            </a:r>
            <a:r>
              <a:rPr lang="ar-SA" sz="3200" b="1" dirty="0"/>
              <a:t>والسلع الخاصة، والسلع غير المبحوثة.</a:t>
            </a:r>
            <a:endParaRPr lang="en-US" sz="3200" dirty="0"/>
          </a:p>
          <a:p>
            <a:pPr algn="just"/>
            <a:endParaRPr lang="en-US" sz="3200" dirty="0"/>
          </a:p>
        </p:txBody>
      </p:sp>
    </p:spTree>
    <p:extLst>
      <p:ext uri="{BB962C8B-B14F-4D97-AF65-F5344CB8AC3E}">
        <p14:creationId xmlns:p14="http://schemas.microsoft.com/office/powerpoint/2010/main" val="2436464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188640"/>
            <a:ext cx="8229600" cy="1440160"/>
          </a:xfrm>
        </p:spPr>
        <p:txBody>
          <a:bodyPr>
            <a:normAutofit fontScale="90000"/>
          </a:bodyPr>
          <a:lstStyle/>
          <a:p>
            <a:pPr lvl="0" algn="r"/>
            <a:r>
              <a:rPr lang="ar-SA" b="1" dirty="0"/>
              <a:t>السلع </a:t>
            </a:r>
            <a:r>
              <a:rPr lang="ar-SA" b="1" dirty="0" smtClean="0"/>
              <a:t>الميسرة</a:t>
            </a:r>
            <a:r>
              <a:rPr lang="ar-AE" b="1" dirty="0" smtClean="0"/>
              <a:t>:</a:t>
            </a:r>
            <a:r>
              <a:rPr lang="en-US" dirty="0"/>
              <a:t/>
            </a:r>
            <a:br>
              <a:rPr lang="en-US" dirty="0"/>
            </a:br>
            <a:endParaRPr lang="en-US" dirty="0"/>
          </a:p>
        </p:txBody>
      </p:sp>
      <p:sp>
        <p:nvSpPr>
          <p:cNvPr id="3" name="عنصر نائب للمحتوى 2"/>
          <p:cNvSpPr>
            <a:spLocks noGrp="1"/>
          </p:cNvSpPr>
          <p:nvPr>
            <p:ph idx="1"/>
          </p:nvPr>
        </p:nvSpPr>
        <p:spPr>
          <a:xfrm>
            <a:off x="457200" y="1052736"/>
            <a:ext cx="8229600" cy="5271864"/>
          </a:xfrm>
        </p:spPr>
        <p:txBody>
          <a:bodyPr>
            <a:normAutofit/>
          </a:bodyPr>
          <a:lstStyle/>
          <a:p>
            <a:pPr algn="just" rtl="1"/>
            <a:r>
              <a:rPr lang="ar-SA" sz="2800" dirty="0"/>
              <a:t>إنها تلك السلع التي يشتريها المستهلك بانتظام, وفوراً وبأقل مجهود, وتشمل معظم أنواع السلع غير المعمرة, كالصابون, والجرائد, والمواد الغذائية, ويمكن تقسيم السلع الميسرة إلى السلع الأساسية, وهي التي يشتريها المستهلك بانتظام </a:t>
            </a:r>
            <a:r>
              <a:rPr lang="en-US" sz="2800" dirty="0"/>
              <a:t>(Staples)</a:t>
            </a:r>
            <a:r>
              <a:rPr lang="ar-SA" sz="2800" dirty="0"/>
              <a:t>. فالمستهلك ربما يشترى بانتظام معجون الأسنان </a:t>
            </a:r>
            <a:r>
              <a:rPr lang="ar-SA" sz="2800" dirty="0" err="1"/>
              <a:t>سجنال</a:t>
            </a:r>
            <a:r>
              <a:rPr lang="ar-SA" sz="2800" dirty="0"/>
              <a:t> أو أمواس الحلاقة </a:t>
            </a:r>
            <a:r>
              <a:rPr lang="ar-SA" sz="2800" dirty="0" err="1"/>
              <a:t>ناسيت</a:t>
            </a:r>
            <a:r>
              <a:rPr lang="ar-SA" sz="2800" dirty="0"/>
              <a:t>, يمكن تقسيم السلع الميسرة أيضاً إلى سلع الأساس </a:t>
            </a:r>
            <a:r>
              <a:rPr lang="en-US" sz="2800" dirty="0"/>
              <a:t>Impulse Goods</a:t>
            </a:r>
            <a:r>
              <a:rPr lang="ar-SA" sz="2800" dirty="0"/>
              <a:t>  وهي السلع التي يشتريها المستهلك بدون تخطيط أو بدون بذل مجهود للحصول عليها, ومن أمثلتها </a:t>
            </a:r>
            <a:r>
              <a:rPr lang="ar-SA" sz="2800" dirty="0" err="1"/>
              <a:t>الشيكولاته</a:t>
            </a:r>
            <a:r>
              <a:rPr lang="ar-SA" sz="2800" dirty="0"/>
              <a:t> والمجلات, أما النوع الثالث فهو السلع الطارئة وهي التي تشترى حينما تدعو الحاجة إليها, كالشمسية في فصل الصيف, أو الشتاء, بالنسبة للبلدان الممطرة, ويطرح المنتجون هذه السلع في منافذ عدة لجذب المشترين.</a:t>
            </a:r>
            <a:endParaRPr lang="en-US" sz="2800" dirty="0"/>
          </a:p>
          <a:p>
            <a:pPr algn="just" rtl="1"/>
            <a:endParaRPr lang="en-US" sz="2800" dirty="0"/>
          </a:p>
        </p:txBody>
      </p:sp>
    </p:spTree>
    <p:extLst>
      <p:ext uri="{BB962C8B-B14F-4D97-AF65-F5344CB8AC3E}">
        <p14:creationId xmlns:p14="http://schemas.microsoft.com/office/powerpoint/2010/main" val="358707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0"/>
            <a:ext cx="8229600" cy="1143000"/>
          </a:xfrm>
        </p:spPr>
        <p:txBody>
          <a:bodyPr/>
          <a:lstStyle/>
          <a:p>
            <a:pPr algn="r"/>
            <a:r>
              <a:rPr lang="ar-SA" b="1" dirty="0"/>
              <a:t>سلع </a:t>
            </a:r>
            <a:r>
              <a:rPr lang="ar-SA" b="1" dirty="0" smtClean="0"/>
              <a:t>التسوق</a:t>
            </a:r>
            <a:r>
              <a:rPr lang="ar-AE" b="1" dirty="0" smtClean="0"/>
              <a:t>:</a:t>
            </a:r>
            <a:r>
              <a:rPr lang="ar-SA" b="1" dirty="0" smtClean="0"/>
              <a:t> </a:t>
            </a:r>
            <a:endParaRPr lang="en-US" dirty="0"/>
          </a:p>
        </p:txBody>
      </p:sp>
      <p:sp>
        <p:nvSpPr>
          <p:cNvPr id="3" name="عنصر نائب للمحتوى 2"/>
          <p:cNvSpPr>
            <a:spLocks noGrp="1"/>
          </p:cNvSpPr>
          <p:nvPr>
            <p:ph idx="1"/>
          </p:nvPr>
        </p:nvSpPr>
        <p:spPr>
          <a:xfrm>
            <a:off x="457200" y="1268760"/>
            <a:ext cx="8229600" cy="5055840"/>
          </a:xfrm>
        </p:spPr>
        <p:txBody>
          <a:bodyPr>
            <a:normAutofit lnSpcReduction="10000"/>
          </a:bodyPr>
          <a:lstStyle/>
          <a:p>
            <a:pPr algn="just" rtl="1"/>
            <a:r>
              <a:rPr lang="ar-SA" sz="2800" b="1" dirty="0"/>
              <a:t>هذه السلع يتأنى المستهلك في شرائها ويأخذ في الاعتبار عدداً من الخصائص فيقارن بين هذه السلع من حيث مناسبتها وجودتها, وسعرها, وطرازها, ومن هذه السلع </a:t>
            </a:r>
            <a:r>
              <a:rPr lang="ar-SA" sz="2800" b="1" dirty="0" err="1"/>
              <a:t>الأثاثات</a:t>
            </a:r>
            <a:r>
              <a:rPr lang="ar-SA" sz="2800" b="1" dirty="0"/>
              <a:t>, والملابس, والعربات, والأدوات المنزلية, ويمكن تقسيم سلع التسوق أيضاً إلى سلع التسوق المتجانسة, وسلع التسوق غير المتجانسة </a:t>
            </a:r>
            <a:r>
              <a:rPr lang="en-US" sz="2800" b="1" dirty="0"/>
              <a:t> </a:t>
            </a:r>
            <a:r>
              <a:rPr lang="ar-SA" sz="2800" b="1" dirty="0" smtClean="0"/>
              <a:t>فالمتجانسة </a:t>
            </a:r>
            <a:r>
              <a:rPr lang="ar-SA" sz="2800" b="1" dirty="0"/>
              <a:t>تتشابه في الجودة ولكنها تتباين كثيراً في السعر, مما يستدعى بذل مجهود كبير للمقارنة بين هذه السلع, أما غير المتجانسة فإنها تختلف في الملامح والخدمات والتي قد تكون أهم من السعر, إن المنشأة التي تبيع السلع غير المتجانسة, تطرح نوعيات واسعة لمقابلة أذواق المستهلكين, ولابد أن توظف بائعين على درجة عالية من التدريب, حتى يستطيعوا إرشاد المستهلكين ونصحهم فيما يتعلق باستخدام هذه السلع.</a:t>
            </a:r>
            <a:endParaRPr lang="en-US" sz="2800" b="1" dirty="0"/>
          </a:p>
          <a:p>
            <a:pPr algn="just" rtl="1"/>
            <a:endParaRPr lang="en-US" sz="2800" b="1" dirty="0"/>
          </a:p>
        </p:txBody>
      </p:sp>
    </p:spTree>
    <p:extLst>
      <p:ext uri="{BB962C8B-B14F-4D97-AF65-F5344CB8AC3E}">
        <p14:creationId xmlns:p14="http://schemas.microsoft.com/office/powerpoint/2010/main" val="1028418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188640"/>
            <a:ext cx="8229600" cy="1143000"/>
          </a:xfrm>
        </p:spPr>
        <p:txBody>
          <a:bodyPr/>
          <a:lstStyle/>
          <a:p>
            <a:pPr algn="r"/>
            <a:r>
              <a:rPr lang="ar-SA" b="1" dirty="0"/>
              <a:t>التخطيط </a:t>
            </a:r>
            <a:r>
              <a:rPr lang="ar-SA" b="1" dirty="0" smtClean="0"/>
              <a:t>التسويقي</a:t>
            </a:r>
            <a:r>
              <a:rPr lang="ar-AE" b="1" dirty="0" smtClean="0"/>
              <a:t>:</a:t>
            </a:r>
            <a:endParaRPr lang="en-US" dirty="0"/>
          </a:p>
        </p:txBody>
      </p:sp>
      <p:sp>
        <p:nvSpPr>
          <p:cNvPr id="3" name="عنصر نائب للمحتوى 2"/>
          <p:cNvSpPr>
            <a:spLocks noGrp="1"/>
          </p:cNvSpPr>
          <p:nvPr>
            <p:ph idx="1"/>
          </p:nvPr>
        </p:nvSpPr>
        <p:spPr>
          <a:xfrm>
            <a:off x="457200" y="1484784"/>
            <a:ext cx="8229600" cy="4839816"/>
          </a:xfrm>
        </p:spPr>
        <p:txBody>
          <a:bodyPr>
            <a:noAutofit/>
          </a:bodyPr>
          <a:lstStyle/>
          <a:p>
            <a:pPr marL="0" indent="0" algn="just" rtl="1">
              <a:buNone/>
            </a:pPr>
            <a:r>
              <a:rPr lang="ar-SA" sz="3200" b="1" dirty="0"/>
              <a:t>يعتبر التخطيط نقطة البداية في أي عمل إداري, فهو يسبق التنفيذ, بل إن التنفيذ الذي لا يسبقه تخطيط يعد عملا عشوائيا قد لا يؤدى إلى تحقيق النتائج المرجوة, ويكتسب التخطيط أهمية خاصة إذا ما وضعنا في الحسبان البيئة التنافسية المعقدة، والعوامل الداخلية والخارجية، التي تشكل تهديدا للمنشأة في سعيها لتحقيق أهدافها, وتتنوع أهداف المنشأة ، غير أن من أهم تلك الأهداف تحقيق أرباح معقولة أو تخفيض التكاليف, وقد تتضارب أهداف المنشأة على مستوى الإدارات والأقسام, ولذلك فلابد للمنشأة من وضع أهداف كلية تحكم عمل المنشأة كوحدة </a:t>
            </a:r>
            <a:r>
              <a:rPr lang="ar-SA" sz="3200" b="1" dirty="0" smtClean="0"/>
              <a:t>واحدة</a:t>
            </a:r>
            <a:r>
              <a:rPr lang="ar-AE" sz="3200" b="1" dirty="0" smtClean="0"/>
              <a:t> .</a:t>
            </a:r>
            <a:endParaRPr lang="en-US" sz="3200" b="1" dirty="0"/>
          </a:p>
        </p:txBody>
      </p:sp>
    </p:spTree>
    <p:extLst>
      <p:ext uri="{BB962C8B-B14F-4D97-AF65-F5344CB8AC3E}">
        <p14:creationId xmlns:p14="http://schemas.microsoft.com/office/powerpoint/2010/main" val="3610073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6896"/>
            <a:ext cx="8229600" cy="1143000"/>
          </a:xfrm>
        </p:spPr>
        <p:txBody>
          <a:bodyPr/>
          <a:lstStyle/>
          <a:p>
            <a:pPr algn="r"/>
            <a:r>
              <a:rPr lang="ar-SA" b="1" dirty="0"/>
              <a:t>السلع الخاصة </a:t>
            </a:r>
            <a:endParaRPr lang="en-US" dirty="0"/>
          </a:p>
        </p:txBody>
      </p:sp>
      <p:sp>
        <p:nvSpPr>
          <p:cNvPr id="3" name="عنصر نائب للمحتوى 2"/>
          <p:cNvSpPr>
            <a:spLocks noGrp="1"/>
          </p:cNvSpPr>
          <p:nvPr>
            <p:ph idx="1"/>
          </p:nvPr>
        </p:nvSpPr>
        <p:spPr>
          <a:xfrm>
            <a:off x="457200" y="1196752"/>
            <a:ext cx="8229600" cy="5400600"/>
          </a:xfrm>
        </p:spPr>
        <p:txBody>
          <a:bodyPr>
            <a:normAutofit/>
          </a:bodyPr>
          <a:lstStyle/>
          <a:p>
            <a:pPr algn="just" rtl="1"/>
            <a:r>
              <a:rPr lang="ar-SA" sz="2800" b="1" dirty="0"/>
              <a:t>هي السلع التي تتمتع بمزايا وخصائص معينة وبعلامات تجارية تجعل عدداً كبيراً من المشترين يبذلون مجهوداً تسويقياً خاصاً للحصول عليها, وقد تتميز هذه السلع بجودتها العالية مما يعنى ارتفاع سعرها وانخفاض دوران بيعها وارتفاع هامش ربحها ويعلن عن هذه السلع بالتركيز على الاسم التجاري, والاعتماد على رجال البيع أيضاً. ويقتصر توزيعها على عدد محدود من تجار التجزئة أو الوكلاء, ومن أمثلتها عربات المرسيدس ، ولاعات السجائر وبعض حقائب </a:t>
            </a:r>
            <a:r>
              <a:rPr lang="ar-SA" sz="2800" b="1" dirty="0" err="1"/>
              <a:t>السامسونايت</a:t>
            </a:r>
            <a:r>
              <a:rPr lang="ar-SA" sz="2800" b="1" dirty="0"/>
              <a:t>, إن السلع الخاصة لا تخضع للمقارنة فالراغبون في شرائها يبحثون فقط عن المحلات التجارية التي تعرض فيها هذه السلع. ولا يحتاج البائعون إلى أماكن مريحة أو مميزة بل يكفيهم أن يعرف العملاء أماكنهم.</a:t>
            </a:r>
            <a:endParaRPr lang="en-US" sz="2800" b="1" dirty="0"/>
          </a:p>
          <a:p>
            <a:pPr algn="just" rtl="1"/>
            <a:endParaRPr lang="en-US" sz="2800" b="1" dirty="0"/>
          </a:p>
        </p:txBody>
      </p:sp>
    </p:spTree>
    <p:extLst>
      <p:ext uri="{BB962C8B-B14F-4D97-AF65-F5344CB8AC3E}">
        <p14:creationId xmlns:p14="http://schemas.microsoft.com/office/powerpoint/2010/main" val="3915501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692696"/>
            <a:ext cx="8229600" cy="5631904"/>
          </a:xfrm>
        </p:spPr>
        <p:txBody>
          <a:bodyPr>
            <a:normAutofit/>
          </a:bodyPr>
          <a:lstStyle/>
          <a:p>
            <a:pPr algn="just" rtl="1"/>
            <a:r>
              <a:rPr lang="ar-SA" sz="3200" dirty="0"/>
              <a:t>إن السلع الخاصة متاحة لكل الأشخاص الطبيعيين الذي يرغبون فيها ويستطيعون شراءها, غير أن </a:t>
            </a:r>
            <a:r>
              <a:rPr lang="ar-SA" sz="3200" dirty="0" err="1"/>
              <a:t>بارزعة</a:t>
            </a:r>
            <a:r>
              <a:rPr lang="ar-SA" sz="3200" dirty="0"/>
              <a:t> (2001, ص 184 ) يضيف تعريفاً آخر للسلع الخاصة بجانب التعريف المذكور, وهو أنها السلع التي يقتصر استهلاكها على فئة محددة من المستهلكين الطبيعيين للسلع, ومن ذلك السلع الكمالية المستوردة والتي تباع بالعملات الحرة في متاجر الأسواق الحرة, وربما ترجع خصوصية هذه السلع إلى أنها تقتصر على من يملكون عملات حرة فقط, كما تشمل السلع الخاصة أيضا المواد الغذائية لمرضى السكر وضغط الدم وبعض السلع التي تستخدم للحمية (الرجيم) أو إنقاص الوزن.</a:t>
            </a:r>
            <a:endParaRPr lang="en-US" sz="3200" dirty="0"/>
          </a:p>
          <a:p>
            <a:pPr algn="just" rtl="1"/>
            <a:endParaRPr lang="en-US" sz="3200" dirty="0"/>
          </a:p>
        </p:txBody>
      </p:sp>
    </p:spTree>
    <p:extLst>
      <p:ext uri="{BB962C8B-B14F-4D97-AF65-F5344CB8AC3E}">
        <p14:creationId xmlns:p14="http://schemas.microsoft.com/office/powerpoint/2010/main" val="2091874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116632"/>
            <a:ext cx="8229600" cy="1143000"/>
          </a:xfrm>
        </p:spPr>
        <p:txBody>
          <a:bodyPr/>
          <a:lstStyle/>
          <a:p>
            <a:pPr algn="r"/>
            <a:r>
              <a:rPr lang="ar-SA" b="1" dirty="0"/>
              <a:t>السلع غير </a:t>
            </a:r>
            <a:r>
              <a:rPr lang="ar-SA" b="1" dirty="0" smtClean="0"/>
              <a:t>المبحوثة</a:t>
            </a:r>
            <a:r>
              <a:rPr lang="ar-AE" b="1" dirty="0" smtClean="0"/>
              <a:t>:</a:t>
            </a:r>
            <a:r>
              <a:rPr lang="ar-SA" b="1" dirty="0" smtClean="0"/>
              <a:t> </a:t>
            </a:r>
            <a:endParaRPr lang="en-US" dirty="0"/>
          </a:p>
        </p:txBody>
      </p:sp>
      <p:sp>
        <p:nvSpPr>
          <p:cNvPr id="3" name="عنصر نائب للمحتوى 2"/>
          <p:cNvSpPr>
            <a:spLocks noGrp="1"/>
          </p:cNvSpPr>
          <p:nvPr>
            <p:ph idx="1"/>
          </p:nvPr>
        </p:nvSpPr>
        <p:spPr>
          <a:xfrm>
            <a:off x="457200" y="1412776"/>
            <a:ext cx="8229600" cy="4911824"/>
          </a:xfrm>
        </p:spPr>
        <p:txBody>
          <a:bodyPr>
            <a:normAutofit/>
          </a:bodyPr>
          <a:lstStyle/>
          <a:p>
            <a:pPr algn="just" rtl="1"/>
            <a:r>
              <a:rPr lang="ar-SA" sz="4000" dirty="0"/>
              <a:t>هي السلع التي لا يعرف عنها المستهلك شيئاً أو لا يفكر في شرائها ومن أمثلتها وثائق التأمين على الحياة، ودائرة المعارف، وهذا النوع من السلع تحتاج إلى سياسة ترويجية مستمرة مع التركيز على الإعلان والبيع الشخصي لتعريف المستهلكين بهذه السلع وحثهم على شرائها.</a:t>
            </a:r>
            <a:endParaRPr lang="en-US" sz="4000" dirty="0"/>
          </a:p>
          <a:p>
            <a:pPr algn="just" rtl="1"/>
            <a:endParaRPr lang="en-US" sz="4000" dirty="0"/>
          </a:p>
        </p:txBody>
      </p:sp>
    </p:spTree>
    <p:extLst>
      <p:ext uri="{BB962C8B-B14F-4D97-AF65-F5344CB8AC3E}">
        <p14:creationId xmlns:p14="http://schemas.microsoft.com/office/powerpoint/2010/main" val="2103845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188640"/>
            <a:ext cx="8229600" cy="1143000"/>
          </a:xfrm>
        </p:spPr>
        <p:txBody>
          <a:bodyPr/>
          <a:lstStyle/>
          <a:p>
            <a:pPr algn="r"/>
            <a:r>
              <a:rPr lang="ar-SA" b="1" dirty="0"/>
              <a:t>ثانياً: السلع </a:t>
            </a:r>
            <a:r>
              <a:rPr lang="ar-SA" b="1" dirty="0" smtClean="0"/>
              <a:t>الصناعية</a:t>
            </a:r>
            <a:r>
              <a:rPr lang="ar-AE" b="1" dirty="0" smtClean="0"/>
              <a:t>:</a:t>
            </a:r>
            <a:r>
              <a:rPr lang="ar-SA" b="1" dirty="0" smtClean="0"/>
              <a:t> </a:t>
            </a:r>
            <a:endParaRPr lang="en-US" dirty="0"/>
          </a:p>
        </p:txBody>
      </p:sp>
      <p:sp>
        <p:nvSpPr>
          <p:cNvPr id="3" name="عنصر نائب للمحتوى 2"/>
          <p:cNvSpPr>
            <a:spLocks noGrp="1"/>
          </p:cNvSpPr>
          <p:nvPr>
            <p:ph idx="1"/>
          </p:nvPr>
        </p:nvSpPr>
        <p:spPr>
          <a:xfrm>
            <a:off x="457200" y="1484784"/>
            <a:ext cx="8229600" cy="4839816"/>
          </a:xfrm>
        </p:spPr>
        <p:txBody>
          <a:bodyPr>
            <a:normAutofit/>
          </a:bodyPr>
          <a:lstStyle/>
          <a:p>
            <a:pPr algn="just" rtl="1"/>
            <a:r>
              <a:rPr lang="ar-SA" sz="2800" b="1" dirty="0"/>
              <a:t>تستخرج المواد الأولية من الطبيعة سواء بالتعدين, كما في المناجم وتشمل الحديد, والنحاس, والذهب, وخام البترول, </a:t>
            </a:r>
            <a:r>
              <a:rPr lang="ar-SA" sz="2800" b="1" dirty="0" err="1"/>
              <a:t>والأسمنت</a:t>
            </a:r>
            <a:r>
              <a:rPr lang="ar-SA" sz="2800" b="1" dirty="0"/>
              <a:t>, وتستخرج أيضاً من البحار كالأسماك, والأصداف, ومن الغابات, كالأخشاب, وغالباً ما تنتج المواد الأولية بانتظام طوال العام, وبما أن هذه المواد مهمة في مجال صناعة كثير من السلع فإن انتظام تدفقها إلى الشركات المصنعة يصبح ضرورياً لاستمرارية الإنتاج وقد تعقد تلك الشركات عقوداً طويلة الأجل مع مصادر الإمداد أو قد تتكامل إلى الخلف بالاستيلاء على مصادر هذه المواد عن طريق الشراء أو الدمج, وتتميز المواد الأولية بكبر الحجم مما يؤدى إلى ارتفاع تكلفة ترحيلها من مناطق إنتاجها إلى مناطق تصنيعها, ولتقليل تكلفة الترحيل تقام المصانع بالقرب من موقع إنتاج المواد.</a:t>
            </a:r>
            <a:endParaRPr lang="en-US" sz="2800" b="1" dirty="0"/>
          </a:p>
          <a:p>
            <a:pPr algn="just" rtl="1"/>
            <a:endParaRPr lang="en-US" sz="2800" b="1" dirty="0"/>
          </a:p>
        </p:txBody>
      </p:sp>
    </p:spTree>
    <p:extLst>
      <p:ext uri="{BB962C8B-B14F-4D97-AF65-F5344CB8AC3E}">
        <p14:creationId xmlns:p14="http://schemas.microsoft.com/office/powerpoint/2010/main" val="3365668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88640"/>
            <a:ext cx="8229600" cy="1368152"/>
          </a:xfrm>
        </p:spPr>
        <p:txBody>
          <a:bodyPr>
            <a:normAutofit fontScale="90000"/>
          </a:bodyPr>
          <a:lstStyle/>
          <a:p>
            <a:pPr algn="r"/>
            <a:r>
              <a:rPr lang="ar-SA" b="1" dirty="0"/>
              <a:t>الأجزاء والمواد </a:t>
            </a:r>
            <a:r>
              <a:rPr lang="ar-SA" b="1" dirty="0" smtClean="0"/>
              <a:t>المصنوعة</a:t>
            </a:r>
            <a:r>
              <a:rPr lang="ar-AE" b="1" dirty="0" smtClean="0"/>
              <a:t> :</a:t>
            </a:r>
            <a:r>
              <a:rPr lang="en-US" dirty="0"/>
              <a:t/>
            </a:r>
            <a:br>
              <a:rPr lang="en-US" dirty="0"/>
            </a:br>
            <a:endParaRPr lang="en-US" dirty="0"/>
          </a:p>
        </p:txBody>
      </p:sp>
      <p:sp>
        <p:nvSpPr>
          <p:cNvPr id="3" name="عنصر نائب للمحتوى 2"/>
          <p:cNvSpPr>
            <a:spLocks noGrp="1"/>
          </p:cNvSpPr>
          <p:nvPr>
            <p:ph idx="1"/>
          </p:nvPr>
        </p:nvSpPr>
        <p:spPr>
          <a:xfrm>
            <a:off x="457200" y="908720"/>
            <a:ext cx="8229600" cy="5415880"/>
          </a:xfrm>
        </p:spPr>
        <p:txBody>
          <a:bodyPr>
            <a:normAutofit/>
          </a:bodyPr>
          <a:lstStyle/>
          <a:p>
            <a:pPr algn="just" rtl="1"/>
            <a:r>
              <a:rPr lang="ar-SA" sz="2800" b="1" dirty="0"/>
              <a:t>تعد المواد سلعاً وسيطة أو غير مكتملة الصنع, وإنما تجرى عليها عمليات لتحويلها إلى سلع تامة الصنع, ومن أمثلتها الغزل, أما الأجزاء المصنوعة فهي سلع تامة الصنع, ولكن لا يمكن الاستفادة منها لوحدها, ولكنها تتكامل مع سلع أخرى لتكون سلعة كاملة الصنع, وخير مثال لها ما تراه في صناعة السيارات, حيث يتم تجميع المحرك </a:t>
            </a:r>
            <a:r>
              <a:rPr lang="ar-SA" sz="2800" b="1" dirty="0" err="1"/>
              <a:t>والشاسيه</a:t>
            </a:r>
            <a:r>
              <a:rPr lang="ar-SA" sz="2800" b="1" dirty="0"/>
              <a:t> والإطارات.. الخ للحصول على سيارة مكتملة الصنع وجاهزة للاستخدام, وفى صناعة التجميع قد تصنع الأجزاء كلها في الشركة ثم يتم تجميعها, أو تصنع في شركات مختلفة ثم يتم تجميعها في مصنع الشركة المعنية, وإذا كان تصنيع الأجزاء لا يتم في شركة فلابد من التأكد من مطابقة الأجزاء للمواصفات المطلوبة, ويتطلب ذلك إجراء فحص دقيق على هذه الأجزاء ونفس الأجزاء يمكن أن يتم على المواد للتأكد من جودتها.</a:t>
            </a:r>
            <a:endParaRPr lang="en-US" sz="2800" b="1" dirty="0"/>
          </a:p>
          <a:p>
            <a:pPr algn="just" rtl="1"/>
            <a:endParaRPr lang="en-US" sz="2800" b="1" dirty="0"/>
          </a:p>
        </p:txBody>
      </p:sp>
    </p:spTree>
    <p:extLst>
      <p:ext uri="{BB962C8B-B14F-4D97-AF65-F5344CB8AC3E}">
        <p14:creationId xmlns:p14="http://schemas.microsoft.com/office/powerpoint/2010/main" val="4122038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764704"/>
            <a:ext cx="8229600" cy="1080120"/>
          </a:xfrm>
        </p:spPr>
        <p:txBody>
          <a:bodyPr>
            <a:normAutofit fontScale="90000"/>
          </a:bodyPr>
          <a:lstStyle/>
          <a:p>
            <a:pPr algn="r"/>
            <a:r>
              <a:rPr lang="ar-SA" b="1" dirty="0"/>
              <a:t>مهمات التشغيل </a:t>
            </a:r>
            <a:r>
              <a:rPr lang="en-US" dirty="0"/>
              <a:t/>
            </a:r>
            <a:br>
              <a:rPr lang="en-US" dirty="0"/>
            </a:br>
            <a:endParaRPr lang="en-US" dirty="0"/>
          </a:p>
        </p:txBody>
      </p:sp>
      <p:sp>
        <p:nvSpPr>
          <p:cNvPr id="3" name="عنصر نائب للمحتوى 2"/>
          <p:cNvSpPr>
            <a:spLocks noGrp="1"/>
          </p:cNvSpPr>
          <p:nvPr>
            <p:ph idx="1"/>
          </p:nvPr>
        </p:nvSpPr>
        <p:spPr>
          <a:xfrm>
            <a:off x="457200" y="1844824"/>
            <a:ext cx="8229600" cy="4479776"/>
          </a:xfrm>
        </p:spPr>
        <p:txBody>
          <a:bodyPr>
            <a:normAutofit/>
          </a:bodyPr>
          <a:lstStyle/>
          <a:p>
            <a:pPr algn="just" rtl="1"/>
            <a:r>
              <a:rPr lang="ar-SA" sz="3600" dirty="0"/>
              <a:t>هذا النوع من السلع لا يستخدم في إنتاج السلع ولكنه يستخدم في إعمال الصيانة كالزيوت, أو دهان الحيطان, وكذلك زيوت </a:t>
            </a:r>
            <a:r>
              <a:rPr lang="ar-SA" sz="3600" dirty="0" err="1"/>
              <a:t>التشيحم</a:t>
            </a:r>
            <a:r>
              <a:rPr lang="ar-SA" sz="3600" dirty="0"/>
              <a:t>, والأدوات الكتابية, وأدوات النظافة, وتشبه هذه السلع </a:t>
            </a:r>
            <a:r>
              <a:rPr lang="ar-SA" sz="3600" dirty="0" err="1"/>
              <a:t>السلع</a:t>
            </a:r>
            <a:r>
              <a:rPr lang="ar-SA" sz="3600" dirty="0"/>
              <a:t> الاستهلاكية الميسرة من حيث عمرها, وتكرار شرائها, وانخفاض أسعارها, وقله المجهود المطلوب لشرائها.</a:t>
            </a:r>
            <a:endParaRPr lang="en-US" sz="3600" dirty="0"/>
          </a:p>
          <a:p>
            <a:pPr algn="just" rtl="1"/>
            <a:endParaRPr lang="en-US" sz="3600" dirty="0"/>
          </a:p>
        </p:txBody>
      </p:sp>
    </p:spTree>
    <p:extLst>
      <p:ext uri="{BB962C8B-B14F-4D97-AF65-F5344CB8AC3E}">
        <p14:creationId xmlns:p14="http://schemas.microsoft.com/office/powerpoint/2010/main" val="3708548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95536" y="548680"/>
            <a:ext cx="8229600" cy="1143000"/>
          </a:xfrm>
        </p:spPr>
        <p:txBody>
          <a:bodyPr/>
          <a:lstStyle/>
          <a:p>
            <a:pPr algn="r"/>
            <a:r>
              <a:rPr lang="ar-SA" b="1" dirty="0"/>
              <a:t>المعدات الرأسمالية – أو السلع الرأسمالية </a:t>
            </a:r>
            <a:endParaRPr lang="en-US" dirty="0"/>
          </a:p>
        </p:txBody>
      </p:sp>
      <p:sp>
        <p:nvSpPr>
          <p:cNvPr id="3" name="عنصر نائب للمحتوى 2"/>
          <p:cNvSpPr>
            <a:spLocks noGrp="1"/>
          </p:cNvSpPr>
          <p:nvPr>
            <p:ph idx="1"/>
          </p:nvPr>
        </p:nvSpPr>
        <p:spPr/>
        <p:txBody>
          <a:bodyPr>
            <a:normAutofit/>
          </a:bodyPr>
          <a:lstStyle/>
          <a:p>
            <a:pPr algn="just" rtl="1"/>
            <a:r>
              <a:rPr lang="ar-SA" sz="3200" dirty="0"/>
              <a:t>إن تسمية هذه السلع بالرأسمالية, </a:t>
            </a:r>
            <a:r>
              <a:rPr lang="ar-SA" sz="3200" b="1" dirty="0"/>
              <a:t>تعنى أن الحصول عليها يحتاج إلى رأسمال ضخم</a:t>
            </a:r>
            <a:r>
              <a:rPr lang="ar-SA" sz="3200" dirty="0"/>
              <a:t>، وتشمل الآلات التي تستخدم في الصناعات المختلفة كصناعة السكر والنسيج والسيارات, أما المعدات فتتكون من معدات التصنيع المحمولة كالأدوات اليدوية وعربات الرفع والمعدات المكتبية كالحاسوب الشخصي والأدراج وهذه المعدات لا تصبح جزءاً من السلع تامة الصنع فهي أقصر عمراً من الآلات ولكنها أطول عمراً من مهمات </a:t>
            </a:r>
            <a:r>
              <a:rPr lang="ar-SA" sz="3200" dirty="0" smtClean="0"/>
              <a:t>التشغيل</a:t>
            </a:r>
            <a:r>
              <a:rPr lang="ar-AE" sz="3200" dirty="0" smtClean="0"/>
              <a:t> .</a:t>
            </a:r>
            <a:endParaRPr lang="en-US" sz="3200" dirty="0"/>
          </a:p>
        </p:txBody>
      </p:sp>
    </p:spTree>
    <p:extLst>
      <p:ext uri="{BB962C8B-B14F-4D97-AF65-F5344CB8AC3E}">
        <p14:creationId xmlns:p14="http://schemas.microsoft.com/office/powerpoint/2010/main" val="829787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980728"/>
            <a:ext cx="8229600" cy="5343872"/>
          </a:xfrm>
        </p:spPr>
        <p:txBody>
          <a:bodyPr>
            <a:noAutofit/>
          </a:bodyPr>
          <a:lstStyle/>
          <a:p>
            <a:pPr algn="just" rtl="1"/>
            <a:r>
              <a:rPr lang="ar-SA" sz="3600" dirty="0"/>
              <a:t>تباع هذه السلع مباشرة من المنتج إلى المستخدم في بعض الأحيان ولكن في أغلب الأحيان تباع عن طريق الوسطاء, وذلك لأن الأسواق منتشرة ومتباعدة جغرافياً, والمشترون كثر والطلبيات صغيرة, وتعد النوعية والمواصفات والسعر والخدمة المصاحبة للشراء, أشياء مهمة في تسويق المعدات, ويلعب البيع المباشر عن طريق رجال البيع درواً أكبر من الإعلان في الترويج للمعدات.</a:t>
            </a:r>
            <a:endParaRPr lang="en-US" sz="3600" dirty="0"/>
          </a:p>
          <a:p>
            <a:pPr algn="just" rtl="1"/>
            <a:endParaRPr lang="en-US" sz="3600" dirty="0"/>
          </a:p>
        </p:txBody>
      </p:sp>
    </p:spTree>
    <p:extLst>
      <p:ext uri="{BB962C8B-B14F-4D97-AF65-F5344CB8AC3E}">
        <p14:creationId xmlns:p14="http://schemas.microsoft.com/office/powerpoint/2010/main" val="42933746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692696"/>
            <a:ext cx="8229600" cy="5976664"/>
          </a:xfrm>
        </p:spPr>
        <p:txBody>
          <a:bodyPr>
            <a:noAutofit/>
          </a:bodyPr>
          <a:lstStyle/>
          <a:p>
            <a:pPr algn="just" rtl="1"/>
            <a:r>
              <a:rPr lang="ar-SA" sz="3200" dirty="0"/>
              <a:t>أما الآلات فإن شراءها يتطلب مبالغ طائلة كما أسلفنا وتصبح الأموال المدفوعة للحصول عليها تكاليف ثابتة تتحملها الشركة سواء أنتجت أو لم تنتج, وعليه فإن استرداد تكاليفها الثابتة يتطلب استخدامها لإنتاج السلع المستهدفة بأعلى طاقة إنتاجية وتكون التكاليف الثابتة للوحدة من الإنتاج في أقل مستوى لها إذا عملت الآلة بكامل طاقتها أو بطاقتها القصوى, ولما كانت تكاليف شرائها عالية فإن قرار شرائها يتم على مستوى الإدارة العليا, ممثلة في المدير العام, ومديري الإدارات وخاصة الإدارة المالية, وإدارة الإنتاج والتسويق, والأفراد, حيث تختص كل إدارة من هذه الإدارات بجانب من جوانب القرار, بحيث يكون القرار النهائي قراراً متكاملاً وكلياً يراعى تحقيق الأهداف الكلية للمنشأة</a:t>
            </a:r>
            <a:endParaRPr lang="en-US" sz="3200" dirty="0"/>
          </a:p>
        </p:txBody>
      </p:sp>
    </p:spTree>
    <p:extLst>
      <p:ext uri="{BB962C8B-B14F-4D97-AF65-F5344CB8AC3E}">
        <p14:creationId xmlns:p14="http://schemas.microsoft.com/office/powerpoint/2010/main" val="15322733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692696"/>
            <a:ext cx="8229600" cy="5631904"/>
          </a:xfrm>
        </p:spPr>
        <p:txBody>
          <a:bodyPr>
            <a:normAutofit/>
          </a:bodyPr>
          <a:lstStyle/>
          <a:p>
            <a:pPr algn="just" rtl="1"/>
            <a:r>
              <a:rPr lang="ar-SA" sz="3200" b="1" dirty="0"/>
              <a:t>تتميز الآلات بخصائص معينة تتعلق بإنتاجها وتسويقها. وقد أورد </a:t>
            </a:r>
            <a:r>
              <a:rPr lang="ar-SA" sz="3200" b="1" dirty="0" err="1"/>
              <a:t>بازرعة</a:t>
            </a:r>
            <a:r>
              <a:rPr lang="ar-SA" sz="3200" dirty="0"/>
              <a:t> (2001, ص 190) ذلك على النحو التالي</a:t>
            </a:r>
            <a:r>
              <a:rPr lang="ar-SA" sz="3200" dirty="0" smtClean="0"/>
              <a:t>:</a:t>
            </a:r>
            <a:endParaRPr lang="ar-AE" sz="3200" dirty="0" smtClean="0"/>
          </a:p>
          <a:p>
            <a:pPr marL="0" lvl="0" indent="0" algn="just" rtl="1">
              <a:buNone/>
            </a:pPr>
            <a:r>
              <a:rPr lang="ar-AE" sz="3200" dirty="0" smtClean="0"/>
              <a:t>1/ </a:t>
            </a:r>
            <a:r>
              <a:rPr lang="ar-SA" sz="3200" dirty="0" smtClean="0"/>
              <a:t>تنتج </a:t>
            </a:r>
            <a:r>
              <a:rPr lang="ar-SA" sz="3200" dirty="0"/>
              <a:t>هذه السلع على أساس الطلبية أو على أساس الإنتاج المستمر مع التنبؤ بحجم الطلب ونوع السلعة مسبقاً حتى لا يتم إنتاج سلع يتضح لاحقاً أنه لا طلب عليها علماً بأن تكلفة هذه السلع عالية كما أسلفنا.</a:t>
            </a:r>
            <a:endParaRPr lang="en-US" sz="3200" dirty="0"/>
          </a:p>
          <a:p>
            <a:pPr marL="0" lvl="0" indent="0" algn="just" rtl="1">
              <a:buNone/>
            </a:pPr>
            <a:r>
              <a:rPr lang="ar-AE" sz="3200" dirty="0" smtClean="0"/>
              <a:t>2/ </a:t>
            </a:r>
            <a:r>
              <a:rPr lang="ar-SA" sz="3200" dirty="0" smtClean="0"/>
              <a:t>غالباً </a:t>
            </a:r>
            <a:r>
              <a:rPr lang="ar-SA" sz="3200" dirty="0"/>
              <a:t>ما تكون أسعار هذه السلع مرتفعة بالمقارنة مع السلع الأخرى.</a:t>
            </a:r>
            <a:endParaRPr lang="en-US" sz="3200" dirty="0"/>
          </a:p>
          <a:p>
            <a:pPr marL="0" lvl="0" indent="0" algn="just" rtl="1">
              <a:buNone/>
            </a:pPr>
            <a:r>
              <a:rPr lang="ar-AE" sz="3200" dirty="0" smtClean="0"/>
              <a:t>3/ </a:t>
            </a:r>
            <a:r>
              <a:rPr lang="ar-SA" sz="3200" dirty="0" smtClean="0"/>
              <a:t>يعتبر </a:t>
            </a:r>
            <a:r>
              <a:rPr lang="ar-SA" sz="3200" dirty="0"/>
              <a:t>الطلب عليها مشتقاً من الطلب على السلع والخدمات التي تنتجها.</a:t>
            </a:r>
            <a:endParaRPr lang="en-US" sz="3200" dirty="0"/>
          </a:p>
          <a:p>
            <a:pPr marL="0" indent="0" algn="just" rtl="1">
              <a:buNone/>
            </a:pPr>
            <a:endParaRPr lang="en-US" sz="3200" dirty="0"/>
          </a:p>
          <a:p>
            <a:pPr algn="just" rtl="1"/>
            <a:endParaRPr lang="en-US" sz="3200" dirty="0"/>
          </a:p>
        </p:txBody>
      </p:sp>
    </p:spTree>
    <p:extLst>
      <p:ext uri="{BB962C8B-B14F-4D97-AF65-F5344CB8AC3E}">
        <p14:creationId xmlns:p14="http://schemas.microsoft.com/office/powerpoint/2010/main" val="699581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764704"/>
            <a:ext cx="8229600" cy="5559896"/>
          </a:xfrm>
        </p:spPr>
        <p:txBody>
          <a:bodyPr>
            <a:normAutofit/>
          </a:bodyPr>
          <a:lstStyle/>
          <a:p>
            <a:pPr marL="0" indent="0" algn="just" rtl="1">
              <a:buNone/>
            </a:pPr>
            <a:r>
              <a:rPr lang="ar-SA" sz="3600" b="1" dirty="0"/>
              <a:t>ثم تنزل تلك الأهداف جزئيا إلى الإدارات المختلفة حيث يوكل إلى كل إدارة تحقيق أهداف محددة من تلك الأهداف الكلية, ولعل ظهور مفهوم الإدارة بالأهداف قد أتاح فرصة للمستويات المختلفة للمشاركة في وضع أهدافها وفق أسس معينة, ما يعد دافعا لتلك الإدارات لبذل أقصى جهد ممكن لتحقيق تلك الأهداف وغني عن القول إن إدارة التسويق هي من بين تلك الإدارات التي يسرى عليها ما يسرى على بقية الإدارات في المنشأة .</a:t>
            </a:r>
            <a:endParaRPr lang="en-US" sz="3600" b="1" dirty="0"/>
          </a:p>
          <a:p>
            <a:pPr algn="just" rtl="1"/>
            <a:endParaRPr lang="en-US" sz="3600" b="1" dirty="0"/>
          </a:p>
        </p:txBody>
      </p:sp>
    </p:spTree>
    <p:extLst>
      <p:ext uri="{BB962C8B-B14F-4D97-AF65-F5344CB8AC3E}">
        <p14:creationId xmlns:p14="http://schemas.microsoft.com/office/powerpoint/2010/main" val="7491809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692696"/>
            <a:ext cx="8229600" cy="5631904"/>
          </a:xfrm>
        </p:spPr>
        <p:txBody>
          <a:bodyPr>
            <a:normAutofit/>
          </a:bodyPr>
          <a:lstStyle/>
          <a:p>
            <a:pPr marL="0" lvl="0" indent="0" algn="just" rtl="1">
              <a:buNone/>
            </a:pPr>
            <a:r>
              <a:rPr lang="ar-AE" sz="3200" dirty="0" smtClean="0"/>
              <a:t>4/ </a:t>
            </a:r>
            <a:r>
              <a:rPr lang="ar-SA" sz="3200" dirty="0" smtClean="0"/>
              <a:t>يتم </a:t>
            </a:r>
            <a:r>
              <a:rPr lang="ar-SA" sz="3200" dirty="0"/>
              <a:t>توزيعها مباشرة إلى المشترى الصناعي.</a:t>
            </a:r>
            <a:endParaRPr lang="en-US" sz="3200" dirty="0"/>
          </a:p>
          <a:p>
            <a:pPr marL="0" lvl="0" indent="0" algn="just" rtl="1">
              <a:buNone/>
            </a:pPr>
            <a:r>
              <a:rPr lang="ar-AE" sz="3200" dirty="0" smtClean="0"/>
              <a:t>5/ </a:t>
            </a:r>
            <a:r>
              <a:rPr lang="ar-SA" sz="3200" dirty="0" smtClean="0"/>
              <a:t>يفاضل </a:t>
            </a:r>
            <a:r>
              <a:rPr lang="ar-SA" sz="3200" dirty="0"/>
              <a:t>المشترى الصناعي بين الأسماء التجارية المختلفة من حيث الضمان المقدم وخدمات ما بعد البيع كالتركيب والتدريب والصيانة والإصلاح وتوفر قطع الغيار وجودة المنتج.</a:t>
            </a:r>
            <a:endParaRPr lang="en-US" sz="3200" dirty="0"/>
          </a:p>
          <a:p>
            <a:pPr marL="0" lvl="0" indent="0" algn="just" rtl="1">
              <a:buNone/>
            </a:pPr>
            <a:r>
              <a:rPr lang="ar-AE" sz="3200" dirty="0" smtClean="0"/>
              <a:t>6/ </a:t>
            </a:r>
            <a:r>
              <a:rPr lang="ar-SA" sz="3200" dirty="0" smtClean="0"/>
              <a:t>تحكم </a:t>
            </a:r>
            <a:r>
              <a:rPr lang="ar-SA" sz="3200" dirty="0"/>
              <a:t>دوافع شراء هذه السلع الرشد.</a:t>
            </a:r>
            <a:endParaRPr lang="en-US" sz="3200" dirty="0"/>
          </a:p>
          <a:p>
            <a:pPr marL="0" lvl="0" indent="0" algn="just" rtl="1">
              <a:buNone/>
            </a:pPr>
            <a:r>
              <a:rPr lang="ar-AE" sz="3200" dirty="0" smtClean="0"/>
              <a:t>7/ </a:t>
            </a:r>
            <a:r>
              <a:rPr lang="ar-SA" sz="3200" dirty="0" smtClean="0"/>
              <a:t>بما </a:t>
            </a:r>
            <a:r>
              <a:rPr lang="ar-SA" sz="3200" dirty="0"/>
              <a:t>أن هذه السلع معمرة فإن معدل تكرار شرائها يكون منخفضاً مقارنة مع السلع الأخرى.</a:t>
            </a:r>
            <a:endParaRPr lang="en-US" sz="3200" dirty="0"/>
          </a:p>
          <a:p>
            <a:pPr marL="0" indent="0" algn="just" rtl="1">
              <a:buNone/>
            </a:pPr>
            <a:r>
              <a:rPr lang="ar-AE" sz="3200" dirty="0" smtClean="0"/>
              <a:t>8/ </a:t>
            </a:r>
            <a:r>
              <a:rPr lang="ar-SA" sz="3200" dirty="0" smtClean="0"/>
              <a:t>يؤدى </a:t>
            </a:r>
            <a:r>
              <a:rPr lang="ar-SA" sz="3200" dirty="0"/>
              <a:t>التقدم التكنولوجي المتسارع إلى تقادم هذه السلع خلال فترة زمنية قصيرة.</a:t>
            </a:r>
            <a:endParaRPr lang="en-US" sz="3200" dirty="0"/>
          </a:p>
        </p:txBody>
      </p:sp>
    </p:spTree>
    <p:extLst>
      <p:ext uri="{BB962C8B-B14F-4D97-AF65-F5344CB8AC3E}">
        <p14:creationId xmlns:p14="http://schemas.microsoft.com/office/powerpoint/2010/main" val="24142323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229600" cy="1428768"/>
          </a:xfrm>
        </p:spPr>
        <p:txBody>
          <a:bodyPr>
            <a:normAutofit fontScale="90000"/>
          </a:bodyPr>
          <a:lstStyle/>
          <a:p>
            <a:pPr algn="r"/>
            <a:r>
              <a:rPr lang="ar-SA" b="1" dirty="0"/>
              <a:t>السلع الزراعية </a:t>
            </a:r>
            <a:r>
              <a:rPr lang="en-US" dirty="0"/>
              <a:t/>
            </a:r>
            <a:br>
              <a:rPr lang="en-US" dirty="0"/>
            </a:br>
            <a:endParaRPr lang="en-US" dirty="0"/>
          </a:p>
        </p:txBody>
      </p:sp>
      <p:sp>
        <p:nvSpPr>
          <p:cNvPr id="3" name="عنصر نائب للمحتوى 2"/>
          <p:cNvSpPr>
            <a:spLocks noGrp="1"/>
          </p:cNvSpPr>
          <p:nvPr>
            <p:ph idx="1"/>
          </p:nvPr>
        </p:nvSpPr>
        <p:spPr>
          <a:xfrm>
            <a:off x="457200" y="2060848"/>
            <a:ext cx="8229600" cy="4680520"/>
          </a:xfrm>
        </p:spPr>
        <p:txBody>
          <a:bodyPr>
            <a:noAutofit/>
          </a:bodyPr>
          <a:lstStyle/>
          <a:p>
            <a:pPr algn="just" rtl="1"/>
            <a:r>
              <a:rPr lang="ar-SA" sz="3600" dirty="0"/>
              <a:t>تشمل السلع الزراعية السلع النباتية, والحيوانية, والبستانية, فأما السلع النباتية والبستانية فتزرع خلال فترة زمنية محددة وتؤتي أكلها في مواسم بعينها, ومن أمثلة المنتجات الزراعية الغلال كالقمح, والذرة, والدخن, والشعير, والحبوب الزيتية, كالفول السوداني, والسمسم, وزهرة الشمس، ومن المنتجات البستانية البرتقال, والليمون, والتفاح, والعنب, </a:t>
            </a:r>
            <a:r>
              <a:rPr lang="ar-SA" sz="3600" b="1" dirty="0"/>
              <a:t>وتتميز المنتجات الزراعية بالخصائص الآتية</a:t>
            </a:r>
            <a:r>
              <a:rPr lang="ar-SA" sz="3600" dirty="0"/>
              <a:t>:</a:t>
            </a:r>
            <a:endParaRPr lang="en-US" sz="3600" dirty="0"/>
          </a:p>
          <a:p>
            <a:pPr algn="just" rtl="1"/>
            <a:endParaRPr lang="en-US" sz="3600" dirty="0"/>
          </a:p>
        </p:txBody>
      </p:sp>
    </p:spTree>
    <p:extLst>
      <p:ext uri="{BB962C8B-B14F-4D97-AF65-F5344CB8AC3E}">
        <p14:creationId xmlns:p14="http://schemas.microsoft.com/office/powerpoint/2010/main" val="36008713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764704"/>
            <a:ext cx="8229600" cy="5559896"/>
          </a:xfrm>
        </p:spPr>
        <p:txBody>
          <a:bodyPr>
            <a:normAutofit/>
          </a:bodyPr>
          <a:lstStyle/>
          <a:p>
            <a:pPr lvl="0" algn="just" rtl="1"/>
            <a:r>
              <a:rPr lang="ar-SA" sz="2800" b="1" dirty="0"/>
              <a:t>تحتاج كثير منها إلى عمليات تجهيزية قبل استهلاكها</a:t>
            </a:r>
            <a:r>
              <a:rPr lang="ar-SA" sz="2800" dirty="0"/>
              <a:t>, كذبح الحيوان, وسلخه, وتقطيعه قبل طبخه, أو طحن الذرة قبل استخدامها في أعداد الكسرة, أو العصيدة, ويقال في هذه الحالة أن الطلب على الغلال عامة مشتق من الدقيق.</a:t>
            </a:r>
            <a:endParaRPr lang="en-US" sz="2800" dirty="0"/>
          </a:p>
          <a:p>
            <a:pPr lvl="0" algn="just" rtl="1"/>
            <a:r>
              <a:rPr lang="ar-SA" sz="2800" b="1" dirty="0"/>
              <a:t>أدى التطور في التصنيع الغذائي إلى تعقيد بعض العمليات التجهيزية للمنتجات الزراعية</a:t>
            </a:r>
            <a:r>
              <a:rPr lang="ar-SA" sz="2800" dirty="0"/>
              <a:t> مما نتج عنه إضافة منفعة جديدة للسلعة, ومثال ذلك تصنيع القمح إلى مكرونة وذلك تلبية لأذواق المستهلكين.</a:t>
            </a:r>
            <a:endParaRPr lang="en-US" sz="2800" dirty="0"/>
          </a:p>
          <a:p>
            <a:pPr lvl="0" algn="just" rtl="1"/>
            <a:r>
              <a:rPr lang="ar-SA" sz="2800" b="1" dirty="0"/>
              <a:t>موسمية إنتاج السلع الزراعية</a:t>
            </a:r>
            <a:r>
              <a:rPr lang="ar-SA" sz="2800" dirty="0"/>
              <a:t> حيث أن السلع الزراعية الأولية تنتج خلال مواسم محددة بينما تستهلك طوال العام, ولتوفيرها طوال العام لابد من استخدام التخزين، علما بأن بعض هذه المنتجات غير قابلة للتخزين مما يعنى أنها ستستهلك خلال موسم إنتاجها فقط.</a:t>
            </a:r>
            <a:endParaRPr lang="en-US" sz="2800" dirty="0"/>
          </a:p>
          <a:p>
            <a:pPr algn="just" rtl="1"/>
            <a:endParaRPr lang="en-US" sz="2800" dirty="0"/>
          </a:p>
        </p:txBody>
      </p:sp>
    </p:spTree>
    <p:extLst>
      <p:ext uri="{BB962C8B-B14F-4D97-AF65-F5344CB8AC3E}">
        <p14:creationId xmlns:p14="http://schemas.microsoft.com/office/powerpoint/2010/main" val="25114165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548680"/>
            <a:ext cx="8229600" cy="6120680"/>
          </a:xfrm>
        </p:spPr>
        <p:txBody>
          <a:bodyPr>
            <a:noAutofit/>
          </a:bodyPr>
          <a:lstStyle/>
          <a:p>
            <a:pPr lvl="0" algn="just" rtl="1"/>
            <a:r>
              <a:rPr lang="ar-SA" sz="2800" b="1" dirty="0"/>
              <a:t>القابلية للتلف</a:t>
            </a:r>
            <a:r>
              <a:rPr lang="ar-SA" sz="2800" dirty="0"/>
              <a:t> حيث تتميز كثير من السلع الزراعية بسرعة التلف خلال أيام معدودات بل في بعض الأحيان خلال ساعات. ويختلف ذلك من منتج زراعي إلى آخر، فالخضروات, والفواكه, واللحوم, والألبان سريعة التلف, وبالتالي لابد من تخزينها وحفظها في درجة حرارة منخفضة, وحتى في هذه الحالة فإن الفترة الزمنية لحفظ هذه المنتجات تكون محدودة, غير أن سلعاً أخرى كالغلال مثلاً يمكن تخزينها تحت ظروف تخزين معينة لفترات طويلة قد تمتد إلى سنوات، خاصة في ظل استخدام الصوامع.</a:t>
            </a:r>
            <a:endParaRPr lang="en-US" sz="2800" dirty="0"/>
          </a:p>
          <a:p>
            <a:pPr lvl="0" algn="just" rtl="1"/>
            <a:r>
              <a:rPr lang="ar-SA" sz="2800" b="1" dirty="0"/>
              <a:t>الضخامة  </a:t>
            </a:r>
            <a:r>
              <a:rPr lang="en-US" sz="2800" b="1" dirty="0"/>
              <a:t>Bulkiness</a:t>
            </a:r>
            <a:r>
              <a:rPr lang="ar-SA" sz="2800" dirty="0"/>
              <a:t> حيث تتميز كثير من المنتجات الزراعية بضخامة الوزن وتشغل حيزاً كبيراً في وسائل النقل ومواعين التخزين . كما تحتاج إلى مجهودات عضلية كبيرة عند التناول والتداول. وأن كان استخدام الرافعات قد قلل من المجهود </a:t>
            </a:r>
            <a:r>
              <a:rPr lang="ar-SA" sz="2800" dirty="0" err="1"/>
              <a:t>الجمساني</a:t>
            </a:r>
            <a:r>
              <a:rPr lang="ar-SA" sz="2800" dirty="0"/>
              <a:t>، ولكن لا تزال كثير من الدول النامية تعتمد على الحمالين في شحن أو تفريغ المنتجات الزراعية.</a:t>
            </a:r>
            <a:endParaRPr lang="en-US" sz="2800" dirty="0"/>
          </a:p>
          <a:p>
            <a:pPr algn="just"/>
            <a:endParaRPr lang="en-US" sz="2800" dirty="0"/>
          </a:p>
        </p:txBody>
      </p:sp>
    </p:spTree>
    <p:extLst>
      <p:ext uri="{BB962C8B-B14F-4D97-AF65-F5344CB8AC3E}">
        <p14:creationId xmlns:p14="http://schemas.microsoft.com/office/powerpoint/2010/main" val="3998414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692696"/>
            <a:ext cx="8229600" cy="6165304"/>
          </a:xfrm>
        </p:spPr>
        <p:txBody>
          <a:bodyPr>
            <a:noAutofit/>
          </a:bodyPr>
          <a:lstStyle/>
          <a:p>
            <a:pPr lvl="0" algn="just" rtl="1"/>
            <a:r>
              <a:rPr lang="ar-SA" sz="2800" b="1" dirty="0"/>
              <a:t>صعوبة توحيد مواصفات السلع الزراعية</a:t>
            </a:r>
            <a:r>
              <a:rPr lang="ar-SA" sz="2800" dirty="0"/>
              <a:t> وذلك لتباينها واختلافها وفقاً للظروف المناخية والغلافية, ولكن التطور التقني في الأساليب الزراعية وإمكانية التحكم في الظروف المناخية, أو البيئية, باستخدام الزراعات المحمية, فضلاً عن الهندسة الوراثية التي جعلت التحكم في نوعية المنتجات الزراعية, أمراً ممكناً وبالتالي جعل المنتجات الزراعية أكثر تماثلاً, ويسر للمستهلكين عملية الامتياز بين المنتجات الزراعية.</a:t>
            </a:r>
            <a:endParaRPr lang="en-US" sz="2800" dirty="0"/>
          </a:p>
          <a:p>
            <a:pPr lvl="0" algn="just" rtl="1"/>
            <a:r>
              <a:rPr lang="ar-SA" sz="2800" dirty="0"/>
              <a:t>يمكن تصنيف المنتجات الزراعية على أنها </a:t>
            </a:r>
            <a:r>
              <a:rPr lang="ar-SA" sz="2800" b="1" dirty="0"/>
              <a:t>سلع إنتاج أو سلع استهلاك</a:t>
            </a:r>
            <a:r>
              <a:rPr lang="ar-SA" sz="2800" dirty="0"/>
              <a:t>. حسب الغرض أو الهدف من شرائها، فالطماطم كمنتج زراعي تعتبر سلعة استهلاك إذا اشترتها ربة المنزل للاستخدام المنزلي، بينما هي سلعة إنتاج أو مادة خام إذا اشتراها مصنع لتعليبها وبيعها على هذا الشكل. ونفس الشيء يمكن أن يقال عن كل أنواع الفواكه التي يمكن أن تؤكل طازجة كسلع استهلاك أو تعلب ويتم تناولها بعد ذلك.</a:t>
            </a:r>
            <a:endParaRPr lang="en-US" sz="2800" dirty="0"/>
          </a:p>
          <a:p>
            <a:pPr algn="just"/>
            <a:endParaRPr lang="en-US" sz="2800" dirty="0"/>
          </a:p>
        </p:txBody>
      </p:sp>
    </p:spTree>
    <p:extLst>
      <p:ext uri="{BB962C8B-B14F-4D97-AF65-F5344CB8AC3E}">
        <p14:creationId xmlns:p14="http://schemas.microsoft.com/office/powerpoint/2010/main" val="2434705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620688"/>
            <a:ext cx="8229600" cy="5703912"/>
          </a:xfrm>
        </p:spPr>
        <p:txBody>
          <a:bodyPr>
            <a:normAutofit/>
          </a:bodyPr>
          <a:lstStyle/>
          <a:p>
            <a:pPr lvl="0" algn="just" rtl="1"/>
            <a:r>
              <a:rPr lang="ar-SA" sz="3600" b="1" dirty="0"/>
              <a:t>التقلبات السنوية في حجم إنتاج السلع الزراعية</a:t>
            </a:r>
            <a:r>
              <a:rPr lang="ar-SA" sz="3600" dirty="0"/>
              <a:t> يتأثر الإنتاج الزراعي بالعوامل الطبيعية كالأمطار, وحرارة الطقس أو برودته, وظهور الآفات الزراعية في موسم الإنتاج, وكثير من العوامل الأخرى التي لا يمكن التحكم فيها، وتؤثر هذه التقلبات على كمية الإنتاج ونوعيته، وقد يؤدى نقص الإنتاج في السلع الزراعية الأساسية كالقمح أو الذرة إلى مجاعات في بعض الدول النامية التي تعانى عادة من دورات جفاف تؤدى إلى فشل المواسم الزراعية لعدد من السنوات.</a:t>
            </a:r>
            <a:endParaRPr lang="en-US" sz="3600" dirty="0"/>
          </a:p>
          <a:p>
            <a:pPr algn="just" rtl="1"/>
            <a:endParaRPr lang="en-US" sz="3600" dirty="0"/>
          </a:p>
        </p:txBody>
      </p:sp>
    </p:spTree>
    <p:extLst>
      <p:ext uri="{BB962C8B-B14F-4D97-AF65-F5344CB8AC3E}">
        <p14:creationId xmlns:p14="http://schemas.microsoft.com/office/powerpoint/2010/main" val="27358420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764704"/>
            <a:ext cx="8229600" cy="5904656"/>
          </a:xfrm>
        </p:spPr>
        <p:txBody>
          <a:bodyPr>
            <a:noAutofit/>
          </a:bodyPr>
          <a:lstStyle/>
          <a:p>
            <a:pPr lvl="0" algn="just" rtl="1"/>
            <a:r>
              <a:rPr lang="ar-SA" sz="3200" b="1" dirty="0"/>
              <a:t>التركيز الجغرافي للإنتاج الزراعي:</a:t>
            </a:r>
            <a:r>
              <a:rPr lang="ar-SA" sz="3200" dirty="0"/>
              <a:t> يحدد المناخ السائد في منطقة جغرافية معينة نوع السلع المنتجة فمعلوم أن زراعة القمح مثلاً تتركز في المناطق الباردة، فالولايات المتحدة, وكندا, ودول </a:t>
            </a:r>
            <a:r>
              <a:rPr lang="ar-SA" sz="3200" dirty="0" err="1"/>
              <a:t>الإتحاد</a:t>
            </a:r>
            <a:r>
              <a:rPr lang="ar-SA" sz="3200" dirty="0"/>
              <a:t> الأوروبي, هي أكثر البلاد إنتاجاً للقمح، بينما تتركز زراعة الذرة, والذرة الشامية في إفريقيا. وما ينطبق على الغلال ينسحب أيضاً على الفواكه, فهناك فواكه المناطق الحارة كالمانجو, والأناناس, والبرتقال, والجوافة, وهناك فواكه المناطق الباردة, أو الدافئة كالتفاح والعنب , ولما كان الإنتاج الزراعي يتم في مناطق مختلفة ومتباعدة بينما يزداد الطلب على هذه السلع في أماكن أخرى غير أماكن الإنتاج فإن العمليات التسويقية مهمة لإيصال هذه المنتجات إلى المستهلكين أينما وجدوا .</a:t>
            </a:r>
            <a:endParaRPr lang="en-US" sz="3200" dirty="0"/>
          </a:p>
          <a:p>
            <a:pPr algn="just" rtl="1"/>
            <a:endParaRPr lang="en-US" sz="3200" dirty="0"/>
          </a:p>
        </p:txBody>
      </p:sp>
    </p:spTree>
    <p:extLst>
      <p:ext uri="{BB962C8B-B14F-4D97-AF65-F5344CB8AC3E}">
        <p14:creationId xmlns:p14="http://schemas.microsoft.com/office/powerpoint/2010/main" val="503160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764704"/>
            <a:ext cx="8229600" cy="5559896"/>
          </a:xfrm>
        </p:spPr>
        <p:txBody>
          <a:bodyPr>
            <a:noAutofit/>
          </a:bodyPr>
          <a:lstStyle/>
          <a:p>
            <a:pPr algn="just" rtl="1"/>
            <a:r>
              <a:rPr lang="ar-SA" sz="2800" b="1" dirty="0">
                <a:solidFill>
                  <a:srgbClr val="FF0000"/>
                </a:solidFill>
              </a:rPr>
              <a:t>يمكن أن نفرق بين نوعين من التخطيط ، هما التخطيط التكتيكي ، والتخطيط </a:t>
            </a:r>
            <a:r>
              <a:rPr lang="ar-SA" sz="2800" b="1" dirty="0" err="1">
                <a:solidFill>
                  <a:srgbClr val="FF0000"/>
                </a:solidFill>
              </a:rPr>
              <a:t>الإستراتيجي</a:t>
            </a:r>
            <a:r>
              <a:rPr lang="ar-SA" sz="2800" b="1" dirty="0">
                <a:solidFill>
                  <a:srgbClr val="FF0000"/>
                </a:solidFill>
              </a:rPr>
              <a:t> أو التخطيط قصير الأمد والتخطيط طويل الأمد</a:t>
            </a:r>
            <a:r>
              <a:rPr lang="ar-SA" sz="2800" dirty="0"/>
              <a:t>, فالتخطيط التكتيكي يرتبط بالأعمال اليومية أو الأسبوعية, أو الشهرية, أو السنوية, ويتم مثل هذا النوع من التخطيط في المستويات الإدارية الدنيا. وبالرغم من أهميته إلا أنه ينبغي أن يصب في مسار التخطيط </a:t>
            </a:r>
            <a:r>
              <a:rPr lang="ar-SA" sz="2800" dirty="0" err="1"/>
              <a:t>الإستراتيجي</a:t>
            </a:r>
            <a:r>
              <a:rPr lang="ar-SA" sz="2800" dirty="0"/>
              <a:t> أو طويل الأجل, وبما أن التخطيط قصير الأجل يتعامل مع ما يحدث خلال فترات زمنية قصيرة في المستقبل المنظور، فإن درجة المخاطرة المرتبطة به تصبح منخفضة أو صغيرة مقارنة بالتخطيط طويل الأجل, يبدأ التخطيط التسويقي قصير الأمد بوضع الأهداف التسويقية التي تشمل زيادة الحصة التسويقية أو المنافسة على أساس الجودة أو المنافسة على أساس السعر أو البقاء.</a:t>
            </a:r>
            <a:endParaRPr lang="en-US" sz="2800" dirty="0"/>
          </a:p>
        </p:txBody>
      </p:sp>
    </p:spTree>
    <p:extLst>
      <p:ext uri="{BB962C8B-B14F-4D97-AF65-F5344CB8AC3E}">
        <p14:creationId xmlns:p14="http://schemas.microsoft.com/office/powerpoint/2010/main" val="3015807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1340768"/>
            <a:ext cx="8229600" cy="1143000"/>
          </a:xfrm>
        </p:spPr>
        <p:txBody>
          <a:bodyPr>
            <a:noAutofit/>
          </a:bodyPr>
          <a:lstStyle/>
          <a:p>
            <a:pPr algn="r"/>
            <a:r>
              <a:rPr lang="ar-SA" sz="3600" b="1" dirty="0"/>
              <a:t>ولكي يسهل قياس تلك الأهداف لابد من أن تكون محددة وموضوعة بصورة كمية وكمثال لتلك الأهداف المحددة نورد ما يلي:</a:t>
            </a:r>
            <a:r>
              <a:rPr lang="en-US" sz="3600" dirty="0"/>
              <a:t/>
            </a:r>
            <a:br>
              <a:rPr lang="en-US" sz="3600" dirty="0"/>
            </a:br>
            <a:endParaRPr lang="en-US" sz="3600" dirty="0"/>
          </a:p>
        </p:txBody>
      </p:sp>
      <p:sp>
        <p:nvSpPr>
          <p:cNvPr id="3" name="عنصر نائب للمحتوى 2"/>
          <p:cNvSpPr>
            <a:spLocks noGrp="1"/>
          </p:cNvSpPr>
          <p:nvPr>
            <p:ph idx="1"/>
          </p:nvPr>
        </p:nvSpPr>
        <p:spPr>
          <a:xfrm>
            <a:off x="539552" y="2780928"/>
            <a:ext cx="8229600" cy="4389120"/>
          </a:xfrm>
        </p:spPr>
        <p:txBody>
          <a:bodyPr/>
          <a:lstStyle/>
          <a:p>
            <a:pPr marL="342900" marR="0" lvl="0" indent="-342900" algn="just" rtl="1">
              <a:lnSpc>
                <a:spcPct val="115000"/>
              </a:lnSpc>
              <a:spcBef>
                <a:spcPts val="0"/>
              </a:spcBef>
              <a:spcAft>
                <a:spcPts val="0"/>
              </a:spcAft>
              <a:buFont typeface="+mj-lt"/>
              <a:buAutoNum type="arabicPeriod"/>
              <a:tabLst>
                <a:tab pos="371475" algn="l"/>
                <a:tab pos="647700" algn="l"/>
              </a:tabLst>
            </a:pPr>
            <a:r>
              <a:rPr lang="ar-SA" sz="2800" b="1" dirty="0">
                <a:latin typeface="Calibri"/>
                <a:ea typeface="Times New Roman"/>
                <a:cs typeface="Simplified Arabic"/>
              </a:rPr>
              <a:t>زيادة كمية المبيعات بنسبة 15% بنهاية العام الحالي .</a:t>
            </a:r>
            <a:endParaRPr lang="en-US" sz="2000" b="1" dirty="0">
              <a:latin typeface="Calibri"/>
              <a:ea typeface="Times New Roman"/>
              <a:cs typeface="Arial"/>
            </a:endParaRPr>
          </a:p>
          <a:p>
            <a:pPr marL="342900" marR="0" lvl="0" indent="-342900" algn="just" rtl="1">
              <a:lnSpc>
                <a:spcPct val="115000"/>
              </a:lnSpc>
              <a:spcBef>
                <a:spcPts val="0"/>
              </a:spcBef>
              <a:spcAft>
                <a:spcPts val="0"/>
              </a:spcAft>
              <a:buFont typeface="+mj-lt"/>
              <a:buAutoNum type="arabicPeriod"/>
              <a:tabLst>
                <a:tab pos="371475" algn="l"/>
                <a:tab pos="647700" algn="l"/>
              </a:tabLst>
            </a:pPr>
            <a:r>
              <a:rPr lang="ar-SA" sz="2800" b="1" dirty="0">
                <a:latin typeface="Calibri"/>
                <a:ea typeface="Times New Roman"/>
                <a:cs typeface="Simplified Arabic"/>
              </a:rPr>
              <a:t>زيادة النصيب السوقي أو الحصة السوقية بنسبة 7% خلال </a:t>
            </a:r>
            <a:r>
              <a:rPr lang="ar-SA" sz="2800" b="1" dirty="0" err="1">
                <a:latin typeface="Calibri"/>
                <a:ea typeface="Times New Roman"/>
                <a:cs typeface="Simplified Arabic"/>
              </a:rPr>
              <a:t>الإثني</a:t>
            </a:r>
            <a:r>
              <a:rPr lang="ar-SA" sz="2800" b="1" dirty="0">
                <a:latin typeface="Calibri"/>
                <a:ea typeface="Times New Roman"/>
                <a:cs typeface="Simplified Arabic"/>
              </a:rPr>
              <a:t> عشر شهرا القادمة .</a:t>
            </a:r>
            <a:endParaRPr lang="en-US" sz="2000" b="1" dirty="0">
              <a:latin typeface="Calibri"/>
              <a:ea typeface="Times New Roman"/>
              <a:cs typeface="Arial"/>
            </a:endParaRPr>
          </a:p>
          <a:p>
            <a:pPr marL="342900" marR="0" lvl="0" indent="-342900" algn="just" rtl="1">
              <a:lnSpc>
                <a:spcPct val="115000"/>
              </a:lnSpc>
              <a:spcBef>
                <a:spcPts val="0"/>
              </a:spcBef>
              <a:spcAft>
                <a:spcPts val="0"/>
              </a:spcAft>
              <a:buFont typeface="+mj-lt"/>
              <a:buAutoNum type="arabicPeriod"/>
              <a:tabLst>
                <a:tab pos="371475" algn="l"/>
                <a:tab pos="647700" algn="l"/>
              </a:tabLst>
            </a:pPr>
            <a:r>
              <a:rPr lang="ar-SA" sz="2800" b="1" dirty="0">
                <a:latin typeface="Calibri"/>
                <a:ea typeface="Times New Roman"/>
                <a:cs typeface="Simplified Arabic"/>
              </a:rPr>
              <a:t>زيادة الاختراق التوزيع من 30% إلى 40% خلال الستة أشهر القادمة.</a:t>
            </a:r>
            <a:endParaRPr lang="en-US" sz="2000" b="1" dirty="0">
              <a:latin typeface="Calibri"/>
              <a:ea typeface="Times New Roman"/>
              <a:cs typeface="Arial"/>
            </a:endParaRPr>
          </a:p>
          <a:p>
            <a:pPr marL="342900" marR="0" lvl="0" indent="-342900" algn="just" rtl="1">
              <a:lnSpc>
                <a:spcPct val="115000"/>
              </a:lnSpc>
              <a:spcBef>
                <a:spcPts val="0"/>
              </a:spcBef>
              <a:spcAft>
                <a:spcPts val="0"/>
              </a:spcAft>
              <a:buFont typeface="+mj-lt"/>
              <a:buAutoNum type="arabicPeriod"/>
              <a:tabLst>
                <a:tab pos="371475" algn="l"/>
                <a:tab pos="647700" algn="l"/>
              </a:tabLst>
            </a:pPr>
            <a:r>
              <a:rPr lang="ar-SA" sz="2800" b="1" dirty="0">
                <a:latin typeface="Calibri"/>
                <a:ea typeface="Times New Roman"/>
                <a:cs typeface="Simplified Arabic"/>
              </a:rPr>
              <a:t>إنشاء شبكة توزيع تربط دول شرق أفريقيا خلال العام القادم .</a:t>
            </a:r>
            <a:endParaRPr lang="en-US" sz="2000" b="1" dirty="0">
              <a:latin typeface="Calibri"/>
              <a:ea typeface="Times New Roman"/>
              <a:cs typeface="Arial"/>
            </a:endParaRPr>
          </a:p>
          <a:p>
            <a:pPr marL="0" marR="0" algn="r" rtl="1">
              <a:lnSpc>
                <a:spcPct val="115000"/>
              </a:lnSpc>
              <a:spcBef>
                <a:spcPts val="0"/>
              </a:spcBef>
              <a:spcAft>
                <a:spcPts val="1000"/>
              </a:spcAft>
            </a:pPr>
            <a:r>
              <a:rPr lang="en-US" sz="2000" b="1" dirty="0">
                <a:latin typeface="Calibri"/>
                <a:ea typeface="Times New Roman"/>
                <a:cs typeface="Arial"/>
              </a:rPr>
              <a:t> </a:t>
            </a:r>
          </a:p>
          <a:p>
            <a:endParaRPr lang="en-US" b="1" dirty="0"/>
          </a:p>
        </p:txBody>
      </p:sp>
    </p:spTree>
    <p:extLst>
      <p:ext uri="{BB962C8B-B14F-4D97-AF65-F5344CB8AC3E}">
        <p14:creationId xmlns:p14="http://schemas.microsoft.com/office/powerpoint/2010/main" val="2880254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836712"/>
            <a:ext cx="8229600" cy="5487888"/>
          </a:xfrm>
        </p:spPr>
        <p:txBody>
          <a:bodyPr>
            <a:normAutofit/>
          </a:bodyPr>
          <a:lstStyle/>
          <a:p>
            <a:pPr algn="just" rtl="1"/>
            <a:r>
              <a:rPr lang="ar-SA" sz="3600" b="1" dirty="0"/>
              <a:t>أما التخطيط </a:t>
            </a:r>
            <a:r>
              <a:rPr lang="ar-SA" sz="3600" b="1" dirty="0" smtClean="0"/>
              <a:t>الاستراتيجي </a:t>
            </a:r>
            <a:r>
              <a:rPr lang="ar-SA" sz="3600" b="1" dirty="0"/>
              <a:t>فإنه ينطوي على مجالات أوسع من الاهتمام، والمدى الذي يغطيه التفكير في مثل هذا النوع من التخطيط</a:t>
            </a:r>
            <a:r>
              <a:rPr lang="ar-SA" sz="3600" dirty="0"/>
              <a:t>، فهو يتعلق بمستقبل المنشأة واستمراريتها، ومن هنا فإن الاهتمام به والتعاطي معه يتم على أعلى المستويات الإدارية فيما يعرف بالإستراتيجيين الذين يقومون بوضع الخطة </a:t>
            </a:r>
            <a:r>
              <a:rPr lang="ar-SA" sz="3600" dirty="0" smtClean="0"/>
              <a:t>الاستراتيجية </a:t>
            </a:r>
            <a:r>
              <a:rPr lang="ar-SA" sz="3600" dirty="0"/>
              <a:t>الشاملة، والتي تضم بالطبع الخطة التسويقية.</a:t>
            </a:r>
            <a:endParaRPr lang="en-US" sz="3600" dirty="0"/>
          </a:p>
          <a:p>
            <a:pPr algn="just" rtl="1"/>
            <a:endParaRPr lang="en-US" sz="3600" dirty="0"/>
          </a:p>
        </p:txBody>
      </p:sp>
    </p:spTree>
    <p:extLst>
      <p:ext uri="{BB962C8B-B14F-4D97-AF65-F5344CB8AC3E}">
        <p14:creationId xmlns:p14="http://schemas.microsoft.com/office/powerpoint/2010/main" val="231759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052736"/>
            <a:ext cx="9145015"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9802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1124744"/>
            <a:ext cx="8229600" cy="5616624"/>
          </a:xfrm>
        </p:spPr>
        <p:txBody>
          <a:bodyPr>
            <a:noAutofit/>
          </a:bodyPr>
          <a:lstStyle/>
          <a:p>
            <a:pPr algn="just" rtl="1"/>
            <a:r>
              <a:rPr lang="ar-SA" sz="3600" dirty="0"/>
              <a:t>إن المنشأة تحدد أهدافها في ظل بيئة داخلية وخارجية, </a:t>
            </a:r>
            <a:r>
              <a:rPr lang="ar-SA" sz="3600" b="1" dirty="0"/>
              <a:t>وتعتبر البيئة تلك العوامل والمتغيرات التي تؤثر على المنشأة إيجابا أو سلباً</a:t>
            </a:r>
            <a:r>
              <a:rPr lang="ar-SA" sz="3600" dirty="0"/>
              <a:t>, وقد تستطيع المنشأة التحكم في البيئة الداخلية بحكم أن عوامل البيئة الداخلية هي في متناول يد المنشأة، ولكنها لا تستطيع التحكم في عوامل البيئة الخارجية, ومن هنا تأتى أهمية تحليل البيئة الخارجية لمعرفة الفرص المتاحة للمنشأة، من جانب والمهددات التي تعترضها من الجانب الآخر, وبما أن هناك عددا من البيئات التي تعمل في إطارها المنشأة فلابد من التعرض لكل واحدة منها.</a:t>
            </a:r>
            <a:endParaRPr lang="en-US" sz="3600" dirty="0"/>
          </a:p>
          <a:p>
            <a:pPr algn="just" rtl="1"/>
            <a:endParaRPr lang="en-US" sz="3600" dirty="0"/>
          </a:p>
        </p:txBody>
      </p:sp>
    </p:spTree>
    <p:extLst>
      <p:ext uri="{BB962C8B-B14F-4D97-AF65-F5344CB8AC3E}">
        <p14:creationId xmlns:p14="http://schemas.microsoft.com/office/powerpoint/2010/main" val="30221326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تدفق">
  <a:themeElements>
    <a:clrScheme name="تدفق">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تدفق">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تدفق">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133</TotalTime>
  <Words>3831</Words>
  <Application>Microsoft Office PowerPoint</Application>
  <PresentationFormat>جهاز عرض</PresentationFormat>
  <Paragraphs>98</Paragraphs>
  <Slides>46</Slides>
  <Notes>0</Notes>
  <HiddenSlides>0</HiddenSlides>
  <MMClips>0</MMClips>
  <ScaleCrop>false</ScaleCrop>
  <HeadingPairs>
    <vt:vector size="4" baseType="variant">
      <vt:variant>
        <vt:lpstr>نسق</vt:lpstr>
      </vt:variant>
      <vt:variant>
        <vt:i4>1</vt:i4>
      </vt:variant>
      <vt:variant>
        <vt:lpstr>عناوين الشرائح</vt:lpstr>
      </vt:variant>
      <vt:variant>
        <vt:i4>46</vt:i4>
      </vt:variant>
    </vt:vector>
  </HeadingPairs>
  <TitlesOfParts>
    <vt:vector size="47" baseType="lpstr">
      <vt:lpstr>تدفق</vt:lpstr>
      <vt:lpstr>بسم الله الرحمن الرحيم</vt:lpstr>
      <vt:lpstr>الإدارة التسويقية :</vt:lpstr>
      <vt:lpstr>التخطيط التسويقي:</vt:lpstr>
      <vt:lpstr>عرض تقديمي في PowerPoint</vt:lpstr>
      <vt:lpstr>عرض تقديمي في PowerPoint</vt:lpstr>
      <vt:lpstr>ولكي يسهل قياس تلك الأهداف لابد من أن تكون محددة وموضوعة بصورة كمية وكمثال لتلك الأهداف المحددة نورد ما يلي: </vt:lpstr>
      <vt:lpstr>عرض تقديمي في PowerPoint</vt:lpstr>
      <vt:lpstr>عرض تقديمي في PowerPoint</vt:lpstr>
      <vt:lpstr>عرض تقديمي في PowerPoint</vt:lpstr>
      <vt:lpstr>:البيئة الاقتصادية  </vt:lpstr>
      <vt:lpstr>عرض تقديمي في PowerPoint</vt:lpstr>
      <vt:lpstr>المنتج ومزيج المنتج: </vt:lpstr>
      <vt:lpstr>عرض تقديمي في PowerPoint</vt:lpstr>
      <vt:lpstr>مستويات المنتج:</vt:lpstr>
      <vt:lpstr>أولاً: المنفعة المحورية: </vt:lpstr>
      <vt:lpstr>ثانياً: المنتج الأساسي: </vt:lpstr>
      <vt:lpstr>ثالثاً: المنتج المتوقع </vt:lpstr>
      <vt:lpstr>رابعاً: المنتج المجمع </vt:lpstr>
      <vt:lpstr>عرض تقديمي في PowerPoint</vt:lpstr>
      <vt:lpstr>عرض تقديمي في PowerPoint</vt:lpstr>
      <vt:lpstr>خامساً: المنتج: </vt:lpstr>
      <vt:lpstr>سلم المنتج: </vt:lpstr>
      <vt:lpstr>عرض تقديمي في PowerPoint</vt:lpstr>
      <vt:lpstr>عرض تقديمي في PowerPoint</vt:lpstr>
      <vt:lpstr>تقسيم المنتجات:</vt:lpstr>
      <vt:lpstr>أولاً: السلع الاستهلاكية  </vt:lpstr>
      <vt:lpstr>عرض تقديمي في PowerPoint</vt:lpstr>
      <vt:lpstr>السلع الميسرة: </vt:lpstr>
      <vt:lpstr>سلع التسوق: </vt:lpstr>
      <vt:lpstr>السلع الخاصة </vt:lpstr>
      <vt:lpstr>عرض تقديمي في PowerPoint</vt:lpstr>
      <vt:lpstr>السلع غير المبحوثة: </vt:lpstr>
      <vt:lpstr>ثانياً: السلع الصناعية: </vt:lpstr>
      <vt:lpstr>الأجزاء والمواد المصنوعة : </vt:lpstr>
      <vt:lpstr>مهمات التشغيل  </vt:lpstr>
      <vt:lpstr>المعدات الرأسمالية – أو السلع الرأسمالية </vt:lpstr>
      <vt:lpstr>عرض تقديمي في PowerPoint</vt:lpstr>
      <vt:lpstr>عرض تقديمي في PowerPoint</vt:lpstr>
      <vt:lpstr>عرض تقديمي في PowerPoint</vt:lpstr>
      <vt:lpstr>عرض تقديمي في PowerPoint</vt:lpstr>
      <vt:lpstr>السلع الزراعية  </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الرحيم</dc:title>
  <dc:creator>DR Abass</dc:creator>
  <cp:lastModifiedBy>ahmed</cp:lastModifiedBy>
  <cp:revision>16</cp:revision>
  <dcterms:created xsi:type="dcterms:W3CDTF">2024-10-21T18:50:32Z</dcterms:created>
  <dcterms:modified xsi:type="dcterms:W3CDTF">2024-10-22T04:17:24Z</dcterms:modified>
</cp:coreProperties>
</file>