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8" r:id="rId8"/>
    <p:sldId id="295" r:id="rId9"/>
    <p:sldId id="296" r:id="rId10"/>
    <p:sldId id="299" r:id="rId11"/>
    <p:sldId id="297" r:id="rId12"/>
    <p:sldId id="300" r:id="rId13"/>
    <p:sldId id="301" r:id="rId14"/>
    <p:sldId id="302" r:id="rId15"/>
    <p:sldId id="303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1" d="100"/>
          <a:sy n="6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47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>
            <a:extLst>
              <a:ext uri="{FF2B5EF4-FFF2-40B4-BE49-F238E27FC236}">
                <a16:creationId xmlns:a16="http://schemas.microsoft.com/office/drawing/2014/main" id="{A223F500-51DE-4851-A20F-F40B965F7FD9}"/>
              </a:ext>
            </a:extLst>
          </p:cNvPr>
          <p:cNvSpPr txBox="1">
            <a:spLocks/>
          </p:cNvSpPr>
          <p:nvPr/>
        </p:nvSpPr>
        <p:spPr>
          <a:xfrm>
            <a:off x="1905000" y="3810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المحاضرة السادسة</a:t>
            </a: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06BAD82-AB45-4FBE-913C-0D22C3546E0C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أ.لينا الأمين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EC47B-AD87-46C2-B141-8E2952776AE4}"/>
              </a:ext>
            </a:extLst>
          </p:cNvPr>
          <p:cNvSpPr txBox="1">
            <a:spLocks/>
          </p:cNvSpPr>
          <p:nvPr/>
        </p:nvSpPr>
        <p:spPr>
          <a:xfrm>
            <a:off x="304800" y="9906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6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اساسيات لغة الجافا</a:t>
            </a:r>
            <a:endParaRPr lang="en-GB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9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A12E2D-F7E7-40EA-82A2-182BB3BE11C0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الطرق </a:t>
            </a:r>
            <a:r>
              <a:rPr lang="en-US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568-5282-4BCE-851F-03B9E7664BBD}"/>
              </a:ext>
            </a:extLst>
          </p:cNvPr>
          <p:cNvSpPr txBox="1">
            <a:spLocks/>
          </p:cNvSpPr>
          <p:nvPr/>
        </p:nvSpPr>
        <p:spPr>
          <a:xfrm>
            <a:off x="152400" y="787878"/>
            <a:ext cx="8763000" cy="22601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الطريقة هي مجموعة من الجمل، تعرف بجسم الطريقة، حيث يكون لها اسم معين، وتعرف داخل الصنف.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يتم تعريف الطريقة من خلال اسم الطريقة، نوع المعاملات وترتيبها، بالاضافة إلى نوع البيانات المرجعة.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037CAA-5BC9-41DF-BC17-FE5C41A6B861}"/>
              </a:ext>
            </a:extLst>
          </p:cNvPr>
          <p:cNvSpPr txBox="1">
            <a:spLocks/>
          </p:cNvSpPr>
          <p:nvPr/>
        </p:nvSpPr>
        <p:spPr>
          <a:xfrm>
            <a:off x="152400" y="3098323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اولاً الطرق المبنية في اللغة: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400E7E-2C6E-4937-A5EF-6979DE2E68E3}"/>
              </a:ext>
            </a:extLst>
          </p:cNvPr>
          <p:cNvSpPr txBox="1">
            <a:spLocks/>
          </p:cNvSpPr>
          <p:nvPr/>
        </p:nvSpPr>
        <p:spPr>
          <a:xfrm>
            <a:off x="190500" y="3657600"/>
            <a:ext cx="8763000" cy="226012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صنف العمليات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 Class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يحتوي على العديد من الطرق التي تقوم بالعمليات الحسابية الشائعة، مثل إيجاد القيمة المطلقة لعدد، قوة العدد،...إلخ.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تتم عملية استدعاء الطريقة بكتابة اسم الصنف متبوع بنقطة بعدها اسم الطريقة ثم قائمة المعاملات داخل اقواس دائرية، كما يلي: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D0A176-079D-4BC6-B2EA-FE83719C7052}"/>
              </a:ext>
            </a:extLst>
          </p:cNvPr>
          <p:cNvSpPr txBox="1">
            <a:spLocks/>
          </p:cNvSpPr>
          <p:nvPr/>
        </p:nvSpPr>
        <p:spPr>
          <a:xfrm>
            <a:off x="381000" y="5841522"/>
            <a:ext cx="8763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Class_Name.method_Name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(Argument List)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95DF463-F0B9-4778-A015-965B0C422EF0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DA3EA-A51A-402D-818B-95BC5E7D72EA}"/>
              </a:ext>
            </a:extLst>
          </p:cNvPr>
          <p:cNvSpPr txBox="1">
            <a:spLocks/>
          </p:cNvSpPr>
          <p:nvPr/>
        </p:nvSpPr>
        <p:spPr>
          <a:xfrm>
            <a:off x="357352" y="223316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System.out.println(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Math.sqrt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(9.0)) ;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599F2C-DD55-49B2-9E5F-2A1C37F9F19A}"/>
              </a:ext>
            </a:extLst>
          </p:cNvPr>
          <p:cNvSpPr txBox="1">
            <a:spLocks/>
          </p:cNvSpPr>
          <p:nvPr/>
        </p:nvSpPr>
        <p:spPr>
          <a:xfrm>
            <a:off x="158969" y="950164"/>
            <a:ext cx="8763000" cy="15617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تقوم هذه الجملة باستدعاء الطريقة 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الموجودة في الصنف 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والتي تأخذ معامل 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واحد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، تم وضعه 9.0 من النوع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ونتيجة التنفيذ </a:t>
            </a:r>
            <a:r>
              <a:rPr lang="ar-SA" sz="3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  <a:endParaRPr lang="en-GB" sz="3200" b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958768-1C25-484D-985E-F41566F4A937}"/>
              </a:ext>
            </a:extLst>
          </p:cNvPr>
          <p:cNvSpPr txBox="1">
            <a:spLocks/>
          </p:cNvSpPr>
          <p:nvPr/>
        </p:nvSpPr>
        <p:spPr>
          <a:xfrm>
            <a:off x="190500" y="2506716"/>
            <a:ext cx="8763000" cy="92228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الجدول التالي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يوضح أمثلة على الطرق الموجودة في الصنف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200" b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348624-D5C1-4A8E-A241-EBCF36DE9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13550"/>
              </p:ext>
            </p:extLst>
          </p:nvPr>
        </p:nvGraphicFramePr>
        <p:xfrm>
          <a:off x="628650" y="3200400"/>
          <a:ext cx="821055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550">
                  <a:extLst>
                    <a:ext uri="{9D8B030D-6E8A-4147-A177-3AD203B41FA5}">
                      <a16:colId xmlns:a16="http://schemas.microsoft.com/office/drawing/2014/main" val="77511851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0408533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11965786"/>
                    </a:ext>
                  </a:extLst>
                </a:gridCol>
              </a:tblGrid>
              <a:tr h="623104">
                <a:tc>
                  <a:txBody>
                    <a:bodyPr/>
                    <a:lstStyle/>
                    <a:p>
                      <a:pPr algn="ctr"/>
                      <a:r>
                        <a:rPr lang="ar-SA" sz="2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مثال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وصف الطريقة 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الطريقة 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02679"/>
                  </a:ext>
                </a:extLst>
              </a:tr>
              <a:tr h="11362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Math.abs(6.2) </a:t>
                      </a:r>
                      <a:r>
                        <a:rPr lang="en-US" sz="28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Yu Gothic UI Light" panose="020B0300000000000000" pitchFamily="34" charset="-128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Math.abs(-2.4)</a:t>
                      </a:r>
                      <a:r>
                        <a:rPr lang="en-US" sz="2800" dirty="0">
                          <a:latin typeface="Arial" panose="020B0604020202020204" pitchFamily="34" charset="0"/>
                          <a:ea typeface="Yu Gothic UI Light" panose="020B03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Yu Gothic UI Light" panose="020B0300000000000000" pitchFamily="34" charset="-128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2.4 </a:t>
                      </a:r>
                      <a:endParaRPr lang="en-US" sz="28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القيمة المطلقة ل 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abs(x)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65906"/>
                  </a:ext>
                </a:extLst>
              </a:tr>
              <a:tr h="113624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Math.ceil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(5.1) 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Yu Gothic UI Light" panose="020B0300000000000000" pitchFamily="34" charset="-128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Math.ceil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(-5.1)</a:t>
                      </a:r>
                      <a:r>
                        <a:rPr lang="en-US" sz="2800" dirty="0">
                          <a:latin typeface="Arial" panose="020B0604020202020204" pitchFamily="34" charset="0"/>
                          <a:ea typeface="Yu Gothic UI Light" panose="020B03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Yu Gothic UI Light" panose="020B0300000000000000" pitchFamily="34" charset="-128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28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تقرب 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ar-SA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إلى أكبر عدد صحيح ليس أكبر من 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ceil(x)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27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30D2EE8-8C09-4E59-93B4-38ACC99FA1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085791"/>
                  </p:ext>
                </p:extLst>
              </p:nvPr>
            </p:nvGraphicFramePr>
            <p:xfrm>
              <a:off x="609600" y="762000"/>
              <a:ext cx="8305800" cy="56760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62400">
                      <a:extLst>
                        <a:ext uri="{9D8B030D-6E8A-4147-A177-3AD203B41FA5}">
                          <a16:colId xmlns:a16="http://schemas.microsoft.com/office/drawing/2014/main" val="775118515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0408533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511965786"/>
                        </a:ext>
                      </a:extLst>
                    </a:gridCol>
                  </a:tblGrid>
                  <a:tr h="623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sz="28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مثال</a:t>
                          </a:r>
                          <a:endParaRPr lang="en-US" sz="28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وصف الطريقة </a:t>
                          </a:r>
                          <a:endParaRPr lang="en-US" sz="28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الطريقة </a:t>
                          </a:r>
                          <a:endParaRPr lang="en-US" sz="28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102679"/>
                      </a:ext>
                    </a:extLst>
                  </a:tr>
                  <a:tr h="11362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Math.floor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(5.1) 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Math.floor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(-5.1)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 →</a:t>
                          </a:r>
                          <a:r>
                            <a:rPr lang="ar-SA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-6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تقرب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إلى أقل عدد صحيح ليس أقل من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floor(x)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9965906"/>
                      </a:ext>
                    </a:extLst>
                  </a:tr>
                  <a:tr h="7552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Math.max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(7,6) 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7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اكبر قيمة من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و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max(</a:t>
                          </a:r>
                          <a:r>
                            <a:rPr lang="en-US" sz="2800" b="1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x,y</a:t>
                          </a: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962736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Math.min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(-7,-8) 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-8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اصغر قيمة من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و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min(</a:t>
                          </a:r>
                          <a:r>
                            <a:rPr lang="en-US" sz="2800" b="1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x,y</a:t>
                          </a: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822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Math.pow(6,2)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→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Gothic UI Light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S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Gothic UI Light" panose="020B0300000000000000" pitchFamily="34" charset="-128"/>
                                      <a:cs typeface="Arial" panose="020B0604020202020204" pitchFamily="34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ar-S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Gothic UI Light" panose="020B0300000000000000" pitchFamily="34" charset="-128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800" b="0" dirty="0" smtClean="0">
                                  <a:solidFill>
                                    <a:srgbClr val="00B050"/>
                                  </a:solidFill>
                                  <a:latin typeface="Arial" panose="020B0604020202020204" pitchFamily="34" charset="0"/>
                                  <a:ea typeface="Yu Gothic UI Light" panose="020B0300000000000000" pitchFamily="34" charset="-128"/>
                                  <a:cs typeface="Arial" panose="020B0604020202020204" pitchFamily="34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ar-SA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مرفوع للأس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pow(</a:t>
                          </a:r>
                          <a:r>
                            <a:rPr lang="en-US" sz="2800" b="1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x,y</a:t>
                          </a: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074069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Math.sqrt(9)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 →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Gothic UI Light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ar-S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Gothic UI Light" panose="020B0300000000000000" pitchFamily="34" charset="-128"/>
                                      <a:cs typeface="Arial" panose="020B0604020202020204" pitchFamily="34" charset="0"/>
                                    </a:rPr>
                                    <m:t>9</m:t>
                                  </m:r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b="0" dirty="0" smtClean="0">
                                  <a:solidFill>
                                    <a:srgbClr val="00B050"/>
                                  </a:solidFill>
                                  <a:latin typeface="Arial" panose="020B0604020202020204" pitchFamily="34" charset="0"/>
                                  <a:ea typeface="Yu Gothic UI Light" panose="020B0300000000000000" pitchFamily="34" charset="-128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ar-SA" sz="2800" b="0" dirty="0" smtClean="0">
                                  <a:solidFill>
                                    <a:srgbClr val="00B05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oMath>
                          </a14:m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الجذر التربيعي ل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sqrt(x)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86177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Math.random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dirty="0" smtClean="0">
                                  <a:solidFill>
                                    <a:srgbClr val="00B050"/>
                                  </a:solidFill>
                                  <a:latin typeface="Arial" panose="020B0604020202020204" pitchFamily="34" charset="0"/>
                                  <a:ea typeface="Yu Gothic UI Light" panose="020B0300000000000000" pitchFamily="34" charset="-128"/>
                                  <a:cs typeface="Arial" panose="020B0604020202020204" pitchFamily="34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0.231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تكون رقم عشوائي بين 0 و1</a:t>
                          </a:r>
                          <a:endParaRPr lang="en-US" sz="2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random()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1128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30D2EE8-8C09-4E59-93B4-38ACC99FA1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085791"/>
                  </p:ext>
                </p:extLst>
              </p:nvPr>
            </p:nvGraphicFramePr>
            <p:xfrm>
              <a:off x="609600" y="762000"/>
              <a:ext cx="8305800" cy="56760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62400">
                      <a:extLst>
                        <a:ext uri="{9D8B030D-6E8A-4147-A177-3AD203B41FA5}">
                          <a16:colId xmlns:a16="http://schemas.microsoft.com/office/drawing/2014/main" val="775118515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0408533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511965786"/>
                        </a:ext>
                      </a:extLst>
                    </a:gridCol>
                  </a:tblGrid>
                  <a:tr h="623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sz="28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مثال</a:t>
                          </a:r>
                          <a:endParaRPr lang="en-US" sz="28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وصف الطريقة </a:t>
                          </a:r>
                          <a:endParaRPr lang="en-US" sz="28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الطريقة </a:t>
                          </a:r>
                          <a:endParaRPr lang="en-US" sz="28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10267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Math.floor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(5.1) 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Math.floor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(-5.1)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 →</a:t>
                          </a:r>
                          <a:r>
                            <a:rPr lang="ar-SA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-6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تقرب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إلى أقل عدد صحيح ليس أقل من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floor(x)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9965906"/>
                      </a:ext>
                    </a:extLst>
                  </a:tr>
                  <a:tr h="7552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Math.max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(7,6) 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7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اكبر قيمة من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و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max(</a:t>
                          </a:r>
                          <a:r>
                            <a:rPr lang="en-US" sz="2800" b="1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x,y</a:t>
                          </a: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962736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Math.min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(-7,-8) </a:t>
                          </a:r>
                          <a:r>
                            <a:rPr lang="en-US" sz="28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ea typeface="Yu Gothic UI Light" panose="020B0300000000000000" pitchFamily="34" charset="-128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-8</a:t>
                          </a:r>
                          <a:endParaRPr lang="en-US" sz="28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اصغر قيمة من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و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min(</a:t>
                          </a:r>
                          <a:r>
                            <a:rPr lang="en-US" sz="2800" b="1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x,y</a:t>
                          </a: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822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8" t="-574000" r="-110000" b="-2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مرفوع للأس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pow(</a:t>
                          </a:r>
                          <a:r>
                            <a:rPr lang="en-US" sz="2800" b="1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x,y</a:t>
                          </a: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074069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8" t="-596460" r="-110000" b="-161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الجذر التربيعي ل </a:t>
                          </a:r>
                          <a:r>
                            <a:rPr lang="en-US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sqrt(x)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8617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8" t="-507742" r="-110000" b="-1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sz="2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تكون رقم عشوائي بين 0 و1</a:t>
                          </a:r>
                          <a:endParaRPr lang="en-US" sz="2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random()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1128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451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E0AF4-512E-4ECE-A62B-6DC3AF8E7F6D}"/>
              </a:ext>
            </a:extLst>
          </p:cNvPr>
          <p:cNvSpPr/>
          <p:nvPr/>
        </p:nvSpPr>
        <p:spPr>
          <a:xfrm>
            <a:off x="152400" y="0"/>
            <a:ext cx="89916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2AB3B-0B96-477B-BF02-B66BB9C7EF30}"/>
              </a:ext>
            </a:extLst>
          </p:cNvPr>
          <p:cNvSpPr/>
          <p:nvPr/>
        </p:nvSpPr>
        <p:spPr>
          <a:xfrm>
            <a:off x="361950" y="838200"/>
            <a:ext cx="85725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UseMath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main( String args[]){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System.out.println("The square root of 100 = " +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Math.sqrt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(100));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System.out.println("The absolute value of 20 = " + Math.abs(20));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System.out.println("The absolute value of -20 = " + Math.abs(-20));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System.out.println("The absolute value of 0 = " + Math.abs(0));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System.out.println("4 to the power 2 = " +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Math.pow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(4,2));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D100A68-D223-4BD8-BC50-C01FEA780B5F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4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15756C2-0F80-4004-B7B9-E36A86DE07CF}"/>
              </a:ext>
            </a:extLst>
          </p:cNvPr>
          <p:cNvSpPr txBox="1">
            <a:spLocks/>
          </p:cNvSpPr>
          <p:nvPr/>
        </p:nvSpPr>
        <p:spPr>
          <a:xfrm>
            <a:off x="152400" y="228601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الطرق الخاصة بالسلاسل </a:t>
            </a:r>
            <a:r>
              <a:rPr lang="en-US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99AF46C-EA26-4325-8F32-FFE3DA66B510}"/>
              </a:ext>
            </a:extLst>
          </p:cNvPr>
          <p:cNvSpPr txBox="1">
            <a:spLocks/>
          </p:cNvSpPr>
          <p:nvPr/>
        </p:nvSpPr>
        <p:spPr>
          <a:xfrm>
            <a:off x="190500" y="787878"/>
            <a:ext cx="8763000" cy="11171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السلاسل الرمزية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في لغة جافا تكون السلاسل في شكل صنف ولهذا هناك عدة طرق خاصة بمعالجتها، كما يلي: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B06D931-817A-4455-8C1A-968D4C9B23EA}"/>
              </a:ext>
            </a:extLst>
          </p:cNvPr>
          <p:cNvSpPr txBox="1">
            <a:spLocks/>
          </p:cNvSpPr>
          <p:nvPr/>
        </p:nvSpPr>
        <p:spPr>
          <a:xfrm>
            <a:off x="685800" y="1905716"/>
            <a:ext cx="8305800" cy="111712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s;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 “Hello”;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EAE9803-45B7-4356-A269-D6A9F820580F}"/>
              </a:ext>
            </a:extLst>
          </p:cNvPr>
          <p:cNvSpPr txBox="1">
            <a:spLocks/>
          </p:cNvSpPr>
          <p:nvPr/>
        </p:nvSpPr>
        <p:spPr>
          <a:xfrm>
            <a:off x="120869" y="3022838"/>
            <a:ext cx="8763000" cy="11171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في السطر الأول تم تعريف المتغير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كائن من نوع الصنف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، في السطر التاني نم تخزين القيمة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به.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E0A211F-10EC-4BD4-9511-773514364DDB}"/>
              </a:ext>
            </a:extLst>
          </p:cNvPr>
          <p:cNvSpPr txBox="1">
            <a:spLocks/>
          </p:cNvSpPr>
          <p:nvPr/>
        </p:nvSpPr>
        <p:spPr>
          <a:xfrm>
            <a:off x="120869" y="4495800"/>
            <a:ext cx="8763000" cy="92228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الجدول التالي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يوضح أمثلة على الطرق الموجودة في الصنف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200" b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354E02-EF43-461B-A2D4-0DAEAA66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30711"/>
              </p:ext>
            </p:extLst>
          </p:nvPr>
        </p:nvGraphicFramePr>
        <p:xfrm>
          <a:off x="838200" y="381000"/>
          <a:ext cx="8077200" cy="5201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42292183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978258030"/>
                    </a:ext>
                  </a:extLst>
                </a:gridCol>
              </a:tblGrid>
              <a:tr h="798786">
                <a:tc gridSpan="2">
                  <a:txBody>
                    <a:bodyPr/>
                    <a:lstStyle/>
                    <a:p>
                      <a:pPr algn="r" rtl="1"/>
                      <a:r>
                        <a:rPr lang="ar-SA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ايجاد طول السلسة</a:t>
                      </a:r>
                      <a:endParaRPr 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71536"/>
                  </a:ext>
                </a:extLst>
              </a:tr>
              <a:tr h="714703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ترجع الطريقة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length()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8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طول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السلسلة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s.length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53963"/>
                  </a:ext>
                </a:extLst>
              </a:tr>
              <a:tr h="714703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تقارن السلسلة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مع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وترجع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رقم </a:t>
                      </a:r>
                      <a:r>
                        <a:rPr lang="ar-SA" sz="28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سالب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إذا كانت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اقل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من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</a:t>
                      </a:r>
                      <a:r>
                        <a:rPr lang="ar-SA" sz="28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إذا كانت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تساوي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وترجع رقم </a:t>
                      </a:r>
                      <a:r>
                        <a:rPr lang="ar-SA" sz="28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موجب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إذا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اكبر من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s.compareTo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68954"/>
                  </a:ext>
                </a:extLst>
              </a:tr>
              <a:tr h="714703">
                <a:tc gridSpan="2"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عمليات البحث:</a:t>
                      </a:r>
                    </a:p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طرق </a:t>
                      </a:r>
                      <a:r>
                        <a:rPr lang="en-US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indexOf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ar-SA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تقوم بارجاع -1 إذا كان العنصر المراد البحث عنه غير موجود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1287"/>
                  </a:ext>
                </a:extLst>
              </a:tr>
              <a:tr h="714703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ترجع موقع اول مكان توجد فيه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داخل السلسة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s.indexOf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0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8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354E02-EF43-461B-A2D4-0DAEAA66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12658"/>
              </p:ext>
            </p:extLst>
          </p:nvPr>
        </p:nvGraphicFramePr>
        <p:xfrm>
          <a:off x="838200" y="381000"/>
          <a:ext cx="8077200" cy="3403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42292183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978258030"/>
                    </a:ext>
                  </a:extLst>
                </a:gridCol>
              </a:tblGrid>
              <a:tr h="798786">
                <a:tc gridSpan="2">
                  <a:txBody>
                    <a:bodyPr/>
                    <a:lstStyle/>
                    <a:p>
                      <a:pPr algn="r" rtl="1"/>
                      <a:r>
                        <a:rPr lang="ar-SA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عمليات التعديل على السلسة</a:t>
                      </a:r>
                      <a:endParaRPr 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71536"/>
                  </a:ext>
                </a:extLst>
              </a:tr>
              <a:tr h="714703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تحويل كل حروف السلسلة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إلى حروف صغيرة.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s.toLowerCase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53963"/>
                  </a:ext>
                </a:extLst>
              </a:tr>
              <a:tr h="714703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تحويل كل حروف السلسلة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إلى حروف كبيرة.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s.toUpperCase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68954"/>
                  </a:ext>
                </a:extLst>
              </a:tr>
              <a:tr h="714703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تستبدل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الموجودة في السلسة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ب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s.replace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(c1,c2)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0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43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9D18928-2794-4498-90B4-B9DFB0B586D8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معرفة عدد المواقع المحجوزة للمصفوفة: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0E65-702C-45D6-9752-0D9EF749E400}"/>
              </a:ext>
            </a:extLst>
          </p:cNvPr>
          <p:cNvSpPr txBox="1">
            <a:spLocks/>
          </p:cNvSpPr>
          <p:nvPr/>
        </p:nvSpPr>
        <p:spPr>
          <a:xfrm>
            <a:off x="152400" y="812322"/>
            <a:ext cx="8763000" cy="17022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نستطيع معرفة عدد المواقع المحجوزة للمصفوفة من خلال كتابة اسم المصفوفة ثم نقطة ثم الدالة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893C0C-0CEF-4FB6-87D2-F299FA2BDE35}"/>
              </a:ext>
            </a:extLst>
          </p:cNvPr>
          <p:cNvSpPr txBox="1">
            <a:spLocks/>
          </p:cNvSpPr>
          <p:nvPr/>
        </p:nvSpPr>
        <p:spPr>
          <a:xfrm>
            <a:off x="152400" y="2488722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: اكتب برنامج يقوم بطباعة جدول ضرب من 1إلى 9 ؟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5C58EA-91B5-493A-AA87-81CEB1D11A64}"/>
              </a:ext>
            </a:extLst>
          </p:cNvPr>
          <p:cNvSpPr txBox="1">
            <a:spLocks/>
          </p:cNvSpPr>
          <p:nvPr/>
        </p:nvSpPr>
        <p:spPr>
          <a:xfrm>
            <a:off x="1143000" y="31745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NewClass {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6B7E77-187C-4129-A4B4-ABB051AC15CC}"/>
              </a:ext>
            </a:extLst>
          </p:cNvPr>
          <p:cNvSpPr txBox="1">
            <a:spLocks/>
          </p:cNvSpPr>
          <p:nvPr/>
        </p:nvSpPr>
        <p:spPr>
          <a:xfrm>
            <a:off x="1066800" y="37079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( String[ ] args 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5A02820-ED5D-4FA7-922E-2E75FB86E9C8}"/>
              </a:ext>
            </a:extLst>
          </p:cNvPr>
          <p:cNvSpPr txBox="1">
            <a:spLocks/>
          </p:cNvSpPr>
          <p:nvPr/>
        </p:nvSpPr>
        <p:spPr>
          <a:xfrm>
            <a:off x="1066800" y="42413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4348AD1-F3FA-44A8-BB91-98375AA253BC}"/>
              </a:ext>
            </a:extLst>
          </p:cNvPr>
          <p:cNvSpPr txBox="1">
            <a:spLocks/>
          </p:cNvSpPr>
          <p:nvPr/>
        </p:nvSpPr>
        <p:spPr>
          <a:xfrm>
            <a:off x="1066800" y="47747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array1[ ]={5, 3, 8, 9, 2};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9E42E9A-0F34-4FB3-9AA2-C91ABDDC1D65}"/>
              </a:ext>
            </a:extLst>
          </p:cNvPr>
          <p:cNvSpPr txBox="1">
            <a:spLocks/>
          </p:cNvSpPr>
          <p:nvPr/>
        </p:nvSpPr>
        <p:spPr>
          <a:xfrm>
            <a:off x="1408042" y="5384322"/>
            <a:ext cx="7507357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array1.length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ECA62B4-F0FC-463F-9C5A-15805DC2F59F}"/>
              </a:ext>
            </a:extLst>
          </p:cNvPr>
          <p:cNvSpPr txBox="1">
            <a:spLocks/>
          </p:cNvSpPr>
          <p:nvPr/>
        </p:nvSpPr>
        <p:spPr>
          <a:xfrm>
            <a:off x="1066800" y="59177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0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9D18928-2794-4498-90B4-B9DFB0B586D8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المصفوفة ذات البعدين: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0E65-702C-45D6-9752-0D9EF749E400}"/>
              </a:ext>
            </a:extLst>
          </p:cNvPr>
          <p:cNvSpPr txBox="1">
            <a:spLocks/>
          </p:cNvSpPr>
          <p:nvPr/>
        </p:nvSpPr>
        <p:spPr>
          <a:xfrm>
            <a:off x="152400" y="812322"/>
            <a:ext cx="8763000" cy="17022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في لغة جافا يمكن تعريف مصفوفة ذات اكثر من بعد، ونقول أن المصفوفة ذات بعدين أذا احتوت على صفوف وأعمدة، ويتم تعريف مصفوفة ذات بعدين وحجز مواقع لها كالتالي: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893C0C-0CEF-4FB6-87D2-F299FA2BDE35}"/>
              </a:ext>
            </a:extLst>
          </p:cNvPr>
          <p:cNvSpPr txBox="1">
            <a:spLocks/>
          </p:cNvSpPr>
          <p:nvPr/>
        </p:nvSpPr>
        <p:spPr>
          <a:xfrm>
            <a:off x="685800" y="2690451"/>
            <a:ext cx="82296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b[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ar-S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new int[ 3 ][ 4 ]; 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C1494F7-496D-4E0D-B125-598F325C5A39}"/>
              </a:ext>
            </a:extLst>
          </p:cNvPr>
          <p:cNvSpPr txBox="1">
            <a:spLocks/>
          </p:cNvSpPr>
          <p:nvPr/>
        </p:nvSpPr>
        <p:spPr>
          <a:xfrm>
            <a:off x="0" y="4340973"/>
            <a:ext cx="8763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في السطر الأول تم تعريف مصفوفة ذات بعدين، في السطر الثاني تم حجز موقع لها من 3 صفوف و4 أعمدة.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DAA73E-9F78-4702-B99B-C43B11B0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5095"/>
              </p:ext>
            </p:extLst>
          </p:nvPr>
        </p:nvGraphicFramePr>
        <p:xfrm>
          <a:off x="1371600" y="457200"/>
          <a:ext cx="7239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782078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3337950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4295294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438373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813307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العمود 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العمود 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العمود 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العمود 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1978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الصف 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b[0][1]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b[0][2]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b[0][3]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569666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الصف 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b[1][3]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769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الصف 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b[2][0]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b[2][3]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20174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499312-7842-47AC-A0A9-A81D91CA06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7988" y="2474114"/>
            <a:ext cx="794960" cy="698937"/>
          </a:xfrm>
          <a:prstGeom prst="bentConnector3">
            <a:avLst>
              <a:gd name="adj1" fmla="val 42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9A6331-F4AF-447C-8C3D-E68F2E0E3380}"/>
              </a:ext>
            </a:extLst>
          </p:cNvPr>
          <p:cNvSpPr txBox="1"/>
          <p:nvPr/>
        </p:nvSpPr>
        <p:spPr>
          <a:xfrm>
            <a:off x="571500" y="2959452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اسم المصفوفة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5D5120-E520-42FD-BEC3-65F22D1AE8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22020" y="2556881"/>
            <a:ext cx="794960" cy="533401"/>
          </a:xfrm>
          <a:prstGeom prst="bentConnector3">
            <a:avLst>
              <a:gd name="adj1" fmla="val 42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16BFF0-0D6A-4EF3-ADA5-2BCD2AE98BC4}"/>
              </a:ext>
            </a:extLst>
          </p:cNvPr>
          <p:cNvSpPr txBox="1"/>
          <p:nvPr/>
        </p:nvSpPr>
        <p:spPr>
          <a:xfrm>
            <a:off x="3934153" y="2959452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رقم الصف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A272B1-6E42-440A-A7D0-BB7A995DC309}"/>
              </a:ext>
            </a:extLst>
          </p:cNvPr>
          <p:cNvCxnSpPr>
            <a:cxnSpLocks/>
          </p:cNvCxnSpPr>
          <p:nvPr/>
        </p:nvCxnSpPr>
        <p:spPr>
          <a:xfrm rot="10800000">
            <a:off x="3742338" y="2446250"/>
            <a:ext cx="943962" cy="449349"/>
          </a:xfrm>
          <a:prstGeom prst="bentConnector3">
            <a:avLst>
              <a:gd name="adj1" fmla="val 1017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59365F-B304-44EF-8DCB-F0CFDD7BC9A9}"/>
              </a:ext>
            </a:extLst>
          </p:cNvPr>
          <p:cNvSpPr txBox="1"/>
          <p:nvPr/>
        </p:nvSpPr>
        <p:spPr>
          <a:xfrm>
            <a:off x="4715203" y="2591148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رقم العمود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AD347AF-21FF-471B-8862-B59932092725}"/>
              </a:ext>
            </a:extLst>
          </p:cNvPr>
          <p:cNvSpPr txBox="1">
            <a:spLocks/>
          </p:cNvSpPr>
          <p:nvPr/>
        </p:nvSpPr>
        <p:spPr>
          <a:xfrm>
            <a:off x="15766" y="3725240"/>
            <a:ext cx="8763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المثال التالي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يوضح كيفية تعريف مصفوفة ذات بعدين واعطائها قيمة ابتدائية.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C0E68B4-EA73-4215-9021-9DC88A33D706}"/>
              </a:ext>
            </a:extLst>
          </p:cNvPr>
          <p:cNvSpPr txBox="1">
            <a:spLocks/>
          </p:cNvSpPr>
          <p:nvPr/>
        </p:nvSpPr>
        <p:spPr>
          <a:xfrm>
            <a:off x="1066799" y="4873257"/>
            <a:ext cx="7719849" cy="6820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b[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{ { 1, 2 }, { 3, 4 } };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0D88077-3471-447C-AFD9-DB986A698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4727"/>
              </p:ext>
            </p:extLst>
          </p:nvPr>
        </p:nvGraphicFramePr>
        <p:xfrm>
          <a:off x="2514599" y="5701097"/>
          <a:ext cx="137160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537093675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758059952"/>
                    </a:ext>
                  </a:extLst>
                </a:gridCol>
              </a:tblGrid>
              <a:tr h="454551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48718"/>
                  </a:ext>
                </a:extLst>
              </a:tr>
              <a:tr h="454551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53650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C7261E-68DB-4813-B609-43F5A6DBA2E3}"/>
              </a:ext>
            </a:extLst>
          </p:cNvPr>
          <p:cNvSpPr txBox="1"/>
          <p:nvPr/>
        </p:nvSpPr>
        <p:spPr>
          <a:xfrm>
            <a:off x="1317731" y="5616620"/>
            <a:ext cx="4082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0228D72-56B6-41E3-9211-581F571F3AF2}"/>
              </a:ext>
            </a:extLst>
          </p:cNvPr>
          <p:cNvCxnSpPr>
            <a:cxnSpLocks/>
          </p:cNvCxnSpPr>
          <p:nvPr/>
        </p:nvCxnSpPr>
        <p:spPr>
          <a:xfrm flipV="1">
            <a:off x="1822227" y="5905004"/>
            <a:ext cx="65821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Subtitle 2">
            <a:extLst>
              <a:ext uri="{FF2B5EF4-FFF2-40B4-BE49-F238E27FC236}">
                <a16:creationId xmlns:a16="http://schemas.microsoft.com/office/drawing/2014/main" id="{4D72CE79-8428-4A56-A69C-E6B52369394D}"/>
              </a:ext>
            </a:extLst>
          </p:cNvPr>
          <p:cNvSpPr txBox="1">
            <a:spLocks/>
          </p:cNvSpPr>
          <p:nvPr/>
        </p:nvSpPr>
        <p:spPr>
          <a:xfrm>
            <a:off x="3982433" y="5537202"/>
            <a:ext cx="5044309" cy="6820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سيتم تخزين اعداد المصفوفة كالتالي: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1F6D9AB-B9C0-4675-99D0-5EB010CC761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المصفوفة المختلطة: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3460-7065-44C0-931E-2074B6E74BA2}"/>
              </a:ext>
            </a:extLst>
          </p:cNvPr>
          <p:cNvSpPr txBox="1">
            <a:spLocks/>
          </p:cNvSpPr>
          <p:nvPr/>
        </p:nvSpPr>
        <p:spPr>
          <a:xfrm>
            <a:off x="152400" y="695845"/>
            <a:ext cx="8763000" cy="11688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يمكن للمصفوفة أن تحتوي عدد مختلف من الأعمدة، وتعرف بالمصفوفة المختلطة، كما في المثال التالي: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BB4724-20AA-42C7-B419-B80AEC6B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93725"/>
              </p:ext>
            </p:extLst>
          </p:nvPr>
        </p:nvGraphicFramePr>
        <p:xfrm>
          <a:off x="2819400" y="2450256"/>
          <a:ext cx="1905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5370936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5805995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63483291"/>
                    </a:ext>
                  </a:extLst>
                </a:gridCol>
              </a:tblGrid>
              <a:tr h="454551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948718"/>
                  </a:ext>
                </a:extLst>
              </a:tr>
              <a:tr h="4545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536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F86D5B-6BAD-41B2-B82A-AFE38842C018}"/>
              </a:ext>
            </a:extLst>
          </p:cNvPr>
          <p:cNvSpPr txBox="1"/>
          <p:nvPr/>
        </p:nvSpPr>
        <p:spPr>
          <a:xfrm>
            <a:off x="1524000" y="2365779"/>
            <a:ext cx="5067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EC05D3-E2D7-4C3E-84C8-02159DC258F4}"/>
              </a:ext>
            </a:extLst>
          </p:cNvPr>
          <p:cNvCxnSpPr>
            <a:cxnSpLocks/>
          </p:cNvCxnSpPr>
          <p:nvPr/>
        </p:nvCxnSpPr>
        <p:spPr>
          <a:xfrm flipV="1">
            <a:off x="2127028" y="2654163"/>
            <a:ext cx="65821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0A5446F9-DAFD-4C01-99D5-8E2BACA6A677}"/>
              </a:ext>
            </a:extLst>
          </p:cNvPr>
          <p:cNvSpPr txBox="1">
            <a:spLocks/>
          </p:cNvSpPr>
          <p:nvPr/>
        </p:nvSpPr>
        <p:spPr>
          <a:xfrm>
            <a:off x="227286" y="1715155"/>
            <a:ext cx="7010400" cy="6458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c[ ][ ] = { { 1, 2, 3}, { 4, 5 } };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4C396B-EFB1-45D6-9463-E1DFAA119FD8}"/>
              </a:ext>
            </a:extLst>
          </p:cNvPr>
          <p:cNvSpPr txBox="1">
            <a:spLocks/>
          </p:cNvSpPr>
          <p:nvPr/>
        </p:nvSpPr>
        <p:spPr>
          <a:xfrm>
            <a:off x="229914" y="3541500"/>
            <a:ext cx="8763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المثال التالي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يوضح كيفية تعريف مصفوفة وحجز مواقع لها بحيث يحتوي كل صف على عدد مختلف من الأعمدة.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8B0D9A8-AF54-4A1E-A8A0-610D41C71181}"/>
              </a:ext>
            </a:extLst>
          </p:cNvPr>
          <p:cNvSpPr txBox="1">
            <a:spLocks/>
          </p:cNvSpPr>
          <p:nvPr/>
        </p:nvSpPr>
        <p:spPr>
          <a:xfrm>
            <a:off x="1143000" y="4432048"/>
            <a:ext cx="7429500" cy="2349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a[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int[ 2 ][ ];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allocate rows </a:t>
            </a:r>
            <a:endParaRPr lang="ar-SA" sz="3200" b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a[ 0 ] = 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int[ 5 ];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allocate row 0 </a:t>
            </a:r>
            <a:endParaRPr lang="ar-SA" sz="3200" b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a[ 1 ] = 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int[ 3 ];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allocate row 1 </a:t>
            </a:r>
            <a:endParaRPr lang="en-GB" sz="3200" b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BB4724-20AA-42C7-B419-B80AEC6B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78181"/>
              </p:ext>
            </p:extLst>
          </p:nvPr>
        </p:nvGraphicFramePr>
        <p:xfrm>
          <a:off x="3276600" y="457200"/>
          <a:ext cx="27432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53709367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048804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580599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634832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23509621"/>
                    </a:ext>
                  </a:extLst>
                </a:gridCol>
              </a:tblGrid>
              <a:tr h="454551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948718"/>
                  </a:ext>
                </a:extLst>
              </a:tr>
              <a:tr h="454551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536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F86D5B-6BAD-41B2-B82A-AFE38842C018}"/>
              </a:ext>
            </a:extLst>
          </p:cNvPr>
          <p:cNvSpPr txBox="1"/>
          <p:nvPr/>
        </p:nvSpPr>
        <p:spPr>
          <a:xfrm>
            <a:off x="6845190" y="387444"/>
            <a:ext cx="13844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A[0][4]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EC05D3-E2D7-4C3E-84C8-02159DC258F4}"/>
              </a:ext>
            </a:extLst>
          </p:cNvPr>
          <p:cNvCxnSpPr>
            <a:cxnSpLocks/>
          </p:cNvCxnSpPr>
          <p:nvPr/>
        </p:nvCxnSpPr>
        <p:spPr>
          <a:xfrm flipV="1">
            <a:off x="6158077" y="649054"/>
            <a:ext cx="65821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710861-CA7F-442F-985C-D15564CD7E7A}"/>
              </a:ext>
            </a:extLst>
          </p:cNvPr>
          <p:cNvSpPr txBox="1"/>
          <p:nvPr/>
        </p:nvSpPr>
        <p:spPr>
          <a:xfrm>
            <a:off x="5640113" y="1143000"/>
            <a:ext cx="13844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A[1][2]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0A6B56C-DDF9-4583-A279-0FD9969DF8A3}"/>
              </a:ext>
            </a:extLst>
          </p:cNvPr>
          <p:cNvCxnSpPr>
            <a:cxnSpLocks/>
          </p:cNvCxnSpPr>
          <p:nvPr/>
        </p:nvCxnSpPr>
        <p:spPr>
          <a:xfrm flipV="1">
            <a:off x="4953000" y="1404610"/>
            <a:ext cx="65821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9876E18-8F59-4305-9FCA-9E1E955DC15F}"/>
              </a:ext>
            </a:extLst>
          </p:cNvPr>
          <p:cNvSpPr txBox="1">
            <a:spLocks/>
          </p:cNvSpPr>
          <p:nvPr/>
        </p:nvSpPr>
        <p:spPr>
          <a:xfrm>
            <a:off x="381000" y="1881722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على مصفوفة ذات بعدين.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D7933-AFD6-4AFD-B4E2-30119CD82722}"/>
              </a:ext>
            </a:extLst>
          </p:cNvPr>
          <p:cNvSpPr/>
          <p:nvPr/>
        </p:nvSpPr>
        <p:spPr>
          <a:xfrm>
            <a:off x="381001" y="235202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array13 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main(String[] args) 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 array1[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= { { 1, 2, 3 }, { 4, 5, 6 } };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("The contents of the array1 :");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(int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=0 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&lt;array1.length 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++){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(int j=0 ; j&lt;array1[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].length 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("\t"+array1[i][j]+"\t");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}   }   }  }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F88A42-5E51-429E-918A-EC3DD5445DE6}"/>
              </a:ext>
            </a:extLst>
          </p:cNvPr>
          <p:cNvSpPr txBox="1">
            <a:spLocks/>
          </p:cNvSpPr>
          <p:nvPr/>
        </p:nvSpPr>
        <p:spPr>
          <a:xfrm>
            <a:off x="381000" y="533400"/>
            <a:ext cx="83820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تم تعريف مصفوفة ذات بعدين من نوع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تحتوي على صفين و3 أعمدة، وتم اعطائها قيم ابتدائية.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تم طباعة محتويات المصفوفة، وقد تم معرفة عدد الصفوف من خلال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array1.length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وتم معرفة عدد الأعمدة من خلال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array1[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].length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69AA65B-C764-47CC-96A2-09E55760F1C7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على مصفوفة مختلطة.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8DA07-688C-43EB-AC41-1548907A0204}"/>
              </a:ext>
            </a:extLst>
          </p:cNvPr>
          <p:cNvSpPr/>
          <p:nvPr/>
        </p:nvSpPr>
        <p:spPr>
          <a:xfrm>
            <a:off x="381001" y="622698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array 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main(String[] args) 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 array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= { { 1, 2},{ 3 }, { 4, 5, 6 } };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("The contents of the array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:");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(int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=0 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&lt;array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.length 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++){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(int j=0 ; j&lt;array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].length 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("\t"+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[i][j]+"\t");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}   }   }  }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5F332E4-F317-49AE-9628-94090A13C2DE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تدريب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لديك المصفوفة التالية: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9F2BA7-F1FB-4CD7-9175-911317DA7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1861"/>
              </p:ext>
            </p:extLst>
          </p:nvPr>
        </p:nvGraphicFramePr>
        <p:xfrm>
          <a:off x="1524000" y="711608"/>
          <a:ext cx="4800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013217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5126927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4201521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99993859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577655613"/>
                    </a:ext>
                  </a:extLst>
                </a:gridCol>
              </a:tblGrid>
              <a:tr h="507918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16182"/>
                  </a:ext>
                </a:extLst>
              </a:tr>
              <a:tr h="507918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98147"/>
                  </a:ext>
                </a:extLst>
              </a:tr>
              <a:tr h="507918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40913"/>
                  </a:ext>
                </a:extLst>
              </a:tr>
              <a:tr h="507918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92516"/>
                  </a:ext>
                </a:extLst>
              </a:tr>
              <a:tr h="507918"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88634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21BD1939-1CCC-4CC1-A6E4-08B1B0AA4DEF}"/>
              </a:ext>
            </a:extLst>
          </p:cNvPr>
          <p:cNvSpPr txBox="1">
            <a:spLocks/>
          </p:cNvSpPr>
          <p:nvPr/>
        </p:nvSpPr>
        <p:spPr>
          <a:xfrm>
            <a:off x="190500" y="3584029"/>
            <a:ext cx="87630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اكتب برنامج لطباعة ما يلي: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20EFFA-B664-415A-8C62-86554FF7A1F0}"/>
              </a:ext>
            </a:extLst>
          </p:cNvPr>
          <p:cNvSpPr txBox="1">
            <a:spLocks/>
          </p:cNvSpPr>
          <p:nvPr/>
        </p:nvSpPr>
        <p:spPr>
          <a:xfrm>
            <a:off x="190500" y="4145254"/>
            <a:ext cx="79629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مجموع الأعداد المخزنة في الصف الثاني والصف الرابع.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A392E48-F39E-4A12-A255-7D18E2ABA5A9}"/>
              </a:ext>
            </a:extLst>
          </p:cNvPr>
          <p:cNvSpPr txBox="1">
            <a:spLocks/>
          </p:cNvSpPr>
          <p:nvPr/>
        </p:nvSpPr>
        <p:spPr>
          <a:xfrm>
            <a:off x="190500" y="4876800"/>
            <a:ext cx="7962900" cy="559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الأعداد المخزنة في العمود الثالث.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8456</TotalTime>
  <Words>1196</Words>
  <Application>Microsoft Office PowerPoint</Application>
  <PresentationFormat>On-screen Show (4:3)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Yu Gothic UI Light</vt:lpstr>
      <vt:lpstr>Arial</vt:lpstr>
      <vt:lpstr>Cambria Math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</dc:creator>
  <cp:lastModifiedBy>hamim</cp:lastModifiedBy>
  <cp:revision>203</cp:revision>
  <dcterms:created xsi:type="dcterms:W3CDTF">2006-08-16T00:00:00Z</dcterms:created>
  <dcterms:modified xsi:type="dcterms:W3CDTF">2024-10-27T17:42:42Z</dcterms:modified>
</cp:coreProperties>
</file>