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90" r:id="rId3"/>
    <p:sldId id="291" r:id="rId4"/>
    <p:sldId id="292" r:id="rId5"/>
    <p:sldId id="304" r:id="rId6"/>
    <p:sldId id="293" r:id="rId7"/>
    <p:sldId id="305" r:id="rId8"/>
    <p:sldId id="302" r:id="rId9"/>
    <p:sldId id="303" r:id="rId10"/>
    <p:sldId id="306" r:id="rId11"/>
    <p:sldId id="307" r:id="rId12"/>
    <p:sldId id="308" r:id="rId13"/>
    <p:sldId id="30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1" d="100"/>
          <a:sy n="61" d="100"/>
        </p:scale>
        <p:origin x="15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583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6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047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1960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7547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8460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3535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919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39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099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307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975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781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949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302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493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11/10/2024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795597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ubtitle 2">
            <a:extLst>
              <a:ext uri="{FF2B5EF4-FFF2-40B4-BE49-F238E27FC236}">
                <a16:creationId xmlns:a16="http://schemas.microsoft.com/office/drawing/2014/main" id="{A223F500-51DE-4851-A20F-F40B965F7FD9}"/>
              </a:ext>
            </a:extLst>
          </p:cNvPr>
          <p:cNvSpPr txBox="1">
            <a:spLocks/>
          </p:cNvSpPr>
          <p:nvPr/>
        </p:nvSpPr>
        <p:spPr>
          <a:xfrm>
            <a:off x="1905000" y="3810000"/>
            <a:ext cx="5105400" cy="685800"/>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rtl="1"/>
            <a:r>
              <a:rPr lang="ar-SA" sz="4000" dirty="0">
                <a:solidFill>
                  <a:schemeClr val="tx1"/>
                </a:solidFill>
                <a:latin typeface="Arial" panose="020B0604020202020204" pitchFamily="34" charset="0"/>
                <a:cs typeface="Arial" panose="020B0604020202020204" pitchFamily="34" charset="0"/>
              </a:rPr>
              <a:t>المحاضرة الثامنة</a:t>
            </a:r>
            <a:endParaRPr lang="en-GB" sz="4000" dirty="0">
              <a:solidFill>
                <a:schemeClr val="tx1"/>
              </a:solidFill>
              <a:latin typeface="Arial" panose="020B0604020202020204" pitchFamily="34" charset="0"/>
              <a:cs typeface="Arial" panose="020B0604020202020204" pitchFamily="34" charset="0"/>
            </a:endParaRPr>
          </a:p>
        </p:txBody>
      </p:sp>
      <p:sp>
        <p:nvSpPr>
          <p:cNvPr id="33" name="Subtitle 2">
            <a:extLst>
              <a:ext uri="{FF2B5EF4-FFF2-40B4-BE49-F238E27FC236}">
                <a16:creationId xmlns:a16="http://schemas.microsoft.com/office/drawing/2014/main" id="{006BAD82-AB45-4FBE-913C-0D22C3546E0C}"/>
              </a:ext>
            </a:extLst>
          </p:cNvPr>
          <p:cNvSpPr txBox="1">
            <a:spLocks/>
          </p:cNvSpPr>
          <p:nvPr/>
        </p:nvSpPr>
        <p:spPr>
          <a:xfrm>
            <a:off x="0" y="5715000"/>
            <a:ext cx="5105400" cy="6858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rtl="1"/>
            <a:r>
              <a:rPr lang="ar-SA" sz="3200" dirty="0">
                <a:solidFill>
                  <a:schemeClr val="tx1"/>
                </a:solidFill>
                <a:latin typeface="Arial" panose="020B0604020202020204" pitchFamily="34" charset="0"/>
                <a:cs typeface="Arial" panose="020B0604020202020204" pitchFamily="34" charset="0"/>
              </a:rPr>
              <a:t>أ.لينا الأمين</a:t>
            </a:r>
            <a:endParaRPr lang="en-GB" sz="3200" dirty="0">
              <a:solidFill>
                <a:schemeClr val="tx1"/>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F64EC47B-AD87-46C2-B141-8E2952776AE4}"/>
              </a:ext>
            </a:extLst>
          </p:cNvPr>
          <p:cNvSpPr txBox="1">
            <a:spLocks/>
          </p:cNvSpPr>
          <p:nvPr/>
        </p:nvSpPr>
        <p:spPr>
          <a:xfrm>
            <a:off x="304800" y="990600"/>
            <a:ext cx="8534400" cy="12954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rtl="1"/>
            <a:r>
              <a:rPr lang="ar-SA" sz="6600">
                <a:solidFill>
                  <a:schemeClr val="tx1"/>
                </a:solidFill>
                <a:latin typeface="Arial" panose="020B0604020202020204" pitchFamily="34" charset="0"/>
                <a:cs typeface="Arial" panose="020B0604020202020204" pitchFamily="34" charset="0"/>
              </a:rPr>
              <a:t>اساسيات لغة الجافا</a:t>
            </a:r>
            <a:endParaRPr lang="en-GB" sz="6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4196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18A754-AD32-42D2-B9F9-6E5A2EFA69D5}"/>
              </a:ext>
            </a:extLst>
          </p:cNvPr>
          <p:cNvSpPr/>
          <p:nvPr/>
        </p:nvSpPr>
        <p:spPr>
          <a:xfrm>
            <a:off x="4876800" y="228600"/>
            <a:ext cx="4038601" cy="3046988"/>
          </a:xfrm>
          <a:prstGeom prst="rect">
            <a:avLst/>
          </a:prstGeom>
        </p:spPr>
        <p:txBody>
          <a:bodyPr wrap="square">
            <a:spAutoFit/>
          </a:bodyPr>
          <a:lstStyle/>
          <a:p>
            <a:r>
              <a:rPr lang="en-US" sz="3200" dirty="0">
                <a:solidFill>
                  <a:srgbClr val="0033CC"/>
                </a:solidFill>
                <a:latin typeface="Arial" panose="020B0604020202020204" pitchFamily="34" charset="0"/>
                <a:cs typeface="Arial" panose="020B0604020202020204" pitchFamily="34" charset="0"/>
              </a:rPr>
              <a:t>static</a:t>
            </a:r>
            <a:r>
              <a:rPr lang="en-US" sz="3200" dirty="0">
                <a:latin typeface="Arial" panose="020B0604020202020204" pitchFamily="34" charset="0"/>
                <a:cs typeface="Arial" panose="020B0604020202020204" pitchFamily="34" charset="0"/>
              </a:rPr>
              <a:t> int fact(int n){ </a:t>
            </a:r>
          </a:p>
          <a:p>
            <a:r>
              <a:rPr lang="en-US" sz="3200" dirty="0">
                <a:latin typeface="Arial" panose="020B0604020202020204" pitchFamily="34" charset="0"/>
                <a:cs typeface="Arial" panose="020B0604020202020204" pitchFamily="34" charset="0"/>
              </a:rPr>
              <a:t>if (n == 0 || n ==1) </a:t>
            </a:r>
          </a:p>
          <a:p>
            <a:r>
              <a:rPr lang="en-US" sz="3200" dirty="0">
                <a:latin typeface="Arial" panose="020B0604020202020204" pitchFamily="34" charset="0"/>
                <a:cs typeface="Arial" panose="020B0604020202020204" pitchFamily="34" charset="0"/>
              </a:rPr>
              <a:t>return 1; </a:t>
            </a:r>
          </a:p>
          <a:p>
            <a:r>
              <a:rPr lang="en-US" sz="3200" dirty="0">
                <a:latin typeface="Arial" panose="020B0604020202020204" pitchFamily="34" charset="0"/>
                <a:cs typeface="Arial" panose="020B0604020202020204" pitchFamily="34" charset="0"/>
              </a:rPr>
              <a:t>else </a:t>
            </a:r>
          </a:p>
          <a:p>
            <a:r>
              <a:rPr lang="en-US" sz="3200" dirty="0">
                <a:latin typeface="Arial" panose="020B0604020202020204" pitchFamily="34" charset="0"/>
                <a:cs typeface="Arial" panose="020B0604020202020204" pitchFamily="34" charset="0"/>
              </a:rPr>
              <a:t>return n * fact(n-1); </a:t>
            </a:r>
          </a:p>
          <a:p>
            <a:r>
              <a:rPr lang="en-US" sz="3200" dirty="0">
                <a:latin typeface="Arial" panose="020B0604020202020204" pitchFamily="34" charset="0"/>
                <a:cs typeface="Arial" panose="020B0604020202020204" pitchFamily="34" charset="0"/>
              </a:rPr>
              <a:t>} } </a:t>
            </a:r>
          </a:p>
        </p:txBody>
      </p:sp>
      <p:pic>
        <p:nvPicPr>
          <p:cNvPr id="3" name="Picture 2">
            <a:extLst>
              <a:ext uri="{FF2B5EF4-FFF2-40B4-BE49-F238E27FC236}">
                <a16:creationId xmlns:a16="http://schemas.microsoft.com/office/drawing/2014/main" id="{39FBB2CC-E3A6-4AA7-92EE-8D015E762C51}"/>
              </a:ext>
            </a:extLst>
          </p:cNvPr>
          <p:cNvPicPr>
            <a:picLocks noChangeAspect="1"/>
          </p:cNvPicPr>
          <p:nvPr/>
        </p:nvPicPr>
        <p:blipFill>
          <a:blip r:embed="rId2"/>
          <a:stretch>
            <a:fillRect/>
          </a:stretch>
        </p:blipFill>
        <p:spPr>
          <a:xfrm>
            <a:off x="228599" y="0"/>
            <a:ext cx="4381657" cy="6781800"/>
          </a:xfrm>
          <a:prstGeom prst="rect">
            <a:avLst/>
          </a:prstGeom>
        </p:spPr>
      </p:pic>
    </p:spTree>
    <p:extLst>
      <p:ext uri="{BB962C8B-B14F-4D97-AF65-F5344CB8AC3E}">
        <p14:creationId xmlns:p14="http://schemas.microsoft.com/office/powerpoint/2010/main" val="295542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1000"/>
                                        <p:tgtEl>
                                          <p:spTgt spid="3"/>
                                        </p:tgtEl>
                                      </p:cBhvr>
                                    </p:animEffect>
                                    <p:anim calcmode="lin" valueType="num">
                                      <p:cBhvr>
                                        <p:cTn id="50" dur="1000" fill="hold"/>
                                        <p:tgtEl>
                                          <p:spTgt spid="3"/>
                                        </p:tgtEl>
                                        <p:attrNameLst>
                                          <p:attrName>ppt_x</p:attrName>
                                        </p:attrNameLst>
                                      </p:cBhvr>
                                      <p:tavLst>
                                        <p:tav tm="0">
                                          <p:val>
                                            <p:strVal val="#ppt_x"/>
                                          </p:val>
                                        </p:tav>
                                        <p:tav tm="100000">
                                          <p:val>
                                            <p:strVal val="#ppt_x"/>
                                          </p:val>
                                        </p:tav>
                                      </p:tavLst>
                                    </p:anim>
                                    <p:anim calcmode="lin" valueType="num">
                                      <p:cBhvr>
                                        <p:cTn id="5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4FB2B1-374E-47AE-8E22-B52D786FABDA}"/>
              </a:ext>
            </a:extLst>
          </p:cNvPr>
          <p:cNvSpPr txBox="1">
            <a:spLocks/>
          </p:cNvSpPr>
          <p:nvPr/>
        </p:nvSpPr>
        <p:spPr>
          <a:xfrm>
            <a:off x="152400" y="228600"/>
            <a:ext cx="8763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0033CC"/>
                </a:solidFill>
                <a:latin typeface="Arial" panose="020B0604020202020204" pitchFamily="34" charset="0"/>
                <a:cs typeface="Arial" panose="020B0604020202020204" pitchFamily="34" charset="0"/>
              </a:rPr>
              <a:t>التحميل الزائد للطرق:</a:t>
            </a:r>
            <a:endParaRPr lang="en-GB" sz="3200" dirty="0">
              <a:solidFill>
                <a:srgbClr val="0033CC"/>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FA61A0C4-8CCF-4A9F-A557-C1A0F5D04B35}"/>
              </a:ext>
            </a:extLst>
          </p:cNvPr>
          <p:cNvSpPr txBox="1">
            <a:spLocks/>
          </p:cNvSpPr>
          <p:nvPr/>
        </p:nvSpPr>
        <p:spPr>
          <a:xfrm>
            <a:off x="152400" y="787878"/>
            <a:ext cx="8763000" cy="1650522"/>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a:solidFill>
                  <a:schemeClr val="tx1"/>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تتم عملية التحميل الزائد للطرق عندما يكون هناك أكثر من طريقة تحمل نفس الاسم في نفس الصنف، ويتم التمييز بين الطرق من خلال التوقيع (التعريف) الخاص بكل منهم.</a:t>
            </a:r>
          </a:p>
        </p:txBody>
      </p:sp>
      <p:sp>
        <p:nvSpPr>
          <p:cNvPr id="5" name="Subtitle 2">
            <a:extLst>
              <a:ext uri="{FF2B5EF4-FFF2-40B4-BE49-F238E27FC236}">
                <a16:creationId xmlns:a16="http://schemas.microsoft.com/office/drawing/2014/main" id="{F9B08C1D-B034-42F8-A0EF-7B661E42F76C}"/>
              </a:ext>
            </a:extLst>
          </p:cNvPr>
          <p:cNvSpPr txBox="1">
            <a:spLocks/>
          </p:cNvSpPr>
          <p:nvPr/>
        </p:nvSpPr>
        <p:spPr>
          <a:xfrm>
            <a:off x="152400" y="2459421"/>
            <a:ext cx="8763000" cy="1650522"/>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a:solidFill>
                  <a:schemeClr val="tx1"/>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مثال: إذا اردنا تعريف طريقتين بنفس الاسم يكون هناك اختلاف في عدد المعاملات، نوع المعاملات، أو ترتيب المعاملات.</a:t>
            </a:r>
          </a:p>
        </p:txBody>
      </p:sp>
      <p:sp>
        <p:nvSpPr>
          <p:cNvPr id="6" name="Rectangle 5">
            <a:extLst>
              <a:ext uri="{FF2B5EF4-FFF2-40B4-BE49-F238E27FC236}">
                <a16:creationId xmlns:a16="http://schemas.microsoft.com/office/drawing/2014/main" id="{DCECE707-54C4-4E5C-BDDC-F7D6F01EAE1D}"/>
              </a:ext>
            </a:extLst>
          </p:cNvPr>
          <p:cNvSpPr/>
          <p:nvPr/>
        </p:nvSpPr>
        <p:spPr>
          <a:xfrm>
            <a:off x="1143000" y="3597057"/>
            <a:ext cx="7772400" cy="3108543"/>
          </a:xfrm>
          <a:prstGeom prst="rect">
            <a:avLst/>
          </a:prstGeom>
        </p:spPr>
        <p:txBody>
          <a:bodyPr wrap="square">
            <a:spAutoFit/>
          </a:bodyPr>
          <a:lstStyle/>
          <a:p>
            <a:r>
              <a:rPr lang="en-US" sz="2800" dirty="0">
                <a:solidFill>
                  <a:srgbClr val="0033CC"/>
                </a:solidFill>
                <a:latin typeface="Arial" panose="020B0604020202020204" pitchFamily="34" charset="0"/>
                <a:cs typeface="Arial" panose="020B0604020202020204" pitchFamily="34" charset="0"/>
              </a:rPr>
              <a:t>public class </a:t>
            </a:r>
            <a:r>
              <a:rPr lang="en-US" sz="2800" dirty="0">
                <a:latin typeface="Arial" panose="020B0604020202020204" pitchFamily="34" charset="0"/>
                <a:cs typeface="Arial" panose="020B0604020202020204" pitchFamily="34" charset="0"/>
              </a:rPr>
              <a:t>Overload { </a:t>
            </a:r>
            <a:endParaRPr lang="ar-SA" sz="2800" dirty="0">
              <a:latin typeface="Arial" panose="020B0604020202020204" pitchFamily="34" charset="0"/>
              <a:cs typeface="Arial" panose="020B0604020202020204" pitchFamily="34" charset="0"/>
            </a:endParaRPr>
          </a:p>
          <a:p>
            <a:r>
              <a:rPr lang="en-US" sz="2800" dirty="0">
                <a:solidFill>
                  <a:srgbClr val="0033CC"/>
                </a:solidFill>
                <a:latin typeface="Arial" panose="020B0604020202020204" pitchFamily="34" charset="0"/>
                <a:cs typeface="Arial" panose="020B0604020202020204" pitchFamily="34" charset="0"/>
              </a:rPr>
              <a:t>public static void </a:t>
            </a:r>
            <a:r>
              <a:rPr lang="en-US" sz="2800" dirty="0">
                <a:latin typeface="Arial" panose="020B0604020202020204" pitchFamily="34" charset="0"/>
                <a:cs typeface="Arial" panose="020B0604020202020204" pitchFamily="34" charset="0"/>
              </a:rPr>
              <a:t>main(String </a:t>
            </a:r>
            <a:r>
              <a:rPr lang="en-US" sz="2800" dirty="0" err="1">
                <a:latin typeface="Arial" panose="020B0604020202020204" pitchFamily="34" charset="0"/>
                <a:cs typeface="Arial" panose="020B0604020202020204" pitchFamily="34" charset="0"/>
              </a:rPr>
              <a:t>args</a:t>
            </a:r>
            <a:r>
              <a:rPr lang="en-US" sz="2800" dirty="0">
                <a:latin typeface="Arial" panose="020B0604020202020204" pitchFamily="34" charset="0"/>
                <a:cs typeface="Arial" panose="020B0604020202020204" pitchFamily="34" charset="0"/>
              </a:rPr>
              <a:t>[]){ </a:t>
            </a:r>
            <a:endParaRPr lang="ar-S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sum(); </a:t>
            </a:r>
            <a:endParaRPr lang="ar-S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sum(100,3); </a:t>
            </a:r>
            <a:endParaRPr lang="ar-SA"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System.out.println</a:t>
            </a:r>
            <a:r>
              <a:rPr lang="en-US" sz="2800" dirty="0">
                <a:latin typeface="Arial" panose="020B0604020202020204" pitchFamily="34" charset="0"/>
                <a:cs typeface="Arial" panose="020B0604020202020204" pitchFamily="34" charset="0"/>
              </a:rPr>
              <a:t>("sum= " + sum(8.5, 4)); </a:t>
            </a:r>
            <a:r>
              <a:rPr lang="en-US" sz="2800" dirty="0" err="1">
                <a:latin typeface="Arial" panose="020B0604020202020204" pitchFamily="34" charset="0"/>
                <a:cs typeface="Arial" panose="020B0604020202020204" pitchFamily="34" charset="0"/>
              </a:rPr>
              <a:t>System.out.println</a:t>
            </a:r>
            <a:r>
              <a:rPr lang="en-US" sz="2800" dirty="0">
                <a:latin typeface="Arial" panose="020B0604020202020204" pitchFamily="34" charset="0"/>
                <a:cs typeface="Arial" panose="020B0604020202020204" pitchFamily="34" charset="0"/>
              </a:rPr>
              <a:t>("sum= " + sum(10, 4.2)); </a:t>
            </a:r>
            <a:r>
              <a:rPr lang="en-US" sz="2800" dirty="0" err="1">
                <a:latin typeface="Arial" panose="020B0604020202020204" pitchFamily="34" charset="0"/>
                <a:cs typeface="Arial" panose="020B0604020202020204" pitchFamily="34" charset="0"/>
              </a:rPr>
              <a:t>System.out.println</a:t>
            </a:r>
            <a:r>
              <a:rPr lang="en-US" sz="2800" dirty="0">
                <a:latin typeface="Arial" panose="020B0604020202020204" pitchFamily="34" charset="0"/>
                <a:cs typeface="Arial" panose="020B0604020202020204" pitchFamily="34" charset="0"/>
              </a:rPr>
              <a:t>("sum= " + sum(8, 9, 4));} </a:t>
            </a:r>
          </a:p>
        </p:txBody>
      </p:sp>
    </p:spTree>
    <p:extLst>
      <p:ext uri="{BB962C8B-B14F-4D97-AF65-F5344CB8AC3E}">
        <p14:creationId xmlns:p14="http://schemas.microsoft.com/office/powerpoint/2010/main" val="4362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1000"/>
                                        <p:tgtEl>
                                          <p:spTgt spid="6">
                                            <p:txEl>
                                              <p:pRg st="0" end="0"/>
                                            </p:txEl>
                                          </p:spTgt>
                                        </p:tgtEl>
                                      </p:cBhvr>
                                    </p:animEffect>
                                    <p:anim calcmode="lin" valueType="num">
                                      <p:cBhvr>
                                        <p:cTn id="2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fade">
                                      <p:cBhvr>
                                        <p:cTn id="35" dur="1000"/>
                                        <p:tgtEl>
                                          <p:spTgt spid="6">
                                            <p:txEl>
                                              <p:pRg st="1" end="1"/>
                                            </p:txEl>
                                          </p:spTgt>
                                        </p:tgtEl>
                                      </p:cBhvr>
                                    </p:animEffect>
                                    <p:anim calcmode="lin" valueType="num">
                                      <p:cBhvr>
                                        <p:cTn id="3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1000"/>
                                        <p:tgtEl>
                                          <p:spTgt spid="6">
                                            <p:txEl>
                                              <p:pRg st="2" end="2"/>
                                            </p:txEl>
                                          </p:spTgt>
                                        </p:tgtEl>
                                      </p:cBhvr>
                                    </p:animEffect>
                                    <p:anim calcmode="lin" valueType="num">
                                      <p:cBhvr>
                                        <p:cTn id="4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1000"/>
                                        <p:tgtEl>
                                          <p:spTgt spid="6">
                                            <p:txEl>
                                              <p:pRg st="3" end="3"/>
                                            </p:txEl>
                                          </p:spTgt>
                                        </p:tgtEl>
                                      </p:cBhvr>
                                    </p:animEffect>
                                    <p:anim calcmode="lin" valueType="num">
                                      <p:cBhvr>
                                        <p:cTn id="5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4" end="4"/>
                                            </p:txEl>
                                          </p:spTgt>
                                        </p:tgtEl>
                                        <p:attrNameLst>
                                          <p:attrName>style.visibility</p:attrName>
                                        </p:attrNameLst>
                                      </p:cBhvr>
                                      <p:to>
                                        <p:strVal val="visible"/>
                                      </p:to>
                                    </p:set>
                                    <p:animEffect transition="in" filter="fade">
                                      <p:cBhvr>
                                        <p:cTn id="56" dur="1000"/>
                                        <p:tgtEl>
                                          <p:spTgt spid="6">
                                            <p:txEl>
                                              <p:pRg st="4" end="4"/>
                                            </p:txEl>
                                          </p:spTgt>
                                        </p:tgtEl>
                                      </p:cBhvr>
                                    </p:animEffect>
                                    <p:anim calcmode="lin" valueType="num">
                                      <p:cBhvr>
                                        <p:cTn id="5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F67D0B-012A-4C31-A8D1-596FD2A52D4B}"/>
              </a:ext>
            </a:extLst>
          </p:cNvPr>
          <p:cNvSpPr/>
          <p:nvPr/>
        </p:nvSpPr>
        <p:spPr>
          <a:xfrm>
            <a:off x="228600" y="0"/>
            <a:ext cx="8915400" cy="6858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72C26FB-AA4B-4F20-823B-0D8A6D3ACBF2}"/>
              </a:ext>
            </a:extLst>
          </p:cNvPr>
          <p:cNvSpPr/>
          <p:nvPr/>
        </p:nvSpPr>
        <p:spPr>
          <a:xfrm>
            <a:off x="304800" y="152400"/>
            <a:ext cx="8686800" cy="6494085"/>
          </a:xfrm>
          <a:prstGeom prst="rect">
            <a:avLst/>
          </a:prstGeom>
        </p:spPr>
        <p:txBody>
          <a:bodyPr wrap="square">
            <a:spAutoFit/>
          </a:bodyPr>
          <a:lstStyle/>
          <a:p>
            <a:r>
              <a:rPr lang="en-US" sz="3200" dirty="0">
                <a:solidFill>
                  <a:srgbClr val="0033CC"/>
                </a:solidFill>
                <a:latin typeface="Arial" panose="020B0604020202020204" pitchFamily="34" charset="0"/>
                <a:cs typeface="Arial" panose="020B0604020202020204" pitchFamily="34" charset="0"/>
              </a:rPr>
              <a:t>static void </a:t>
            </a:r>
            <a:r>
              <a:rPr lang="en-US" sz="3200" dirty="0">
                <a:latin typeface="Arial" panose="020B0604020202020204" pitchFamily="34" charset="0"/>
                <a:cs typeface="Arial" panose="020B0604020202020204" pitchFamily="34" charset="0"/>
              </a:rPr>
              <a:t>sum () { </a:t>
            </a:r>
            <a:endParaRPr lang="ar-SA"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int num1 = 10, num2 = 5; </a:t>
            </a:r>
            <a:endParaRPr lang="ar-SA" sz="3200" dirty="0">
              <a:latin typeface="Arial" panose="020B0604020202020204" pitchFamily="34" charset="0"/>
              <a:cs typeface="Arial" panose="020B0604020202020204" pitchFamily="34" charset="0"/>
            </a:endParaRPr>
          </a:p>
          <a:p>
            <a:r>
              <a:rPr lang="en-US" sz="3200" dirty="0" err="1">
                <a:latin typeface="Arial" panose="020B0604020202020204" pitchFamily="34" charset="0"/>
                <a:cs typeface="Arial" panose="020B0604020202020204" pitchFamily="34" charset="0"/>
              </a:rPr>
              <a:t>System.out.println</a:t>
            </a:r>
            <a:r>
              <a:rPr lang="en-US" sz="3200" dirty="0">
                <a:latin typeface="Arial" panose="020B0604020202020204" pitchFamily="34" charset="0"/>
                <a:cs typeface="Arial" panose="020B0604020202020204" pitchFamily="34" charset="0"/>
              </a:rPr>
              <a:t>("sum = " + (num1 + num2));</a:t>
            </a:r>
            <a:endParaRPr lang="ar-SA"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endParaRPr lang="ar-SA" sz="3200" dirty="0">
              <a:latin typeface="Arial" panose="020B0604020202020204" pitchFamily="34" charset="0"/>
              <a:cs typeface="Arial" panose="020B0604020202020204" pitchFamily="34" charset="0"/>
            </a:endParaRPr>
          </a:p>
          <a:p>
            <a:r>
              <a:rPr lang="en-US" sz="3200" dirty="0">
                <a:solidFill>
                  <a:srgbClr val="0033CC"/>
                </a:solidFill>
                <a:latin typeface="Arial" panose="020B0604020202020204" pitchFamily="34" charset="0"/>
                <a:cs typeface="Arial" panose="020B0604020202020204" pitchFamily="34" charset="0"/>
              </a:rPr>
              <a:t>static void </a:t>
            </a:r>
            <a:r>
              <a:rPr lang="en-US" sz="3200" dirty="0">
                <a:latin typeface="Arial" panose="020B0604020202020204" pitchFamily="34" charset="0"/>
                <a:cs typeface="Arial" panose="020B0604020202020204" pitchFamily="34" charset="0"/>
              </a:rPr>
              <a:t>sum (int num1, int num2) { </a:t>
            </a:r>
            <a:endParaRPr lang="ar-SA" sz="3200" dirty="0">
              <a:latin typeface="Arial" panose="020B0604020202020204" pitchFamily="34" charset="0"/>
              <a:cs typeface="Arial" panose="020B0604020202020204" pitchFamily="34" charset="0"/>
            </a:endParaRPr>
          </a:p>
          <a:p>
            <a:r>
              <a:rPr lang="en-US" sz="3200" dirty="0" err="1">
                <a:latin typeface="Arial" panose="020B0604020202020204" pitchFamily="34" charset="0"/>
                <a:cs typeface="Arial" panose="020B0604020202020204" pitchFamily="34" charset="0"/>
              </a:rPr>
              <a:t>System.out.println</a:t>
            </a:r>
            <a:r>
              <a:rPr lang="en-US" sz="3200" dirty="0">
                <a:latin typeface="Arial" panose="020B0604020202020204" pitchFamily="34" charset="0"/>
                <a:cs typeface="Arial" panose="020B0604020202020204" pitchFamily="34" charset="0"/>
              </a:rPr>
              <a:t>("sum = " + (num1 + num2));</a:t>
            </a:r>
            <a:endParaRPr lang="ar-SA"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endParaRPr lang="ar-SA" sz="3200" dirty="0">
              <a:latin typeface="Arial" panose="020B0604020202020204" pitchFamily="34" charset="0"/>
              <a:cs typeface="Arial" panose="020B0604020202020204" pitchFamily="34" charset="0"/>
            </a:endParaRPr>
          </a:p>
          <a:p>
            <a:r>
              <a:rPr lang="en-US" sz="3200" dirty="0">
                <a:solidFill>
                  <a:srgbClr val="0033CC"/>
                </a:solidFill>
                <a:latin typeface="Arial" panose="020B0604020202020204" pitchFamily="34" charset="0"/>
                <a:cs typeface="Arial" panose="020B0604020202020204" pitchFamily="34" charset="0"/>
              </a:rPr>
              <a:t>static double </a:t>
            </a:r>
            <a:r>
              <a:rPr lang="en-US" sz="3200" dirty="0">
                <a:latin typeface="Arial" panose="020B0604020202020204" pitchFamily="34" charset="0"/>
                <a:cs typeface="Arial" panose="020B0604020202020204" pitchFamily="34" charset="0"/>
              </a:rPr>
              <a:t>sum( double num1, int num2) {</a:t>
            </a:r>
            <a:endParaRPr lang="ar-SA"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return (double)(num1 + num2); </a:t>
            </a:r>
            <a:endParaRPr lang="ar-SA"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endParaRPr lang="ar-SA" sz="3200" dirty="0">
              <a:latin typeface="Arial" panose="020B0604020202020204" pitchFamily="34" charset="0"/>
              <a:cs typeface="Arial" panose="020B0604020202020204" pitchFamily="34" charset="0"/>
            </a:endParaRPr>
          </a:p>
          <a:p>
            <a:r>
              <a:rPr lang="en-US" sz="3200" dirty="0">
                <a:solidFill>
                  <a:srgbClr val="0033CC"/>
                </a:solidFill>
                <a:latin typeface="Arial" panose="020B0604020202020204" pitchFamily="34" charset="0"/>
                <a:cs typeface="Arial" panose="020B0604020202020204" pitchFamily="34" charset="0"/>
              </a:rPr>
              <a:t>static double </a:t>
            </a:r>
            <a:r>
              <a:rPr lang="en-US" sz="3200" dirty="0">
                <a:latin typeface="Arial" panose="020B0604020202020204" pitchFamily="34" charset="0"/>
                <a:cs typeface="Arial" panose="020B0604020202020204" pitchFamily="34" charset="0"/>
              </a:rPr>
              <a:t>sum(int num2 ,double num1) { </a:t>
            </a:r>
          </a:p>
          <a:p>
            <a:r>
              <a:rPr lang="en-US" sz="3200" dirty="0">
                <a:latin typeface="Arial" panose="020B0604020202020204" pitchFamily="34" charset="0"/>
                <a:cs typeface="Arial" panose="020B0604020202020204" pitchFamily="34" charset="0"/>
              </a:rPr>
              <a:t>return (double)(num1 + num2);</a:t>
            </a:r>
            <a:endParaRPr lang="ar-SA"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a:t>
            </a:r>
            <a:endParaRPr lang="ar-SA"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999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Effect transition="in" filter="fade">
                                      <p:cBhvr>
                                        <p:cTn id="63" dur="1000"/>
                                        <p:tgtEl>
                                          <p:spTgt spid="2">
                                            <p:txEl>
                                              <p:pRg st="8" end="8"/>
                                            </p:txEl>
                                          </p:spTgt>
                                        </p:tgtEl>
                                      </p:cBhvr>
                                    </p:animEffect>
                                    <p:anim calcmode="lin" valueType="num">
                                      <p:cBhvr>
                                        <p:cTn id="64"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1000"/>
                                        <p:tgtEl>
                                          <p:spTgt spid="2">
                                            <p:txEl>
                                              <p:pRg st="9" end="9"/>
                                            </p:txEl>
                                          </p:spTgt>
                                        </p:tgtEl>
                                      </p:cBhvr>
                                    </p:animEffect>
                                    <p:anim calcmode="lin" valueType="num">
                                      <p:cBhvr>
                                        <p:cTn id="7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10" end="10"/>
                                            </p:txEl>
                                          </p:spTgt>
                                        </p:tgtEl>
                                        <p:attrNameLst>
                                          <p:attrName>style.visibility</p:attrName>
                                        </p:attrNameLst>
                                      </p:cBhvr>
                                      <p:to>
                                        <p:strVal val="visible"/>
                                      </p:to>
                                    </p:set>
                                    <p:animEffect transition="in" filter="fade">
                                      <p:cBhvr>
                                        <p:cTn id="77" dur="1000"/>
                                        <p:tgtEl>
                                          <p:spTgt spid="2">
                                            <p:txEl>
                                              <p:pRg st="10" end="10"/>
                                            </p:txEl>
                                          </p:spTgt>
                                        </p:tgtEl>
                                      </p:cBhvr>
                                    </p:animEffect>
                                    <p:anim calcmode="lin" valueType="num">
                                      <p:cBhvr>
                                        <p:cTn id="7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1" end="11"/>
                                            </p:txEl>
                                          </p:spTgt>
                                        </p:tgtEl>
                                        <p:attrNameLst>
                                          <p:attrName>style.visibility</p:attrName>
                                        </p:attrNameLst>
                                      </p:cBhvr>
                                      <p:to>
                                        <p:strVal val="visible"/>
                                      </p:to>
                                    </p:set>
                                    <p:animEffect transition="in" filter="fade">
                                      <p:cBhvr>
                                        <p:cTn id="84" dur="1000"/>
                                        <p:tgtEl>
                                          <p:spTgt spid="2">
                                            <p:txEl>
                                              <p:pRg st="11" end="11"/>
                                            </p:txEl>
                                          </p:spTgt>
                                        </p:tgtEl>
                                      </p:cBhvr>
                                    </p:animEffect>
                                    <p:anim calcmode="lin" valueType="num">
                                      <p:cBhvr>
                                        <p:cTn id="85"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xEl>
                                              <p:pRg st="12" end="12"/>
                                            </p:txEl>
                                          </p:spTgt>
                                        </p:tgtEl>
                                        <p:attrNameLst>
                                          <p:attrName>style.visibility</p:attrName>
                                        </p:attrNameLst>
                                      </p:cBhvr>
                                      <p:to>
                                        <p:strVal val="visible"/>
                                      </p:to>
                                    </p:set>
                                    <p:animEffect transition="in" filter="fade">
                                      <p:cBhvr>
                                        <p:cTn id="91" dur="1000"/>
                                        <p:tgtEl>
                                          <p:spTgt spid="2">
                                            <p:txEl>
                                              <p:pRg st="12" end="12"/>
                                            </p:txEl>
                                          </p:spTgt>
                                        </p:tgtEl>
                                      </p:cBhvr>
                                    </p:animEffect>
                                    <p:anim calcmode="lin" valueType="num">
                                      <p:cBhvr>
                                        <p:cTn id="92"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F67D0B-012A-4C31-A8D1-596FD2A52D4B}"/>
              </a:ext>
            </a:extLst>
          </p:cNvPr>
          <p:cNvSpPr/>
          <p:nvPr/>
        </p:nvSpPr>
        <p:spPr>
          <a:xfrm>
            <a:off x="228600" y="0"/>
            <a:ext cx="8915400" cy="6858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72C26FB-AA4B-4F20-823B-0D8A6D3ACBF2}"/>
              </a:ext>
            </a:extLst>
          </p:cNvPr>
          <p:cNvSpPr/>
          <p:nvPr/>
        </p:nvSpPr>
        <p:spPr>
          <a:xfrm>
            <a:off x="304800" y="304800"/>
            <a:ext cx="8686800" cy="1384995"/>
          </a:xfrm>
          <a:prstGeom prst="rect">
            <a:avLst/>
          </a:prstGeom>
        </p:spPr>
        <p:txBody>
          <a:bodyPr wrap="square">
            <a:spAutoFit/>
          </a:bodyPr>
          <a:lstStyle/>
          <a:p>
            <a:r>
              <a:rPr lang="en-US" sz="2800" dirty="0">
                <a:solidFill>
                  <a:srgbClr val="0033CC"/>
                </a:solidFill>
                <a:latin typeface="Arial" panose="020B0604020202020204" pitchFamily="34" charset="0"/>
                <a:cs typeface="Arial" panose="020B0604020202020204" pitchFamily="34" charset="0"/>
              </a:rPr>
              <a:t>static</a:t>
            </a:r>
            <a:r>
              <a:rPr lang="en-US" sz="2800" dirty="0">
                <a:latin typeface="Arial" panose="020B0604020202020204" pitchFamily="34" charset="0"/>
                <a:cs typeface="Arial" panose="020B0604020202020204" pitchFamily="34" charset="0"/>
              </a:rPr>
              <a:t> int sum(int num1, int num2, int num3) { </a:t>
            </a:r>
            <a:endParaRPr lang="ar-S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return num1+num2+num3; </a:t>
            </a:r>
            <a:endParaRPr lang="ar-S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9175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29D18928-2794-4498-90B4-B9DFB0B586D8}"/>
              </a:ext>
            </a:extLst>
          </p:cNvPr>
          <p:cNvSpPr txBox="1">
            <a:spLocks/>
          </p:cNvSpPr>
          <p:nvPr/>
        </p:nvSpPr>
        <p:spPr>
          <a:xfrm>
            <a:off x="141890" y="253761"/>
            <a:ext cx="8763000" cy="635478"/>
          </a:xfrm>
          <a:prstGeom prst="rect">
            <a:avLst/>
          </a:prstGeom>
        </p:spPr>
        <p:txBody>
          <a:bodyPr vert="horz">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600" dirty="0">
                <a:solidFill>
                  <a:srgbClr val="0033CC"/>
                </a:solidFill>
                <a:latin typeface="Arial" panose="020B0604020202020204" pitchFamily="34" charset="0"/>
                <a:cs typeface="Arial" panose="020B0604020202020204" pitchFamily="34" charset="0"/>
              </a:rPr>
              <a:t>فترة حياة المتغيرات:</a:t>
            </a:r>
            <a:endParaRPr lang="en-GB" sz="3600" dirty="0">
              <a:solidFill>
                <a:srgbClr val="0033CC"/>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A160E65-702C-45D6-9752-0D9EF749E400}"/>
              </a:ext>
            </a:extLst>
          </p:cNvPr>
          <p:cNvSpPr txBox="1">
            <a:spLocks/>
          </p:cNvSpPr>
          <p:nvPr/>
        </p:nvSpPr>
        <p:spPr>
          <a:xfrm>
            <a:off x="190500" y="1066800"/>
            <a:ext cx="8763000" cy="11430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just" rtl="1"/>
            <a:r>
              <a:rPr lang="ar-SA" sz="3200" b="0" dirty="0">
                <a:solidFill>
                  <a:schemeClr val="tx1"/>
                </a:solidFill>
                <a:latin typeface="Arial" panose="020B0604020202020204" pitchFamily="34" charset="0"/>
                <a:cs typeface="Arial" panose="020B0604020202020204" pitchFamily="34" charset="0"/>
              </a:rPr>
              <a:t>فترة الحياة للمتغير: هي الفترة التي يبقى فيها المتغير موجود داخل الذاكرة العشوائية</a:t>
            </a:r>
            <a:r>
              <a:rPr lang="en-US" sz="3200" b="0" dirty="0">
                <a:solidFill>
                  <a:schemeClr val="tx1"/>
                </a:solidFill>
                <a:latin typeface="Arial" panose="020B0604020202020204" pitchFamily="34" charset="0"/>
                <a:cs typeface="Arial" panose="020B0604020202020204" pitchFamily="34" charset="0"/>
              </a:rPr>
              <a:t>RAM </a:t>
            </a:r>
            <a:r>
              <a:rPr lang="ar-SA" sz="3200" b="0" dirty="0">
                <a:solidFill>
                  <a:schemeClr val="tx1"/>
                </a:solidFill>
                <a:latin typeface="Arial" panose="020B0604020202020204" pitchFamily="34" charset="0"/>
                <a:cs typeface="Arial" panose="020B0604020202020204" pitchFamily="34" charset="0"/>
              </a:rPr>
              <a:t> خلال تنفيذ البرنامج.</a:t>
            </a:r>
          </a:p>
        </p:txBody>
      </p:sp>
      <p:sp>
        <p:nvSpPr>
          <p:cNvPr id="4" name="Subtitle 2">
            <a:extLst>
              <a:ext uri="{FF2B5EF4-FFF2-40B4-BE49-F238E27FC236}">
                <a16:creationId xmlns:a16="http://schemas.microsoft.com/office/drawing/2014/main" id="{3B893C0C-0CEF-4FB6-87D2-F299FA2BDE35}"/>
              </a:ext>
            </a:extLst>
          </p:cNvPr>
          <p:cNvSpPr txBox="1">
            <a:spLocks/>
          </p:cNvSpPr>
          <p:nvPr/>
        </p:nvSpPr>
        <p:spPr>
          <a:xfrm>
            <a:off x="141890" y="2869723"/>
            <a:ext cx="8763000" cy="1778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C00000"/>
                </a:solidFill>
                <a:latin typeface="Arial" panose="020B0604020202020204" pitchFamily="34" charset="0"/>
                <a:cs typeface="Arial" panose="020B0604020202020204" pitchFamily="34" charset="0"/>
              </a:rPr>
              <a:t>المتغيرات الثابتة: </a:t>
            </a:r>
            <a:r>
              <a:rPr lang="ar-SA" sz="3200" b="0" dirty="0">
                <a:solidFill>
                  <a:schemeClr val="tx1"/>
                </a:solidFill>
                <a:latin typeface="Arial" panose="020B0604020202020204" pitchFamily="34" charset="0"/>
                <a:cs typeface="Arial" panose="020B0604020202020204" pitchFamily="34" charset="0"/>
              </a:rPr>
              <a:t>هي المتغيرات الخاصة بصنف أي أنها غير مرتبطة بأي كائن ينتمي لهذا الصنف، وتبدأ فترة حياتها عند عملية التحميل للصنف وتنتهي عند إعادة التحميل. </a:t>
            </a:r>
            <a:endParaRPr lang="en-GB" sz="3200" b="0" dirty="0">
              <a:solidFill>
                <a:schemeClr val="tx1"/>
              </a:solidFill>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9845D7A9-171B-4B4A-94B9-7ACBE4979207}"/>
              </a:ext>
            </a:extLst>
          </p:cNvPr>
          <p:cNvSpPr txBox="1">
            <a:spLocks/>
          </p:cNvSpPr>
          <p:nvPr/>
        </p:nvSpPr>
        <p:spPr>
          <a:xfrm>
            <a:off x="208893" y="2209800"/>
            <a:ext cx="8763000" cy="635478"/>
          </a:xfrm>
          <a:prstGeom prst="rect">
            <a:avLst/>
          </a:prstGeom>
        </p:spPr>
        <p:txBody>
          <a:bodyPr vert="horz">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600" dirty="0">
                <a:solidFill>
                  <a:srgbClr val="0033CC"/>
                </a:solidFill>
                <a:latin typeface="Arial" panose="020B0604020202020204" pitchFamily="34" charset="0"/>
                <a:cs typeface="Arial" panose="020B0604020202020204" pitchFamily="34" charset="0"/>
              </a:rPr>
              <a:t>هناك أربعة أنواع للمتغيرات:</a:t>
            </a:r>
            <a:endParaRPr lang="en-GB" sz="3600" dirty="0">
              <a:solidFill>
                <a:srgbClr val="0033CC"/>
              </a:solidFill>
              <a:latin typeface="Arial" panose="020B0604020202020204" pitchFamily="34" charset="0"/>
              <a:cs typeface="Arial" panose="020B0604020202020204" pitchFamily="34" charset="0"/>
            </a:endParaRPr>
          </a:p>
        </p:txBody>
      </p:sp>
      <p:sp>
        <p:nvSpPr>
          <p:cNvPr id="6" name="Subtitle 2">
            <a:extLst>
              <a:ext uri="{FF2B5EF4-FFF2-40B4-BE49-F238E27FC236}">
                <a16:creationId xmlns:a16="http://schemas.microsoft.com/office/drawing/2014/main" id="{5626D6BE-D5DE-4DA8-8772-247382C0C4F5}"/>
              </a:ext>
            </a:extLst>
          </p:cNvPr>
          <p:cNvSpPr txBox="1">
            <a:spLocks/>
          </p:cNvSpPr>
          <p:nvPr/>
        </p:nvSpPr>
        <p:spPr>
          <a:xfrm>
            <a:off x="141890" y="4648201"/>
            <a:ext cx="8763000" cy="1778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C00000"/>
                </a:solidFill>
                <a:latin typeface="Arial" panose="020B0604020202020204" pitchFamily="34" charset="0"/>
                <a:cs typeface="Arial" panose="020B0604020202020204" pitchFamily="34" charset="0"/>
              </a:rPr>
              <a:t>المتغيرات المحلية: </a:t>
            </a:r>
            <a:r>
              <a:rPr lang="ar-SA" sz="3200" b="0" dirty="0">
                <a:solidFill>
                  <a:schemeClr val="tx1"/>
                </a:solidFill>
                <a:latin typeface="Arial" panose="020B0604020202020204" pitchFamily="34" charset="0"/>
                <a:cs typeface="Arial" panose="020B0604020202020204" pitchFamily="34" charset="0"/>
              </a:rPr>
              <a:t>هي المتغيرات المعرفة على مستوى المقطع (</a:t>
            </a:r>
            <a:r>
              <a:rPr lang="en-US" sz="3200" b="0" dirty="0">
                <a:solidFill>
                  <a:schemeClr val="tx1"/>
                </a:solidFill>
                <a:latin typeface="Arial" panose="020B0604020202020204" pitchFamily="34" charset="0"/>
                <a:cs typeface="Arial" panose="020B0604020202020204" pitchFamily="34" charset="0"/>
              </a:rPr>
              <a:t>Block</a:t>
            </a:r>
            <a:r>
              <a:rPr lang="ar-SA" sz="3200" b="0" dirty="0">
                <a:solidFill>
                  <a:schemeClr val="tx1"/>
                </a:solidFill>
                <a:latin typeface="Arial" panose="020B0604020202020204" pitchFamily="34" charset="0"/>
                <a:cs typeface="Arial" panose="020B0604020202020204" pitchFamily="34" charset="0"/>
              </a:rPr>
              <a:t>) الذي عرفت بداخله، وفترة حياتها تبدأ عند انشاء هذه المتغيرات وتنتهي عند الخروج من المقطع. </a:t>
            </a:r>
            <a:endParaRPr lang="en-GB"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408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1"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3464683A-A907-44A3-87DF-9C2EDC64F31E}"/>
              </a:ext>
            </a:extLst>
          </p:cNvPr>
          <p:cNvSpPr txBox="1">
            <a:spLocks/>
          </p:cNvSpPr>
          <p:nvPr/>
        </p:nvSpPr>
        <p:spPr>
          <a:xfrm>
            <a:off x="190500" y="457200"/>
            <a:ext cx="8763000" cy="12192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C00000"/>
                </a:solidFill>
                <a:latin typeface="Arial" panose="020B0604020202020204" pitchFamily="34" charset="0"/>
                <a:cs typeface="Arial" panose="020B0604020202020204" pitchFamily="34" charset="0"/>
              </a:rPr>
              <a:t>المعاملات: </a:t>
            </a:r>
            <a:r>
              <a:rPr lang="ar-SA" sz="3200" b="0" dirty="0">
                <a:solidFill>
                  <a:schemeClr val="tx1"/>
                </a:solidFill>
                <a:latin typeface="Arial" panose="020B0604020202020204" pitchFamily="34" charset="0"/>
                <a:cs typeface="Arial" panose="020B0604020202020204" pitchFamily="34" charset="0"/>
              </a:rPr>
              <a:t>وهي التي تم تعريفها في تعريف الطريقة(</a:t>
            </a:r>
            <a:r>
              <a:rPr lang="en-US" sz="3200" b="0" dirty="0">
                <a:solidFill>
                  <a:schemeClr val="tx1"/>
                </a:solidFill>
                <a:latin typeface="Arial" panose="020B0604020202020204" pitchFamily="34" charset="0"/>
                <a:cs typeface="Arial" panose="020B0604020202020204" pitchFamily="34" charset="0"/>
              </a:rPr>
              <a:t>Method</a:t>
            </a:r>
            <a:r>
              <a:rPr lang="ar-SA" sz="3200" b="0" dirty="0">
                <a:solidFill>
                  <a:schemeClr val="tx1"/>
                </a:solidFill>
                <a:latin typeface="Arial" panose="020B0604020202020204" pitchFamily="34" charset="0"/>
                <a:cs typeface="Arial" panose="020B0604020202020204" pitchFamily="34" charset="0"/>
              </a:rPr>
              <a:t>)، وتبدأ فترة حياتها عند استدعاء الطريقة وتنتهي عند الرجوع منها. </a:t>
            </a:r>
            <a:endParaRPr lang="en-GB" sz="3200" b="0" dirty="0">
              <a:solidFill>
                <a:schemeClr val="tx1"/>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7723AD5-5F5D-4641-9B76-EB0C6E5F891D}"/>
              </a:ext>
            </a:extLst>
          </p:cNvPr>
          <p:cNvSpPr txBox="1">
            <a:spLocks/>
          </p:cNvSpPr>
          <p:nvPr/>
        </p:nvSpPr>
        <p:spPr>
          <a:xfrm>
            <a:off x="190500" y="1905000"/>
            <a:ext cx="8763000" cy="17526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C00000"/>
                </a:solidFill>
                <a:latin typeface="Arial" panose="020B0604020202020204" pitchFamily="34" charset="0"/>
                <a:cs typeface="Arial" panose="020B0604020202020204" pitchFamily="34" charset="0"/>
              </a:rPr>
              <a:t>متغيرات المثال: </a:t>
            </a:r>
            <a:r>
              <a:rPr lang="ar-SA" sz="3200" b="0" dirty="0">
                <a:solidFill>
                  <a:schemeClr val="tx1"/>
                </a:solidFill>
                <a:latin typeface="Arial" panose="020B0604020202020204" pitchFamily="34" charset="0"/>
                <a:cs typeface="Arial" panose="020B0604020202020204" pitchFamily="34" charset="0"/>
              </a:rPr>
              <a:t>وهي متغيرات الخاصة بالمثال (النسخة) المنشئ من صنف معين، وتبدأ فترة حياتها عند انشاء الكائن وتبقى طالما هناك استخدام للكائن. </a:t>
            </a:r>
            <a:endParaRPr lang="en-GB" sz="3200" b="0" dirty="0">
              <a:solidFill>
                <a:schemeClr val="tx1"/>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EC13A0F3-753B-4233-8361-9EBF711AEADB}"/>
              </a:ext>
            </a:extLst>
          </p:cNvPr>
          <p:cNvSpPr txBox="1">
            <a:spLocks/>
          </p:cNvSpPr>
          <p:nvPr/>
        </p:nvSpPr>
        <p:spPr>
          <a:xfrm>
            <a:off x="190500" y="3568461"/>
            <a:ext cx="8763000" cy="635478"/>
          </a:xfrm>
          <a:prstGeom prst="rect">
            <a:avLst/>
          </a:prstGeom>
        </p:spPr>
        <p:txBody>
          <a:bodyPr vert="horz">
            <a:no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600" dirty="0">
                <a:solidFill>
                  <a:srgbClr val="0033CC"/>
                </a:solidFill>
                <a:latin typeface="Arial" panose="020B0604020202020204" pitchFamily="34" charset="0"/>
                <a:cs typeface="Arial" panose="020B0604020202020204" pitchFamily="34" charset="0"/>
              </a:rPr>
              <a:t>مجال المتغيرات:</a:t>
            </a:r>
            <a:endParaRPr lang="en-GB" sz="3600" dirty="0">
              <a:solidFill>
                <a:srgbClr val="0033CC"/>
              </a:solidFill>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CD3200D6-A2C9-431B-9AD6-B3FF9D775867}"/>
              </a:ext>
            </a:extLst>
          </p:cNvPr>
          <p:cNvSpPr txBox="1">
            <a:spLocks/>
          </p:cNvSpPr>
          <p:nvPr/>
        </p:nvSpPr>
        <p:spPr>
          <a:xfrm>
            <a:off x="185245" y="4274884"/>
            <a:ext cx="8763000" cy="2354516"/>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وهو الجزء الخاص من البرنامج الذي نستطيع من خلاله الوصول للمتغير، فبالنسة لمتغيرات النسخة والطريقة فنستطيع الوصول إليها داخل الصنف. أما المتغيرات المحلية فيمكن الوصول إليها داخل المقطع والمعاملات يتم الوصول إليها داخل الطريقة فقط. </a:t>
            </a:r>
            <a:endParaRPr lang="en-GB"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761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a:extLst>
              <a:ext uri="{FF2B5EF4-FFF2-40B4-BE49-F238E27FC236}">
                <a16:creationId xmlns:a16="http://schemas.microsoft.com/office/drawing/2014/main" id="{C93CB522-BB68-41E1-A81E-A3312C02EF46}"/>
              </a:ext>
            </a:extLst>
          </p:cNvPr>
          <p:cNvSpPr txBox="1">
            <a:spLocks/>
          </p:cNvSpPr>
          <p:nvPr/>
        </p:nvSpPr>
        <p:spPr>
          <a:xfrm>
            <a:off x="190500" y="355122"/>
            <a:ext cx="8763000" cy="6274278"/>
          </a:xfrm>
          <a:prstGeom prst="rect">
            <a:avLst/>
          </a:prstGeom>
        </p:spPr>
        <p:txBody>
          <a:bodyPr vert="horz">
            <a:normAutofit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just" rtl="1"/>
            <a:r>
              <a:rPr lang="ar-SA" sz="3200" dirty="0">
                <a:solidFill>
                  <a:srgbClr val="C00000"/>
                </a:solidFill>
                <a:latin typeface="Arial" panose="020B0604020202020204" pitchFamily="34" charset="0"/>
                <a:cs typeface="Arial" panose="020B0604020202020204" pitchFamily="34" charset="0"/>
              </a:rPr>
              <a:t>مثال: </a:t>
            </a:r>
          </a:p>
          <a:p>
            <a:pPr algn="just"/>
            <a:r>
              <a:rPr lang="en-US" sz="3200" b="0" dirty="0">
                <a:solidFill>
                  <a:srgbClr val="0033CC"/>
                </a:solidFill>
                <a:latin typeface="Arial" panose="020B0604020202020204" pitchFamily="34" charset="0"/>
                <a:cs typeface="Arial" panose="020B0604020202020204" pitchFamily="34" charset="0"/>
              </a:rPr>
              <a:t>public class </a:t>
            </a:r>
            <a:r>
              <a:rPr lang="en-US" sz="3200" b="0" dirty="0" err="1">
                <a:solidFill>
                  <a:schemeClr val="tx1"/>
                </a:solidFill>
                <a:latin typeface="Arial" panose="020B0604020202020204" pitchFamily="34" charset="0"/>
                <a:cs typeface="Arial" panose="020B0604020202020204" pitchFamily="34" charset="0"/>
              </a:rPr>
              <a:t>VariableScope</a:t>
            </a:r>
            <a:r>
              <a:rPr lang="en-US" sz="3200" b="0" dirty="0">
                <a:solidFill>
                  <a:schemeClr val="tx1"/>
                </a:solidFill>
                <a:latin typeface="Arial" panose="020B0604020202020204" pitchFamily="34" charset="0"/>
                <a:cs typeface="Arial" panose="020B0604020202020204" pitchFamily="34" charset="0"/>
              </a:rPr>
              <a:t>{ </a:t>
            </a:r>
            <a:endParaRPr lang="ar-SA" sz="3200" b="0" dirty="0">
              <a:solidFill>
                <a:schemeClr val="tx1"/>
              </a:solidFill>
              <a:latin typeface="Arial" panose="020B0604020202020204" pitchFamily="34" charset="0"/>
              <a:cs typeface="Arial" panose="020B0604020202020204" pitchFamily="34" charset="0"/>
            </a:endParaRPr>
          </a:p>
          <a:p>
            <a:pPr algn="just"/>
            <a:r>
              <a:rPr lang="en-US" sz="3200" b="0" dirty="0">
                <a:solidFill>
                  <a:srgbClr val="0033CC"/>
                </a:solidFill>
                <a:latin typeface="Arial" panose="020B0604020202020204" pitchFamily="34" charset="0"/>
                <a:cs typeface="Arial" panose="020B0604020202020204" pitchFamily="34" charset="0"/>
              </a:rPr>
              <a:t>static</a:t>
            </a:r>
            <a:r>
              <a:rPr lang="en-US" sz="3200" b="0" dirty="0">
                <a:solidFill>
                  <a:schemeClr val="tx1"/>
                </a:solidFill>
                <a:latin typeface="Arial" panose="020B0604020202020204" pitchFamily="34" charset="0"/>
                <a:cs typeface="Arial" panose="020B0604020202020204" pitchFamily="34" charset="0"/>
              </a:rPr>
              <a:t> int i</a:t>
            </a:r>
            <a:r>
              <a:rPr lang="en-US" sz="3200" b="0" dirty="0">
                <a:solidFill>
                  <a:schemeClr val="bg1">
                    <a:lumMod val="50000"/>
                  </a:schemeClr>
                </a:solidFill>
                <a:latin typeface="Arial" panose="020B0604020202020204" pitchFamily="34" charset="0"/>
                <a:cs typeface="Arial" panose="020B0604020202020204" pitchFamily="34" charset="0"/>
              </a:rPr>
              <a:t>;               //instance variable </a:t>
            </a:r>
            <a:endParaRPr lang="ar-SA" sz="3200" b="0" dirty="0">
              <a:solidFill>
                <a:schemeClr val="bg1">
                  <a:lumMod val="50000"/>
                </a:schemeClr>
              </a:solidFill>
              <a:latin typeface="Arial" panose="020B0604020202020204" pitchFamily="34" charset="0"/>
              <a:cs typeface="Arial" panose="020B0604020202020204" pitchFamily="34" charset="0"/>
            </a:endParaRPr>
          </a:p>
          <a:p>
            <a:pPr algn="just"/>
            <a:r>
              <a:rPr lang="en-US" sz="3200" b="0" dirty="0">
                <a:solidFill>
                  <a:srgbClr val="0033CC"/>
                </a:solidFill>
                <a:latin typeface="Arial" panose="020B0604020202020204" pitchFamily="34" charset="0"/>
                <a:cs typeface="Arial" panose="020B0604020202020204" pitchFamily="34" charset="0"/>
              </a:rPr>
              <a:t>public static void </a:t>
            </a:r>
            <a:r>
              <a:rPr lang="en-US" sz="3200" b="0" dirty="0">
                <a:solidFill>
                  <a:schemeClr val="tx1"/>
                </a:solidFill>
                <a:latin typeface="Arial" panose="020B0604020202020204" pitchFamily="34" charset="0"/>
                <a:cs typeface="Arial" panose="020B0604020202020204" pitchFamily="34" charset="0"/>
              </a:rPr>
              <a:t>main(String </a:t>
            </a:r>
            <a:r>
              <a:rPr lang="en-US" sz="3200" b="0" dirty="0" err="1">
                <a:solidFill>
                  <a:schemeClr val="tx1"/>
                </a:solidFill>
                <a:latin typeface="Arial" panose="020B0604020202020204" pitchFamily="34" charset="0"/>
                <a:cs typeface="Arial" panose="020B0604020202020204" pitchFamily="34" charset="0"/>
              </a:rPr>
              <a:t>args</a:t>
            </a:r>
            <a:r>
              <a:rPr lang="en-US" sz="3200" b="0" dirty="0">
                <a:solidFill>
                  <a:schemeClr val="tx1"/>
                </a:solidFill>
                <a:latin typeface="Arial" panose="020B0604020202020204" pitchFamily="34" charset="0"/>
                <a:cs typeface="Arial" panose="020B0604020202020204" pitchFamily="34" charset="0"/>
              </a:rPr>
              <a:t>[]){ </a:t>
            </a:r>
            <a:endParaRPr lang="ar-SA" sz="3200" b="0" dirty="0">
              <a:solidFill>
                <a:schemeClr val="tx1"/>
              </a:solidFill>
              <a:latin typeface="Arial" panose="020B0604020202020204" pitchFamily="34" charset="0"/>
              <a:cs typeface="Arial" panose="020B0604020202020204" pitchFamily="34" charset="0"/>
            </a:endParaRPr>
          </a:p>
          <a:p>
            <a:pPr algn="just"/>
            <a:r>
              <a:rPr lang="en-US" sz="3200" b="0" dirty="0">
                <a:solidFill>
                  <a:schemeClr val="tx1"/>
                </a:solidFill>
                <a:latin typeface="Arial" panose="020B0604020202020204" pitchFamily="34" charset="0"/>
                <a:cs typeface="Arial" panose="020B0604020202020204" pitchFamily="34" charset="0"/>
              </a:rPr>
              <a:t>int x = 5, y = 6;       </a:t>
            </a:r>
            <a:r>
              <a:rPr lang="en-US" sz="3200" b="0" dirty="0">
                <a:solidFill>
                  <a:schemeClr val="bg1">
                    <a:lumMod val="50000"/>
                  </a:schemeClr>
                </a:solidFill>
                <a:latin typeface="Arial" panose="020B0604020202020204" pitchFamily="34" charset="0"/>
                <a:cs typeface="Arial" panose="020B0604020202020204" pitchFamily="34" charset="0"/>
              </a:rPr>
              <a:t>//local variables </a:t>
            </a:r>
            <a:endParaRPr lang="ar-SA" sz="3200" b="0" dirty="0">
              <a:solidFill>
                <a:schemeClr val="bg1">
                  <a:lumMod val="50000"/>
                </a:schemeClr>
              </a:solidFill>
              <a:latin typeface="Arial" panose="020B0604020202020204" pitchFamily="34" charset="0"/>
              <a:cs typeface="Arial" panose="020B0604020202020204" pitchFamily="34" charset="0"/>
            </a:endParaRPr>
          </a:p>
          <a:p>
            <a:pPr algn="just"/>
            <a:r>
              <a:rPr lang="en-US" sz="3200" b="0" dirty="0">
                <a:solidFill>
                  <a:schemeClr val="tx1"/>
                </a:solidFill>
                <a:latin typeface="Arial" panose="020B0604020202020204" pitchFamily="34" charset="0"/>
                <a:cs typeface="Arial" panose="020B0604020202020204" pitchFamily="34" charset="0"/>
              </a:rPr>
              <a:t>i = 10; </a:t>
            </a:r>
            <a:endParaRPr lang="ar-SA" sz="3200" b="0" dirty="0">
              <a:solidFill>
                <a:schemeClr val="tx1"/>
              </a:solidFill>
              <a:latin typeface="Arial" panose="020B0604020202020204" pitchFamily="34" charset="0"/>
              <a:cs typeface="Arial" panose="020B0604020202020204" pitchFamily="34" charset="0"/>
            </a:endParaRPr>
          </a:p>
          <a:p>
            <a:pPr algn="just"/>
            <a:r>
              <a:rPr lang="en-US" sz="3200" b="0" dirty="0" err="1">
                <a:solidFill>
                  <a:schemeClr val="tx1"/>
                </a:solidFill>
                <a:latin typeface="Arial" panose="020B0604020202020204" pitchFamily="34" charset="0"/>
                <a:cs typeface="Arial" panose="020B0604020202020204" pitchFamily="34" charset="0"/>
              </a:rPr>
              <a:t>System.out.println</a:t>
            </a:r>
            <a:r>
              <a:rPr lang="en-US" sz="3200" b="0" dirty="0">
                <a:solidFill>
                  <a:schemeClr val="tx1"/>
                </a:solidFill>
                <a:latin typeface="Arial" panose="020B0604020202020204" pitchFamily="34" charset="0"/>
                <a:cs typeface="Arial" panose="020B0604020202020204" pitchFamily="34" charset="0"/>
              </a:rPr>
              <a:t>(“i = “ + i); </a:t>
            </a:r>
            <a:endParaRPr lang="ar-SA" sz="3200" b="0" dirty="0">
              <a:solidFill>
                <a:schemeClr val="tx1"/>
              </a:solidFill>
              <a:latin typeface="Arial" panose="020B0604020202020204" pitchFamily="34" charset="0"/>
              <a:cs typeface="Arial" panose="020B0604020202020204" pitchFamily="34" charset="0"/>
            </a:endParaRPr>
          </a:p>
          <a:p>
            <a:pPr algn="just"/>
            <a:r>
              <a:rPr lang="en-US" sz="3200" b="0" dirty="0">
                <a:solidFill>
                  <a:schemeClr val="tx1"/>
                </a:solidFill>
                <a:latin typeface="Arial" panose="020B0604020202020204" pitchFamily="34" charset="0"/>
                <a:cs typeface="Arial" panose="020B0604020202020204" pitchFamily="34" charset="0"/>
              </a:rPr>
              <a:t>i = method1(x, y); </a:t>
            </a:r>
            <a:endParaRPr lang="ar-SA" sz="3200" b="0" dirty="0">
              <a:solidFill>
                <a:schemeClr val="tx1"/>
              </a:solidFill>
              <a:latin typeface="Arial" panose="020B0604020202020204" pitchFamily="34" charset="0"/>
              <a:cs typeface="Arial" panose="020B0604020202020204" pitchFamily="34" charset="0"/>
            </a:endParaRPr>
          </a:p>
          <a:p>
            <a:pPr algn="just"/>
            <a:r>
              <a:rPr lang="en-US" sz="3200" b="0" dirty="0" err="1">
                <a:solidFill>
                  <a:schemeClr val="tx1"/>
                </a:solidFill>
                <a:latin typeface="Arial" panose="020B0604020202020204" pitchFamily="34" charset="0"/>
                <a:cs typeface="Arial" panose="020B0604020202020204" pitchFamily="34" charset="0"/>
              </a:rPr>
              <a:t>System.out.println</a:t>
            </a:r>
            <a:r>
              <a:rPr lang="en-US" sz="3200" b="0" dirty="0">
                <a:solidFill>
                  <a:schemeClr val="tx1"/>
                </a:solidFill>
                <a:latin typeface="Arial" panose="020B0604020202020204" pitchFamily="34" charset="0"/>
                <a:cs typeface="Arial" panose="020B0604020202020204" pitchFamily="34" charset="0"/>
              </a:rPr>
              <a:t>(“i = “ + i); </a:t>
            </a:r>
            <a:endParaRPr lang="ar-SA" sz="3200" b="0" dirty="0">
              <a:solidFill>
                <a:schemeClr val="tx1"/>
              </a:solidFill>
              <a:latin typeface="Arial" panose="020B0604020202020204" pitchFamily="34" charset="0"/>
              <a:cs typeface="Arial" panose="020B0604020202020204" pitchFamily="34" charset="0"/>
            </a:endParaRPr>
          </a:p>
          <a:p>
            <a:pPr algn="just"/>
            <a:r>
              <a:rPr lang="en-US" sz="3200" b="0" dirty="0">
                <a:solidFill>
                  <a:schemeClr val="tx1"/>
                </a:solidFill>
                <a:latin typeface="Arial" panose="020B0604020202020204" pitchFamily="34" charset="0"/>
                <a:cs typeface="Arial" panose="020B0604020202020204" pitchFamily="34" charset="0"/>
              </a:rPr>
              <a:t>i = method2(x, y); </a:t>
            </a:r>
            <a:endParaRPr lang="ar-SA" sz="3200" b="0" dirty="0">
              <a:solidFill>
                <a:schemeClr val="tx1"/>
              </a:solidFill>
              <a:latin typeface="Arial" panose="020B0604020202020204" pitchFamily="34" charset="0"/>
              <a:cs typeface="Arial" panose="020B0604020202020204" pitchFamily="34" charset="0"/>
            </a:endParaRPr>
          </a:p>
          <a:p>
            <a:pPr algn="just"/>
            <a:r>
              <a:rPr lang="en-US" sz="3200" b="0" dirty="0" err="1">
                <a:solidFill>
                  <a:schemeClr val="tx1"/>
                </a:solidFill>
                <a:latin typeface="Arial" panose="020B0604020202020204" pitchFamily="34" charset="0"/>
                <a:cs typeface="Arial" panose="020B0604020202020204" pitchFamily="34" charset="0"/>
              </a:rPr>
              <a:t>System.out.println</a:t>
            </a:r>
            <a:r>
              <a:rPr lang="en-US" sz="3200" b="0" dirty="0">
                <a:solidFill>
                  <a:schemeClr val="tx1"/>
                </a:solidFill>
                <a:latin typeface="Arial" panose="020B0604020202020204" pitchFamily="34" charset="0"/>
                <a:cs typeface="Arial" panose="020B0604020202020204" pitchFamily="34" charset="0"/>
              </a:rPr>
              <a:t>(“i = “ + i);</a:t>
            </a:r>
            <a:endParaRPr lang="ar-SA" sz="3200" b="0" dirty="0">
              <a:solidFill>
                <a:schemeClr val="tx1"/>
              </a:solidFill>
              <a:latin typeface="Arial" panose="020B0604020202020204" pitchFamily="34" charset="0"/>
              <a:cs typeface="Arial" panose="020B0604020202020204" pitchFamily="34" charset="0"/>
            </a:endParaRPr>
          </a:p>
          <a:p>
            <a:pPr algn="just"/>
            <a:r>
              <a:rPr lang="en-US" sz="3200" b="0" dirty="0">
                <a:solidFill>
                  <a:schemeClr val="tx1"/>
                </a:solidFill>
                <a:latin typeface="Arial" panose="020B0604020202020204" pitchFamily="34" charset="0"/>
                <a:cs typeface="Arial" panose="020B0604020202020204" pitchFamily="34" charset="0"/>
              </a:rPr>
              <a:t>}</a:t>
            </a:r>
            <a:endParaRPr lang="ar-SA"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24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2">
            <a:extLst>
              <a:ext uri="{FF2B5EF4-FFF2-40B4-BE49-F238E27FC236}">
                <a16:creationId xmlns:a16="http://schemas.microsoft.com/office/drawing/2014/main" id="{C93CB522-BB68-41E1-A81E-A3312C02EF46}"/>
              </a:ext>
            </a:extLst>
          </p:cNvPr>
          <p:cNvSpPr txBox="1">
            <a:spLocks/>
          </p:cNvSpPr>
          <p:nvPr/>
        </p:nvSpPr>
        <p:spPr>
          <a:xfrm>
            <a:off x="1371600" y="152400"/>
            <a:ext cx="7581900" cy="6705600"/>
          </a:xfrm>
          <a:prstGeom prst="rect">
            <a:avLst/>
          </a:prstGeom>
        </p:spPr>
        <p:txBody>
          <a:bodyPr vert="horz">
            <a:normAutofit lnSpcReduction="100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just"/>
            <a:r>
              <a:rPr lang="en-US" sz="2800" b="0" dirty="0">
                <a:solidFill>
                  <a:srgbClr val="0033CC"/>
                </a:solidFill>
                <a:latin typeface="Arial" panose="020B0604020202020204" pitchFamily="34" charset="0"/>
                <a:cs typeface="Arial" panose="020B0604020202020204" pitchFamily="34" charset="0"/>
              </a:rPr>
              <a:t>static</a:t>
            </a:r>
            <a:r>
              <a:rPr lang="en-US" sz="2800" b="0" dirty="0">
                <a:solidFill>
                  <a:schemeClr val="tx1"/>
                </a:solidFill>
                <a:latin typeface="Arial" panose="020B0604020202020204" pitchFamily="34" charset="0"/>
                <a:cs typeface="Arial" panose="020B0604020202020204" pitchFamily="34" charset="0"/>
              </a:rPr>
              <a:t> int method1(int a ,int b ){ </a:t>
            </a:r>
          </a:p>
          <a:p>
            <a:pPr algn="just"/>
            <a:r>
              <a:rPr lang="en-US" sz="2800" b="0" dirty="0">
                <a:solidFill>
                  <a:srgbClr val="0033CC"/>
                </a:solidFill>
                <a:latin typeface="Arial" panose="020B0604020202020204" pitchFamily="34" charset="0"/>
                <a:cs typeface="Arial" panose="020B0604020202020204" pitchFamily="34" charset="0"/>
              </a:rPr>
              <a:t>double</a:t>
            </a:r>
            <a:r>
              <a:rPr lang="en-US" sz="2800" b="0" dirty="0">
                <a:solidFill>
                  <a:schemeClr val="tx1"/>
                </a:solidFill>
                <a:latin typeface="Arial" panose="020B0604020202020204" pitchFamily="34" charset="0"/>
                <a:cs typeface="Arial" panose="020B0604020202020204" pitchFamily="34" charset="0"/>
              </a:rPr>
              <a:t> num11 ,num12; </a:t>
            </a:r>
          </a:p>
          <a:p>
            <a:pPr algn="just"/>
            <a:r>
              <a:rPr lang="en-US" sz="2800" b="0" dirty="0">
                <a:solidFill>
                  <a:schemeClr val="tx1"/>
                </a:solidFill>
                <a:latin typeface="Arial" panose="020B0604020202020204" pitchFamily="34" charset="0"/>
                <a:cs typeface="Arial" panose="020B0604020202020204" pitchFamily="34" charset="0"/>
              </a:rPr>
              <a:t>for(int counter = 0; counter &lt;= 5; counter++){ </a:t>
            </a:r>
          </a:p>
          <a:p>
            <a:pPr algn="just"/>
            <a:r>
              <a:rPr lang="en-US" sz="2800" b="0" dirty="0">
                <a:solidFill>
                  <a:schemeClr val="tx1"/>
                </a:solidFill>
                <a:latin typeface="Arial" panose="020B0604020202020204" pitchFamily="34" charset="0"/>
                <a:cs typeface="Arial" panose="020B0604020202020204" pitchFamily="34" charset="0"/>
              </a:rPr>
              <a:t>i+= counter; </a:t>
            </a:r>
          </a:p>
          <a:p>
            <a:pPr algn="just"/>
            <a:r>
              <a:rPr lang="en-US" sz="2800" b="0" dirty="0">
                <a:solidFill>
                  <a:schemeClr val="tx1"/>
                </a:solidFill>
                <a:latin typeface="Arial" panose="020B0604020202020204" pitchFamily="34" charset="0"/>
                <a:cs typeface="Arial" panose="020B0604020202020204" pitchFamily="34" charset="0"/>
              </a:rPr>
              <a:t>} </a:t>
            </a:r>
          </a:p>
          <a:p>
            <a:pPr algn="just"/>
            <a:r>
              <a:rPr lang="en-US" sz="2800" b="0" dirty="0">
                <a:solidFill>
                  <a:schemeClr val="tx1"/>
                </a:solidFill>
                <a:latin typeface="Arial" panose="020B0604020202020204" pitchFamily="34" charset="0"/>
                <a:cs typeface="Arial" panose="020B0604020202020204" pitchFamily="34" charset="0"/>
              </a:rPr>
              <a:t>return i +a + b; </a:t>
            </a:r>
          </a:p>
          <a:p>
            <a:pPr algn="just"/>
            <a:r>
              <a:rPr lang="en-US" sz="2800" b="0" dirty="0">
                <a:solidFill>
                  <a:schemeClr val="tx1"/>
                </a:solidFill>
                <a:latin typeface="Arial" panose="020B0604020202020204" pitchFamily="34" charset="0"/>
                <a:cs typeface="Arial" panose="020B0604020202020204" pitchFamily="34" charset="0"/>
              </a:rPr>
              <a:t>} </a:t>
            </a:r>
          </a:p>
          <a:p>
            <a:pPr algn="just"/>
            <a:r>
              <a:rPr lang="en-US" sz="2800" b="0" dirty="0">
                <a:solidFill>
                  <a:srgbClr val="0033CC"/>
                </a:solidFill>
                <a:latin typeface="Arial" panose="020B0604020202020204" pitchFamily="34" charset="0"/>
                <a:cs typeface="Arial" panose="020B0604020202020204" pitchFamily="34" charset="0"/>
              </a:rPr>
              <a:t>static</a:t>
            </a:r>
            <a:r>
              <a:rPr lang="en-US" sz="2800" b="0" dirty="0">
                <a:solidFill>
                  <a:schemeClr val="tx1"/>
                </a:solidFill>
                <a:latin typeface="Arial" panose="020B0604020202020204" pitchFamily="34" charset="0"/>
                <a:cs typeface="Arial" panose="020B0604020202020204" pitchFamily="34" charset="0"/>
              </a:rPr>
              <a:t> int method2 (int a1, int b1){ </a:t>
            </a:r>
          </a:p>
          <a:p>
            <a:pPr algn="just"/>
            <a:r>
              <a:rPr lang="en-US" sz="2800" b="0" dirty="0">
                <a:solidFill>
                  <a:schemeClr val="tx1"/>
                </a:solidFill>
                <a:latin typeface="Arial" panose="020B0604020202020204" pitchFamily="34" charset="0"/>
                <a:cs typeface="Arial" panose="020B0604020202020204" pitchFamily="34" charset="0"/>
              </a:rPr>
              <a:t>int num21, num22, i=0; //local variables </a:t>
            </a:r>
          </a:p>
          <a:p>
            <a:pPr algn="just"/>
            <a:r>
              <a:rPr lang="en-US" sz="2800" b="0" dirty="0">
                <a:solidFill>
                  <a:schemeClr val="tx1"/>
                </a:solidFill>
                <a:latin typeface="Arial" panose="020B0604020202020204" pitchFamily="34" charset="0"/>
                <a:cs typeface="Arial" panose="020B0604020202020204" pitchFamily="34" charset="0"/>
              </a:rPr>
              <a:t>{ </a:t>
            </a:r>
          </a:p>
          <a:p>
            <a:pPr algn="just"/>
            <a:r>
              <a:rPr lang="en-US" sz="2800" b="0" dirty="0">
                <a:solidFill>
                  <a:schemeClr val="tx1"/>
                </a:solidFill>
                <a:latin typeface="Arial" panose="020B0604020202020204" pitchFamily="34" charset="0"/>
                <a:cs typeface="Arial" panose="020B0604020202020204" pitchFamily="34" charset="0"/>
              </a:rPr>
              <a:t>String s; //local variable </a:t>
            </a:r>
          </a:p>
          <a:p>
            <a:pPr algn="just"/>
            <a:r>
              <a:rPr lang="en-US" sz="2800" b="0" dirty="0">
                <a:solidFill>
                  <a:schemeClr val="tx1"/>
                </a:solidFill>
                <a:latin typeface="Arial" panose="020B0604020202020204" pitchFamily="34" charset="0"/>
                <a:cs typeface="Arial" panose="020B0604020202020204" pitchFamily="34" charset="0"/>
              </a:rPr>
              <a:t>} </a:t>
            </a:r>
          </a:p>
          <a:p>
            <a:pPr algn="just"/>
            <a:r>
              <a:rPr lang="en-US" sz="2800" b="0" dirty="0">
                <a:solidFill>
                  <a:schemeClr val="tx1"/>
                </a:solidFill>
                <a:latin typeface="Arial" panose="020B0604020202020204" pitchFamily="34" charset="0"/>
                <a:cs typeface="Arial" panose="020B0604020202020204" pitchFamily="34" charset="0"/>
              </a:rPr>
              <a:t>return i+a1+b1;</a:t>
            </a:r>
          </a:p>
          <a:p>
            <a:pPr algn="just"/>
            <a:r>
              <a:rPr lang="en-US" sz="2800" b="0" dirty="0">
                <a:solidFill>
                  <a:schemeClr val="tx1"/>
                </a:solidFill>
                <a:latin typeface="Arial" panose="020B0604020202020204" pitchFamily="34" charset="0"/>
                <a:cs typeface="Arial" panose="020B0604020202020204" pitchFamily="34" charset="0"/>
              </a:rPr>
              <a:t>} }</a:t>
            </a:r>
            <a:endParaRPr lang="ar-SA" sz="28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99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443460-7065-44C0-931E-2074B6E74BA2}"/>
              </a:ext>
            </a:extLst>
          </p:cNvPr>
          <p:cNvSpPr txBox="1">
            <a:spLocks/>
          </p:cNvSpPr>
          <p:nvPr/>
        </p:nvSpPr>
        <p:spPr>
          <a:xfrm>
            <a:off x="190500" y="139264"/>
            <a:ext cx="8763000" cy="1676401"/>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في السطر الثاني تم تعريف المتغير </a:t>
            </a:r>
            <a:r>
              <a:rPr lang="en-US" sz="3200" b="0" dirty="0">
                <a:solidFill>
                  <a:schemeClr val="tx1"/>
                </a:solidFill>
                <a:latin typeface="Arial" panose="020B0604020202020204" pitchFamily="34" charset="0"/>
                <a:cs typeface="Arial" panose="020B0604020202020204" pitchFamily="34" charset="0"/>
              </a:rPr>
              <a:t>i</a:t>
            </a:r>
            <a:r>
              <a:rPr lang="ar-SA" sz="3200" b="0" dirty="0">
                <a:solidFill>
                  <a:schemeClr val="tx1"/>
                </a:solidFill>
                <a:latin typeface="Arial" panose="020B0604020202020204" pitchFamily="34" charset="0"/>
                <a:cs typeface="Arial" panose="020B0604020202020204" pitchFamily="34" charset="0"/>
              </a:rPr>
              <a:t> ليكون مرئي خلال على مستوى الصنف كاملا، ولأن هذا الصنف يحتوي على الطريقة </a:t>
            </a:r>
            <a:r>
              <a:rPr lang="en-US" sz="3200" b="0" dirty="0">
                <a:solidFill>
                  <a:schemeClr val="tx1"/>
                </a:solidFill>
                <a:latin typeface="Arial" panose="020B0604020202020204" pitchFamily="34" charset="0"/>
                <a:cs typeface="Arial" panose="020B0604020202020204" pitchFamily="34" charset="0"/>
              </a:rPr>
              <a:t>main </a:t>
            </a:r>
            <a:r>
              <a:rPr lang="ar-SA" sz="3200" b="0" dirty="0">
                <a:solidFill>
                  <a:schemeClr val="tx1"/>
                </a:solidFill>
                <a:latin typeface="Arial" panose="020B0604020202020204" pitchFamily="34" charset="0"/>
                <a:cs typeface="Arial" panose="020B0604020202020204" pitchFamily="34" charset="0"/>
              </a:rPr>
              <a:t> تكون فترة حياة المتغير </a:t>
            </a:r>
            <a:r>
              <a:rPr lang="en-US" sz="3200" b="0" dirty="0">
                <a:solidFill>
                  <a:schemeClr val="tx1"/>
                </a:solidFill>
                <a:latin typeface="Arial" panose="020B0604020202020204" pitchFamily="34" charset="0"/>
                <a:cs typeface="Arial" panose="020B0604020202020204" pitchFamily="34" charset="0"/>
              </a:rPr>
              <a:t>i</a:t>
            </a:r>
            <a:r>
              <a:rPr lang="ar-SA" sz="3200" b="0" dirty="0">
                <a:solidFill>
                  <a:schemeClr val="tx1"/>
                </a:solidFill>
                <a:latin typeface="Arial" panose="020B0604020202020204" pitchFamily="34" charset="0"/>
                <a:cs typeface="Arial" panose="020B0604020202020204" pitchFamily="34" charset="0"/>
              </a:rPr>
              <a:t> من بداية البرنامج إلى نهايته.</a:t>
            </a:r>
            <a:endParaRPr lang="en-GB" sz="3200" b="0" dirty="0">
              <a:solidFill>
                <a:schemeClr val="tx1"/>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FDDCBCB8-41A0-41BE-A49B-3E5A3871FD58}"/>
              </a:ext>
            </a:extLst>
          </p:cNvPr>
          <p:cNvSpPr txBox="1">
            <a:spLocks/>
          </p:cNvSpPr>
          <p:nvPr/>
        </p:nvSpPr>
        <p:spPr>
          <a:xfrm>
            <a:off x="190500" y="1743842"/>
            <a:ext cx="8763000" cy="1676401"/>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في السطر الرابع تم تعريف المتغيرين </a:t>
            </a:r>
            <a:r>
              <a:rPr lang="en-US" sz="3200" b="0" dirty="0">
                <a:solidFill>
                  <a:schemeClr val="tx1"/>
                </a:solidFill>
                <a:latin typeface="Arial" panose="020B0604020202020204" pitchFamily="34" charset="0"/>
                <a:cs typeface="Arial" panose="020B0604020202020204" pitchFamily="34" charset="0"/>
              </a:rPr>
              <a:t>x, y</a:t>
            </a:r>
            <a:r>
              <a:rPr lang="ar-SA" sz="3200" b="0" dirty="0">
                <a:solidFill>
                  <a:schemeClr val="tx1"/>
                </a:solidFill>
                <a:latin typeface="Arial" panose="020B0604020202020204" pitchFamily="34" charset="0"/>
                <a:cs typeface="Arial" panose="020B0604020202020204" pitchFamily="34" charset="0"/>
              </a:rPr>
              <a:t> كمتغيرات محلية يمكن رؤيتها داخل الطريقة </a:t>
            </a:r>
            <a:r>
              <a:rPr lang="en-US" sz="3200" b="0" dirty="0">
                <a:solidFill>
                  <a:schemeClr val="tx1"/>
                </a:solidFill>
                <a:latin typeface="Arial" panose="020B0604020202020204" pitchFamily="34" charset="0"/>
                <a:cs typeface="Arial" panose="020B0604020202020204" pitchFamily="34" charset="0"/>
              </a:rPr>
              <a:t>main</a:t>
            </a:r>
            <a:r>
              <a:rPr lang="ar-SA" sz="3200" b="0" dirty="0">
                <a:solidFill>
                  <a:schemeClr val="tx1"/>
                </a:solidFill>
                <a:latin typeface="Arial" panose="020B0604020202020204" pitchFamily="34" charset="0"/>
                <a:cs typeface="Arial" panose="020B0604020202020204" pitchFamily="34" charset="0"/>
              </a:rPr>
              <a:t> فقط، وفترة حياتها من بداية </a:t>
            </a:r>
            <a:r>
              <a:rPr lang="en-US" sz="3200" b="0" dirty="0">
                <a:solidFill>
                  <a:schemeClr val="tx1"/>
                </a:solidFill>
                <a:latin typeface="Arial" panose="020B0604020202020204" pitchFamily="34" charset="0"/>
                <a:cs typeface="Arial" panose="020B0604020202020204" pitchFamily="34" charset="0"/>
              </a:rPr>
              <a:t>main</a:t>
            </a:r>
            <a:r>
              <a:rPr lang="ar-SA" sz="3200" b="0" dirty="0">
                <a:solidFill>
                  <a:schemeClr val="tx1"/>
                </a:solidFill>
                <a:latin typeface="Arial" panose="020B0604020202020204" pitchFamily="34" charset="0"/>
                <a:cs typeface="Arial" panose="020B0604020202020204" pitchFamily="34" charset="0"/>
              </a:rPr>
              <a:t> وحتى نهايتها.</a:t>
            </a:r>
            <a:endParaRPr lang="en-GB" sz="3200" b="0" dirty="0">
              <a:solidFill>
                <a:schemeClr val="tx1"/>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34ACEACE-9D29-4152-AF1D-4A7155C8D811}"/>
              </a:ext>
            </a:extLst>
          </p:cNvPr>
          <p:cNvSpPr txBox="1">
            <a:spLocks/>
          </p:cNvSpPr>
          <p:nvPr/>
        </p:nvSpPr>
        <p:spPr>
          <a:xfrm>
            <a:off x="190500" y="3348420"/>
            <a:ext cx="8763000" cy="1676401"/>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في السطر </a:t>
            </a:r>
            <a:r>
              <a:rPr lang="en-US" sz="3200" b="0" dirty="0">
                <a:solidFill>
                  <a:schemeClr val="tx1"/>
                </a:solidFill>
                <a:latin typeface="Arial" panose="020B0604020202020204" pitchFamily="34" charset="0"/>
                <a:cs typeface="Arial" panose="020B0604020202020204" pitchFamily="34" charset="0"/>
              </a:rPr>
              <a:t>13</a:t>
            </a:r>
            <a:r>
              <a:rPr lang="ar-SA" sz="3200" b="0" dirty="0">
                <a:solidFill>
                  <a:schemeClr val="tx1"/>
                </a:solidFill>
                <a:latin typeface="Arial" panose="020B0604020202020204" pitchFamily="34" charset="0"/>
                <a:cs typeface="Arial" panose="020B0604020202020204" pitchFamily="34" charset="0"/>
              </a:rPr>
              <a:t> المعاملان </a:t>
            </a:r>
            <a:r>
              <a:rPr lang="en-US" sz="3200" b="0" dirty="0">
                <a:solidFill>
                  <a:schemeClr val="tx1"/>
                </a:solidFill>
                <a:latin typeface="Arial" panose="020B0604020202020204" pitchFamily="34" charset="0"/>
                <a:cs typeface="Arial" panose="020B0604020202020204" pitchFamily="34" charset="0"/>
              </a:rPr>
              <a:t>a, b</a:t>
            </a:r>
            <a:r>
              <a:rPr lang="ar-SA" sz="3200" b="0" dirty="0">
                <a:solidFill>
                  <a:schemeClr val="tx1"/>
                </a:solidFill>
                <a:latin typeface="Arial" panose="020B0604020202020204" pitchFamily="34" charset="0"/>
                <a:cs typeface="Arial" panose="020B0604020202020204" pitchFamily="34" charset="0"/>
              </a:rPr>
              <a:t> الخاصة بالطريقة </a:t>
            </a:r>
            <a:r>
              <a:rPr lang="en-US" sz="3200" b="0" dirty="0">
                <a:solidFill>
                  <a:schemeClr val="tx1"/>
                </a:solidFill>
                <a:latin typeface="Arial" panose="020B0604020202020204" pitchFamily="34" charset="0"/>
                <a:cs typeface="Arial" panose="020B0604020202020204" pitchFamily="34" charset="0"/>
              </a:rPr>
              <a:t>method1</a:t>
            </a:r>
            <a:r>
              <a:rPr lang="ar-SA" sz="3200" b="0" dirty="0">
                <a:solidFill>
                  <a:schemeClr val="tx1"/>
                </a:solidFill>
                <a:latin typeface="Arial" panose="020B0604020202020204" pitchFamily="34" charset="0"/>
                <a:cs typeface="Arial" panose="020B0604020202020204" pitchFamily="34" charset="0"/>
              </a:rPr>
              <a:t> مرئيين داخل الطريقة وتبدأ فترة حياتهم من استدعاء الطريقة إلى الخروج منها.</a:t>
            </a:r>
            <a:endParaRPr lang="en-GB" sz="3200" b="0" dirty="0">
              <a:solidFill>
                <a:schemeClr val="tx1"/>
              </a:solidFill>
              <a:latin typeface="Arial" panose="020B0604020202020204" pitchFamily="34" charset="0"/>
              <a:cs typeface="Arial" panose="020B0604020202020204" pitchFamily="34" charset="0"/>
            </a:endParaRPr>
          </a:p>
        </p:txBody>
      </p:sp>
      <p:sp>
        <p:nvSpPr>
          <p:cNvPr id="6" name="Subtitle 2">
            <a:extLst>
              <a:ext uri="{FF2B5EF4-FFF2-40B4-BE49-F238E27FC236}">
                <a16:creationId xmlns:a16="http://schemas.microsoft.com/office/drawing/2014/main" id="{065158CE-9A16-44F0-86CF-A1DE8100453A}"/>
              </a:ext>
            </a:extLst>
          </p:cNvPr>
          <p:cNvSpPr txBox="1">
            <a:spLocks/>
          </p:cNvSpPr>
          <p:nvPr/>
        </p:nvSpPr>
        <p:spPr>
          <a:xfrm>
            <a:off x="190500" y="4952999"/>
            <a:ext cx="8763000" cy="1676401"/>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في السطر 14 المتغيران </a:t>
            </a:r>
            <a:r>
              <a:rPr lang="en-US" sz="3200" b="0" dirty="0">
                <a:solidFill>
                  <a:schemeClr val="tx1"/>
                </a:solidFill>
                <a:latin typeface="Arial" panose="020B0604020202020204" pitchFamily="34" charset="0"/>
                <a:cs typeface="Arial" panose="020B0604020202020204" pitchFamily="34" charset="0"/>
              </a:rPr>
              <a:t>num12, num11</a:t>
            </a:r>
            <a:r>
              <a:rPr lang="ar-SA" sz="3200" b="0" dirty="0">
                <a:solidFill>
                  <a:schemeClr val="tx1"/>
                </a:solidFill>
                <a:latin typeface="Arial" panose="020B0604020202020204" pitchFamily="34" charset="0"/>
                <a:cs typeface="Arial" panose="020B0604020202020204" pitchFamily="34" charset="0"/>
              </a:rPr>
              <a:t> هما متغيرين محليين مرئيان داخل الطريقة </a:t>
            </a:r>
            <a:r>
              <a:rPr lang="en-US" sz="3200" b="0" dirty="0">
                <a:solidFill>
                  <a:schemeClr val="tx1"/>
                </a:solidFill>
                <a:latin typeface="Arial" panose="020B0604020202020204" pitchFamily="34" charset="0"/>
                <a:cs typeface="Arial" panose="020B0604020202020204" pitchFamily="34" charset="0"/>
              </a:rPr>
              <a:t>method1</a:t>
            </a:r>
            <a:r>
              <a:rPr lang="ar-SA" sz="3200" b="0" dirty="0">
                <a:solidFill>
                  <a:schemeClr val="tx1"/>
                </a:solidFill>
                <a:latin typeface="Arial" panose="020B0604020202020204" pitchFamily="34" charset="0"/>
                <a:cs typeface="Arial" panose="020B0604020202020204" pitchFamily="34" charset="0"/>
              </a:rPr>
              <a:t> وتبدأ فترة حياتهم من استدعاء الطريقة إلى الخروج منها.</a:t>
            </a:r>
            <a:endParaRPr lang="en-GB"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01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443460-7065-44C0-931E-2074B6E74BA2}"/>
              </a:ext>
            </a:extLst>
          </p:cNvPr>
          <p:cNvSpPr txBox="1">
            <a:spLocks/>
          </p:cNvSpPr>
          <p:nvPr/>
        </p:nvSpPr>
        <p:spPr>
          <a:xfrm>
            <a:off x="190500" y="1066800"/>
            <a:ext cx="8763000" cy="1232336"/>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في السطر 15 تم تعريف المتغير </a:t>
            </a:r>
            <a:r>
              <a:rPr lang="en-US" sz="3200" b="0" dirty="0">
                <a:solidFill>
                  <a:schemeClr val="tx1"/>
                </a:solidFill>
                <a:latin typeface="Arial" panose="020B0604020202020204" pitchFamily="34" charset="0"/>
                <a:cs typeface="Arial" panose="020B0604020202020204" pitchFamily="34" charset="0"/>
              </a:rPr>
              <a:t>counter</a:t>
            </a:r>
            <a:r>
              <a:rPr lang="ar-SA" sz="3200" b="0" dirty="0">
                <a:solidFill>
                  <a:schemeClr val="tx1"/>
                </a:solidFill>
                <a:latin typeface="Arial" panose="020B0604020202020204" pitchFamily="34" charset="0"/>
                <a:cs typeface="Arial" panose="020B0604020202020204" pitchFamily="34" charset="0"/>
              </a:rPr>
              <a:t> لتكون فترة حياته داخل الحلقة </a:t>
            </a:r>
            <a:r>
              <a:rPr lang="en-US" sz="3200" b="0" dirty="0">
                <a:solidFill>
                  <a:schemeClr val="tx1"/>
                </a:solidFill>
                <a:latin typeface="Arial" panose="020B0604020202020204" pitchFamily="34" charset="0"/>
                <a:cs typeface="Arial" panose="020B0604020202020204" pitchFamily="34" charset="0"/>
              </a:rPr>
              <a:t>for</a:t>
            </a:r>
            <a:r>
              <a:rPr lang="ar-SA" sz="3200" b="0" dirty="0">
                <a:solidFill>
                  <a:schemeClr val="tx1"/>
                </a:solidFill>
                <a:latin typeface="Arial" panose="020B0604020202020204" pitchFamily="34" charset="0"/>
                <a:cs typeface="Arial" panose="020B0604020202020204" pitchFamily="34" charset="0"/>
              </a:rPr>
              <a:t> وتنتهي بالخروج من المقطع </a:t>
            </a:r>
            <a:r>
              <a:rPr lang="en-US" sz="3200" b="0" dirty="0">
                <a:solidFill>
                  <a:schemeClr val="tx1"/>
                </a:solidFill>
                <a:latin typeface="Arial" panose="020B0604020202020204" pitchFamily="34" charset="0"/>
                <a:cs typeface="Arial" panose="020B0604020202020204" pitchFamily="34" charset="0"/>
              </a:rPr>
              <a:t>for</a:t>
            </a:r>
            <a:r>
              <a:rPr lang="ar-SA" sz="3200" b="0" dirty="0">
                <a:solidFill>
                  <a:schemeClr val="tx1"/>
                </a:solidFill>
                <a:latin typeface="Arial" panose="020B0604020202020204" pitchFamily="34" charset="0"/>
                <a:cs typeface="Arial" panose="020B0604020202020204" pitchFamily="34" charset="0"/>
              </a:rPr>
              <a:t>.</a:t>
            </a:r>
            <a:endParaRPr lang="en-GB" sz="3200" b="0" dirty="0">
              <a:solidFill>
                <a:schemeClr val="tx1"/>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FDDCBCB8-41A0-41BE-A49B-3E5A3871FD58}"/>
              </a:ext>
            </a:extLst>
          </p:cNvPr>
          <p:cNvSpPr txBox="1">
            <a:spLocks/>
          </p:cNvSpPr>
          <p:nvPr/>
        </p:nvSpPr>
        <p:spPr>
          <a:xfrm>
            <a:off x="190500" y="2626711"/>
            <a:ext cx="8763000" cy="1604578"/>
          </a:xfrm>
          <a:prstGeom prst="rect">
            <a:avLst/>
          </a:prstGeom>
        </p:spPr>
        <p:txBody>
          <a:bodyPr vert="horz">
            <a:normAutofit fontScale="925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b="0" dirty="0">
                <a:solidFill>
                  <a:schemeClr val="tx1"/>
                </a:solidFill>
                <a:latin typeface="Arial" panose="020B0604020202020204" pitchFamily="34" charset="0"/>
                <a:cs typeface="Arial" panose="020B0604020202020204" pitchFamily="34" charset="0"/>
              </a:rPr>
              <a:t>في السطر 22 تم تعريف متغيرات محلية خاصة بالطريقة </a:t>
            </a:r>
            <a:r>
              <a:rPr lang="en-US" sz="3200" b="0" dirty="0">
                <a:solidFill>
                  <a:schemeClr val="tx1"/>
                </a:solidFill>
                <a:latin typeface="Arial" panose="020B0604020202020204" pitchFamily="34" charset="0"/>
                <a:cs typeface="Arial" panose="020B0604020202020204" pitchFamily="34" charset="0"/>
              </a:rPr>
              <a:t>method2</a:t>
            </a:r>
            <a:r>
              <a:rPr lang="ar-SA" sz="3200" b="0" dirty="0">
                <a:solidFill>
                  <a:schemeClr val="tx1"/>
                </a:solidFill>
                <a:latin typeface="Arial" panose="020B0604020202020204" pitchFamily="34" charset="0"/>
                <a:cs typeface="Arial" panose="020B0604020202020204" pitchFamily="34" charset="0"/>
              </a:rPr>
              <a:t> ومنها المتغير </a:t>
            </a:r>
            <a:r>
              <a:rPr lang="en-US" sz="3200" b="0" dirty="0">
                <a:solidFill>
                  <a:schemeClr val="tx1"/>
                </a:solidFill>
                <a:latin typeface="Arial" panose="020B0604020202020204" pitchFamily="34" charset="0"/>
                <a:cs typeface="Arial" panose="020B0604020202020204" pitchFamily="34" charset="0"/>
              </a:rPr>
              <a:t>i</a:t>
            </a:r>
            <a:r>
              <a:rPr lang="ar-SA" sz="3200" b="0" dirty="0">
                <a:solidFill>
                  <a:schemeClr val="tx1"/>
                </a:solidFill>
                <a:latin typeface="Arial" panose="020B0604020202020204" pitchFamily="34" charset="0"/>
                <a:cs typeface="Arial" panose="020B0604020202020204" pitchFamily="34" charset="0"/>
              </a:rPr>
              <a:t> ونلاحظ أن اسمه مطابق للمتغير المعرف على مستوى الصنف، ولهذا فهو يلغي رؤية المتغير المعرف على مستوى الصنف.</a:t>
            </a:r>
            <a:endParaRPr lang="en-GB"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873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3A4D0792-9FA0-466E-9779-3BE92D195140}"/>
              </a:ext>
            </a:extLst>
          </p:cNvPr>
          <p:cNvSpPr txBox="1">
            <a:spLocks/>
          </p:cNvSpPr>
          <p:nvPr/>
        </p:nvSpPr>
        <p:spPr>
          <a:xfrm>
            <a:off x="152400" y="228600"/>
            <a:ext cx="8763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0033CC"/>
                </a:solidFill>
                <a:latin typeface="Arial" panose="020B0604020202020204" pitchFamily="34" charset="0"/>
                <a:cs typeface="Arial" panose="020B0604020202020204" pitchFamily="34" charset="0"/>
              </a:rPr>
              <a:t>الاستدعاء الذاتي للطرق:</a:t>
            </a:r>
            <a:endParaRPr lang="en-GB" sz="3200" dirty="0">
              <a:solidFill>
                <a:srgbClr val="0033CC"/>
              </a:solidFill>
              <a:latin typeface="Arial" panose="020B0604020202020204" pitchFamily="34" charset="0"/>
              <a:cs typeface="Arial" panose="020B0604020202020204" pitchFamily="34" charset="0"/>
            </a:endParaRPr>
          </a:p>
        </p:txBody>
      </p:sp>
      <p:sp>
        <p:nvSpPr>
          <p:cNvPr id="12" name="Subtitle 2">
            <a:extLst>
              <a:ext uri="{FF2B5EF4-FFF2-40B4-BE49-F238E27FC236}">
                <a16:creationId xmlns:a16="http://schemas.microsoft.com/office/drawing/2014/main" id="{F4AF7241-C796-45C0-B071-4DD74986AC6D}"/>
              </a:ext>
            </a:extLst>
          </p:cNvPr>
          <p:cNvSpPr txBox="1">
            <a:spLocks/>
          </p:cNvSpPr>
          <p:nvPr/>
        </p:nvSpPr>
        <p:spPr>
          <a:xfrm>
            <a:off x="152400" y="787878"/>
            <a:ext cx="8763000" cy="2412522"/>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a:solidFill>
                  <a:schemeClr val="tx1"/>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المقصود بالاستدعاء الذاتي أن تقوم الطريقة باستدعاء نفسها بنفسها.</a:t>
            </a:r>
          </a:p>
          <a:p>
            <a:pPr algn="r" rtl="1"/>
            <a:r>
              <a:rPr lang="ar-SA" sz="3200" b="0" dirty="0">
                <a:solidFill>
                  <a:schemeClr val="tx1"/>
                </a:solidFill>
                <a:latin typeface="Arial" panose="020B0604020202020204" pitchFamily="34" charset="0"/>
                <a:cs typeface="Arial" panose="020B0604020202020204" pitchFamily="34" charset="0"/>
              </a:rPr>
              <a:t>تستخدم في كثير من المسائل.</a:t>
            </a:r>
          </a:p>
          <a:p>
            <a:pPr algn="r" rtl="1"/>
            <a:r>
              <a:rPr lang="ar-SA" sz="3200" b="0" dirty="0">
                <a:solidFill>
                  <a:schemeClr val="tx1"/>
                </a:solidFill>
                <a:latin typeface="Arial" panose="020B0604020202020204" pitchFamily="34" charset="0"/>
                <a:cs typeface="Arial" panose="020B0604020202020204" pitchFamily="34" charset="0"/>
              </a:rPr>
              <a:t>يستعاض بها عن جمل التكرار.</a:t>
            </a:r>
          </a:p>
        </p:txBody>
      </p:sp>
      <p:sp>
        <p:nvSpPr>
          <p:cNvPr id="4" name="Subtitle 2">
            <a:extLst>
              <a:ext uri="{FF2B5EF4-FFF2-40B4-BE49-F238E27FC236}">
                <a16:creationId xmlns:a16="http://schemas.microsoft.com/office/drawing/2014/main" id="{BACD2A3B-F376-4796-A138-F9ED3ED41973}"/>
              </a:ext>
            </a:extLst>
          </p:cNvPr>
          <p:cNvSpPr txBox="1">
            <a:spLocks/>
          </p:cNvSpPr>
          <p:nvPr/>
        </p:nvSpPr>
        <p:spPr>
          <a:xfrm>
            <a:off x="152400" y="3200400"/>
            <a:ext cx="8763000" cy="63547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ar-SA" sz="3200" dirty="0">
                <a:solidFill>
                  <a:srgbClr val="C00000"/>
                </a:solidFill>
                <a:latin typeface="Arial" panose="020B0604020202020204" pitchFamily="34" charset="0"/>
                <a:cs typeface="Arial" panose="020B0604020202020204" pitchFamily="34" charset="0"/>
              </a:rPr>
              <a:t>مثال:</a:t>
            </a:r>
            <a:endParaRPr lang="en-GB" sz="3200" dirty="0">
              <a:solidFill>
                <a:srgbClr val="C00000"/>
              </a:solidFill>
              <a:latin typeface="Arial" panose="020B0604020202020204" pitchFamily="34" charset="0"/>
              <a:cs typeface="Arial" panose="020B0604020202020204" pitchFamily="34" charset="0"/>
            </a:endParaRPr>
          </a:p>
        </p:txBody>
      </p:sp>
      <p:sp>
        <p:nvSpPr>
          <p:cNvPr id="5" name="Subtitle 2">
            <a:extLst>
              <a:ext uri="{FF2B5EF4-FFF2-40B4-BE49-F238E27FC236}">
                <a16:creationId xmlns:a16="http://schemas.microsoft.com/office/drawing/2014/main" id="{A8340D5C-A5E5-4E49-96DE-9A7E125E59DD}"/>
              </a:ext>
            </a:extLst>
          </p:cNvPr>
          <p:cNvSpPr txBox="1">
            <a:spLocks/>
          </p:cNvSpPr>
          <p:nvPr/>
        </p:nvSpPr>
        <p:spPr>
          <a:xfrm>
            <a:off x="144517" y="3835878"/>
            <a:ext cx="8763000" cy="2412522"/>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rtl="1"/>
            <a:r>
              <a:rPr lang="en-US" sz="3200" b="0" dirty="0">
                <a:solidFill>
                  <a:schemeClr val="tx1"/>
                </a:solidFill>
                <a:latin typeface="Arial" panose="020B0604020202020204" pitchFamily="34" charset="0"/>
                <a:cs typeface="Arial" panose="020B0604020202020204" pitchFamily="34" charset="0"/>
              </a:rPr>
              <a:t>	</a:t>
            </a:r>
            <a:r>
              <a:rPr lang="ar-SA" sz="3200" b="0" dirty="0">
                <a:solidFill>
                  <a:schemeClr val="tx1"/>
                </a:solidFill>
                <a:latin typeface="Arial" panose="020B0604020202020204" pitchFamily="34" charset="0"/>
                <a:cs typeface="Arial" panose="020B0604020202020204" pitchFamily="34" charset="0"/>
              </a:rPr>
              <a:t>ايجاد مضروب لعدد معين.</a:t>
            </a:r>
          </a:p>
          <a:p>
            <a:pPr algn="r" rtl="1"/>
            <a:r>
              <a:rPr lang="ar-SA" sz="3200" b="0" dirty="0">
                <a:solidFill>
                  <a:schemeClr val="tx1"/>
                </a:solidFill>
                <a:latin typeface="Arial" panose="020B0604020202020204" pitchFamily="34" charset="0"/>
                <a:cs typeface="Arial" panose="020B0604020202020204" pitchFamily="34" charset="0"/>
              </a:rPr>
              <a:t>مثلا: مضروب 5 =5*4*3*2*1</a:t>
            </a:r>
          </a:p>
        </p:txBody>
      </p:sp>
    </p:spTree>
    <p:extLst>
      <p:ext uri="{BB962C8B-B14F-4D97-AF65-F5344CB8AC3E}">
        <p14:creationId xmlns:p14="http://schemas.microsoft.com/office/powerpoint/2010/main" val="20859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A4B69D-9E2C-4978-A358-E4066F191876}"/>
              </a:ext>
            </a:extLst>
          </p:cNvPr>
          <p:cNvSpPr/>
          <p:nvPr/>
        </p:nvSpPr>
        <p:spPr>
          <a:xfrm>
            <a:off x="228600" y="0"/>
            <a:ext cx="8915400" cy="6858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2">
            <a:extLst>
              <a:ext uri="{FF2B5EF4-FFF2-40B4-BE49-F238E27FC236}">
                <a16:creationId xmlns:a16="http://schemas.microsoft.com/office/drawing/2014/main" id="{04431A34-E597-4271-9EAD-93B06D493CF7}"/>
              </a:ext>
            </a:extLst>
          </p:cNvPr>
          <p:cNvSpPr txBox="1">
            <a:spLocks/>
          </p:cNvSpPr>
          <p:nvPr/>
        </p:nvSpPr>
        <p:spPr>
          <a:xfrm>
            <a:off x="285750" y="533400"/>
            <a:ext cx="8801100" cy="54102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sz="3200" b="0" dirty="0">
                <a:solidFill>
                  <a:srgbClr val="0033CC"/>
                </a:solidFill>
                <a:latin typeface="Arial" panose="020B0604020202020204" pitchFamily="34" charset="0"/>
                <a:cs typeface="Arial" panose="020B0604020202020204" pitchFamily="34" charset="0"/>
              </a:rPr>
              <a:t>import</a:t>
            </a:r>
            <a:r>
              <a:rPr lang="en-US" sz="3200" b="0" dirty="0">
                <a:solidFill>
                  <a:srgbClr val="FF0000"/>
                </a:solidFill>
                <a:latin typeface="Arial" panose="020B0604020202020204" pitchFamily="34" charset="0"/>
                <a:cs typeface="Arial" panose="020B0604020202020204" pitchFamily="34" charset="0"/>
              </a:rPr>
              <a:t>  </a:t>
            </a:r>
            <a:r>
              <a:rPr lang="en-US" sz="3200" b="0" dirty="0" err="1">
                <a:solidFill>
                  <a:schemeClr val="tx1"/>
                </a:solidFill>
                <a:latin typeface="Arial" panose="020B0604020202020204" pitchFamily="34" charset="0"/>
                <a:cs typeface="Arial" panose="020B0604020202020204" pitchFamily="34" charset="0"/>
              </a:rPr>
              <a:t>java.util.Scanner</a:t>
            </a:r>
            <a:r>
              <a:rPr lang="en-US" sz="3200" b="0" dirty="0">
                <a:solidFill>
                  <a:schemeClr val="tx1"/>
                </a:solidFill>
                <a:latin typeface="Arial" panose="020B0604020202020204" pitchFamily="34" charset="0"/>
                <a:cs typeface="Arial" panose="020B0604020202020204" pitchFamily="34" charset="0"/>
              </a:rPr>
              <a:t>;</a:t>
            </a:r>
          </a:p>
          <a:p>
            <a:pPr algn="l"/>
            <a:r>
              <a:rPr lang="en-US" sz="3200" b="0" dirty="0">
                <a:solidFill>
                  <a:srgbClr val="0033CC"/>
                </a:solidFill>
                <a:latin typeface="Arial" panose="020B0604020202020204" pitchFamily="34" charset="0"/>
                <a:cs typeface="Arial" panose="020B0604020202020204" pitchFamily="34" charset="0"/>
              </a:rPr>
              <a:t>public class </a:t>
            </a:r>
            <a:r>
              <a:rPr lang="en-US" sz="3200" b="0" dirty="0">
                <a:solidFill>
                  <a:schemeClr val="tx1"/>
                </a:solidFill>
                <a:latin typeface="Arial" panose="020B0604020202020204" pitchFamily="34" charset="0"/>
                <a:cs typeface="Arial" panose="020B0604020202020204" pitchFamily="34" charset="0"/>
              </a:rPr>
              <a:t>factorial { </a:t>
            </a:r>
            <a:endParaRPr lang="ar-SA" sz="3200" b="0" dirty="0">
              <a:solidFill>
                <a:schemeClr val="tx1"/>
              </a:solidFill>
              <a:latin typeface="Arial" panose="020B0604020202020204" pitchFamily="34" charset="0"/>
              <a:cs typeface="Arial" panose="020B0604020202020204" pitchFamily="34" charset="0"/>
            </a:endParaRPr>
          </a:p>
          <a:p>
            <a:pPr algn="l"/>
            <a:r>
              <a:rPr lang="en-US" sz="3200" b="0" dirty="0">
                <a:solidFill>
                  <a:srgbClr val="0033CC"/>
                </a:solidFill>
                <a:latin typeface="Arial" panose="020B0604020202020204" pitchFamily="34" charset="0"/>
                <a:cs typeface="Arial" panose="020B0604020202020204" pitchFamily="34" charset="0"/>
              </a:rPr>
              <a:t>public static void </a:t>
            </a:r>
            <a:r>
              <a:rPr lang="en-US" sz="3200" b="0" dirty="0">
                <a:solidFill>
                  <a:schemeClr val="tx1"/>
                </a:solidFill>
                <a:latin typeface="Arial" panose="020B0604020202020204" pitchFamily="34" charset="0"/>
                <a:cs typeface="Arial" panose="020B0604020202020204" pitchFamily="34" charset="0"/>
              </a:rPr>
              <a:t>main (String </a:t>
            </a:r>
            <a:r>
              <a:rPr lang="en-US" sz="3200" b="0" dirty="0" err="1">
                <a:solidFill>
                  <a:schemeClr val="tx1"/>
                </a:solidFill>
                <a:latin typeface="Arial" panose="020B0604020202020204" pitchFamily="34" charset="0"/>
                <a:cs typeface="Arial" panose="020B0604020202020204" pitchFamily="34" charset="0"/>
              </a:rPr>
              <a:t>args</a:t>
            </a:r>
            <a:r>
              <a:rPr lang="en-US" sz="3200" b="0" dirty="0">
                <a:solidFill>
                  <a:schemeClr val="tx1"/>
                </a:solidFill>
                <a:latin typeface="Arial" panose="020B0604020202020204" pitchFamily="34" charset="0"/>
                <a:cs typeface="Arial" panose="020B0604020202020204" pitchFamily="34" charset="0"/>
              </a:rPr>
              <a:t>[ ]){ </a:t>
            </a:r>
            <a:endParaRPr lang="ar-SA" sz="3200" b="0" dirty="0">
              <a:solidFill>
                <a:schemeClr val="tx1"/>
              </a:solidFill>
              <a:latin typeface="Arial" panose="020B0604020202020204" pitchFamily="34" charset="0"/>
              <a:cs typeface="Arial" panose="020B0604020202020204" pitchFamily="34" charset="0"/>
            </a:endParaRPr>
          </a:p>
          <a:p>
            <a:r>
              <a:rPr lang="en-US" sz="3200" b="0" dirty="0">
                <a:solidFill>
                  <a:schemeClr val="tx1"/>
                </a:solidFill>
                <a:latin typeface="Arial" panose="020B0604020202020204" pitchFamily="34" charset="0"/>
                <a:cs typeface="Arial" panose="020B0604020202020204" pitchFamily="34" charset="0"/>
              </a:rPr>
              <a:t>int num1, fac_of_num1; </a:t>
            </a:r>
            <a:endParaRPr lang="ar-SA" sz="3200" b="0" dirty="0">
              <a:solidFill>
                <a:schemeClr val="tx1"/>
              </a:solidFill>
              <a:latin typeface="Arial" panose="020B0604020202020204" pitchFamily="34" charset="0"/>
              <a:cs typeface="Arial" panose="020B0604020202020204" pitchFamily="34" charset="0"/>
            </a:endParaRPr>
          </a:p>
          <a:p>
            <a:r>
              <a:rPr lang="en-US" sz="3200" b="0" dirty="0">
                <a:solidFill>
                  <a:schemeClr val="tx1"/>
                </a:solidFill>
                <a:latin typeface="Arial" panose="020B0604020202020204" pitchFamily="34" charset="0"/>
                <a:cs typeface="Arial" panose="020B0604020202020204" pitchFamily="34" charset="0"/>
              </a:rPr>
              <a:t>Scanner input = new Scanner(System.in);</a:t>
            </a:r>
          </a:p>
          <a:p>
            <a:r>
              <a:rPr lang="en-US" sz="3200" b="0" dirty="0">
                <a:solidFill>
                  <a:schemeClr val="tx1"/>
                </a:solidFill>
                <a:latin typeface="Arial" panose="020B0604020202020204" pitchFamily="34" charset="0"/>
                <a:cs typeface="Arial" panose="020B0604020202020204" pitchFamily="34" charset="0"/>
              </a:rPr>
              <a:t>num1 = </a:t>
            </a:r>
            <a:r>
              <a:rPr lang="en-US" sz="3200" b="0" dirty="0" err="1">
                <a:solidFill>
                  <a:schemeClr val="tx1"/>
                </a:solidFill>
                <a:latin typeface="Arial" panose="020B0604020202020204" pitchFamily="34" charset="0"/>
                <a:cs typeface="Arial" panose="020B0604020202020204" pitchFamily="34" charset="0"/>
              </a:rPr>
              <a:t>input.nextInt</a:t>
            </a:r>
            <a:r>
              <a:rPr lang="en-US" sz="3200" b="0" dirty="0">
                <a:solidFill>
                  <a:schemeClr val="tx1"/>
                </a:solidFill>
                <a:latin typeface="Arial" panose="020B0604020202020204" pitchFamily="34" charset="0"/>
                <a:cs typeface="Arial" panose="020B0604020202020204" pitchFamily="34" charset="0"/>
              </a:rPr>
              <a:t>();</a:t>
            </a:r>
            <a:endParaRPr lang="ar-SA" sz="3200" b="0" dirty="0">
              <a:solidFill>
                <a:schemeClr val="tx1"/>
              </a:solidFill>
              <a:latin typeface="Arial" panose="020B0604020202020204" pitchFamily="34" charset="0"/>
              <a:cs typeface="Arial" panose="020B0604020202020204" pitchFamily="34" charset="0"/>
            </a:endParaRPr>
          </a:p>
          <a:p>
            <a:r>
              <a:rPr lang="en-US" sz="3200" b="0" dirty="0">
                <a:solidFill>
                  <a:schemeClr val="tx1"/>
                </a:solidFill>
                <a:latin typeface="Arial" panose="020B0604020202020204" pitchFamily="34" charset="0"/>
                <a:cs typeface="Arial" panose="020B0604020202020204" pitchFamily="34" charset="0"/>
              </a:rPr>
              <a:t>fac_of_num1 = fact(num1); </a:t>
            </a:r>
          </a:p>
          <a:p>
            <a:r>
              <a:rPr lang="en-US" sz="3200" b="0" dirty="0" err="1">
                <a:solidFill>
                  <a:schemeClr val="tx1"/>
                </a:solidFill>
                <a:latin typeface="Arial" panose="020B0604020202020204" pitchFamily="34" charset="0"/>
                <a:cs typeface="Arial" panose="020B0604020202020204" pitchFamily="34" charset="0"/>
              </a:rPr>
              <a:t>System.out.println</a:t>
            </a:r>
            <a:r>
              <a:rPr lang="en-US" sz="3200" b="0" dirty="0">
                <a:solidFill>
                  <a:schemeClr val="tx1"/>
                </a:solidFill>
                <a:latin typeface="Arial" panose="020B0604020202020204" pitchFamily="34" charset="0"/>
                <a:cs typeface="Arial" panose="020B0604020202020204" pitchFamily="34" charset="0"/>
              </a:rPr>
              <a:t>(</a:t>
            </a:r>
            <a:r>
              <a:rPr lang="en-US" sz="3200" b="0" dirty="0">
                <a:solidFill>
                  <a:srgbClr val="00B050"/>
                </a:solidFill>
                <a:latin typeface="Arial" panose="020B0604020202020204" pitchFamily="34" charset="0"/>
                <a:cs typeface="Arial" panose="020B0604020202020204" pitchFamily="34" charset="0"/>
              </a:rPr>
              <a:t>num1</a:t>
            </a:r>
            <a:r>
              <a:rPr lang="en-US" sz="3200" b="0" dirty="0">
                <a:solidFill>
                  <a:schemeClr val="tx1"/>
                </a:solidFill>
                <a:latin typeface="Arial" panose="020B0604020202020204" pitchFamily="34" charset="0"/>
                <a:cs typeface="Arial" panose="020B0604020202020204" pitchFamily="34" charset="0"/>
              </a:rPr>
              <a:t>+</a:t>
            </a:r>
            <a:r>
              <a:rPr lang="en-US" sz="3200" b="0" dirty="0">
                <a:solidFill>
                  <a:srgbClr val="C00000"/>
                </a:solidFill>
                <a:latin typeface="Arial" panose="020B0604020202020204" pitchFamily="34" charset="0"/>
                <a:cs typeface="Arial" panose="020B0604020202020204" pitchFamily="34" charset="0"/>
              </a:rPr>
              <a:t>"! =" </a:t>
            </a:r>
            <a:r>
              <a:rPr lang="en-US" sz="3200" b="0" dirty="0">
                <a:solidFill>
                  <a:schemeClr val="tx1"/>
                </a:solidFill>
                <a:latin typeface="Arial" panose="020B0604020202020204" pitchFamily="34" charset="0"/>
                <a:cs typeface="Arial" panose="020B0604020202020204" pitchFamily="34" charset="0"/>
              </a:rPr>
              <a:t>+ fac_of_num1);</a:t>
            </a:r>
          </a:p>
          <a:p>
            <a:r>
              <a:rPr lang="en-US" sz="3200" b="0" dirty="0">
                <a:solidFill>
                  <a:schemeClr val="tx1"/>
                </a:solidFill>
                <a:latin typeface="Arial" panose="020B0604020202020204" pitchFamily="34" charset="0"/>
                <a:cs typeface="Arial" panose="020B0604020202020204" pitchFamily="34" charset="0"/>
              </a:rPr>
              <a:t>} </a:t>
            </a:r>
            <a:endParaRPr lang="ar-SA" sz="32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68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Wisp">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9922</TotalTime>
  <Words>813</Words>
  <Application>Microsoft Office PowerPoint</Application>
  <PresentationFormat>On-screen Show (4:3)</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tamir</dc:creator>
  <cp:lastModifiedBy>hamim</cp:lastModifiedBy>
  <cp:revision>253</cp:revision>
  <dcterms:created xsi:type="dcterms:W3CDTF">2006-08-16T00:00:00Z</dcterms:created>
  <dcterms:modified xsi:type="dcterms:W3CDTF">2024-11-10T17:10:40Z</dcterms:modified>
</cp:coreProperties>
</file>