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56" r:id="rId1"/>
  </p:sldMasterIdLst>
  <p:handoutMasterIdLst>
    <p:handoutMasterId r:id="rId22"/>
  </p:handoutMasterIdLst>
  <p:sldIdLst>
    <p:sldId id="268" r:id="rId2"/>
    <p:sldId id="291" r:id="rId3"/>
    <p:sldId id="256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63" r:id="rId16"/>
    <p:sldId id="264" r:id="rId17"/>
    <p:sldId id="265" r:id="rId18"/>
    <p:sldId id="277" r:id="rId19"/>
    <p:sldId id="274" r:id="rId20"/>
    <p:sldId id="290" r:id="rId21"/>
  </p:sldIdLst>
  <p:sldSz cx="9144000" cy="6858000" type="screen4x3"/>
  <p:notesSz cx="6834188" cy="9979025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4380"/>
    <p:restoredTop sz="94660"/>
  </p:normalViewPr>
  <p:slideViewPr>
    <p:cSldViewPr>
      <p:cViewPr>
        <p:scale>
          <a:sx n="75" d="100"/>
          <a:sy n="75" d="100"/>
        </p:scale>
        <p:origin x="-123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72707" y="0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quarter" idx="1"/>
          </p:nvPr>
        </p:nvSpPr>
        <p:spPr>
          <a:xfrm>
            <a:off x="1583" y="0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610E7878-2A61-42F4-BFF1-79A4D9B12A14}" type="datetimeFigureOut">
              <a:rPr lang="ar-SA" smtClean="0"/>
              <a:pPr/>
              <a:t>24/12/45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2"/>
          </p:nvPr>
        </p:nvSpPr>
        <p:spPr>
          <a:xfrm>
            <a:off x="3872707" y="9478342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3"/>
          </p:nvPr>
        </p:nvSpPr>
        <p:spPr>
          <a:xfrm>
            <a:off x="1583" y="9478342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5165D166-C8D4-455C-9305-57F739EE4955}" type="slidenum">
              <a:rPr lang="ar-SA" smtClean="0"/>
              <a:pPr/>
              <a:t>‹#›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عنوان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9" name="عنوان فرعي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ar-SA" smtClean="0"/>
              <a:t>انقر لتحرير نمط العنوان الثانوي الرئيسي</a:t>
            </a:r>
            <a:endParaRPr kumimoji="0" lang="en-US"/>
          </a:p>
        </p:txBody>
      </p:sp>
      <p:sp>
        <p:nvSpPr>
          <p:cNvPr id="28" name="عنصر نائب للتاريخ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B2398B1-0842-4062-83E5-C516E5214AA0}" type="datetimeFigureOut">
              <a:rPr lang="ar-SA" smtClean="0"/>
              <a:pPr/>
              <a:t>24/12/45</a:t>
            </a:fld>
            <a:endParaRPr lang="ar-SA"/>
          </a:p>
        </p:txBody>
      </p:sp>
      <p:sp>
        <p:nvSpPr>
          <p:cNvPr id="17" name="عنصر نائب للتذييل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ar-SA"/>
          </a:p>
        </p:txBody>
      </p:sp>
      <p:sp>
        <p:nvSpPr>
          <p:cNvPr id="10" name="مستطيل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مستطيل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مستطيل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مستطيل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رابط مستقيم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رابط مستقيم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رابط مستقيم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رابط مستقيم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رابط مستقيم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رابط مستقيم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مستطيل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شكل بيضاوي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شكل بيضاوي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شكل بيضاوي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شكل بيضاوي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شكل بيضاوي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عنصر نائب لرقم الشريحة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4FD5D22-1287-4E2B-9F01-713B47D6F101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98B1-0842-4062-83E5-C516E5214AA0}" type="datetimeFigureOut">
              <a:rPr lang="ar-SA" smtClean="0"/>
              <a:pPr/>
              <a:t>24/12/45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5D22-1287-4E2B-9F01-713B47D6F101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98B1-0842-4062-83E5-C516E5214AA0}" type="datetimeFigureOut">
              <a:rPr lang="ar-SA" smtClean="0"/>
              <a:pPr/>
              <a:t>24/12/45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5D22-1287-4E2B-9F01-713B47D6F101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8" name="عنصر نائب للمحتوى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B2398B1-0842-4062-83E5-C516E5214AA0}" type="datetimeFigureOut">
              <a:rPr lang="ar-SA" smtClean="0"/>
              <a:pPr/>
              <a:t>24/12/45</a:t>
            </a:fld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4FD5D22-1287-4E2B-9F01-713B47D6F101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10" name="عنصر نائب للتذييل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ar-S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عنوان المقط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B2398B1-0842-4062-83E5-C516E5214AA0}" type="datetimeFigureOut">
              <a:rPr lang="ar-SA" smtClean="0"/>
              <a:pPr/>
              <a:t>24/12/45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ar-SA"/>
          </a:p>
        </p:txBody>
      </p:sp>
      <p:sp>
        <p:nvSpPr>
          <p:cNvPr id="9" name="مستطيل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مستطيل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مستطيل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مستطيل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رابط مستقيم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رابط مستقيم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رابط مستقيم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رابط مستقيم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رابط مستقيم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مستطيل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شكل بيضاوي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شكل بيضاوي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شكل بيضاوي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شكل بيضاوي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شكل بيضاوي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رابط مستقيم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4FD5D22-1287-4E2B-9F01-713B47D6F101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98B1-0842-4062-83E5-C516E5214AA0}" type="datetimeFigureOut">
              <a:rPr lang="ar-SA" smtClean="0"/>
              <a:pPr/>
              <a:t>24/12/45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5D22-1287-4E2B-9F01-713B47D6F101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9" name="عنصر نائب للمحتوى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11" name="عنصر نائب للمحتوى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98B1-0842-4062-83E5-C516E5214AA0}" type="datetimeFigureOut">
              <a:rPr lang="ar-SA" smtClean="0"/>
              <a:pPr/>
              <a:t>24/12/45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5D22-1287-4E2B-9F01-713B47D6F101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11" name="عنصر نائب للمحتوى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13" name="عنصر نائب للمحتوى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12" name="عنصر نائب للنص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14" name="عنصر نائب للنص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6" name="عنصر نائب للتاريخ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B2398B1-0842-4062-83E5-C516E5214AA0}" type="datetimeFigureOut">
              <a:rPr lang="ar-SA" smtClean="0"/>
              <a:pPr/>
              <a:t>24/12/45</a:t>
            </a:fld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4FD5D22-1287-4E2B-9F01-713B47D6F101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ar-S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98B1-0842-4062-83E5-C516E5214AA0}" type="datetimeFigureOut">
              <a:rPr lang="ar-SA" smtClean="0"/>
              <a:pPr/>
              <a:t>24/12/45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5D22-1287-4E2B-9F01-713B47D6F101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محتوى ذو تسمية توضيحي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رابط مستقيم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8" name="رابط مستقيم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رابط مستقيم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رابط مستقيم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مستطيل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رابط مستقيم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شكل بيضاوي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عنصر نائب للمحتوى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21" name="عنصر نائب للتاريخ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B2398B1-0842-4062-83E5-C516E5214AA0}" type="datetimeFigureOut">
              <a:rPr lang="ar-SA" smtClean="0"/>
              <a:pPr/>
              <a:t>24/12/45</a:t>
            </a:fld>
            <a:endParaRPr lang="ar-SA"/>
          </a:p>
        </p:txBody>
      </p:sp>
      <p:sp>
        <p:nvSpPr>
          <p:cNvPr id="22" name="عنصر نائب لرقم الشريحة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4FD5D22-1287-4E2B-9F01-713B47D6F101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23" name="عنصر نائب للتذييل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ar-S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رابط مستقيم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شكل بيضاوي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ar-SA" smtClean="0"/>
              <a:t>انقر فوق الرمز لإضافة صورة</a:t>
            </a:r>
            <a:endParaRPr kumimoji="0" lang="en-US" dirty="0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10" name="رابط مستقيم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مستطيل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رابط مستقيم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رابط مستقيم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رابط مستقيم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عنصر نائب للتاريخ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B2398B1-0842-4062-83E5-C516E5214AA0}" type="datetimeFigureOut">
              <a:rPr lang="ar-SA" smtClean="0"/>
              <a:pPr/>
              <a:t>24/12/45</a:t>
            </a:fld>
            <a:endParaRPr lang="ar-SA"/>
          </a:p>
        </p:txBody>
      </p:sp>
      <p:sp>
        <p:nvSpPr>
          <p:cNvPr id="18" name="عنصر نائب لرقم الشريحة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4FD5D22-1287-4E2B-9F01-713B47D6F101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21" name="عنصر نائب للتذييل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ar-S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رابط مستقيم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عنصر نائب للعنوان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13" name="عنصر نائب للنص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  <a:p>
            <a:pPr lvl="1" eaLnBrk="1" latinLnBrk="0" hangingPunct="1"/>
            <a:r>
              <a:rPr kumimoji="0" lang="ar-SA" smtClean="0"/>
              <a:t>المستوى الثاني</a:t>
            </a:r>
          </a:p>
          <a:p>
            <a:pPr lvl="2" eaLnBrk="1" latinLnBrk="0" hangingPunct="1"/>
            <a:r>
              <a:rPr kumimoji="0" lang="ar-SA" smtClean="0"/>
              <a:t>المستوى الثالث</a:t>
            </a:r>
          </a:p>
          <a:p>
            <a:pPr lvl="3" eaLnBrk="1" latinLnBrk="0" hangingPunct="1"/>
            <a:r>
              <a:rPr kumimoji="0" lang="ar-SA" smtClean="0"/>
              <a:t>المستوى الرابع</a:t>
            </a:r>
          </a:p>
          <a:p>
            <a:pPr lvl="4" eaLnBrk="1" latinLnBrk="0" hangingPunct="1"/>
            <a:r>
              <a:rPr kumimoji="0" lang="ar-SA" smtClean="0"/>
              <a:t>المستوى الخامس</a:t>
            </a:r>
            <a:endParaRPr kumimoji="0" lang="en-US"/>
          </a:p>
        </p:txBody>
      </p:sp>
      <p:sp>
        <p:nvSpPr>
          <p:cNvPr id="14" name="عنصر نائب للتاريخ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B2398B1-0842-4062-83E5-C516E5214AA0}" type="datetimeFigureOut">
              <a:rPr lang="ar-SA" smtClean="0"/>
              <a:pPr/>
              <a:t>24/12/45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ar-SA"/>
          </a:p>
        </p:txBody>
      </p:sp>
      <p:sp>
        <p:nvSpPr>
          <p:cNvPr id="7" name="رابط مستقيم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رابط مستقيم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مستطيل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رابط مستقيم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شكل بيضاوي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عنصر نائب لرقم الشريحة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4FD5D22-1287-4E2B-9F01-713B47D6F101}" type="slidenum">
              <a:rPr lang="ar-SA" smtClean="0"/>
              <a:pPr/>
              <a:t>‹#›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1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r" rtl="1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r" rtl="1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r" rtl="1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r" rtl="1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r" rtl="1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r" rtl="1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r" rtl="1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r" rtl="1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dirty="0" smtClean="0"/>
              <a:t>القرص الصلب </a:t>
            </a:r>
            <a:r>
              <a:rPr lang="en-US" dirty="0" smtClean="0"/>
              <a:t>hard disk:</a:t>
            </a:r>
            <a:endParaRPr lang="ar-SA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916832"/>
            <a:ext cx="59436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SA" dirty="0" smtClean="0"/>
              <a:t>منظومة الشرائح </a:t>
            </a:r>
            <a:r>
              <a:rPr lang="en-US" dirty="0" smtClean="0"/>
              <a:t>platters  </a:t>
            </a:r>
            <a:r>
              <a:rPr lang="ar-SA" dirty="0" smtClean="0"/>
              <a:t> </a:t>
            </a:r>
            <a:r>
              <a:rPr lang="ar-SA" dirty="0" err="1" smtClean="0"/>
              <a:t>الـ</a:t>
            </a:r>
            <a:r>
              <a:rPr lang="ar-SA" dirty="0" smtClean="0"/>
              <a:t> </a:t>
            </a:r>
            <a:r>
              <a:rPr lang="en-US" dirty="0" smtClean="0"/>
              <a:t>Disk Pack </a:t>
            </a:r>
            <a:r>
              <a:rPr lang="ar-SA" dirty="0" smtClean="0"/>
              <a:t> مثبتة على محور </a:t>
            </a:r>
            <a:r>
              <a:rPr lang="en-US" dirty="0" smtClean="0"/>
              <a:t>Spindle </a:t>
            </a:r>
            <a:r>
              <a:rPr lang="ar-SA" dirty="0" smtClean="0"/>
              <a:t>ويحتوي </a:t>
            </a:r>
            <a:r>
              <a:rPr lang="ar-SA" dirty="0" err="1" smtClean="0"/>
              <a:t>الـ</a:t>
            </a:r>
            <a:r>
              <a:rPr lang="ar-SA" dirty="0" smtClean="0"/>
              <a:t> </a:t>
            </a:r>
            <a:r>
              <a:rPr lang="en-US" dirty="0" err="1" smtClean="0"/>
              <a:t>DiskDrive</a:t>
            </a:r>
            <a:r>
              <a:rPr lang="en-US" dirty="0" smtClean="0"/>
              <a:t> </a:t>
            </a:r>
            <a:r>
              <a:rPr lang="ar-SA" dirty="0" smtClean="0"/>
              <a:t>على محرك </a:t>
            </a:r>
            <a:r>
              <a:rPr lang="en-US" dirty="0" smtClean="0"/>
              <a:t>Motor </a:t>
            </a:r>
            <a:r>
              <a:rPr lang="ar-SA" dirty="0" smtClean="0"/>
              <a:t>يحرك هذه الشرائح حركة دائرية حول محورها . يطلق على النوع السابق</a:t>
            </a:r>
            <a:br>
              <a:rPr lang="ar-SA" dirty="0" smtClean="0"/>
            </a:br>
            <a:r>
              <a:rPr lang="ar-SA" dirty="0" smtClean="0"/>
              <a:t>من أنواع الأقراص الصلبة </a:t>
            </a:r>
            <a:r>
              <a:rPr lang="en-US" dirty="0" smtClean="0"/>
              <a:t>Movable -head disks </a:t>
            </a:r>
            <a:r>
              <a:rPr lang="ar-SA" dirty="0" smtClean="0"/>
              <a:t> الأقراص الرئيسية المتحركة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ar-SA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ar-SA" dirty="0" smtClean="0"/>
              <a:t>هنالك أنواع من الأقراص لها رؤوس ثابتة وبعدد </a:t>
            </a:r>
            <a:r>
              <a:rPr lang="ar-SA" dirty="0" err="1" smtClean="0"/>
              <a:t>الـــ</a:t>
            </a:r>
            <a:r>
              <a:rPr lang="ar-SA" dirty="0" smtClean="0"/>
              <a:t>       </a:t>
            </a:r>
            <a:r>
              <a:rPr lang="en-US" dirty="0" smtClean="0"/>
              <a:t>  Tracks  </a:t>
            </a:r>
            <a:r>
              <a:rPr lang="ar-SA" dirty="0" smtClean="0"/>
              <a:t>(رأس لكل </a:t>
            </a:r>
            <a:r>
              <a:rPr lang="en-US" dirty="0" smtClean="0"/>
              <a:t>(Track، </a:t>
            </a:r>
            <a:r>
              <a:rPr lang="ar-SA" dirty="0" smtClean="0"/>
              <a:t>حيث يكون بالـذراع </a:t>
            </a:r>
            <a:r>
              <a:rPr lang="en-US" dirty="0" smtClean="0"/>
              <a:t>Arm </a:t>
            </a:r>
            <a:r>
              <a:rPr lang="ar-SA" dirty="0" smtClean="0"/>
              <a:t>الواحدة رؤوس وبعدد الـ </a:t>
            </a:r>
            <a:r>
              <a:rPr lang="en-US" dirty="0" smtClean="0"/>
              <a:t>tracks </a:t>
            </a:r>
            <a:r>
              <a:rPr lang="ar-SA" dirty="0" smtClean="0"/>
              <a:t>على السطح الواحد. هذا النوع يعرف بمصطلح              (</a:t>
            </a:r>
            <a:r>
              <a:rPr lang="en-US" dirty="0" smtClean="0"/>
              <a:t>(Fixed head- disk </a:t>
            </a:r>
            <a:r>
              <a:rPr lang="ar-SA" dirty="0" smtClean="0">
                <a:solidFill>
                  <a:srgbClr val="FF0000"/>
                </a:solidFill>
              </a:rPr>
              <a:t>ثابتة</a:t>
            </a:r>
            <a:r>
              <a:rPr lang="ar-SA" dirty="0" smtClean="0"/>
              <a:t> في هذا النوع من الأقراص يتم تحديد الـ </a:t>
            </a:r>
            <a:r>
              <a:rPr lang="en-US" dirty="0" smtClean="0"/>
              <a:t>track </a:t>
            </a:r>
            <a:r>
              <a:rPr lang="ar-SA" dirty="0" smtClean="0"/>
              <a:t>أو </a:t>
            </a:r>
            <a:r>
              <a:rPr lang="en-US" dirty="0" smtClean="0"/>
              <a:t>Cylinder </a:t>
            </a:r>
            <a:r>
              <a:rPr lang="ar-SA" dirty="0" smtClean="0"/>
              <a:t>بواسطة نظام مفتاح الكتروني </a:t>
            </a:r>
            <a:r>
              <a:rPr lang="en-US" dirty="0" smtClean="0"/>
              <a:t>Electronic Switching </a:t>
            </a:r>
            <a:r>
              <a:rPr lang="ar-SA" dirty="0" smtClean="0"/>
              <a:t>يحدد الرأس المطلوب والمقابل للـ </a:t>
            </a:r>
            <a:r>
              <a:rPr lang="en-US" dirty="0" smtClean="0"/>
              <a:t>track </a:t>
            </a:r>
            <a:r>
              <a:rPr lang="ar-SA" dirty="0" smtClean="0"/>
              <a:t>المحدد الكترونيات بدلا من حركة ميكانيكية حقيقية ونتيجة لهذا يعتبر هذا النوع أسرع كثيرا من الأول ولكن نسبة للعدد الزائد من الرؤوس فتكلفته أعلى .</a:t>
            </a:r>
            <a:br>
              <a:rPr lang="ar-SA" dirty="0" smtClean="0"/>
            </a:br>
            <a:endParaRPr lang="ar-SA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SA" dirty="0" smtClean="0"/>
              <a:t>وكذلك يوجد نوع آخر من أنواع الأقراص به أكثر من زراع </a:t>
            </a:r>
            <a:r>
              <a:rPr lang="en-US" dirty="0" smtClean="0"/>
              <a:t>Arm Disk </a:t>
            </a:r>
            <a:r>
              <a:rPr lang="ar-SA" dirty="0" smtClean="0"/>
              <a:t>واحد في نفس </a:t>
            </a:r>
            <a:r>
              <a:rPr lang="ar-SA" dirty="0" err="1" smtClean="0"/>
              <a:t>الــ</a:t>
            </a:r>
            <a:r>
              <a:rPr lang="ar-SA" dirty="0" smtClean="0"/>
              <a:t> </a:t>
            </a:r>
            <a:r>
              <a:rPr lang="en-US" dirty="0" smtClean="0"/>
              <a:t> Platter</a:t>
            </a:r>
            <a:r>
              <a:rPr lang="ar-SA" dirty="0" smtClean="0"/>
              <a:t>يتيح الوصول لكثر من </a:t>
            </a:r>
            <a:r>
              <a:rPr lang="en-US" dirty="0" smtClean="0"/>
              <a:t>Track </a:t>
            </a:r>
            <a:r>
              <a:rPr lang="ar-SA" dirty="0" smtClean="0"/>
              <a:t>واحد في نفس الزمن . هذا النوع من الاقرص </a:t>
            </a:r>
            <a:r>
              <a:rPr lang="en-US" dirty="0" smtClean="0"/>
              <a:t>(Fixed head- disk) </a:t>
            </a:r>
            <a:r>
              <a:rPr lang="ar-SA" dirty="0" smtClean="0"/>
              <a:t>غير شائع.</a:t>
            </a:r>
            <a:br>
              <a:rPr lang="ar-SA" dirty="0" smtClean="0"/>
            </a:br>
            <a:r>
              <a:rPr lang="ar-SA" dirty="0" smtClean="0"/>
              <a:t/>
            </a:r>
            <a:br>
              <a:rPr lang="ar-SA" dirty="0" smtClean="0"/>
            </a:br>
            <a:r>
              <a:rPr lang="ar-SA" dirty="0" smtClean="0"/>
              <a:t> </a:t>
            </a:r>
            <a:br>
              <a:rPr lang="ar-SA" dirty="0" smtClean="0"/>
            </a:br>
            <a:endParaRPr lang="ar-SA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88640"/>
            <a:ext cx="8568952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مستطيل 3"/>
          <p:cNvSpPr/>
          <p:nvPr/>
        </p:nvSpPr>
        <p:spPr>
          <a:xfrm>
            <a:off x="4643438" y="1571612"/>
            <a:ext cx="4143404" cy="42862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9190" y="2214554"/>
            <a:ext cx="3143250" cy="2555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3609975"/>
            <a:ext cx="3143250" cy="2555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9124" y="428604"/>
            <a:ext cx="3112765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500174"/>
            <a:ext cx="7486663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620688"/>
            <a:ext cx="8397180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476672"/>
            <a:ext cx="8311455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1000100" y="857232"/>
            <a:ext cx="7215238" cy="440120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sz="2800" dirty="0" smtClean="0"/>
              <a:t> تقينه </a:t>
            </a:r>
            <a:r>
              <a:rPr lang="en-US" sz="2800" dirty="0" smtClean="0"/>
              <a:t>(sata) </a:t>
            </a:r>
            <a:r>
              <a:rPr lang="ar-SA" sz="2800" dirty="0" smtClean="0"/>
              <a:t> تعتمد على نقل البيانات بصورة متسلسلة وهي </a:t>
            </a:r>
          </a:p>
          <a:p>
            <a:r>
              <a:rPr lang="ar-SA" sz="2800" dirty="0" smtClean="0"/>
              <a:t>تعتبر الأقراص الصلبة </a:t>
            </a:r>
            <a:r>
              <a:rPr lang="en-US" sz="2800" dirty="0" smtClean="0"/>
              <a:t>  </a:t>
            </a:r>
            <a:r>
              <a:rPr lang="ar-SA" sz="2800" dirty="0" smtClean="0"/>
              <a:t> حديثة العهد  حيت تم إنتاجها أول مرة سنة 2004 </a:t>
            </a:r>
          </a:p>
          <a:p>
            <a:r>
              <a:rPr lang="ar-SA" sz="2800" dirty="0" smtClean="0"/>
              <a:t>وتمتاز عن نصيرتها </a:t>
            </a:r>
            <a:r>
              <a:rPr lang="en-US" sz="2800" dirty="0" smtClean="0"/>
              <a:t>IDE </a:t>
            </a:r>
            <a:r>
              <a:rPr lang="ar-SA" sz="2800" dirty="0" smtClean="0"/>
              <a:t>بعدة خصائص نلخص أهمها  فيما يلي : </a:t>
            </a:r>
          </a:p>
          <a:p>
            <a:r>
              <a:rPr lang="ar-SA" sz="2800" dirty="0" smtClean="0"/>
              <a:t>* سرعة نقل واستدعاء وتخزين المعلومات داخل هده الأقراص </a:t>
            </a:r>
          </a:p>
          <a:p>
            <a:r>
              <a:rPr lang="ar-SA" sz="2800" dirty="0" smtClean="0"/>
              <a:t>* سهولة التعامل معها إثناء التركيب ( لا وجود  </a:t>
            </a:r>
            <a:r>
              <a:rPr lang="ar-SA" sz="2800" dirty="0" err="1" smtClean="0"/>
              <a:t>لاي</a:t>
            </a:r>
            <a:r>
              <a:rPr lang="ar-SA" sz="2800" dirty="0" smtClean="0"/>
              <a:t>  </a:t>
            </a:r>
            <a:r>
              <a:rPr lang="en-US" sz="2800" dirty="0" smtClean="0"/>
              <a:t>jumper  </a:t>
            </a:r>
            <a:r>
              <a:rPr lang="ar-SA" sz="2800" dirty="0" smtClean="0"/>
              <a:t>من اجل تغيير إعدادات القرص الصلب ) </a:t>
            </a:r>
          </a:p>
          <a:p>
            <a:r>
              <a:rPr lang="ar-SA" sz="2800" dirty="0" smtClean="0"/>
              <a:t>* تتيح للجهاز هده الأقراص تهوية اكتر نضرا لصغر وصلة </a:t>
            </a:r>
            <a:r>
              <a:rPr lang="en-US" sz="2800" dirty="0" smtClean="0"/>
              <a:t>sata</a:t>
            </a:r>
            <a:r>
              <a:rPr lang="ar-SA" sz="2800" dirty="0" smtClean="0"/>
              <a:t> 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مستطيل 2"/>
          <p:cNvSpPr/>
          <p:nvPr/>
        </p:nvSpPr>
        <p:spPr>
          <a:xfrm>
            <a:off x="755576" y="764704"/>
            <a:ext cx="741682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SA" sz="3200" dirty="0" smtClean="0">
                <a:solidFill>
                  <a:srgbClr val="FF0000"/>
                </a:solidFill>
              </a:rPr>
              <a:t>أعطال القرص </a:t>
            </a:r>
            <a:r>
              <a:rPr lang="ar-SA" sz="3200" dirty="0" err="1" smtClean="0">
                <a:solidFill>
                  <a:srgbClr val="FF0000"/>
                </a:solidFill>
              </a:rPr>
              <a:t>الصلب :</a:t>
            </a:r>
            <a:endParaRPr lang="ar-SA" sz="32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ar-SA" sz="3200" dirty="0" smtClean="0">
                <a:solidFill>
                  <a:srgbClr val="92D050"/>
                </a:solidFill>
              </a:rPr>
              <a:t>العطل</a:t>
            </a:r>
            <a:r>
              <a:rPr lang="ar-SA" sz="3200" dirty="0" smtClean="0"/>
              <a:t>: ظهور رسالة بعد عملية التشغيل مباشرةً على الشاشة السوداء تعلن عن عدم وجود نظام </a:t>
            </a:r>
            <a:r>
              <a:rPr lang="ar-SA" sz="3200" dirty="0" err="1" smtClean="0"/>
              <a:t>تشغيل .</a:t>
            </a:r>
            <a:endParaRPr lang="ar-SA" sz="3200" dirty="0" smtClean="0"/>
          </a:p>
          <a:p>
            <a:pPr>
              <a:buNone/>
            </a:pPr>
            <a:r>
              <a:rPr lang="ar-SA" sz="3200" dirty="0" smtClean="0">
                <a:solidFill>
                  <a:srgbClr val="00B0F0"/>
                </a:solidFill>
              </a:rPr>
              <a:t>السبب</a:t>
            </a:r>
            <a:r>
              <a:rPr lang="ar-SA" sz="3200" dirty="0" smtClean="0"/>
              <a:t>: سقوط أو تعرض الجهاز لصدمه قوية أثناء عمله أو تلف اللوحة الموجودة على القرص </a:t>
            </a:r>
            <a:r>
              <a:rPr lang="ar-SA" sz="3200" dirty="0" err="1" smtClean="0"/>
              <a:t>الصلب .</a:t>
            </a:r>
            <a:endParaRPr lang="ar-SA" sz="3200" dirty="0" smtClean="0"/>
          </a:p>
          <a:p>
            <a:pPr>
              <a:buNone/>
            </a:pPr>
            <a:r>
              <a:rPr lang="ar-SA" sz="3200" dirty="0" smtClean="0">
                <a:solidFill>
                  <a:srgbClr val="FF0000"/>
                </a:solidFill>
              </a:rPr>
              <a:t>الحل</a:t>
            </a:r>
            <a:r>
              <a:rPr lang="ar-SA" sz="3200" dirty="0" smtClean="0"/>
              <a:t>: استبدال القرص الصلب.</a:t>
            </a:r>
          </a:p>
          <a:p>
            <a:pPr>
              <a:buNone/>
            </a:pPr>
            <a:endParaRPr lang="ar-SA" sz="3200" dirty="0" smtClean="0"/>
          </a:p>
          <a:p>
            <a:pPr>
              <a:buNone/>
            </a:pPr>
            <a:r>
              <a:rPr lang="ar-SA" sz="3200" dirty="0" smtClean="0">
                <a:solidFill>
                  <a:srgbClr val="92D050"/>
                </a:solidFill>
              </a:rPr>
              <a:t>العطل</a:t>
            </a:r>
            <a:r>
              <a:rPr lang="ar-SA" sz="3200" dirty="0" smtClean="0"/>
              <a:t>: انخفاض أداء القرص الصلب و انخفاض سرعة نقل البيانات</a:t>
            </a:r>
          </a:p>
          <a:p>
            <a:pPr>
              <a:buNone/>
            </a:pPr>
            <a:r>
              <a:rPr lang="ar-SA" sz="3200" dirty="0" smtClean="0">
                <a:solidFill>
                  <a:srgbClr val="00B0F0"/>
                </a:solidFill>
              </a:rPr>
              <a:t>السبب</a:t>
            </a:r>
            <a:r>
              <a:rPr lang="ar-SA" sz="3200" dirty="0" smtClean="0"/>
              <a:t>:  كثرة علمية الفور مات بشكل متكرر</a:t>
            </a:r>
          </a:p>
          <a:p>
            <a:pPr>
              <a:buNone/>
            </a:pPr>
            <a:r>
              <a:rPr lang="ar-SA" sz="3200" dirty="0" smtClean="0">
                <a:solidFill>
                  <a:srgbClr val="FF0000"/>
                </a:solidFill>
              </a:rPr>
              <a:t>الحل</a:t>
            </a:r>
            <a:r>
              <a:rPr lang="ar-SA" sz="3200" dirty="0" smtClean="0"/>
              <a:t>: تقليل عملية الفور مات </a:t>
            </a:r>
            <a:endParaRPr lang="ar-YE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وان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dirty="0" smtClean="0"/>
              <a:t>المحاور:-</a:t>
            </a:r>
            <a:endParaRPr lang="ar-SA" dirty="0"/>
          </a:p>
        </p:txBody>
      </p:sp>
      <p:sp>
        <p:nvSpPr>
          <p:cNvPr id="4" name="عنصر نائب للمحتوى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ar-SA" dirty="0" smtClean="0"/>
              <a:t>تعريف القرص </a:t>
            </a:r>
          </a:p>
          <a:p>
            <a:r>
              <a:rPr lang="ar-SA" dirty="0" smtClean="0"/>
              <a:t>مكونات القرص الداخلية </a:t>
            </a:r>
            <a:r>
              <a:rPr lang="ar-SA" dirty="0" err="1" smtClean="0"/>
              <a:t>و</a:t>
            </a:r>
            <a:r>
              <a:rPr lang="ar-SA" dirty="0" smtClean="0"/>
              <a:t> الخارجية</a:t>
            </a:r>
          </a:p>
          <a:p>
            <a:r>
              <a:rPr lang="ar-SA" dirty="0" smtClean="0"/>
              <a:t>خصائصه والية عمل القرص</a:t>
            </a:r>
          </a:p>
          <a:p>
            <a:r>
              <a:rPr lang="ar-SA" dirty="0" smtClean="0"/>
              <a:t>أنواع الأقراص</a:t>
            </a:r>
          </a:p>
          <a:p>
            <a:r>
              <a:rPr lang="ar-SA" dirty="0" smtClean="0"/>
              <a:t>أهم الأعطال </a:t>
            </a:r>
          </a:p>
          <a:p>
            <a:endParaRPr lang="ar-SA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SA" u="sng" dirty="0" smtClean="0"/>
              <a:t>واجب</a:t>
            </a:r>
            <a:r>
              <a:rPr lang="ar-SA" dirty="0" smtClean="0"/>
              <a:t/>
            </a:r>
            <a:br>
              <a:rPr lang="ar-SA" dirty="0" smtClean="0"/>
            </a:br>
            <a:r>
              <a:rPr lang="ar-SA" dirty="0" smtClean="0"/>
              <a:t>1.عرف كل من المصطلحات الآتية :</a:t>
            </a:r>
            <a:br>
              <a:rPr lang="ar-SA" dirty="0" smtClean="0"/>
            </a:br>
            <a:r>
              <a:rPr lang="ar-SA" dirty="0" smtClean="0"/>
              <a:t/>
            </a:r>
            <a:br>
              <a:rPr lang="ar-SA" dirty="0" smtClean="0"/>
            </a:br>
            <a:r>
              <a:rPr lang="en-US" dirty="0" smtClean="0"/>
              <a:t>1- block                              2-cylinder                              3-sector</a:t>
            </a:r>
          </a:p>
          <a:p>
            <a:endParaRPr lang="ar-SA" dirty="0" smtClean="0"/>
          </a:p>
          <a:p>
            <a:r>
              <a:rPr lang="ar-SA" dirty="0" smtClean="0"/>
              <a:t>2.</a:t>
            </a:r>
            <a:r>
              <a:rPr lang="ar-SA" dirty="0" err="1" smtClean="0"/>
              <a:t>بإختصار</a:t>
            </a:r>
            <a:r>
              <a:rPr lang="ar-SA" dirty="0" smtClean="0"/>
              <a:t> أذكر الطريقة الميكانيكية التي تتم </a:t>
            </a:r>
            <a:r>
              <a:rPr lang="ar-SA" dirty="0" err="1" smtClean="0"/>
              <a:t>بها</a:t>
            </a:r>
            <a:r>
              <a:rPr lang="ar-SA" dirty="0" smtClean="0"/>
              <a:t> قراءة البيانات من القرص الصلب ؟</a:t>
            </a:r>
            <a:br>
              <a:rPr lang="ar-SA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ar-S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32656"/>
            <a:ext cx="8272214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مستطيل 2"/>
          <p:cNvSpPr/>
          <p:nvPr/>
        </p:nvSpPr>
        <p:spPr>
          <a:xfrm>
            <a:off x="285720" y="2857496"/>
            <a:ext cx="835818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SA" sz="2800" dirty="0" smtClean="0"/>
              <a:t>وتعتبر الأقراص المغناطيسية –تحديدا القرص الصلبة </a:t>
            </a:r>
            <a:r>
              <a:rPr lang="en-US" sz="2800" dirty="0" smtClean="0"/>
              <a:t> Hard Disks </a:t>
            </a:r>
            <a:r>
              <a:rPr lang="ar-SA" sz="2800" dirty="0" smtClean="0"/>
              <a:t>أكثر الوسائط الثانوية استخداما في الحاسبات . حيث إن البيانات </a:t>
            </a:r>
            <a:r>
              <a:rPr lang="ar-SA" sz="2800" dirty="0" err="1" smtClean="0"/>
              <a:t>بها</a:t>
            </a:r>
            <a:r>
              <a:rPr lang="ar-SA" sz="2800" dirty="0" smtClean="0"/>
              <a:t> تكون متاحة </a:t>
            </a:r>
            <a:r>
              <a:rPr lang="en-US" sz="2800" dirty="0" smtClean="0"/>
              <a:t>line-On </a:t>
            </a:r>
            <a:r>
              <a:rPr lang="ar-SA" sz="2800" dirty="0" smtClean="0"/>
              <a:t> مقارنة بوسائط التخزين الثانوية الأخرى والتي تكون </a:t>
            </a:r>
            <a:r>
              <a:rPr lang="en-US" sz="2800" dirty="0" smtClean="0"/>
              <a:t> line-Off </a:t>
            </a:r>
            <a:r>
              <a:rPr lang="ar-SA" sz="2800" dirty="0" smtClean="0"/>
              <a:t>بمعنى أنها تكون غير جاهزة وتحتاج لعمل يدوي أو ميكانيكي لتوصيلها</a:t>
            </a:r>
            <a:r>
              <a:rPr lang="ar-SA" dirty="0" smtClean="0"/>
              <a:t>.</a:t>
            </a:r>
            <a:endParaRPr lang="ar-S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5" y="133350"/>
            <a:ext cx="8743950" cy="659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b="1" dirty="0" smtClean="0">
                <a:solidFill>
                  <a:srgbClr val="002060"/>
                </a:solidFill>
              </a:rPr>
              <a:t>المكونات الداخلية للقرص </a:t>
            </a:r>
            <a:r>
              <a:rPr lang="ar-SA" b="1" dirty="0" err="1" smtClean="0">
                <a:solidFill>
                  <a:srgbClr val="002060"/>
                </a:solidFill>
              </a:rPr>
              <a:t>الصلب :</a:t>
            </a:r>
            <a:endParaRPr lang="ar-SA" b="1" dirty="0">
              <a:solidFill>
                <a:srgbClr val="002060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844824"/>
            <a:ext cx="8039100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38" y="3357562"/>
            <a:ext cx="2736304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4294967295"/>
          </p:nvPr>
        </p:nvSpPr>
        <p:spPr>
          <a:xfrm>
            <a:off x="428596" y="714356"/>
            <a:ext cx="8229600" cy="4389437"/>
          </a:xfrm>
        </p:spPr>
        <p:txBody>
          <a:bodyPr>
            <a:noAutofit/>
          </a:bodyPr>
          <a:lstStyle/>
          <a:p>
            <a:r>
              <a:rPr lang="ar-SA" sz="2800" b="1" dirty="0" smtClean="0">
                <a:solidFill>
                  <a:srgbClr val="FF0000"/>
                </a:solidFill>
              </a:rPr>
              <a:t>خصائص الأقراص الفيزيائية :                                                </a:t>
            </a:r>
          </a:p>
          <a:p>
            <a:r>
              <a:rPr lang="en-US" sz="2800" dirty="0" smtClean="0"/>
              <a:t>Disks</a:t>
            </a:r>
            <a:r>
              <a:rPr lang="ar-SA" sz="2800" dirty="0" smtClean="0"/>
              <a:t> </a:t>
            </a:r>
            <a:r>
              <a:rPr lang="en-US" sz="2800" dirty="0" smtClean="0"/>
              <a:t>of  </a:t>
            </a:r>
            <a:r>
              <a:rPr lang="ar-SA" sz="2800" dirty="0" smtClean="0"/>
              <a:t> </a:t>
            </a:r>
            <a:r>
              <a:rPr lang="en-US" sz="2800" dirty="0" smtClean="0"/>
              <a:t>Characteristics</a:t>
            </a:r>
            <a:r>
              <a:rPr lang="ar-SA" sz="2800" dirty="0" smtClean="0"/>
              <a:t> </a:t>
            </a:r>
            <a:r>
              <a:rPr lang="en-US" sz="2800" dirty="0" smtClean="0"/>
              <a:t>physical</a:t>
            </a:r>
            <a:endParaRPr lang="ar-SA" sz="2800" dirty="0" smtClean="0"/>
          </a:p>
          <a:p>
            <a:r>
              <a:rPr lang="ar-SA" sz="2800" dirty="0" smtClean="0"/>
              <a:t>يتكون القرص من مجموعة </a:t>
            </a:r>
            <a:r>
              <a:rPr lang="ar-SA" sz="2800" dirty="0" err="1" smtClean="0"/>
              <a:t>الــ</a:t>
            </a:r>
            <a:r>
              <a:rPr lang="ar-SA" sz="2800" dirty="0" smtClean="0"/>
              <a:t> </a:t>
            </a:r>
            <a:r>
              <a:rPr lang="en-US" sz="2800" dirty="0" smtClean="0"/>
              <a:t>Platters </a:t>
            </a:r>
            <a:r>
              <a:rPr lang="ar-SA" sz="2800" dirty="0" smtClean="0"/>
              <a:t>وهي شرائح مغناطيسية دائرية رقيقة مصنوعة من مادة صلبة كما في الأقراص الصلبة </a:t>
            </a:r>
            <a:r>
              <a:rPr lang="en-US" sz="2800" dirty="0" smtClean="0"/>
              <a:t>Hard Disks -</a:t>
            </a:r>
            <a:r>
              <a:rPr lang="ar-SA" sz="2800" dirty="0" smtClean="0"/>
              <a:t>   أو تكون مصنوعة من مادة بلاستيكية كما في الأقراص المرنة . </a:t>
            </a:r>
            <a:r>
              <a:rPr lang="en-US" sz="2800" dirty="0" smtClean="0"/>
              <a:t>Floppy Disks</a:t>
            </a:r>
            <a:br>
              <a:rPr lang="en-US" sz="2800" dirty="0" smtClean="0"/>
            </a:b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ar-SA" sz="2800" dirty="0" smtClean="0"/>
              <a:t/>
            </a:r>
            <a:br>
              <a:rPr lang="ar-SA" sz="2800" dirty="0" smtClean="0"/>
            </a:br>
            <a:r>
              <a:rPr lang="ar-SA" sz="2800" dirty="0" smtClean="0"/>
              <a:t/>
            </a:r>
            <a:br>
              <a:rPr lang="ar-SA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ar-SA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ar-SA" dirty="0" smtClean="0"/>
              <a:t>يتم تخزين البيانات على أسطح هذه الشرائح </a:t>
            </a:r>
            <a:r>
              <a:rPr lang="ar-SA" dirty="0" err="1" smtClean="0"/>
              <a:t>فاذا</a:t>
            </a:r>
            <a:r>
              <a:rPr lang="ar-SA" dirty="0" smtClean="0"/>
              <a:t> كان التخزين على وجه واحد فقط من وجهي الشريحة يطلق</a:t>
            </a:r>
            <a:br>
              <a:rPr lang="ar-SA" dirty="0" smtClean="0"/>
            </a:br>
            <a:r>
              <a:rPr lang="ar-SA" dirty="0" smtClean="0"/>
              <a:t>على القرص </a:t>
            </a:r>
            <a:r>
              <a:rPr lang="en-US" dirty="0" smtClean="0"/>
              <a:t>Single Sided disk </a:t>
            </a:r>
            <a:r>
              <a:rPr lang="ar-SA" dirty="0" smtClean="0"/>
              <a:t>بينما الـ </a:t>
            </a:r>
            <a:r>
              <a:rPr lang="en-US" dirty="0" smtClean="0"/>
              <a:t>Double Sided Disk </a:t>
            </a:r>
            <a:r>
              <a:rPr lang="ar-SA" dirty="0" smtClean="0"/>
              <a:t>يتيح إمكانية التخزين على وجهي الشريحة </a:t>
            </a:r>
            <a:br>
              <a:rPr lang="ar-SA" dirty="0" smtClean="0"/>
            </a:br>
            <a:r>
              <a:rPr lang="ar-SA" dirty="0" smtClean="0"/>
              <a:t> بالنسبة للقرص الصلب توجد منظومة من الشرائح </a:t>
            </a:r>
            <a:r>
              <a:rPr lang="en-US" dirty="0" smtClean="0"/>
              <a:t>Disk Pack </a:t>
            </a:r>
            <a:r>
              <a:rPr lang="ar-SA" dirty="0" smtClean="0"/>
              <a:t>تضم عدة شرائح يقسم كل سطح من هذه الشرائح منطقيا الى مجموعة من المسارات الدائرية </a:t>
            </a:r>
            <a:r>
              <a:rPr lang="en-US" dirty="0" smtClean="0"/>
              <a:t>Tracks </a:t>
            </a:r>
            <a:r>
              <a:rPr lang="ar-SA" dirty="0" smtClean="0"/>
              <a:t>هذه المسارات بدورها تنقسم الى وحدات صغيرة تسمى قطاعات</a:t>
            </a:r>
            <a:r>
              <a:rPr lang="en-US" dirty="0" smtClean="0"/>
              <a:t>Sectors or Blocks </a:t>
            </a:r>
            <a:br>
              <a:rPr lang="en-US" dirty="0" smtClean="0"/>
            </a:br>
            <a:r>
              <a:rPr lang="ar-SA" dirty="0" smtClean="0"/>
              <a:t>اعتمادا على نوع القرص تختلف إحجام الـقطاعات  </a:t>
            </a:r>
            <a:r>
              <a:rPr lang="en-US" dirty="0" smtClean="0"/>
              <a:t> Sectors </a:t>
            </a:r>
            <a:r>
              <a:rPr lang="ar-SA" dirty="0" smtClean="0"/>
              <a:t>وعدد المسارات </a:t>
            </a:r>
            <a:r>
              <a:rPr lang="en-US" dirty="0" smtClean="0"/>
              <a:t>   Tracks </a:t>
            </a:r>
            <a:r>
              <a:rPr lang="ar-SA" dirty="0" smtClean="0"/>
              <a:t>في الشريحة من قرص الى آخر .</a:t>
            </a:r>
          </a:p>
          <a:p>
            <a:r>
              <a:rPr lang="ar-SA" dirty="0" smtClean="0"/>
              <a:t> وغالبا ما يتراوح عدد </a:t>
            </a:r>
            <a:r>
              <a:rPr lang="ar-SA" dirty="0" err="1" smtClean="0"/>
              <a:t>الــ</a:t>
            </a:r>
            <a:r>
              <a:rPr lang="ar-SA" dirty="0" smtClean="0"/>
              <a:t> </a:t>
            </a:r>
            <a:r>
              <a:rPr lang="en-US" dirty="0" smtClean="0"/>
              <a:t>Tracks </a:t>
            </a:r>
            <a:r>
              <a:rPr lang="ar-SA" dirty="0" smtClean="0"/>
              <a:t>بين مئات </a:t>
            </a:r>
            <a:r>
              <a:rPr lang="ar-SA" dirty="0" err="1" smtClean="0"/>
              <a:t>او</a:t>
            </a:r>
            <a:r>
              <a:rPr lang="ar-SA" dirty="0" smtClean="0"/>
              <a:t> الى عدة </a:t>
            </a:r>
            <a:r>
              <a:rPr lang="ar-SA" dirty="0" err="1" smtClean="0"/>
              <a:t>الف</a:t>
            </a:r>
            <a:r>
              <a:rPr lang="ar-SA" dirty="0" smtClean="0"/>
              <a:t> من الـ </a:t>
            </a:r>
            <a:r>
              <a:rPr lang="en-US" dirty="0" smtClean="0"/>
              <a:t>Tracks </a:t>
            </a:r>
            <a:r>
              <a:rPr lang="ar-SA" dirty="0" smtClean="0"/>
              <a:t>في الشريحة الواحدة</a:t>
            </a:r>
            <a:br>
              <a:rPr lang="ar-SA" dirty="0" smtClean="0"/>
            </a:br>
            <a:endParaRPr lang="ar-S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ar-SA" dirty="0" smtClean="0"/>
              <a:t>بينما يتم تقسيم المسار </a:t>
            </a:r>
            <a:r>
              <a:rPr lang="en-US" dirty="0" smtClean="0"/>
              <a:t>track </a:t>
            </a:r>
            <a:r>
              <a:rPr lang="ar-SA" dirty="0" smtClean="0"/>
              <a:t>الى عدد من الـقطاعات </a:t>
            </a:r>
            <a:r>
              <a:rPr lang="en-US" dirty="0" smtClean="0"/>
              <a:t>Sectors </a:t>
            </a:r>
            <a:r>
              <a:rPr lang="ar-SA" dirty="0" smtClean="0"/>
              <a:t>بواسطة نظام التشغيل أثناء تهيئة القرص </a:t>
            </a:r>
            <a:r>
              <a:rPr lang="en-US" dirty="0" smtClean="0"/>
              <a:t> Formatting </a:t>
            </a:r>
            <a:r>
              <a:rPr lang="ar-SA" dirty="0" smtClean="0"/>
              <a:t>لذا فان حجم </a:t>
            </a:r>
            <a:r>
              <a:rPr lang="ar-SA" dirty="0" err="1" smtClean="0"/>
              <a:t>الــ</a:t>
            </a:r>
            <a:r>
              <a:rPr lang="ar-SA" dirty="0" smtClean="0"/>
              <a:t> </a:t>
            </a:r>
            <a:r>
              <a:rPr lang="en-US" dirty="0" smtClean="0"/>
              <a:t>Sector </a:t>
            </a:r>
            <a:r>
              <a:rPr lang="ar-SA" dirty="0" smtClean="0"/>
              <a:t>ثابت وليمكن تغييره وغالبا ما يتراوح القطاع </a:t>
            </a:r>
            <a:r>
              <a:rPr lang="en-US" dirty="0" smtClean="0"/>
              <a:t> Sector  </a:t>
            </a:r>
            <a:r>
              <a:rPr lang="ar-SA" dirty="0" smtClean="0"/>
              <a:t>الواحد بين 32 الى 4096 </a:t>
            </a:r>
            <a:r>
              <a:rPr lang="en-US" dirty="0" smtClean="0"/>
              <a:t>KB . </a:t>
            </a:r>
            <a:br>
              <a:rPr lang="en-US" dirty="0" smtClean="0"/>
            </a:br>
            <a:r>
              <a:rPr lang="ar-SA" b="1" dirty="0" smtClean="0">
                <a:solidFill>
                  <a:srgbClr val="FF0000"/>
                </a:solidFill>
              </a:rPr>
              <a:t>الحركة الميكانيكية </a:t>
            </a:r>
            <a:r>
              <a:rPr lang="ar-SA" dirty="0" smtClean="0"/>
              <a:t>:</a:t>
            </a:r>
            <a:br>
              <a:rPr lang="ar-SA" dirty="0" smtClean="0"/>
            </a:br>
            <a:r>
              <a:rPr lang="ar-SA" dirty="0" smtClean="0"/>
              <a:t>الوحدة الآلية الحقيقية التي تقوم بالقراءة والكتابة هي رأس القراءة والكتابة </a:t>
            </a:r>
            <a:endParaRPr lang="en-US" dirty="0" smtClean="0"/>
          </a:p>
          <a:p>
            <a:r>
              <a:rPr lang="en-US" dirty="0" smtClean="0"/>
              <a:t>Read/Write head</a:t>
            </a:r>
            <a:r>
              <a:rPr lang="ar-SA" dirty="0" smtClean="0"/>
              <a:t> حيث يوجد رأس قراءة وكتابة على سطح </a:t>
            </a:r>
            <a:r>
              <a:rPr lang="ar-SA" dirty="0" err="1" smtClean="0"/>
              <a:t>الــ</a:t>
            </a:r>
            <a:r>
              <a:rPr lang="ar-SA" dirty="0" smtClean="0"/>
              <a:t> </a:t>
            </a:r>
            <a:r>
              <a:rPr lang="en-US" dirty="0" smtClean="0"/>
              <a:t>platter </a:t>
            </a:r>
            <a:r>
              <a:rPr lang="ar-SA" dirty="0" smtClean="0"/>
              <a:t> وهو الذي يقوم بتسجيل البيانات بطريقة مغنطيسية في </a:t>
            </a:r>
            <a:r>
              <a:rPr lang="en-US" dirty="0" smtClean="0"/>
              <a:t>Sector </a:t>
            </a:r>
            <a:r>
              <a:rPr lang="ar-SA" dirty="0" smtClean="0"/>
              <a:t>محدد .</a:t>
            </a:r>
            <a:br>
              <a:rPr lang="ar-SA" dirty="0" smtClean="0"/>
            </a:br>
            <a:endParaRPr lang="ar-SA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ar-SA" dirty="0" smtClean="0"/>
              <a:t>لي وجه من وجهي الـ </a:t>
            </a:r>
            <a:r>
              <a:rPr lang="en-US" dirty="0" smtClean="0"/>
              <a:t>Platter </a:t>
            </a:r>
            <a:r>
              <a:rPr lang="ar-SA" dirty="0" smtClean="0"/>
              <a:t>رأس قراءة وكتابة يتحرك على سطح </a:t>
            </a:r>
            <a:r>
              <a:rPr lang="en-US" dirty="0" smtClean="0"/>
              <a:t>Platter </a:t>
            </a:r>
            <a:r>
              <a:rPr lang="ar-SA" dirty="0" smtClean="0"/>
              <a:t>للوصول للـ</a:t>
            </a:r>
            <a:r>
              <a:rPr lang="en-US" dirty="0" smtClean="0"/>
              <a:t> Tracks  </a:t>
            </a:r>
            <a:r>
              <a:rPr lang="ar-SA" dirty="0" smtClean="0"/>
              <a:t>المختلفة.</a:t>
            </a:r>
            <a:br>
              <a:rPr lang="ar-SA" dirty="0" smtClean="0"/>
            </a:br>
            <a:r>
              <a:rPr lang="ar-SA" dirty="0" smtClean="0"/>
              <a:t> يضم القرص العديد من الـ </a:t>
            </a:r>
            <a:r>
              <a:rPr lang="en-US" dirty="0" smtClean="0"/>
              <a:t>Platters </a:t>
            </a:r>
            <a:r>
              <a:rPr lang="ar-SA" dirty="0" smtClean="0"/>
              <a:t>وبالتالي العديد من رؤوس القراءة والكتابة مثبتة على مجمع رؤوس واحد يعرف بـذراع </a:t>
            </a:r>
            <a:r>
              <a:rPr lang="en-US" dirty="0" smtClean="0"/>
              <a:t>Disk Arm </a:t>
            </a:r>
            <a:r>
              <a:rPr lang="ar-SA" dirty="0" smtClean="0"/>
              <a:t>وهي بدورها مثبتة على حامل يسمى </a:t>
            </a:r>
            <a:r>
              <a:rPr lang="en-US" dirty="0" smtClean="0"/>
              <a:t>Boom </a:t>
            </a:r>
            <a:r>
              <a:rPr lang="ar-SA" dirty="0" smtClean="0"/>
              <a:t>يتحكم في حركته محرك</a:t>
            </a:r>
            <a:r>
              <a:rPr lang="en-US" dirty="0" smtClean="0"/>
              <a:t>Motor </a:t>
            </a:r>
            <a:r>
              <a:rPr lang="ar-SA" dirty="0" smtClean="0"/>
              <a:t>يتحرك في اتجاه أفقي حتى يتم وضع الرؤوس على </a:t>
            </a:r>
            <a:r>
              <a:rPr lang="ar-SA" dirty="0" err="1" smtClean="0"/>
              <a:t>الــ</a:t>
            </a:r>
            <a:r>
              <a:rPr lang="ar-SA" dirty="0" smtClean="0"/>
              <a:t> </a:t>
            </a:r>
            <a:r>
              <a:rPr lang="en-US" dirty="0" smtClean="0"/>
              <a:t>tracks </a:t>
            </a:r>
            <a:r>
              <a:rPr lang="ar-SA" dirty="0" smtClean="0"/>
              <a:t>المحددة فعند حركة أحد</a:t>
            </a:r>
            <a:br>
              <a:rPr lang="ar-SA" dirty="0" smtClean="0"/>
            </a:br>
            <a:r>
              <a:rPr lang="ar-SA" dirty="0" smtClean="0"/>
              <a:t>الرؤوس </a:t>
            </a:r>
            <a:r>
              <a:rPr lang="ar-SA" dirty="0" err="1" smtClean="0"/>
              <a:t>الخرى</a:t>
            </a:r>
            <a:r>
              <a:rPr lang="ar-SA" dirty="0" smtClean="0"/>
              <a:t> للوصول للـ </a:t>
            </a:r>
            <a:r>
              <a:rPr lang="en-US" dirty="0" smtClean="0"/>
              <a:t>track </a:t>
            </a:r>
            <a:r>
              <a:rPr lang="ar-SA" dirty="0" smtClean="0"/>
              <a:t>رقم </a:t>
            </a:r>
            <a:r>
              <a:rPr lang="en-US" dirty="0" smtClean="0"/>
              <a:t>(I) </a:t>
            </a:r>
            <a:r>
              <a:rPr lang="ar-SA" dirty="0" smtClean="0"/>
              <a:t>الموجود في جميع </a:t>
            </a:r>
            <a:r>
              <a:rPr lang="ar-SA" dirty="0" err="1" smtClean="0"/>
              <a:t>الــ</a:t>
            </a:r>
            <a:r>
              <a:rPr lang="ar-SA" dirty="0" smtClean="0"/>
              <a:t> </a:t>
            </a:r>
            <a:r>
              <a:rPr lang="en-US" dirty="0" smtClean="0"/>
              <a:t>Platters </a:t>
            </a:r>
            <a:r>
              <a:rPr lang="ar-SA" dirty="0" err="1" smtClean="0"/>
              <a:t>الخرى</a:t>
            </a:r>
            <a:r>
              <a:rPr lang="ar-SA" dirty="0" smtClean="0"/>
              <a:t>. كل </a:t>
            </a:r>
            <a:r>
              <a:rPr lang="ar-SA" dirty="0" err="1" smtClean="0"/>
              <a:t>الـ</a:t>
            </a:r>
            <a:r>
              <a:rPr lang="en-US" dirty="0" smtClean="0"/>
              <a:t>tracks </a:t>
            </a:r>
            <a:r>
              <a:rPr lang="ar-SA" dirty="0" smtClean="0"/>
              <a:t>رقم </a:t>
            </a:r>
            <a:r>
              <a:rPr lang="en-US" dirty="0" smtClean="0"/>
              <a:t>I )</a:t>
            </a:r>
            <a:r>
              <a:rPr lang="ar-SA" dirty="0" smtClean="0"/>
              <a:t>)في جميع الـ </a:t>
            </a:r>
            <a:r>
              <a:rPr lang="en-US" dirty="0" smtClean="0"/>
              <a:t>platters </a:t>
            </a:r>
            <a:r>
              <a:rPr lang="ar-SA" dirty="0" smtClean="0"/>
              <a:t>تعرف </a:t>
            </a:r>
            <a:r>
              <a:rPr lang="ar-SA" dirty="0" err="1" smtClean="0"/>
              <a:t>بـسطوانة</a:t>
            </a:r>
            <a:r>
              <a:rPr lang="ar-SA" dirty="0" smtClean="0"/>
              <a:t>  </a:t>
            </a:r>
            <a:r>
              <a:rPr lang="en-US" dirty="0" smtClean="0"/>
              <a:t>Cylinder </a:t>
            </a:r>
            <a:r>
              <a:rPr lang="ar-SA" dirty="0" smtClean="0"/>
              <a:t> رقم (</a:t>
            </a:r>
            <a:r>
              <a:rPr lang="en-US" dirty="0" smtClean="0"/>
              <a:t> (I </a:t>
            </a:r>
            <a:br>
              <a:rPr lang="en-US" dirty="0" smtClean="0"/>
            </a:br>
            <a:endParaRPr lang="ar-SA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مشربية">
  <a:themeElements>
    <a:clrScheme name="مشربية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مشربية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مشربية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سمة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294</TotalTime>
  <Words>428</Words>
  <Application>Microsoft Office PowerPoint</Application>
  <PresentationFormat>عرض على الشاشة (3:4)‏</PresentationFormat>
  <Paragraphs>37</Paragraphs>
  <Slides>20</Slides>
  <Notes>0</Notes>
  <HiddenSlides>0</HiddenSlides>
  <MMClips>0</MMClips>
  <ScaleCrop>false</ScaleCrop>
  <HeadingPairs>
    <vt:vector size="4" baseType="variant">
      <vt:variant>
        <vt:lpstr>سمة</vt:lpstr>
      </vt:variant>
      <vt:variant>
        <vt:i4>1</vt:i4>
      </vt:variant>
      <vt:variant>
        <vt:lpstr>عناوين الشرائح</vt:lpstr>
      </vt:variant>
      <vt:variant>
        <vt:i4>20</vt:i4>
      </vt:variant>
    </vt:vector>
  </HeadingPairs>
  <TitlesOfParts>
    <vt:vector size="21" baseType="lpstr">
      <vt:lpstr>مشربية</vt:lpstr>
      <vt:lpstr>القرص الصلب hard disk:</vt:lpstr>
      <vt:lpstr>المحاور:-</vt:lpstr>
      <vt:lpstr>الشريحة 3</vt:lpstr>
      <vt:lpstr>الشريحة 4</vt:lpstr>
      <vt:lpstr>المكونات الداخلية للقرص الصلب :</vt:lpstr>
      <vt:lpstr>الشريحة 6</vt:lpstr>
      <vt:lpstr>الشريحة 7</vt:lpstr>
      <vt:lpstr>الشريحة 8</vt:lpstr>
      <vt:lpstr>الشريحة 9</vt:lpstr>
      <vt:lpstr>الشريحة 10</vt:lpstr>
      <vt:lpstr>الشريحة 11</vt:lpstr>
      <vt:lpstr>الشريحة 12</vt:lpstr>
      <vt:lpstr>الشريحة 13</vt:lpstr>
      <vt:lpstr>الشريحة 14</vt:lpstr>
      <vt:lpstr>الشريحة 15</vt:lpstr>
      <vt:lpstr>الشريحة 16</vt:lpstr>
      <vt:lpstr>الشريحة 17</vt:lpstr>
      <vt:lpstr>الشريحة 18</vt:lpstr>
      <vt:lpstr>الشريحة 19</vt:lpstr>
      <vt:lpstr>الشريحة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الشريحة 1</dc:title>
  <dc:creator>ADIL</dc:creator>
  <cp:lastModifiedBy>adil</cp:lastModifiedBy>
  <cp:revision>28</cp:revision>
  <dcterms:created xsi:type="dcterms:W3CDTF">2013-12-11T17:00:27Z</dcterms:created>
  <dcterms:modified xsi:type="dcterms:W3CDTF">2024-06-30T05:36:41Z</dcterms:modified>
</cp:coreProperties>
</file>