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34188" cy="9979025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4380"/>
    <p:restoredTop sz="94660"/>
  </p:normalViewPr>
  <p:slideViewPr>
    <p:cSldViewPr>
      <p:cViewPr>
        <p:scale>
          <a:sx n="89" d="100"/>
          <a:sy n="89" d="100"/>
        </p:scale>
        <p:origin x="-84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2707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3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84FBB51-F5D4-4265-9748-AE67D9922D0A}" type="datetimeFigureOut">
              <a:rPr lang="ar-SA" smtClean="0"/>
              <a:pPr/>
              <a:t>03/12/45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72707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3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27B30FC-3C9F-4937-9197-34FAC568E29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71913" y="0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77822BF-9CB8-4188-8050-1C706AC49B10}" type="datetimeFigureOut">
              <a:rPr lang="ar-SA" smtClean="0"/>
              <a:pPr/>
              <a:t>03/12/45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7713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4213" y="4740275"/>
            <a:ext cx="5467350" cy="44910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71913" y="9478963"/>
            <a:ext cx="2962275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9478963"/>
            <a:ext cx="2960687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E095EBA-D2A1-4DDB-981A-DF91258B5E09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7" name="عنوان فرعي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30" name="عنصر نائب للتاريخ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3D92-057E-45CB-A6E3-5760D2BA3523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19" name="عنصر نائب للتذييل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27" name="عنصر نائب لرقم الشريحة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8F5F-AFAC-42CD-8BD2-9360756BD9C1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C2907-C23E-44C9-8F34-052458B5532C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66AB-C53D-4157-855A-723441B5FC6A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1B0E-EBBF-4924-B385-2FAB72CA49D8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8803-1058-401F-882A-33C1328815AF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محتوى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4CA5-37EE-428F-874D-B04A77FDD0DB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370B8-CFC2-485C-A8C7-4D8AC9F1EAB6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178C-92C2-44E2-BAE8-B71D5A569008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49986-57F2-49FD-9352-6ED5E661FA96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 ذو زاوية واحدة مخدوشة ودائرية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ثلث قائم الزاوية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8506-1D99-409A-890E-64B47CCCA633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10" name="شكل حر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شكل حر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شكل حر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شكل حر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عنصر نائب للعنوان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0" name="عنصر نائب للنص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0" name="عنصر نائب للتاريخ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7B02F77-AA54-4F5D-B08E-6D0545287F4F}" type="datetime1">
              <a:rPr lang="ar-SA" smtClean="0"/>
              <a:pPr/>
              <a:t>03/12/45</a:t>
            </a:fld>
            <a:endParaRPr lang="ar-SA"/>
          </a:p>
        </p:txBody>
      </p:sp>
      <p:sp>
        <p:nvSpPr>
          <p:cNvPr id="22" name="عنصر نائب للتذييل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0B9682-908A-4B3E-A5C5-AA52F97AA3E1}" type="slidenum">
              <a:rPr lang="ar-SA" smtClean="0"/>
              <a:pPr/>
              <a:t>‹#›</a:t>
            </a:fld>
            <a:endParaRPr lang="ar-SA"/>
          </a:p>
        </p:txBody>
      </p:sp>
      <p:grpSp>
        <p:nvGrpSpPr>
          <p:cNvPr id="2" name="مجموعة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شكل حر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شكل حر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1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r" rtl="1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r" rtl="1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r" rtl="1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r" rtl="1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r" rtl="1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r" rtl="1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r" rtl="1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r" rtl="1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000240"/>
            <a:ext cx="59436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مستطيل 7"/>
          <p:cNvSpPr/>
          <p:nvPr/>
        </p:nvSpPr>
        <p:spPr>
          <a:xfrm>
            <a:off x="1285852" y="357166"/>
            <a:ext cx="5712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بيئات ومعدات الحاسب</a:t>
            </a:r>
            <a:endParaRPr lang="ar-SA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1643042" y="1142984"/>
            <a:ext cx="5500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SA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وحدة النظام :المعالج</a:t>
            </a:r>
            <a:endParaRPr lang="ar-SA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1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72464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ar-SA" sz="2800" dirty="0" smtClean="0"/>
              <a:t> كيف يعمل المعالج</a:t>
            </a:r>
            <a:r>
              <a:rPr lang="en-US" sz="2800" dirty="0" smtClean="0"/>
              <a:t>:</a:t>
            </a:r>
            <a:r>
              <a:rPr lang="ar-SA" sz="2800" dirty="0" smtClean="0"/>
              <a:t> </a:t>
            </a:r>
            <a:endParaRPr lang="ar-SA" sz="2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71472" y="1428736"/>
            <a:ext cx="8229600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SA" dirty="0" smtClean="0"/>
              <a:t> 1- يقرأ التعليمات من الذاكرة العشوائية</a:t>
            </a:r>
            <a:r>
              <a:rPr lang="en-US" dirty="0" smtClean="0"/>
              <a:t> 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2- </a:t>
            </a:r>
            <a:r>
              <a:rPr lang="en-US" dirty="0" smtClean="0"/>
              <a:t>. </a:t>
            </a:r>
            <a:r>
              <a:rPr lang="ar-SA" dirty="0" smtClean="0"/>
              <a:t>يقرر ما هي البيانات اللازمة لتنفيذ الأمر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3-  يجلب البيانات اللازمة لتنفيذ ذلك الأمر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4- ينفذ الأمر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5- يكتب النتيجة في الذاكرة العشوائية: طبعاً الذاكرة العشوائية بطيئة لذا تستعمل " ذاكرة الكتابة </a:t>
            </a:r>
            <a:r>
              <a:rPr lang="ar-SA" dirty="0" err="1" smtClean="0"/>
              <a:t>المخبئية</a:t>
            </a:r>
            <a:r>
              <a:rPr lang="ar-SA" dirty="0" smtClean="0"/>
              <a:t> " لحفظ البيانات لحين تمكن الذاكرة العشوائية من قراءتها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ar-SA" dirty="0" smtClean="0"/>
              <a:t> 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10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500034" y="642918"/>
            <a:ext cx="8229600" cy="714380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ar-SA" sz="3200" dirty="0" smtClean="0"/>
              <a:t> </a:t>
            </a:r>
            <a:r>
              <a:rPr lang="ar-YE" sz="3200" dirty="0" smtClean="0"/>
              <a:t>طريقه تركيب المعالج </a:t>
            </a:r>
            <a:endParaRPr lang="ar-YE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5357826"/>
          </a:xfrm>
        </p:spPr>
        <p:txBody>
          <a:bodyPr>
            <a:normAutofit/>
          </a:bodyPr>
          <a:lstStyle/>
          <a:p>
            <a:r>
              <a:rPr lang="ar-YE" dirty="0" smtClean="0"/>
              <a:t>يتم تركيب المعالج في المكان المخصص له ثم وضع قليل من معجون </a:t>
            </a:r>
          </a:p>
          <a:p>
            <a:pPr>
              <a:buNone/>
            </a:pPr>
            <a:r>
              <a:rPr lang="ar-YE" dirty="0" smtClean="0"/>
              <a:t>على المعالج ثم تركيب مروحة التبريد الخاصة </a:t>
            </a:r>
            <a:r>
              <a:rPr lang="ar-YE" dirty="0" err="1" smtClean="0"/>
              <a:t>به</a:t>
            </a:r>
            <a:r>
              <a:rPr lang="ar-YE" dirty="0" smtClean="0"/>
              <a:t> ثم يتم توصيل المروحة</a:t>
            </a:r>
          </a:p>
          <a:p>
            <a:pPr>
              <a:buNone/>
            </a:pPr>
            <a:r>
              <a:rPr lang="ar-YE" dirty="0" smtClean="0"/>
              <a:t> في اللوحة الأم لوصلها بالتيار الكهربائي </a:t>
            </a:r>
            <a:endParaRPr lang="ar-YE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ar-YE" dirty="0" smtClean="0"/>
          </a:p>
          <a:p>
            <a:pPr>
              <a:buNone/>
            </a:pPr>
            <a:endParaRPr lang="ar-YE" dirty="0" smtClean="0"/>
          </a:p>
          <a:p>
            <a:pPr>
              <a:buNone/>
            </a:pPr>
            <a:endParaRPr lang="ar-YE" dirty="0" smtClean="0"/>
          </a:p>
          <a:p>
            <a:pPr>
              <a:buNone/>
            </a:pPr>
            <a:endParaRPr lang="ar-YE" dirty="0" smtClean="0"/>
          </a:p>
          <a:p>
            <a:pPr>
              <a:buNone/>
            </a:pPr>
            <a:endParaRPr lang="ar-YE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000372"/>
            <a:ext cx="4071966" cy="3857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8" name="Picture 2" descr="mhtml:file://D:\انترنت\شرح%20مفصل%20لقطع%20كل%20اجزاء%20الكمبيوتر%20بالصور%20-%20منتديات%20المسلوب%20العربي.mht!http://www.alkaka.com/imeg/Hardwir/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071810"/>
            <a:ext cx="4291014" cy="3786190"/>
          </a:xfrm>
          <a:prstGeom prst="rect">
            <a:avLst/>
          </a:prstGeom>
          <a:noFill/>
        </p:spPr>
      </p:pic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11</a:t>
            </a:fld>
            <a:endParaRPr lang="ar-SA"/>
          </a:p>
        </p:txBody>
      </p:sp>
      <p:sp>
        <p:nvSpPr>
          <p:cNvPr id="7" name="عنصر نائب للتذييل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85804" y="428604"/>
            <a:ext cx="8229600" cy="57150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ar-SA" sz="3200" b="1" dirty="0" smtClean="0"/>
              <a:t> أهم الأعطال :</a:t>
            </a: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YE" dirty="0" smtClean="0">
                <a:solidFill>
                  <a:srgbClr val="FF0000"/>
                </a:solidFill>
              </a:rPr>
              <a:t>أعطال المعالج:</a:t>
            </a:r>
          </a:p>
          <a:p>
            <a:pPr>
              <a:buNone/>
            </a:pPr>
            <a:r>
              <a:rPr lang="ar-YE" dirty="0" smtClean="0">
                <a:solidFill>
                  <a:schemeClr val="accent3"/>
                </a:solidFill>
              </a:rPr>
              <a:t>العطل</a:t>
            </a:r>
            <a:r>
              <a:rPr lang="ar-YE" dirty="0" smtClean="0"/>
              <a:t>: الحاسب لا يعمل بصورة سليمة بعد تتغير المعالج </a:t>
            </a:r>
          </a:p>
          <a:p>
            <a:pPr>
              <a:buNone/>
            </a:pPr>
            <a:r>
              <a:rPr lang="ar-YE" dirty="0" smtClean="0">
                <a:solidFill>
                  <a:schemeClr val="accent5">
                    <a:lumMod val="75000"/>
                  </a:schemeClr>
                </a:solidFill>
              </a:rPr>
              <a:t>السبب</a:t>
            </a:r>
            <a:r>
              <a:rPr lang="ar-YE" dirty="0" smtClean="0"/>
              <a:t>:عدم تعريف المعالج </a:t>
            </a:r>
          </a:p>
          <a:p>
            <a:pPr>
              <a:buNone/>
            </a:pPr>
            <a:r>
              <a:rPr lang="ar-YE" dirty="0" smtClean="0">
                <a:solidFill>
                  <a:srgbClr val="FF0000"/>
                </a:solidFill>
              </a:rPr>
              <a:t>الحل</a:t>
            </a:r>
            <a:r>
              <a:rPr lang="ar-YE" dirty="0" smtClean="0"/>
              <a:t>:فك البطارية وإعادة تركيبها</a:t>
            </a:r>
            <a:endParaRPr lang="ar-SA" dirty="0" smtClean="0"/>
          </a:p>
          <a:p>
            <a:pPr>
              <a:buNone/>
            </a:pPr>
            <a:endParaRPr lang="ar-YE" dirty="0" smtClean="0"/>
          </a:p>
          <a:p>
            <a:pPr>
              <a:buNone/>
            </a:pPr>
            <a:r>
              <a:rPr lang="ar-YE" dirty="0" smtClean="0">
                <a:solidFill>
                  <a:schemeClr val="accent3"/>
                </a:solidFill>
              </a:rPr>
              <a:t>العطل</a:t>
            </a:r>
            <a:r>
              <a:rPr lang="ar-YE" dirty="0" smtClean="0"/>
              <a:t>:سماع أصوت غريبة بعد تركيب المعالج </a:t>
            </a:r>
          </a:p>
          <a:p>
            <a:pPr>
              <a:buNone/>
            </a:pPr>
            <a:r>
              <a:rPr lang="ar-YE" dirty="0" smtClean="0">
                <a:solidFill>
                  <a:schemeClr val="accent5"/>
                </a:solidFill>
              </a:rPr>
              <a:t>السبب</a:t>
            </a:r>
            <a:r>
              <a:rPr lang="ar-YE" dirty="0" smtClean="0"/>
              <a:t>:عطل في المعالج </a:t>
            </a:r>
          </a:p>
          <a:p>
            <a:pPr>
              <a:buNone/>
            </a:pPr>
            <a:r>
              <a:rPr lang="ar-YE" dirty="0" smtClean="0">
                <a:solidFill>
                  <a:srgbClr val="FF0000"/>
                </a:solidFill>
              </a:rPr>
              <a:t>الحل</a:t>
            </a:r>
            <a:r>
              <a:rPr lang="ar-YE" dirty="0" smtClean="0"/>
              <a:t>:استبدال المعالج </a:t>
            </a:r>
          </a:p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12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914400" y="1857375"/>
            <a:ext cx="7658128" cy="4681538"/>
          </a:xfrm>
        </p:spPr>
        <p:txBody>
          <a:bodyPr/>
          <a:lstStyle/>
          <a:p>
            <a:pPr>
              <a:buNone/>
            </a:pPr>
            <a:r>
              <a:rPr lang="ar-YE" dirty="0" smtClean="0">
                <a:solidFill>
                  <a:schemeClr val="accent3"/>
                </a:solidFill>
              </a:rPr>
              <a:t>العطل</a:t>
            </a:r>
            <a:r>
              <a:rPr lang="ar-YE" dirty="0" smtClean="0"/>
              <a:t>:</a:t>
            </a:r>
            <a:r>
              <a:rPr lang="ar-SA" dirty="0" smtClean="0"/>
              <a:t> </a:t>
            </a:r>
            <a:r>
              <a:rPr lang="ar-YE" dirty="0" smtClean="0"/>
              <a:t>انطفاء الجهاز فجأة</a:t>
            </a:r>
            <a:endParaRPr lang="ar-SA" dirty="0" smtClean="0"/>
          </a:p>
          <a:p>
            <a:pPr>
              <a:buNone/>
            </a:pPr>
            <a:r>
              <a:rPr lang="ar-SA" dirty="0" smtClean="0">
                <a:solidFill>
                  <a:srgbClr val="92D050"/>
                </a:solidFill>
              </a:rPr>
              <a:t>السبب</a:t>
            </a:r>
            <a:r>
              <a:rPr lang="ar-SA" dirty="0" smtClean="0"/>
              <a:t>: ارتفاع درجة حرارة المعالج,وذلك نتيجة جفاف المعجون أو  عطل في مروحة التبريد </a:t>
            </a:r>
            <a:endParaRPr lang="ar-YE" dirty="0" smtClean="0"/>
          </a:p>
          <a:p>
            <a:pPr>
              <a:buNone/>
            </a:pPr>
            <a:r>
              <a:rPr lang="ar-SA" dirty="0" smtClean="0">
                <a:solidFill>
                  <a:srgbClr val="FF0000"/>
                </a:solidFill>
              </a:rPr>
              <a:t>الحل</a:t>
            </a:r>
            <a:r>
              <a:rPr lang="ar-SA" dirty="0" smtClean="0"/>
              <a:t>: أولاً نقوم بفحص المروحة أنها تعمل بشكل جيد , التأكد من المعجون.</a:t>
            </a:r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r>
              <a:rPr lang="ar-SA" dirty="0" smtClean="0">
                <a:solidFill>
                  <a:srgbClr val="FF0000"/>
                </a:solidFill>
              </a:rPr>
              <a:t>ملاحظة : </a:t>
            </a:r>
          </a:p>
          <a:p>
            <a:pPr>
              <a:buNone/>
            </a:pPr>
            <a:r>
              <a:rPr lang="ar-SA" dirty="0" smtClean="0"/>
              <a:t>     عند وضع المعجون على المعالج يجب تقدير كمية المعجون .</a:t>
            </a: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357158" y="1935163"/>
            <a:ext cx="7872442" cy="4389437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ar-SA" u="sng" dirty="0" smtClean="0"/>
              <a:t>واجب:</a:t>
            </a:r>
          </a:p>
          <a:p>
            <a:pPr algn="ctr">
              <a:buNone/>
            </a:pPr>
            <a:r>
              <a:rPr lang="ar-SA" dirty="0" smtClean="0"/>
              <a:t>كتابة مقال بعنوان:</a:t>
            </a:r>
          </a:p>
          <a:p>
            <a:pPr algn="ctr">
              <a:buNone/>
            </a:pPr>
            <a:endParaRPr lang="ar-SA" dirty="0" smtClean="0"/>
          </a:p>
          <a:p>
            <a:pPr algn="ctr">
              <a:buNone/>
            </a:pPr>
            <a:r>
              <a:rPr lang="ar-SA" u="sng" dirty="0" smtClean="0"/>
              <a:t>ما الذي يحدد أداء المعالج</a:t>
            </a:r>
          </a:p>
          <a:p>
            <a:pPr algn="ctr">
              <a:buNone/>
            </a:pPr>
            <a:r>
              <a:rPr lang="ar-SA" u="sng" dirty="0" smtClean="0"/>
              <a:t>شكراً</a:t>
            </a:r>
            <a:endParaRPr lang="en-US" u="sng" dirty="0" smtClean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14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24648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ar-SA" sz="3200" dirty="0" smtClean="0"/>
              <a:t> مدخل</a:t>
            </a: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786346"/>
          </a:xfrm>
        </p:spPr>
        <p:txBody>
          <a:bodyPr/>
          <a:lstStyle/>
          <a:p>
            <a:pPr>
              <a:buNone/>
            </a:pPr>
            <a:r>
              <a:rPr lang="ar-SA" dirty="0" smtClean="0"/>
              <a:t>المعالج : وهو القلب النابض لجهاز الحاسب الآلي جهاز بلا معالج كانسان من غير قلب فالإنسان من غير قلب يعتبر ميت لان القلب هو </a:t>
            </a:r>
            <a:r>
              <a:rPr lang="ar-SA" dirty="0" err="1" smtClean="0"/>
              <a:t>المسؤل</a:t>
            </a:r>
            <a:r>
              <a:rPr lang="ar-SA" dirty="0" smtClean="0"/>
              <a:t> عن ضخ الدم إلى باقي أجزاء الجسم</a:t>
            </a:r>
            <a:r>
              <a:rPr lang="en-US" dirty="0" smtClean="0"/>
              <a:t> .</a:t>
            </a:r>
            <a:br>
              <a:rPr lang="en-US" dirty="0" smtClean="0"/>
            </a:br>
            <a:r>
              <a:rPr lang="ar-SA" dirty="0" smtClean="0"/>
              <a:t>والمعالج هو قلب الحاسب </a:t>
            </a:r>
            <a:r>
              <a:rPr lang="ar-SA" dirty="0" err="1" smtClean="0"/>
              <a:t>المسؤول</a:t>
            </a:r>
            <a:r>
              <a:rPr lang="ar-SA" dirty="0" smtClean="0"/>
              <a:t> عن ضخ البيانات والمعلومات الى باقي أجزاء الحاسب</a:t>
            </a:r>
            <a:r>
              <a:rPr lang="en-US" dirty="0" smtClean="0"/>
              <a:t> .</a:t>
            </a:r>
          </a:p>
          <a:p>
            <a:pPr>
              <a:buNone/>
            </a:pPr>
            <a:r>
              <a:rPr lang="ar-SA" u="sng" dirty="0" smtClean="0"/>
              <a:t>يعرف المعالج: </a:t>
            </a:r>
            <a:r>
              <a:rPr lang="ar-SA" dirty="0" smtClean="0"/>
              <a:t>: هي عبارة عن دائرة متكاملة مصممة على شريحة صغيرة من مادة السليكون وتتكون هذه الوحدة من عدده </a:t>
            </a:r>
            <a:r>
              <a:rPr lang="ar-SA" dirty="0" err="1" smtClean="0"/>
              <a:t>اسنان</a:t>
            </a:r>
            <a:r>
              <a:rPr lang="ar-SA" dirty="0" smtClean="0"/>
              <a:t> الصغيرة الحجم وتتصل فيما بينها بأسلاك دقيقة للغاية من الألمونيوم هذه الوحدة هي عقل الكمبيوتر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8229600" cy="867524"/>
          </a:xfr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ar-SA" sz="3200" dirty="0" smtClean="0"/>
              <a:t> أشكال المعالج</a:t>
            </a:r>
            <a:r>
              <a:rPr lang="en-US" sz="3200" dirty="0" smtClean="0"/>
              <a:t>:</a:t>
            </a: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ar-SA" dirty="0" smtClean="0"/>
              <a:t>وفي السابق كان شكل المعالج أول ما بدء كالشريحة توضع بشكل أفقي على اللوحة الأم في </a:t>
            </a:r>
            <a:r>
              <a:rPr lang="ar-SA" dirty="0" err="1" smtClean="0"/>
              <a:t>المقبس</a:t>
            </a:r>
            <a:r>
              <a:rPr lang="ar-SA" dirty="0" smtClean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pnsit</a:t>
            </a:r>
            <a:r>
              <a:rPr lang="en-US" dirty="0" smtClean="0"/>
              <a:t>) </a:t>
            </a:r>
            <a:r>
              <a:rPr lang="ar-SA" dirty="0" smtClean="0"/>
              <a:t>ثم بظهور معالجات بنتيوم تطور شكل المعالج إلى شكل البطاقة التي توضع بشكل عمودي على اللوحة الأم ويسمى </a:t>
            </a:r>
            <a:r>
              <a:rPr lang="ar-SA" dirty="0" err="1" smtClean="0"/>
              <a:t>ا</a:t>
            </a:r>
            <a:r>
              <a:rPr lang="ar-SA" dirty="0" smtClean="0"/>
              <a:t> لموضع الذي يوضع فيه بالشق</a:t>
            </a:r>
            <a:r>
              <a:rPr lang="en-US" dirty="0" smtClean="0"/>
              <a:t> Slot) </a:t>
            </a:r>
            <a:r>
              <a:rPr lang="ar-SA" dirty="0" smtClean="0"/>
              <a:t>) ، وتقاس سرعة المعالج </a:t>
            </a:r>
            <a:r>
              <a:rPr lang="ar-SA" dirty="0" err="1" smtClean="0"/>
              <a:t>جيجاهيرز</a:t>
            </a:r>
            <a:r>
              <a:rPr lang="ar-SA" dirty="0" smtClean="0"/>
              <a:t>(دورة/ ثانية) .</a:t>
            </a:r>
            <a:endParaRPr lang="en-US" dirty="0" smtClean="0"/>
          </a:p>
          <a:p>
            <a:pPr>
              <a:buNone/>
            </a:pPr>
            <a:r>
              <a:rPr lang="ar-SA" dirty="0" smtClean="0"/>
              <a:t> 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5838" y="1071546"/>
            <a:ext cx="7172325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عنصر نائب لرقم الشريحة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81772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ar-SA" sz="3200" dirty="0" smtClean="0"/>
              <a:t>أنواع المعالجات</a:t>
            </a: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43891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b="1" u="sng" dirty="0" smtClean="0"/>
              <a:t/>
            </a:r>
            <a:br>
              <a:rPr lang="en-US" sz="3600" b="1" u="sng" dirty="0" smtClean="0"/>
            </a:br>
            <a:r>
              <a:rPr lang="ar-SA" sz="3600" b="1" u="sng" dirty="0" smtClean="0"/>
              <a:t>يمكن تقسيمها الى أنواع من حيث عدد </a:t>
            </a:r>
            <a:r>
              <a:rPr lang="ar-SA" sz="3600" b="1" u="sng" dirty="0" err="1" smtClean="0"/>
              <a:t>البتات</a:t>
            </a:r>
            <a:r>
              <a:rPr lang="ar-SA" sz="3600" b="1" u="sng" dirty="0" smtClean="0"/>
              <a:t> التي تعاملون معها:-  </a:t>
            </a:r>
            <a:endParaRPr lang="en-US" sz="3600" b="1" u="sng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1- معالجات 4 بت : وهذه تستخدم في الآلات الحاسبة وبعض الاحتياجات الخاصة ولا تستخدم في الحاسب الآلي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2- معالجات 8 بت : وهذا النوع من المعالجات أيضا  ظهر قديماً وكان يستخدم في بعض الأجهزة ولعلنا نذكر </a:t>
            </a:r>
            <a:r>
              <a:rPr lang="ar-SA" dirty="0" err="1" smtClean="0"/>
              <a:t>اتاري</a:t>
            </a:r>
            <a:r>
              <a:rPr lang="ar-SA" dirty="0" smtClean="0"/>
              <a:t> </a:t>
            </a:r>
            <a:r>
              <a:rPr lang="ar-SA" dirty="0" err="1" smtClean="0"/>
              <a:t>سيجا</a:t>
            </a:r>
            <a:r>
              <a:rPr lang="ar-SA" dirty="0" smtClean="0"/>
              <a:t> وكانت تلك الأجهزة تستخدم هذا النوع من المعالج ولا يستخدمه الحاسب الآلي</a:t>
            </a:r>
            <a:r>
              <a:rPr lang="en-US" dirty="0" smtClean="0"/>
              <a:t> 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3- معالجات 16 بت : ظهرت معالجات شهيرة وقوية مع هذا المعالج في ذالك الوقت ولأكنها </a:t>
            </a:r>
            <a:r>
              <a:rPr lang="ar-SA" dirty="0" err="1" smtClean="0"/>
              <a:t>الأن</a:t>
            </a:r>
            <a:r>
              <a:rPr lang="ar-SA" dirty="0" smtClean="0"/>
              <a:t> تعتبر منقرضة وأصبحت من التاريخ ومن بعض الأمثلة على هذا النوع من المعالج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Intel 8088 </a:t>
            </a:r>
            <a:r>
              <a:rPr lang="ar-SA" dirty="0" smtClean="0"/>
              <a:t>وكان بسرعة</a:t>
            </a:r>
            <a:r>
              <a:rPr lang="en-US" dirty="0" smtClean="0"/>
              <a:t> MHZ 4.77 </a:t>
            </a:r>
            <a:br>
              <a:rPr lang="en-US" dirty="0" smtClean="0"/>
            </a:br>
            <a:r>
              <a:rPr lang="en-US" dirty="0" smtClean="0"/>
              <a:t>Intel 80286 </a:t>
            </a:r>
            <a:r>
              <a:rPr lang="ar-SA" dirty="0" smtClean="0"/>
              <a:t>وكان بسرعة 12</a:t>
            </a:r>
            <a:r>
              <a:rPr lang="en-US" dirty="0" smtClean="0"/>
              <a:t> MHZ 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5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642910" y="1071546"/>
            <a:ext cx="7943880" cy="4389437"/>
          </a:xfrm>
        </p:spPr>
        <p:txBody>
          <a:bodyPr/>
          <a:lstStyle/>
          <a:p>
            <a:pPr>
              <a:buNone/>
            </a:pPr>
            <a:r>
              <a:rPr lang="ar-SA" dirty="0" smtClean="0"/>
              <a:t>4-  معالجات 32 بت : ظهرت في أوائل التسعينات  ومن الأمثلة على هذا النوع من المعالجات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Intel 80386 </a:t>
            </a:r>
            <a:r>
              <a:rPr lang="ar-SA" dirty="0" smtClean="0"/>
              <a:t>و</a:t>
            </a:r>
            <a:r>
              <a:rPr lang="en-US" dirty="0" smtClean="0"/>
              <a:t> - Intel 80486 </a:t>
            </a:r>
            <a:r>
              <a:rPr lang="ar-SA" dirty="0" smtClean="0"/>
              <a:t>وكان بسرعتين الأولى 33</a:t>
            </a:r>
            <a:r>
              <a:rPr lang="en-US" dirty="0" smtClean="0"/>
              <a:t> MHZ </a:t>
            </a:r>
            <a:r>
              <a:rPr lang="ar-SA" dirty="0" smtClean="0"/>
              <a:t>والثانية 66</a:t>
            </a:r>
            <a:r>
              <a:rPr lang="en-US" dirty="0" smtClean="0"/>
              <a:t> MHZ (</a:t>
            </a:r>
            <a:br>
              <a:rPr lang="en-US" dirty="0" smtClean="0"/>
            </a:br>
            <a:r>
              <a:rPr lang="ar-SA" dirty="0" smtClean="0"/>
              <a:t>5-  معالجات 64 بت : وهي المعالجات التي في العصر الحالي ومن الأمثلة على هذا النوع من المعالجات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ar-SA" dirty="0" smtClean="0"/>
              <a:t>: البنتيوم  </a:t>
            </a:r>
            <a:r>
              <a:rPr lang="en-US" dirty="0" smtClean="0"/>
              <a:t> P = Pentium )</a:t>
            </a:r>
            <a:r>
              <a:rPr lang="ar-SA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 Intel P – Intel P2 – Intel P3 – Intel P4 )</a:t>
            </a:r>
            <a:r>
              <a:rPr lang="ar-SA" dirty="0" smtClean="0"/>
              <a:t>.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6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5321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ar-SA" sz="3200" dirty="0" smtClean="0"/>
              <a:t>مكونات المعالج</a:t>
            </a:r>
            <a:endParaRPr lang="ar-SA" sz="32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89586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1- وحدة التحكم </a:t>
            </a:r>
            <a:r>
              <a:rPr lang="en-US" dirty="0" smtClean="0"/>
              <a:t>Control Unit </a:t>
            </a:r>
            <a:r>
              <a:rPr lang="ar-SA" dirty="0" smtClean="0"/>
              <a:t>هي وحدة التحكم في المعالج ومن هذا نفهم أنها الجزء الأهم فهي تقوم بتوجيه وحدة الحساب والمنطق والمسجلات حال عملها وكيفية عملها وفي أي وقت تعمل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2- وحدة الحساب والمنطق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ويرمز لها بالرمز</a:t>
            </a:r>
            <a:r>
              <a:rPr lang="en-US" dirty="0" smtClean="0"/>
              <a:t> ALU </a:t>
            </a:r>
            <a:r>
              <a:rPr lang="ar-SA" dirty="0" smtClean="0"/>
              <a:t>وهو اختصار لكلمات</a:t>
            </a:r>
            <a:r>
              <a:rPr lang="en-US" dirty="0" smtClean="0"/>
              <a:t> Arithmetic and Logic Unit  </a:t>
            </a:r>
            <a:r>
              <a:rPr lang="ar-SA" dirty="0" smtClean="0"/>
              <a:t>وظيفتها العمليات الحسابية كالجمع والطرح والضرب والقسمة والعمليات المنطقية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مثل (و ، أو ،ليس ، إذا كان فإن)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3- وحدة حساب النقطة العائمة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Floating Point Unit </a:t>
            </a:r>
            <a:r>
              <a:rPr lang="ar-SA" dirty="0" smtClean="0"/>
              <a:t>وحدة حساب النقطة العائمة ويقصد النقطة العائمة نقطة الكسر ، فتكون هذه الوحدة مخصصة لمعالجة العمليات الرقمية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571472" y="714356"/>
            <a:ext cx="7943880" cy="438943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ar-SA" dirty="0" smtClean="0"/>
              <a:t>4-الذاكرة المخبئة:</a:t>
            </a:r>
            <a:r>
              <a:rPr lang="en-US" dirty="0" smtClean="0"/>
              <a:t>cache</a:t>
            </a:r>
            <a:br>
              <a:rPr lang="en-US" dirty="0" smtClean="0"/>
            </a:br>
            <a:r>
              <a:rPr lang="ar-SA" dirty="0" smtClean="0"/>
              <a:t>1- الذاكرة </a:t>
            </a:r>
            <a:r>
              <a:rPr lang="ar-SA" dirty="0" err="1" smtClean="0"/>
              <a:t>المخبئية</a:t>
            </a:r>
            <a:r>
              <a:rPr lang="ar-SA" dirty="0" smtClean="0"/>
              <a:t> من المستوى الأول ، وهي مقسمة على قسمين ، قسم للقراءة فقط وقسم يقبل الكتابة عليه وكلما زادت هذه الذاكرة كلما زاد ذلك من أداء المعالج. وهي مرتفعة السعر لذلك يكون حجمها صغير في المعالج 64 كيلوبايت ، وغالبا ما تستخدم هذه الذاكرة لتخزين العمليات المتكررة في المعالج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ar-SA" dirty="0" smtClean="0"/>
              <a:t>2- الذاكرة </a:t>
            </a:r>
            <a:r>
              <a:rPr lang="ar-SA" dirty="0" err="1" smtClean="0"/>
              <a:t>المخبئية</a:t>
            </a:r>
            <a:r>
              <a:rPr lang="ar-SA" dirty="0" smtClean="0"/>
              <a:t> من المستوى الثاني ، وظيفة هذه الذاكرة تكمن في كونها ذاكرة مؤقتة سريعة جدا بحيث تعمل على تسريع تدفق التعليمات ما بين المعالج والذاكرة . وتكون أكبر حجما من المستوى الأول ، وظيفتها الرئيسية تسريع أداء المعالج ونقل البيانات ، ويكون ترددها مساويا لتردد المعالج ، وغالبا ما تكون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ar-SA" dirty="0" smtClean="0"/>
              <a:t>هذه الذاكرة ما بين 256-2048 كيلوبايت</a:t>
            </a:r>
            <a:endParaRPr lang="ar-S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4500570"/>
            <a:ext cx="2714644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8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4294967295"/>
          </p:nvPr>
        </p:nvSpPr>
        <p:spPr>
          <a:xfrm>
            <a:off x="642910" y="785795"/>
            <a:ext cx="7586690" cy="55388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ar-SA" dirty="0" smtClean="0"/>
              <a:t>5- </a:t>
            </a:r>
            <a:r>
              <a:rPr lang="ar-SA" dirty="0" err="1" smtClean="0"/>
              <a:t>النواقل</a:t>
            </a:r>
            <a:r>
              <a:rPr lang="ar-SA" dirty="0" smtClean="0"/>
              <a:t>:</a:t>
            </a:r>
            <a:endParaRPr lang="en-US" dirty="0" smtClean="0"/>
          </a:p>
          <a:p>
            <a:pPr lvl="0">
              <a:buNone/>
            </a:pPr>
            <a:r>
              <a:rPr lang="ar-SA" dirty="0" smtClean="0"/>
              <a:t>1- </a:t>
            </a:r>
            <a:r>
              <a:rPr lang="en-US" dirty="0" smtClean="0"/>
              <a:t> BSB</a:t>
            </a:r>
            <a:br>
              <a:rPr lang="en-US" dirty="0" smtClean="0"/>
            </a:br>
            <a:r>
              <a:rPr lang="en-US" dirty="0" smtClean="0"/>
              <a:t> Back side Bus </a:t>
            </a:r>
            <a:r>
              <a:rPr lang="ar-SA" dirty="0" smtClean="0"/>
              <a:t>ناقل الجانب الخلفي وهو ناقل التعليمات ما بين المعالج والذاكرة </a:t>
            </a:r>
            <a:r>
              <a:rPr lang="ar-SA" dirty="0" err="1" smtClean="0"/>
              <a:t>المخبئية</a:t>
            </a:r>
            <a:r>
              <a:rPr lang="ar-SA" dirty="0" smtClean="0"/>
              <a:t> من المستوى الثاني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ar-SA" dirty="0" smtClean="0"/>
              <a:t>2-</a:t>
            </a:r>
            <a:r>
              <a:rPr lang="en-US" dirty="0" smtClean="0"/>
              <a:t> FSB 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first side </a:t>
            </a:r>
            <a:r>
              <a:rPr lang="en-US" dirty="0" smtClean="0"/>
              <a:t>Bus </a:t>
            </a:r>
            <a:r>
              <a:rPr lang="ar-SA" dirty="0" smtClean="0"/>
              <a:t> ناقل الجانب الأمامي وهو ناقل التعليمات ما بين المعالج والذاكرة الرئيسية ، وكلما زاد تردد الناقل الأمامي كلما زاد أداء المعالج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ar-SA" dirty="0" smtClean="0"/>
              <a:t>6- المسجلات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Registers </a:t>
            </a:r>
            <a:r>
              <a:rPr lang="ar-SA" dirty="0" smtClean="0"/>
              <a:t>عبارة عن مسجلات لتخزين البيانات المستخدمة في وحدة الحساب والمنطق لإتمام المهام المطلوبة من قبل وحدة التحكم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ar-SA" dirty="0" smtClean="0"/>
              <a:t> </a:t>
            </a:r>
            <a:endParaRPr lang="en-US" dirty="0" smtClean="0"/>
          </a:p>
          <a:p>
            <a:pPr>
              <a:buNone/>
            </a:pPr>
            <a:r>
              <a:rPr lang="ar-SA" dirty="0" smtClean="0"/>
              <a:t> 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B9682-908A-4B3E-A5C5-AA52F97AA3E1}" type="slidenum">
              <a:rPr lang="ar-SA" smtClean="0"/>
              <a:pPr/>
              <a:t>9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تدفق">
  <a:themeElements>
    <a:clrScheme name="تدفق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تدفق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تدف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278</Words>
  <Application>Microsoft Office PowerPoint</Application>
  <PresentationFormat>عرض على الشاشة (3:4)‏</PresentationFormat>
  <Paragraphs>66</Paragraphs>
  <Slides>14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15" baseType="lpstr">
      <vt:lpstr>تدفق</vt:lpstr>
      <vt:lpstr>الشريحة 1</vt:lpstr>
      <vt:lpstr> مدخل</vt:lpstr>
      <vt:lpstr> أشكال المعالج:</vt:lpstr>
      <vt:lpstr>الشريحة 4</vt:lpstr>
      <vt:lpstr>أنواع المعالجات</vt:lpstr>
      <vt:lpstr>الشريحة 6</vt:lpstr>
      <vt:lpstr>مكونات المعالج</vt:lpstr>
      <vt:lpstr>الشريحة 8</vt:lpstr>
      <vt:lpstr>الشريحة 9</vt:lpstr>
      <vt:lpstr> كيف يعمل المعالج: </vt:lpstr>
      <vt:lpstr> طريقه تركيب المعالج </vt:lpstr>
      <vt:lpstr> أهم الأعطال :</vt:lpstr>
      <vt:lpstr>الشريحة 13</vt:lpstr>
      <vt:lpstr>الشريحة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ADEL</dc:creator>
  <cp:lastModifiedBy>adil</cp:lastModifiedBy>
  <cp:revision>11</cp:revision>
  <dcterms:created xsi:type="dcterms:W3CDTF">2014-11-24T08:33:25Z</dcterms:created>
  <dcterms:modified xsi:type="dcterms:W3CDTF">2024-06-09T05:35:01Z</dcterms:modified>
</cp:coreProperties>
</file>