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handoutMasterIdLst>
    <p:handoutMasterId r:id="rId17"/>
  </p:handoutMasterIdLst>
  <p:sldIdLst>
    <p:sldId id="262" r:id="rId2"/>
    <p:sldId id="257" r:id="rId3"/>
    <p:sldId id="258" r:id="rId4"/>
    <p:sldId id="261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34188" cy="9979025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72707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quarter" idx="1"/>
          </p:nvPr>
        </p:nvSpPr>
        <p:spPr>
          <a:xfrm>
            <a:off x="1583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0766862-61E4-4892-8079-813B743A70AF}" type="datetimeFigureOut">
              <a:rPr lang="ar-SA" smtClean="0"/>
              <a:t>11/02/37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2"/>
          </p:nvPr>
        </p:nvSpPr>
        <p:spPr>
          <a:xfrm>
            <a:off x="3872707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3"/>
          </p:nvPr>
        </p:nvSpPr>
        <p:spPr>
          <a:xfrm>
            <a:off x="1583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3C7C995-5A7D-4371-B131-2C71F6658837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عنوان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7" name="عنوان فرعي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30" name="عنصر نائب للتاريخ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71D1-5095-4D44-BF1E-A9E78A90EE12}" type="datetimeFigureOut">
              <a:rPr lang="ar-SA" smtClean="0"/>
              <a:pPr/>
              <a:t>11/02/37</a:t>
            </a:fld>
            <a:endParaRPr lang="ar-SA"/>
          </a:p>
        </p:txBody>
      </p:sp>
      <p:sp>
        <p:nvSpPr>
          <p:cNvPr id="19" name="عنصر نائب للتذييل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27" name="عنصر نائب لرقم الشريحة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DC-DECA-4ECC-9196-3B23BE00365D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71D1-5095-4D44-BF1E-A9E78A90EE12}" type="datetimeFigureOut">
              <a:rPr lang="ar-SA" smtClean="0"/>
              <a:pPr/>
              <a:t>11/02/37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DC-DECA-4ECC-9196-3B23BE00365D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71D1-5095-4D44-BF1E-A9E78A90EE12}" type="datetimeFigureOut">
              <a:rPr lang="ar-SA" smtClean="0"/>
              <a:pPr/>
              <a:t>11/02/37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DC-DECA-4ECC-9196-3B23BE00365D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71D1-5095-4D44-BF1E-A9E78A90EE12}" type="datetimeFigureOut">
              <a:rPr lang="ar-SA" smtClean="0"/>
              <a:pPr/>
              <a:t>11/02/37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DC-DECA-4ECC-9196-3B23BE00365D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71D1-5095-4D44-BF1E-A9E78A90EE12}" type="datetimeFigureOut">
              <a:rPr lang="ar-SA" smtClean="0"/>
              <a:pPr/>
              <a:t>11/02/37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DC-DECA-4ECC-9196-3B23BE00365D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71D1-5095-4D44-BF1E-A9E78A90EE12}" type="datetimeFigureOut">
              <a:rPr lang="ar-SA" smtClean="0"/>
              <a:pPr/>
              <a:t>11/02/37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DC-DECA-4ECC-9196-3B23BE00365D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محتوى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71D1-5095-4D44-BF1E-A9E78A90EE12}" type="datetimeFigureOut">
              <a:rPr lang="ar-SA" smtClean="0"/>
              <a:pPr/>
              <a:t>11/02/37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DC-DECA-4ECC-9196-3B23BE00365D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71D1-5095-4D44-BF1E-A9E78A90EE12}" type="datetimeFigureOut">
              <a:rPr lang="ar-SA" smtClean="0"/>
              <a:pPr/>
              <a:t>11/02/37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DC-DECA-4ECC-9196-3B23BE00365D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71D1-5095-4D44-BF1E-A9E78A90EE12}" type="datetimeFigureOut">
              <a:rPr lang="ar-SA" smtClean="0"/>
              <a:pPr/>
              <a:t>11/02/37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DC-DECA-4ECC-9196-3B23BE00365D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71D1-5095-4D44-BF1E-A9E78A90EE12}" type="datetimeFigureOut">
              <a:rPr lang="ar-SA" smtClean="0"/>
              <a:pPr/>
              <a:t>11/02/37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DC-DECA-4ECC-9196-3B23BE00365D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ذو زاوية واحدة مخدوشة ودائرية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مثلث قائم الزاوية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71D1-5095-4D44-BF1E-A9E78A90EE12}" type="datetimeFigureOut">
              <a:rPr lang="ar-SA" smtClean="0"/>
              <a:pPr/>
              <a:t>11/02/37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040BBDC-DECA-4ECC-9196-3B23BE00365D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ar-SA" smtClean="0"/>
              <a:t>انقر فوق الرمز لإضافة صورة</a:t>
            </a:r>
            <a:endParaRPr kumimoji="0" lang="en-US" dirty="0"/>
          </a:p>
        </p:txBody>
      </p:sp>
      <p:sp>
        <p:nvSpPr>
          <p:cNvPr id="10" name="شكل حر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شكل حر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شكل حر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شكل حر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عنصر نائب للعنوان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0" name="عنصر نائب للنص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10" name="عنصر نائب للتاريخ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1171D1-5095-4D44-BF1E-A9E78A90EE12}" type="datetimeFigureOut">
              <a:rPr lang="ar-SA" smtClean="0"/>
              <a:pPr/>
              <a:t>11/02/37</a:t>
            </a:fld>
            <a:endParaRPr lang="ar-SA"/>
          </a:p>
        </p:txBody>
      </p:sp>
      <p:sp>
        <p:nvSpPr>
          <p:cNvPr id="22" name="عنصر نائب للتذييل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18" name="عنصر نائب لرقم الشريحة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040BBDC-DECA-4ECC-9196-3B23BE00365D}" type="slidenum">
              <a:rPr lang="ar-SA" smtClean="0"/>
              <a:pPr/>
              <a:t>‹#›</a:t>
            </a:fld>
            <a:endParaRPr lang="ar-SA"/>
          </a:p>
        </p:txBody>
      </p:sp>
      <p:grpSp>
        <p:nvGrpSpPr>
          <p:cNvPr id="2" name="مجموعة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شكل حر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شكل حر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2071678"/>
            <a:ext cx="5943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مستطيل 7"/>
          <p:cNvSpPr/>
          <p:nvPr/>
        </p:nvSpPr>
        <p:spPr>
          <a:xfrm>
            <a:off x="1285852" y="357166"/>
            <a:ext cx="57126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بيئات ومعدات الحاسب</a:t>
            </a:r>
            <a:endParaRPr lang="ar-SA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مربع نص 4"/>
          <p:cNvSpPr txBox="1"/>
          <p:nvPr/>
        </p:nvSpPr>
        <p:spPr>
          <a:xfrm>
            <a:off x="928662" y="1214422"/>
            <a:ext cx="600079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المكونات الغير مادية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4294967295"/>
          </p:nvPr>
        </p:nvSpPr>
        <p:spPr>
          <a:xfrm>
            <a:off x="285720" y="642918"/>
            <a:ext cx="8229600" cy="592935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ar-AE" sz="30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س/ أي من البرامج التالية ضروري لاستخدام الحاسوب الشخصي ؟</a:t>
            </a:r>
            <a:endParaRPr lang="en-US" sz="3000" b="1" dirty="0" smtClean="0">
              <a:solidFill>
                <a:srgbClr val="000099"/>
              </a:solidFill>
              <a:latin typeface="+mj-lt"/>
              <a:ea typeface="+mj-ea"/>
              <a:cs typeface="MCS Gulf S_U normal." pitchFamily="2" charset="-78"/>
            </a:endParaRPr>
          </a:p>
          <a:p>
            <a:pPr algn="ctr">
              <a:buNone/>
            </a:pPr>
            <a:r>
              <a:rPr lang="ar-AE" dirty="0" smtClean="0"/>
              <a:t>قاعدة البيانات.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جدول البيانات.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معالج النصوص.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نظام التشغيل.</a:t>
            </a:r>
            <a:endParaRPr lang="en-US" dirty="0" smtClean="0"/>
          </a:p>
          <a:p>
            <a:pPr>
              <a:buNone/>
            </a:pPr>
            <a:r>
              <a:rPr lang="ar-AE" sz="30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س/ ما وظيفة نظام التشغيل الأساسية ؟</a:t>
            </a:r>
            <a:endParaRPr lang="en-US" sz="3000" b="1" dirty="0" smtClean="0">
              <a:solidFill>
                <a:srgbClr val="000099"/>
              </a:solidFill>
              <a:latin typeface="+mj-lt"/>
              <a:ea typeface="+mj-ea"/>
              <a:cs typeface="MCS Gulf S_U normal." pitchFamily="2" charset="-78"/>
            </a:endParaRPr>
          </a:p>
          <a:p>
            <a:pPr algn="ctr">
              <a:buNone/>
            </a:pPr>
            <a:r>
              <a:rPr lang="ar-AE" dirty="0" smtClean="0"/>
              <a:t> عمل التقارير </a:t>
            </a:r>
            <a:r>
              <a:rPr lang="ar-AE" dirty="0" err="1" smtClean="0"/>
              <a:t>و</a:t>
            </a:r>
            <a:r>
              <a:rPr lang="ar-AE" dirty="0" smtClean="0"/>
              <a:t> الرسائل وجداول البيانات.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التحكم في عمليات الحاسب.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التحكم في انتقال البيانات من وإلى وحدة المعالجة المركزية.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إعداد نسخة احتياطية لملفات الحاسب.</a:t>
            </a:r>
            <a:endParaRPr lang="en-US" dirty="0" smtClean="0"/>
          </a:p>
          <a:p>
            <a:pPr>
              <a:buNone/>
            </a:pPr>
            <a:r>
              <a:rPr lang="ar-AE" sz="30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س/ يتحقق الإبحار في واجهة المستخدم الرسومية باستخدام ؟</a:t>
            </a:r>
            <a:endParaRPr lang="en-US" sz="3000" b="1" dirty="0" smtClean="0">
              <a:solidFill>
                <a:srgbClr val="000099"/>
              </a:solidFill>
              <a:latin typeface="+mj-lt"/>
              <a:ea typeface="+mj-ea"/>
              <a:cs typeface="MCS Gulf S_U normal." pitchFamily="2" charset="-78"/>
            </a:endParaRPr>
          </a:p>
          <a:p>
            <a:pPr algn="ctr">
              <a:buNone/>
            </a:pPr>
            <a:r>
              <a:rPr lang="ar-AE" dirty="0" smtClean="0"/>
              <a:t>الماسح الضوئي.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الفأرة.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الشاشة.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الطابعة.</a:t>
            </a:r>
            <a:endParaRPr lang="en-US" dirty="0" smtClean="0"/>
          </a:p>
          <a:p>
            <a:pPr>
              <a:buNone/>
            </a:pPr>
            <a:endParaRPr lang="ar-S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4294967295"/>
          </p:nvPr>
        </p:nvSpPr>
        <p:spPr>
          <a:xfrm>
            <a:off x="285720" y="642918"/>
            <a:ext cx="8229600" cy="621508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ar-AE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ar-AE" sz="36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س/ أي مما يلي جهاز ملحق ؟</a:t>
            </a:r>
            <a:endParaRPr lang="en-US" sz="3600" b="1" dirty="0" smtClean="0">
              <a:solidFill>
                <a:srgbClr val="000099"/>
              </a:solidFill>
              <a:latin typeface="+mj-lt"/>
              <a:ea typeface="+mj-ea"/>
              <a:cs typeface="MCS Gulf S_U normal." pitchFamily="2" charset="-78"/>
            </a:endParaRPr>
          </a:p>
          <a:p>
            <a:pPr algn="ctr">
              <a:buNone/>
            </a:pPr>
            <a:r>
              <a:rPr lang="ar-AE" dirty="0" smtClean="0"/>
              <a:t>نظام التشغيل.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الذاكرة.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وحدة المعالجة المركزية.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الماسح الضوئي.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ar-AE" sz="36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س/ ما هي وظيفة وحدة المعالجة </a:t>
            </a:r>
            <a:r>
              <a:rPr lang="ar-AE" sz="3600" b="1" dirty="0" err="1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و</a:t>
            </a:r>
            <a:r>
              <a:rPr lang="ar-AE" sz="36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 المنطق داخل </a:t>
            </a:r>
            <a:r>
              <a:rPr lang="ar-AE" sz="3600" b="1" dirty="0" err="1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و</a:t>
            </a:r>
            <a:r>
              <a:rPr lang="ar-AE" sz="36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 حدة المعالجة المركزية </a:t>
            </a:r>
            <a:r>
              <a:rPr lang="en-US" sz="36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CPU</a:t>
            </a:r>
            <a:r>
              <a:rPr lang="ar-AE" sz="36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)؟</a:t>
            </a:r>
            <a:endParaRPr lang="en-US" sz="3600" b="1" dirty="0" smtClean="0">
              <a:solidFill>
                <a:srgbClr val="000099"/>
              </a:solidFill>
              <a:latin typeface="+mj-lt"/>
              <a:ea typeface="+mj-ea"/>
              <a:cs typeface="MCS Gulf S_U normal." pitchFamily="2" charset="-78"/>
            </a:endParaRPr>
          </a:p>
          <a:p>
            <a:pPr algn="ctr">
              <a:buNone/>
            </a:pPr>
            <a:r>
              <a:rPr lang="ar-AE" dirty="0" smtClean="0"/>
              <a:t>التحكم في القراءة </a:t>
            </a:r>
            <a:r>
              <a:rPr lang="ar-AE" dirty="0" err="1" smtClean="0"/>
              <a:t>و</a:t>
            </a:r>
            <a:r>
              <a:rPr lang="ar-AE" dirty="0" smtClean="0"/>
              <a:t> الكتابة على القرص الصلب.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تقوم بأداء العمليات الحسابية.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التحكم في تدفق البيانات من وإلى وحدة المعالجة المركزية.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التحكم في تخزين المؤقت للبيانات في ذاكرة الدخول العشوائي.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ar-AE" sz="36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س/ ما أهمية إعداد نسخ احتياطية للبيانات على وسائط تخزين متنقلة ؟</a:t>
            </a:r>
            <a:endParaRPr lang="en-US" sz="3600" b="1" dirty="0" smtClean="0">
              <a:solidFill>
                <a:srgbClr val="000099"/>
              </a:solidFill>
              <a:latin typeface="+mj-lt"/>
              <a:ea typeface="+mj-ea"/>
              <a:cs typeface="MCS Gulf S_U normal." pitchFamily="2" charset="-78"/>
            </a:endParaRPr>
          </a:p>
          <a:p>
            <a:pPr algn="ctr">
              <a:buNone/>
            </a:pPr>
            <a:r>
              <a:rPr lang="ar-AE" dirty="0" smtClean="0"/>
              <a:t>المساعدة في نقل البيانات.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حماية البيانات من الضياع في حالة تعطل الحاسوب.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جعل البيانات متوفرة للعديد من المستخدمين.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التأكد من عدم ضياع قائمة المفضلة للمستخدمين.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 </a:t>
            </a:r>
            <a:endParaRPr lang="en-US" dirty="0" smtClean="0"/>
          </a:p>
          <a:p>
            <a:pPr>
              <a:buNone/>
            </a:pPr>
            <a:endParaRPr lang="ar-S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4294967295"/>
          </p:nvPr>
        </p:nvSpPr>
        <p:spPr>
          <a:xfrm>
            <a:off x="428596" y="571480"/>
            <a:ext cx="8229600" cy="607220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ar-AE" sz="36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س/ أي مما يلي جهاز إدخال ؟</a:t>
            </a:r>
            <a:endParaRPr lang="en-US" sz="3600" b="1" dirty="0" smtClean="0">
              <a:solidFill>
                <a:srgbClr val="000099"/>
              </a:solidFill>
              <a:latin typeface="+mj-lt"/>
              <a:ea typeface="+mj-ea"/>
              <a:cs typeface="MCS Gulf S_U normal." pitchFamily="2" charset="-78"/>
            </a:endParaRPr>
          </a:p>
          <a:p>
            <a:pPr algn="ctr">
              <a:buNone/>
            </a:pPr>
            <a:r>
              <a:rPr lang="ar-AE" dirty="0" smtClean="0"/>
              <a:t>الشاشة.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الطابعة.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ميكروفون.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السماعات.</a:t>
            </a:r>
            <a:endParaRPr lang="en-US" dirty="0" smtClean="0"/>
          </a:p>
          <a:p>
            <a:pPr>
              <a:buNone/>
            </a:pPr>
            <a:r>
              <a:rPr lang="ar-AE" sz="36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س/ أي مما يلي جهاز إخراج ؟</a:t>
            </a:r>
            <a:endParaRPr lang="en-US" sz="3600" b="1" dirty="0" smtClean="0">
              <a:solidFill>
                <a:srgbClr val="000099"/>
              </a:solidFill>
              <a:latin typeface="+mj-lt"/>
              <a:ea typeface="+mj-ea"/>
              <a:cs typeface="MCS Gulf S_U normal." pitchFamily="2" charset="-78"/>
            </a:endParaRPr>
          </a:p>
          <a:p>
            <a:pPr algn="ctr">
              <a:buNone/>
            </a:pPr>
            <a:r>
              <a:rPr lang="ar-AE" dirty="0" smtClean="0"/>
              <a:t>وسادة اللمس.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السماعات.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لوحة المفاتيح.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الفأرة.</a:t>
            </a:r>
            <a:endParaRPr lang="en-US" dirty="0" smtClean="0"/>
          </a:p>
          <a:p>
            <a:pPr>
              <a:buNone/>
            </a:pPr>
            <a:r>
              <a:rPr lang="ar-AE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ar-AE" sz="36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س/ لحذف جميع المعلومات والبيانات من القرص المرن, عليك </a:t>
            </a:r>
            <a:r>
              <a:rPr lang="ar-AE" sz="3600" b="1" dirty="0" err="1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بـ</a:t>
            </a:r>
            <a:r>
              <a:rPr lang="ar-AE" sz="36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 :</a:t>
            </a:r>
            <a:endParaRPr lang="en-US" sz="3600" b="1" dirty="0" smtClean="0">
              <a:solidFill>
                <a:srgbClr val="000099"/>
              </a:solidFill>
              <a:latin typeface="+mj-lt"/>
              <a:ea typeface="+mj-ea"/>
              <a:cs typeface="MCS Gulf S_U normal." pitchFamily="2" charset="-78"/>
            </a:endParaRPr>
          </a:p>
          <a:p>
            <a:pPr>
              <a:buNone/>
            </a:pPr>
            <a:r>
              <a:rPr lang="ar-AE" sz="36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زيادة مساحته.</a:t>
            </a:r>
            <a:endParaRPr lang="en-US" sz="3600" b="1" dirty="0" smtClean="0">
              <a:solidFill>
                <a:srgbClr val="000099"/>
              </a:solidFill>
              <a:latin typeface="+mj-lt"/>
              <a:ea typeface="+mj-ea"/>
              <a:cs typeface="MCS Gulf S_U normal." pitchFamily="2" charset="-78"/>
            </a:endParaRPr>
          </a:p>
          <a:p>
            <a:pPr algn="ctr">
              <a:buNone/>
            </a:pPr>
            <a:r>
              <a:rPr lang="ar-AE" dirty="0" smtClean="0"/>
              <a:t>تهيئته.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تنظيفه.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فتحه باستخدام قرص صلب جديد.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ar-AE" dirty="0" smtClean="0"/>
              <a:t> </a:t>
            </a:r>
            <a:endParaRPr lang="en-US" dirty="0" smtClean="0"/>
          </a:p>
          <a:p>
            <a:pPr>
              <a:buNone/>
            </a:pPr>
            <a:endParaRPr lang="ar-S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4294967295"/>
          </p:nvPr>
        </p:nvSpPr>
        <p:spPr>
          <a:xfrm>
            <a:off x="285720" y="714356"/>
            <a:ext cx="8229600" cy="592935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ar-AE" sz="30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س/ أي البرامج التالية يستخدم في إدارة الملفات </a:t>
            </a:r>
            <a:r>
              <a:rPr lang="ar-AE" sz="3000" b="1" dirty="0" err="1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و</a:t>
            </a:r>
            <a:r>
              <a:rPr lang="ar-AE" sz="30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 المجلدات على الحاسوب </a:t>
            </a:r>
            <a:r>
              <a:rPr lang="ar-AE" dirty="0" smtClean="0"/>
              <a:t>؟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برامج الخدمات.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برنامج نظام التشغيل.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برامج الشبكة.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برامج التطبيقات.</a:t>
            </a:r>
            <a:endParaRPr lang="en-US" dirty="0" smtClean="0"/>
          </a:p>
          <a:p>
            <a:pPr>
              <a:buNone/>
            </a:pPr>
            <a:r>
              <a:rPr lang="ar-AE" sz="30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س/ أي مما يلي يعد من مخاطر الحاسوب ؟</a:t>
            </a:r>
            <a:endParaRPr lang="en-US" sz="3000" b="1" dirty="0" smtClean="0">
              <a:solidFill>
                <a:srgbClr val="000099"/>
              </a:solidFill>
              <a:latin typeface="+mj-lt"/>
              <a:ea typeface="+mj-ea"/>
              <a:cs typeface="MCS Gulf S_U normal." pitchFamily="2" charset="-78"/>
            </a:endParaRPr>
          </a:p>
          <a:p>
            <a:pPr algn="ctr">
              <a:buNone/>
            </a:pPr>
            <a:r>
              <a:rPr lang="ar-AE" dirty="0" smtClean="0"/>
              <a:t>عدم استخدام شاشة التوقف.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فتح عدد كبير جداً من التطبيقات.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معدل قليل لتحديث الشاشة.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أسلاك كهرباء مكشوفة </a:t>
            </a:r>
            <a:r>
              <a:rPr lang="ar-AE" dirty="0" err="1" smtClean="0"/>
              <a:t>و</a:t>
            </a:r>
            <a:r>
              <a:rPr lang="ar-AE" dirty="0" smtClean="0"/>
              <a:t> غير آمنة.</a:t>
            </a:r>
            <a:endParaRPr lang="en-US" dirty="0" smtClean="0"/>
          </a:p>
          <a:p>
            <a:pPr>
              <a:buNone/>
            </a:pPr>
            <a:r>
              <a:rPr lang="ar-AE" dirty="0" smtClean="0"/>
              <a:t>  </a:t>
            </a:r>
            <a:r>
              <a:rPr lang="ar-AE" sz="30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س/ الحاسبات المستخدمة بالمنزل عموماً هي </a:t>
            </a:r>
            <a:r>
              <a:rPr lang="en-US" sz="30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 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</a:t>
            </a:r>
            <a:r>
              <a:rPr lang="ar-AE" dirty="0" smtClean="0"/>
              <a:t>حاسب رئيسي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</a:t>
            </a:r>
            <a:r>
              <a:rPr lang="ar-AE" dirty="0" smtClean="0"/>
              <a:t>حاسب شخصي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</a:t>
            </a:r>
            <a:r>
              <a:rPr lang="ar-AE" dirty="0" smtClean="0"/>
              <a:t>حاسب شبكي</a:t>
            </a:r>
            <a:endParaRPr lang="en-US" dirty="0" smtClean="0"/>
          </a:p>
          <a:p>
            <a:pPr>
              <a:buNone/>
            </a:pPr>
            <a:endParaRPr lang="ar-S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4294967295"/>
          </p:nvPr>
        </p:nvSpPr>
        <p:spPr>
          <a:xfrm>
            <a:off x="214282" y="785794"/>
            <a:ext cx="8229600" cy="571504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ar-AE" sz="30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س/ رمز وحدة المعالجة المركزية </a:t>
            </a:r>
            <a:r>
              <a:rPr lang="en-US" sz="30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 :</a:t>
            </a:r>
            <a:br>
              <a:rPr lang="en-US" sz="30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</a:br>
            <a:r>
              <a:rPr lang="en-US" dirty="0" smtClean="0"/>
              <a:t>CPU</a:t>
            </a:r>
            <a:br>
              <a:rPr lang="en-US" dirty="0" smtClean="0"/>
            </a:br>
            <a:r>
              <a:rPr lang="en-US" dirty="0" smtClean="0"/>
              <a:t>GUI</a:t>
            </a:r>
            <a:br>
              <a:rPr lang="en-US" dirty="0" smtClean="0"/>
            </a:br>
            <a:r>
              <a:rPr lang="ar-AE" dirty="0" smtClean="0"/>
              <a:t>س/ من أجهزة الإدخال </a:t>
            </a:r>
            <a:r>
              <a:rPr lang="en-US" dirty="0" smtClean="0"/>
              <a:t> :</a:t>
            </a:r>
            <a:br>
              <a:rPr lang="en-US" dirty="0" smtClean="0"/>
            </a:br>
            <a:r>
              <a:rPr lang="ar-AE" dirty="0" smtClean="0"/>
              <a:t>الفأرة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ar-AE" dirty="0" smtClean="0"/>
              <a:t>الطابعة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ar-AE" sz="30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س/ من أجهزة الإدخال والإخراج معا </a:t>
            </a:r>
            <a:r>
              <a:rPr lang="ar-AE" sz="3000" b="1" dirty="0" err="1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ً</a:t>
            </a:r>
            <a:r>
              <a:rPr lang="en-US" sz="30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 :</a:t>
            </a:r>
            <a:br>
              <a:rPr lang="en-US" sz="30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</a:br>
            <a:r>
              <a:rPr lang="ar-AE" dirty="0" smtClean="0"/>
              <a:t>شاشة اللمس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ar-AE" dirty="0" smtClean="0"/>
              <a:t>لوحة المفاتيح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الفأرة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ar-AE" sz="30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س/ أين يحفظ نظام التشغيل </a:t>
            </a:r>
            <a:r>
              <a:rPr lang="en-US" sz="30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 :</a:t>
            </a:r>
            <a:br>
              <a:rPr lang="en-US" sz="30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</a:br>
            <a:r>
              <a:rPr lang="en-US" dirty="0" smtClean="0"/>
              <a:t> </a:t>
            </a:r>
            <a:r>
              <a:rPr lang="ar-AE" dirty="0" smtClean="0"/>
              <a:t>الذاكرة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ar-AE" dirty="0" smtClean="0"/>
              <a:t>القرص الصلب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 </a:t>
            </a:r>
            <a:endParaRPr lang="en-US" dirty="0" smtClean="0"/>
          </a:p>
          <a:p>
            <a:pPr>
              <a:buNone/>
            </a:pPr>
            <a:endParaRPr lang="ar-S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4294967295"/>
          </p:nvPr>
        </p:nvSpPr>
        <p:spPr>
          <a:xfrm>
            <a:off x="0" y="785794"/>
            <a:ext cx="8229600" cy="578647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ar-AE" sz="33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س/ تسمى الأجهزة الطرفية </a:t>
            </a:r>
            <a:r>
              <a:rPr lang="ar-AE" sz="3300" b="1" dirty="0" err="1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بـ</a:t>
            </a:r>
            <a:r>
              <a:rPr lang="ar-AE" sz="33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 :</a:t>
            </a:r>
            <a:endParaRPr lang="en-US" sz="3300" b="1" dirty="0" smtClean="0">
              <a:solidFill>
                <a:srgbClr val="000099"/>
              </a:solidFill>
              <a:latin typeface="+mj-lt"/>
              <a:ea typeface="+mj-ea"/>
              <a:cs typeface="MCS Gulf S_U normal." pitchFamily="2" charset="-78"/>
            </a:endParaRPr>
          </a:p>
          <a:p>
            <a:pPr algn="ctr">
              <a:buNone/>
            </a:pPr>
            <a:r>
              <a:rPr lang="ar-AE" dirty="0" smtClean="0"/>
              <a:t>المعدات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البرامج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البرمجيات المجانية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البرمجيات المشتركة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ar-AE" sz="34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س/ تستخدم وحدة المعالجة </a:t>
            </a:r>
            <a:r>
              <a:rPr lang="en-US" sz="34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CPU</a:t>
            </a:r>
            <a:r>
              <a:rPr lang="ar-AE" sz="34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 في :</a:t>
            </a:r>
            <a:endParaRPr lang="en-US" sz="3400" b="1" dirty="0" smtClean="0">
              <a:solidFill>
                <a:srgbClr val="000099"/>
              </a:solidFill>
              <a:latin typeface="+mj-lt"/>
              <a:ea typeface="+mj-ea"/>
              <a:cs typeface="MCS Gulf S_U normal." pitchFamily="2" charset="-78"/>
            </a:endParaRPr>
          </a:p>
          <a:p>
            <a:pPr algn="ctr">
              <a:buNone/>
            </a:pPr>
            <a:r>
              <a:rPr lang="ar-SA" dirty="0" smtClean="0"/>
              <a:t>التخزين</a:t>
            </a:r>
            <a:endParaRPr lang="en-US" dirty="0" smtClean="0"/>
          </a:p>
          <a:p>
            <a:pPr algn="ctr">
              <a:buNone/>
            </a:pPr>
            <a:r>
              <a:rPr lang="ar-SA" dirty="0" smtClean="0"/>
              <a:t>التصفح</a:t>
            </a:r>
            <a:endParaRPr lang="en-US" dirty="0" smtClean="0"/>
          </a:p>
          <a:p>
            <a:pPr algn="ctr">
              <a:buNone/>
            </a:pPr>
            <a:r>
              <a:rPr lang="ar-SA" dirty="0" smtClean="0"/>
              <a:t>الشبكة</a:t>
            </a:r>
            <a:endParaRPr lang="en-US" dirty="0" smtClean="0"/>
          </a:p>
          <a:p>
            <a:pPr algn="ctr">
              <a:buNone/>
            </a:pPr>
            <a:r>
              <a:rPr lang="ar-SA" dirty="0" smtClean="0"/>
              <a:t>العمليات الحسابية</a:t>
            </a:r>
            <a:endParaRPr lang="en-US" dirty="0" smtClean="0"/>
          </a:p>
          <a:p>
            <a:pPr>
              <a:buNone/>
            </a:pPr>
            <a:r>
              <a:rPr lang="ar-SA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ar-AE" sz="34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س/ أي مما يلي لا يعتبر نظام تشغيل ؟</a:t>
            </a:r>
            <a:endParaRPr lang="en-US" sz="3400" b="1" dirty="0" smtClean="0">
              <a:solidFill>
                <a:srgbClr val="000099"/>
              </a:solidFill>
              <a:latin typeface="+mj-lt"/>
              <a:ea typeface="+mj-ea"/>
              <a:cs typeface="MCS Gulf S_U normal." pitchFamily="2" charset="-78"/>
            </a:endParaRPr>
          </a:p>
          <a:p>
            <a:pPr algn="ctr">
              <a:buNone/>
            </a:pPr>
            <a:r>
              <a:rPr lang="ar-SA" dirty="0" smtClean="0"/>
              <a:t>ويندوز </a:t>
            </a:r>
            <a:r>
              <a:rPr lang="en-US" dirty="0" smtClean="0"/>
              <a:t>XP</a:t>
            </a:r>
          </a:p>
          <a:p>
            <a:pPr algn="ctr">
              <a:buNone/>
            </a:pPr>
            <a:r>
              <a:rPr lang="ar-SA" dirty="0" smtClean="0"/>
              <a:t>ويندوز </a:t>
            </a:r>
            <a:r>
              <a:rPr lang="en-US" dirty="0" smtClean="0"/>
              <a:t>XL</a:t>
            </a:r>
          </a:p>
          <a:p>
            <a:pPr algn="ctr">
              <a:buNone/>
            </a:pPr>
            <a:r>
              <a:rPr lang="ar-SA" dirty="0" smtClean="0"/>
              <a:t>ويندوز </a:t>
            </a:r>
            <a:r>
              <a:rPr lang="en-US" dirty="0" smtClean="0"/>
              <a:t>2000</a:t>
            </a:r>
          </a:p>
          <a:p>
            <a:pPr algn="ctr">
              <a:buNone/>
            </a:pPr>
            <a:r>
              <a:rPr lang="ar-SA" dirty="0" smtClean="0"/>
              <a:t>ويندوز</a:t>
            </a:r>
            <a:r>
              <a:rPr lang="en-US" dirty="0" smtClean="0"/>
              <a:t>98</a:t>
            </a:r>
          </a:p>
          <a:p>
            <a:pPr>
              <a:buNone/>
            </a:pPr>
            <a:endParaRPr lang="ar-S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 smtClean="0"/>
              <a:t>ثانياً :المكونات الغير مادية (</a:t>
            </a:r>
            <a:r>
              <a:rPr lang="en-US" dirty="0" smtClean="0"/>
              <a:t>soft ware</a:t>
            </a:r>
            <a:r>
              <a:rPr lang="ar-SA" dirty="0" smtClean="0"/>
              <a:t>)</a:t>
            </a:r>
            <a:endParaRPr lang="ar-SA" dirty="0"/>
          </a:p>
        </p:txBody>
      </p:sp>
      <p:sp>
        <p:nvSpPr>
          <p:cNvPr id="5" name="عنصر نائب للمحتوى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ar-SA" dirty="0" smtClean="0"/>
              <a:t>   أما القسم الثاني من مكونات الحاسب الآلي: المكونات الغير مادية</a:t>
            </a:r>
          </a:p>
          <a:p>
            <a:pPr>
              <a:buNone/>
            </a:pPr>
            <a:r>
              <a:rPr lang="ar-SA" dirty="0" smtClean="0"/>
              <a:t>(</a:t>
            </a:r>
            <a:r>
              <a:rPr lang="en-US" dirty="0" smtClean="0"/>
              <a:t>soft ware</a:t>
            </a:r>
            <a:r>
              <a:rPr lang="ar-SA" dirty="0" smtClean="0"/>
              <a:t>) فتنقسم على النحو التالي:</a:t>
            </a:r>
          </a:p>
          <a:p>
            <a:pPr>
              <a:buNone/>
            </a:pPr>
            <a:r>
              <a:rPr lang="ar-SA" dirty="0" smtClean="0"/>
              <a:t>1</a:t>
            </a:r>
            <a:r>
              <a:rPr lang="ar-SA" b="1" dirty="0" smtClean="0"/>
              <a:t>- برامج تشغيلية</a:t>
            </a:r>
            <a:r>
              <a:rPr lang="ar-SA" dirty="0" smtClean="0"/>
              <a:t>:</a:t>
            </a:r>
          </a:p>
          <a:p>
            <a:pPr>
              <a:buNone/>
            </a:pPr>
            <a:r>
              <a:rPr lang="ar-SA" dirty="0" smtClean="0"/>
              <a:t>هي مجموعة من البرامج التي تقوم بتشغيل الحاسب الآلي وتتحكم في وحداته المادية ولا يستغني أي جهاز عن مثل هذا البرامج وتسمي بأنظمة التشغيل من أمثلة هذه البرامج </a:t>
            </a:r>
          </a:p>
          <a:p>
            <a:pPr>
              <a:buNone/>
            </a:pPr>
            <a:r>
              <a:rPr lang="ar-SA" dirty="0" smtClean="0"/>
              <a:t>-</a:t>
            </a:r>
            <a:r>
              <a:rPr lang="ar-SA" dirty="0" err="1" smtClean="0"/>
              <a:t>الدوس</a:t>
            </a:r>
            <a:r>
              <a:rPr lang="ar-SA" dirty="0" smtClean="0"/>
              <a:t> </a:t>
            </a:r>
            <a:r>
              <a:rPr lang="en-US" dirty="0" smtClean="0"/>
              <a:t>DOS</a:t>
            </a:r>
          </a:p>
          <a:p>
            <a:pPr>
              <a:buNone/>
            </a:pPr>
            <a:r>
              <a:rPr lang="en-US" dirty="0" smtClean="0"/>
              <a:t>-</a:t>
            </a:r>
            <a:r>
              <a:rPr lang="ar-SA" dirty="0" err="1" smtClean="0"/>
              <a:t>الويندوز</a:t>
            </a:r>
            <a:r>
              <a:rPr lang="ar-SA" dirty="0" smtClean="0"/>
              <a:t> 95و98و2000ويندوزميلينيوم ويندوز </a:t>
            </a:r>
            <a:r>
              <a:rPr lang="en-US" dirty="0" smtClean="0"/>
              <a:t>XP</a:t>
            </a:r>
            <a:endParaRPr lang="ar-SA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3820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ar-SA" b="1" dirty="0" smtClean="0"/>
              <a:t>2-برامج التطبيقات وخدمات:</a:t>
            </a:r>
          </a:p>
          <a:p>
            <a:pPr>
              <a:buNone/>
            </a:pPr>
            <a:r>
              <a:rPr lang="ar-SA" dirty="0" smtClean="0"/>
              <a:t>وهي البرامج التي تصمم لعمل نوع معين من التطبيقات والخدمات وتنقسم الى قسمين</a:t>
            </a:r>
          </a:p>
          <a:p>
            <a:r>
              <a:rPr lang="ar-SA" b="1" dirty="0" smtClean="0"/>
              <a:t>تطبيقات جاهزة</a:t>
            </a:r>
            <a:r>
              <a:rPr lang="ar-SA" dirty="0" smtClean="0"/>
              <a:t>:مثل برامج </a:t>
            </a:r>
            <a:r>
              <a:rPr lang="ar-SA" dirty="0" err="1" smtClean="0"/>
              <a:t>الميكروسوفت</a:t>
            </a:r>
            <a:r>
              <a:rPr lang="ar-SA" dirty="0" smtClean="0"/>
              <a:t> </a:t>
            </a:r>
            <a:r>
              <a:rPr lang="ar-SA" dirty="0" err="1" smtClean="0"/>
              <a:t>أفيس</a:t>
            </a:r>
            <a:r>
              <a:rPr lang="ar-SA" dirty="0" smtClean="0"/>
              <a:t> 97-2007المحتوي على طقم من البرامج لعمل تطبيقات المختلفة مثل معالج النصوص والجداول الالكترونية وقواعد البيانات وغيرها من التطبيقات مثل الرسام والألعاب</a:t>
            </a:r>
          </a:p>
          <a:p>
            <a:r>
              <a:rPr lang="ar-SA" b="1" dirty="0" smtClean="0"/>
              <a:t>البرامج الخاصة</a:t>
            </a:r>
            <a:r>
              <a:rPr lang="ar-SA" dirty="0" smtClean="0"/>
              <a:t>: المعدة بواسطة المستخدم أو شركات البرمجة لعمل خدمة لمؤسسة أو </a:t>
            </a:r>
            <a:r>
              <a:rPr lang="ar-SA" dirty="0"/>
              <a:t>منشاة </a:t>
            </a:r>
            <a:r>
              <a:rPr lang="ar-SA" dirty="0" smtClean="0"/>
              <a:t>مثل(برامج </a:t>
            </a:r>
            <a:r>
              <a:rPr lang="ar-SA" dirty="0"/>
              <a:t>المحاسبة –برامج شؤون الموظفين وغيرها)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214422"/>
            <a:ext cx="5948384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ar-SA" sz="3600" b="1" dirty="0" smtClean="0">
                <a:solidFill>
                  <a:srgbClr val="000099"/>
                </a:solidFill>
                <a:cs typeface="MCS Gulf S_U normal." pitchFamily="2" charset="-78"/>
              </a:rPr>
              <a:t>الفرق بين برامج نظم التشغيل </a:t>
            </a:r>
            <a:r>
              <a:rPr lang="ar-SA" sz="3600" b="1" dirty="0" err="1" smtClean="0">
                <a:solidFill>
                  <a:srgbClr val="000099"/>
                </a:solidFill>
                <a:cs typeface="MCS Gulf S_U normal." pitchFamily="2" charset="-78"/>
              </a:rPr>
              <a:t>و</a:t>
            </a:r>
            <a:r>
              <a:rPr lang="ar-SA" sz="3600" b="1" dirty="0" smtClean="0">
                <a:solidFill>
                  <a:srgbClr val="000099"/>
                </a:solidFill>
                <a:cs typeface="MCS Gulf S_U normal." pitchFamily="2" charset="-78"/>
              </a:rPr>
              <a:t> البرامج التطبيقية</a:t>
            </a:r>
            <a:endParaRPr lang="en-US" sz="3600" b="1" dirty="0" smtClean="0">
              <a:solidFill>
                <a:srgbClr val="000099"/>
              </a:solidFill>
              <a:cs typeface="MCS Gulf S_U normal." pitchFamily="2" charset="-78"/>
            </a:endParaRPr>
          </a:p>
        </p:txBody>
      </p:sp>
      <p:sp>
        <p:nvSpPr>
          <p:cNvPr id="35843" name="Rectangle 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ar-SA" sz="2600" b="1" dirty="0" smtClean="0">
                <a:solidFill>
                  <a:srgbClr val="FF0000"/>
                </a:solidFill>
                <a:cs typeface="Arial" pitchFamily="34" charset="0"/>
              </a:rPr>
              <a:t>البرامج التطبيقية</a:t>
            </a:r>
          </a:p>
          <a:p>
            <a:pPr eaLnBrk="1" hangingPunct="1"/>
            <a:r>
              <a:rPr lang="ar-SA" sz="2400" b="1" dirty="0" smtClean="0">
                <a:cs typeface="Arial" pitchFamily="34" charset="0"/>
              </a:rPr>
              <a:t>صممت لأداء مهمة معينة</a:t>
            </a:r>
          </a:p>
          <a:p>
            <a:pPr eaLnBrk="1" hangingPunct="1"/>
            <a:r>
              <a:rPr lang="ar-SA" sz="2400" b="1" dirty="0" smtClean="0">
                <a:cs typeface="Arial" pitchFamily="34" charset="0"/>
              </a:rPr>
              <a:t>تعمل في بيئة نظام التشغيل</a:t>
            </a:r>
          </a:p>
          <a:p>
            <a:pPr eaLnBrk="1" hangingPunct="1"/>
            <a:r>
              <a:rPr lang="ar-SA" sz="2400" b="1" dirty="0" smtClean="0">
                <a:cs typeface="Arial" pitchFamily="34" charset="0"/>
              </a:rPr>
              <a:t>يتم تحميلها عند الحاجة لاستخدامها</a:t>
            </a:r>
            <a:endParaRPr lang="en-US" sz="2400" b="1" dirty="0" smtClean="0">
              <a:cs typeface="Arial" pitchFamily="34" charset="0"/>
            </a:endParaRPr>
          </a:p>
        </p:txBody>
      </p:sp>
      <p:sp>
        <p:nvSpPr>
          <p:cNvPr id="35844" name="Rectangle 5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ar-SA" sz="2600" b="1" dirty="0" smtClean="0">
                <a:solidFill>
                  <a:srgbClr val="FF0000"/>
                </a:solidFill>
                <a:cs typeface="Arial" pitchFamily="34" charset="0"/>
              </a:rPr>
              <a:t>برامج نظم التشغيل</a:t>
            </a:r>
          </a:p>
          <a:p>
            <a:pPr eaLnBrk="1" hangingPunct="1"/>
            <a:r>
              <a:rPr lang="ar-SA" sz="2400" b="1" dirty="0" smtClean="0">
                <a:cs typeface="Arial" pitchFamily="34" charset="0"/>
              </a:rPr>
              <a:t>تحمل عند تشغيل الحاسوب</a:t>
            </a:r>
          </a:p>
          <a:p>
            <a:pPr eaLnBrk="1" hangingPunct="1"/>
            <a:r>
              <a:rPr lang="ar-SA" sz="2400" b="1" dirty="0" smtClean="0">
                <a:cs typeface="Arial" pitchFamily="34" charset="0"/>
              </a:rPr>
              <a:t>تتحكم في كل عمليات الحاسوب من استقبال </a:t>
            </a:r>
            <a:r>
              <a:rPr lang="ar-SA" sz="2400" b="1" dirty="0" err="1" smtClean="0">
                <a:cs typeface="Arial" pitchFamily="34" charset="0"/>
              </a:rPr>
              <a:t>و</a:t>
            </a:r>
            <a:r>
              <a:rPr lang="ar-SA" sz="2400" b="1" dirty="0" smtClean="0">
                <a:cs typeface="Arial" pitchFamily="34" charset="0"/>
              </a:rPr>
              <a:t> إخراج معلومات، الذاكرة </a:t>
            </a:r>
            <a:r>
              <a:rPr lang="ar-SA" sz="2400" b="1" dirty="0" err="1" smtClean="0">
                <a:cs typeface="Arial" pitchFamily="34" charset="0"/>
              </a:rPr>
              <a:t>و</a:t>
            </a:r>
            <a:r>
              <a:rPr lang="ar-SA" sz="2400" b="1" dirty="0" smtClean="0">
                <a:cs typeface="Arial" pitchFamily="34" charset="0"/>
              </a:rPr>
              <a:t> التخزين .....</a:t>
            </a:r>
          </a:p>
          <a:p>
            <a:pPr eaLnBrk="1" hangingPunct="1"/>
            <a:r>
              <a:rPr lang="ar-SA" sz="2400" b="1" dirty="0" smtClean="0">
                <a:cs typeface="Arial" pitchFamily="34" charset="0"/>
              </a:rPr>
              <a:t>تعمل بشكل مستقل</a:t>
            </a:r>
          </a:p>
          <a:p>
            <a:pPr eaLnBrk="1" hangingPunct="1"/>
            <a:r>
              <a:rPr lang="ar-SA" sz="2400" b="1" dirty="0" smtClean="0">
                <a:cs typeface="Arial" pitchFamily="34" charset="0"/>
              </a:rPr>
              <a:t>أشهرها: </a:t>
            </a:r>
            <a:r>
              <a:rPr lang="en-US" sz="2400" b="1" dirty="0" smtClean="0">
                <a:cs typeface="Arial" pitchFamily="34" charset="0"/>
              </a:rPr>
              <a:t>Microsoft Windows</a:t>
            </a:r>
            <a:r>
              <a:rPr lang="ar-SA" sz="2400" b="1" dirty="0" smtClean="0">
                <a:cs typeface="Arial" pitchFamily="34" charset="0"/>
              </a:rPr>
              <a:t> المعروف ببيئة النوافذ.</a:t>
            </a:r>
          </a:p>
          <a:p>
            <a:pPr eaLnBrk="1" hangingPunct="1">
              <a:buFontTx/>
              <a:buNone/>
            </a:pPr>
            <a:endParaRPr lang="en-US" sz="2400" b="1" dirty="0" smtClean="0">
              <a:cs typeface="Arial" pitchFamily="34" charset="0"/>
            </a:endParaRPr>
          </a:p>
        </p:txBody>
      </p:sp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457200" y="5181600"/>
            <a:ext cx="8382000" cy="82232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ar-SA" sz="2400" b="1">
                <a:solidFill>
                  <a:srgbClr val="361B00"/>
                </a:solidFill>
                <a:latin typeface="Century Gothic" pitchFamily="34" charset="0"/>
                <a:cs typeface="Arial" pitchFamily="34" charset="0"/>
              </a:rPr>
              <a:t>رقم الإصدار: رقم يعطى لنسخ نظم التشغيل  البرامج التي يتم تحديثها. يكون عادة عدد صحيح و جزء عشري.</a:t>
            </a:r>
            <a:endParaRPr lang="en-US" sz="2400" b="1">
              <a:solidFill>
                <a:srgbClr val="361B00"/>
              </a:solidFill>
              <a:latin typeface="Century Gothic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ar-SA" sz="3600" b="1" dirty="0" smtClean="0">
                <a:solidFill>
                  <a:srgbClr val="000099"/>
                </a:solidFill>
                <a:cs typeface="MCS Gulf S_U normal." pitchFamily="2" charset="-78"/>
              </a:rPr>
              <a:t>برامج نظم التشغيل الأكثر شيوعاً</a:t>
            </a:r>
            <a:endParaRPr lang="en-US" sz="3600" b="1" dirty="0" smtClean="0">
              <a:solidFill>
                <a:srgbClr val="000099"/>
              </a:solidFill>
              <a:cs typeface="MCS Gulf S_U normal." pitchFamily="2" charset="-78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ar-SA" smtClean="0">
                <a:cs typeface="Arial" pitchFamily="34" charset="0"/>
              </a:rPr>
              <a:t>أكثر أنظمة التشغيل شيوعا للحواسيب الشخصية هو </a:t>
            </a:r>
            <a:r>
              <a:rPr lang="en-US" smtClean="0">
                <a:cs typeface="Arial" pitchFamily="34" charset="0"/>
              </a:rPr>
              <a:t>Microsoft Windows</a:t>
            </a:r>
            <a:endParaRPr lang="ar-SA" smtClean="0">
              <a:cs typeface="Arial" pitchFamily="34" charset="0"/>
            </a:endParaRPr>
          </a:p>
          <a:p>
            <a:pPr eaLnBrk="1" hangingPunct="1"/>
            <a:r>
              <a:rPr lang="ar-SA" smtClean="0">
                <a:cs typeface="Arial" pitchFamily="34" charset="0"/>
              </a:rPr>
              <a:t>إصدارات </a:t>
            </a:r>
            <a:r>
              <a:rPr lang="en-US" smtClean="0">
                <a:cs typeface="Arial" pitchFamily="34" charset="0"/>
              </a:rPr>
              <a:t>Microsoft Windows</a:t>
            </a:r>
            <a:r>
              <a:rPr lang="ar-SA" smtClean="0">
                <a:cs typeface="Arial" pitchFamily="34" charset="0"/>
              </a:rPr>
              <a:t>:</a:t>
            </a:r>
          </a:p>
          <a:p>
            <a:pPr lvl="1" eaLnBrk="1" hangingPunct="1"/>
            <a:r>
              <a:rPr lang="en-US" smtClean="0">
                <a:cs typeface="Arial" pitchFamily="34" charset="0"/>
              </a:rPr>
              <a:t>Microsoft Windows XP</a:t>
            </a:r>
            <a:r>
              <a:rPr lang="ar-SA" smtClean="0">
                <a:cs typeface="Arial" pitchFamily="34" charset="0"/>
              </a:rPr>
              <a:t> الأحدث</a:t>
            </a:r>
          </a:p>
          <a:p>
            <a:pPr lvl="1" eaLnBrk="1" hangingPunct="1"/>
            <a:r>
              <a:rPr lang="en-US" smtClean="0">
                <a:cs typeface="Arial" pitchFamily="34" charset="0"/>
              </a:rPr>
              <a:t>Microsoft Windows 98</a:t>
            </a:r>
            <a:endParaRPr lang="ar-SA" smtClean="0">
              <a:cs typeface="Arial" pitchFamily="34" charset="0"/>
            </a:endParaRPr>
          </a:p>
          <a:p>
            <a:pPr lvl="1" eaLnBrk="1" hangingPunct="1"/>
            <a:r>
              <a:rPr lang="en-US" smtClean="0">
                <a:cs typeface="Arial" pitchFamily="34" charset="0"/>
              </a:rPr>
              <a:t>Microsoft Windows 2000</a:t>
            </a:r>
          </a:p>
          <a:p>
            <a:pPr lvl="1" eaLnBrk="1" hangingPunct="1"/>
            <a:endParaRPr lang="en-US" smtClean="0">
              <a:cs typeface="Arial" pitchFamily="34" charset="0"/>
            </a:endParaRPr>
          </a:p>
          <a:p>
            <a:pPr eaLnBrk="1" hangingPunct="1"/>
            <a:r>
              <a:rPr lang="ar-SA" smtClean="0">
                <a:cs typeface="Arial" pitchFamily="34" charset="0"/>
              </a:rPr>
              <a:t>أنظمة تشغيل أخرى: </a:t>
            </a:r>
            <a:r>
              <a:rPr lang="en-US" smtClean="0">
                <a:cs typeface="Arial" pitchFamily="34" charset="0"/>
              </a:rPr>
              <a:t>UNIX</a:t>
            </a:r>
            <a:r>
              <a:rPr lang="ar-SA" smtClean="0">
                <a:cs typeface="Arial" pitchFamily="34" charset="0"/>
              </a:rPr>
              <a:t>, </a:t>
            </a:r>
            <a:r>
              <a:rPr lang="en-US" smtClean="0">
                <a:cs typeface="Arial" pitchFamily="34" charset="0"/>
              </a:rPr>
              <a:t>LINUX</a:t>
            </a:r>
            <a:r>
              <a:rPr lang="ar-SA" smtClean="0">
                <a:cs typeface="Arial" pitchFamily="34" charset="0"/>
              </a:rPr>
              <a:t>، نظام تشغيل الماكنتوش</a:t>
            </a:r>
          </a:p>
          <a:p>
            <a:pPr lvl="1" eaLnBrk="1" hangingPunct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ar-AE" sz="4000" b="1" u="sng" dirty="0" smtClean="0">
                <a:solidFill>
                  <a:srgbClr val="000099"/>
                </a:solidFill>
                <a:cs typeface="MCS Gulf S_U normal." pitchFamily="2" charset="-78"/>
              </a:rPr>
              <a:t>الأسئلة الخاصة </a:t>
            </a:r>
            <a:r>
              <a:rPr lang="ar-AE" sz="4000" b="1" u="sng" dirty="0" err="1" smtClean="0">
                <a:solidFill>
                  <a:srgbClr val="000099"/>
                </a:solidFill>
                <a:cs typeface="MCS Gulf S_U normal." pitchFamily="2" charset="-78"/>
              </a:rPr>
              <a:t>بـ</a:t>
            </a:r>
            <a:r>
              <a:rPr lang="ar-AE" sz="4000" b="1" u="sng" dirty="0" smtClean="0">
                <a:solidFill>
                  <a:srgbClr val="000099"/>
                </a:solidFill>
                <a:cs typeface="MCS Gulf S_U normal." pitchFamily="2" charset="-78"/>
              </a:rPr>
              <a:t> </a:t>
            </a:r>
            <a:r>
              <a:rPr lang="ar-SA" sz="4000" b="1" u="sng" dirty="0" smtClean="0">
                <a:solidFill>
                  <a:srgbClr val="000099"/>
                </a:solidFill>
                <a:cs typeface="MCS Gulf S_U normal." pitchFamily="2" charset="-78"/>
              </a:rPr>
              <a:t>تقنية المعلومات </a:t>
            </a:r>
            <a:r>
              <a:rPr lang="en-US" sz="4000" b="1" u="sng" dirty="0" smtClean="0">
                <a:solidFill>
                  <a:srgbClr val="000099"/>
                </a:solidFill>
                <a:cs typeface="MCS Gulf S_U normal." pitchFamily="2" charset="-78"/>
              </a:rPr>
              <a:t>IT</a:t>
            </a:r>
            <a:r>
              <a:rPr lang="ar-SA" u="sng" dirty="0" smtClean="0"/>
              <a:t> *</a:t>
            </a:r>
            <a:r>
              <a:rPr lang="en-US" u="sng" dirty="0" smtClean="0"/>
              <a:t/>
            </a:r>
            <a:br>
              <a:rPr lang="en-US" u="sng" dirty="0" smtClean="0"/>
            </a:br>
            <a:endParaRPr lang="ar-SA" u="sng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3874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ar-SA" sz="4200" b="1" u="sng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ضع خط تحت الإجابة صحيح</a:t>
            </a:r>
            <a:endParaRPr lang="en-US" sz="4200" b="1" u="sng" dirty="0" smtClean="0">
              <a:solidFill>
                <a:srgbClr val="000099"/>
              </a:solidFill>
              <a:latin typeface="+mj-lt"/>
              <a:ea typeface="+mj-ea"/>
              <a:cs typeface="MCS Gulf S_U normal." pitchFamily="2" charset="-78"/>
            </a:endParaRPr>
          </a:p>
          <a:p>
            <a:pPr>
              <a:buNone/>
            </a:pPr>
            <a:r>
              <a:rPr lang="ar-AE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ar-AE" sz="42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س/ ما الترتيب الصحيح لسعة الذاكرة للأجهزة التالية بدءاً من الأصغر؟</a:t>
            </a:r>
            <a:endParaRPr lang="en-US" sz="4200" b="1" dirty="0" smtClean="0">
              <a:solidFill>
                <a:srgbClr val="000099"/>
              </a:solidFill>
              <a:latin typeface="+mj-lt"/>
              <a:ea typeface="+mj-ea"/>
              <a:cs typeface="MCS Gulf S_U normal." pitchFamily="2" charset="-78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ar-AE" dirty="0" smtClean="0"/>
              <a:t> حاسوب رئيسي, حاسوب شخصي  والمساعد الرقمي الشخصي(</a:t>
            </a:r>
            <a:r>
              <a:rPr lang="en-US" dirty="0" smtClean="0"/>
              <a:t>PDA</a:t>
            </a:r>
            <a:r>
              <a:rPr lang="ar-AE" dirty="0" smtClean="0"/>
              <a:t>).</a:t>
            </a:r>
            <a:endParaRPr lang="en-US" dirty="0" smtClean="0"/>
          </a:p>
          <a:p>
            <a:pPr>
              <a:buNone/>
            </a:pPr>
            <a:r>
              <a:rPr lang="ar-AE" dirty="0" smtClean="0"/>
              <a:t>المساعد الرقمي الشخصي(</a:t>
            </a:r>
            <a:r>
              <a:rPr lang="en-US" dirty="0" smtClean="0"/>
              <a:t>PDA</a:t>
            </a:r>
            <a:r>
              <a:rPr lang="ar-AE" dirty="0" smtClean="0"/>
              <a:t>),  حاسوب شخصي ، حاسوب رئيسي.</a:t>
            </a:r>
            <a:endParaRPr lang="en-US" dirty="0" smtClean="0"/>
          </a:p>
          <a:p>
            <a:pPr>
              <a:buNone/>
            </a:pPr>
            <a:r>
              <a:rPr lang="ar-AE" dirty="0" smtClean="0"/>
              <a:t>حاسوب شخصي, حاسوب رئيسي, المساعد الرقمي الشخصي(</a:t>
            </a:r>
            <a:r>
              <a:rPr lang="en-US" dirty="0" smtClean="0"/>
              <a:t>PDA</a:t>
            </a:r>
            <a:r>
              <a:rPr lang="ar-AE" dirty="0" smtClean="0"/>
              <a:t>).</a:t>
            </a:r>
            <a:endParaRPr lang="en-US" dirty="0" smtClean="0"/>
          </a:p>
          <a:p>
            <a:pPr>
              <a:buNone/>
            </a:pPr>
            <a:r>
              <a:rPr lang="ar-AE" dirty="0" smtClean="0"/>
              <a:t>حاسوب رئيسي, المساعد الرقمي الشخصي(</a:t>
            </a:r>
            <a:r>
              <a:rPr lang="en-US" dirty="0" smtClean="0"/>
              <a:t>PDA</a:t>
            </a:r>
            <a:r>
              <a:rPr lang="ar-AE" dirty="0" smtClean="0"/>
              <a:t>), حاسوب شخصي .</a:t>
            </a:r>
            <a:endParaRPr lang="en-US" dirty="0" smtClean="0"/>
          </a:p>
          <a:p>
            <a:pPr>
              <a:buNone/>
            </a:pPr>
            <a:r>
              <a:rPr lang="ar-AE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ar-AE" sz="43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س/ الاسم العام للأجهزة المتصلة بوحدة المعالجة المركزية ويتحكم </a:t>
            </a:r>
            <a:r>
              <a:rPr lang="ar-AE" sz="4300" b="1" dirty="0" err="1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بها</a:t>
            </a:r>
            <a:r>
              <a:rPr lang="ar-AE" sz="43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 المعالج :</a:t>
            </a:r>
            <a:endParaRPr lang="en-US" sz="4300" b="1" dirty="0" smtClean="0">
              <a:solidFill>
                <a:srgbClr val="000099"/>
              </a:solidFill>
              <a:latin typeface="+mj-lt"/>
              <a:ea typeface="+mj-ea"/>
              <a:cs typeface="MCS Gulf S_U normal." pitchFamily="2" charset="-78"/>
            </a:endParaRPr>
          </a:p>
          <a:p>
            <a:pPr algn="ctr">
              <a:buNone/>
            </a:pPr>
            <a:r>
              <a:rPr lang="ar-AE" dirty="0" smtClean="0"/>
              <a:t>لوحات مفاتيح.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RAM</a:t>
            </a:r>
            <a:r>
              <a:rPr lang="ar-AE" dirty="0" smtClean="0"/>
              <a:t>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الشاشات.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الملحقات أو (</a:t>
            </a:r>
            <a:r>
              <a:rPr lang="ar-AE" dirty="0" err="1" smtClean="0"/>
              <a:t>الطرفيات</a:t>
            </a:r>
            <a:r>
              <a:rPr lang="ar-SA" dirty="0" smtClean="0"/>
              <a:t>)</a:t>
            </a:r>
            <a:endParaRPr lang="en-US" dirty="0" smtClean="0"/>
          </a:p>
          <a:p>
            <a:pPr>
              <a:buNone/>
            </a:pPr>
            <a:endParaRPr lang="ar-S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4294967295"/>
          </p:nvPr>
        </p:nvSpPr>
        <p:spPr>
          <a:xfrm>
            <a:off x="285720" y="857232"/>
            <a:ext cx="8229600" cy="600076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ar-AE" sz="36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س/ أي العوامل التالية لها أكبر تأثير في تحسين  أداء الكمبيوتر الذي يعمل ببطء عند تشغيل بعض التطبيقات ؟</a:t>
            </a:r>
            <a:endParaRPr lang="en-US" sz="3600" b="1" dirty="0" smtClean="0">
              <a:solidFill>
                <a:srgbClr val="000099"/>
              </a:solidFill>
              <a:latin typeface="+mj-lt"/>
              <a:ea typeface="+mj-ea"/>
              <a:cs typeface="MCS Gulf S_U normal." pitchFamily="2" charset="-78"/>
            </a:endParaRPr>
          </a:p>
          <a:p>
            <a:pPr algn="ctr">
              <a:buNone/>
            </a:pPr>
            <a:r>
              <a:rPr lang="ar-AE" dirty="0" smtClean="0"/>
              <a:t> إضافة قرص مضغوط.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زيادة حجم الشاشة.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إضافة المزيد من الذاكرة </a:t>
            </a:r>
            <a:r>
              <a:rPr lang="en-US" dirty="0" smtClean="0"/>
              <a:t>RAM</a:t>
            </a:r>
          </a:p>
          <a:p>
            <a:pPr algn="ctr">
              <a:buNone/>
            </a:pPr>
            <a:r>
              <a:rPr lang="ar-AE" dirty="0" smtClean="0"/>
              <a:t>وضع شاشة توقف.</a:t>
            </a:r>
            <a:endParaRPr lang="en-US" dirty="0" smtClean="0"/>
          </a:p>
          <a:p>
            <a:pPr>
              <a:buNone/>
            </a:pPr>
            <a:r>
              <a:rPr lang="ar-AE" dirty="0" smtClean="0"/>
              <a:t> </a:t>
            </a:r>
            <a:r>
              <a:rPr lang="ar-AE" sz="36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س/  تقاس سرعة وحدة المعالجة المركزية </a:t>
            </a:r>
            <a:r>
              <a:rPr lang="ar-AE" sz="3600" b="1" dirty="0" err="1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بـ</a:t>
            </a:r>
            <a:r>
              <a:rPr lang="ar-AE" sz="36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 :</a:t>
            </a:r>
            <a:endParaRPr lang="en-US" sz="3600" b="1" dirty="0" smtClean="0">
              <a:solidFill>
                <a:srgbClr val="000099"/>
              </a:solidFill>
              <a:latin typeface="+mj-lt"/>
              <a:ea typeface="+mj-ea"/>
              <a:cs typeface="MCS Gulf S_U normal." pitchFamily="2" charset="-78"/>
            </a:endParaRPr>
          </a:p>
          <a:p>
            <a:pPr algn="ctr">
              <a:buNone/>
            </a:pPr>
            <a:r>
              <a:rPr lang="ar-AE" dirty="0" smtClean="0"/>
              <a:t>بت فالثانية.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ميجاهرتز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كيلوبايت.</a:t>
            </a:r>
            <a:endParaRPr lang="en-US" dirty="0" smtClean="0"/>
          </a:p>
          <a:p>
            <a:pPr algn="ctr">
              <a:buNone/>
            </a:pPr>
            <a:r>
              <a:rPr lang="ar-AE" dirty="0" err="1" smtClean="0"/>
              <a:t>باود</a:t>
            </a:r>
            <a:r>
              <a:rPr lang="ar-AE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ar-AE" sz="36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 س/ ما نوع ذاكرة التخزين المستخدمة عند الحاجة إلى تخزين بيانات بشكل دائم </a:t>
            </a:r>
            <a:r>
              <a:rPr lang="ar-AE" dirty="0" smtClean="0"/>
              <a:t>؟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ROM</a:t>
            </a:r>
            <a:r>
              <a:rPr lang="ar-AE" dirty="0" smtClean="0"/>
              <a:t>.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RAM</a:t>
            </a:r>
            <a:r>
              <a:rPr lang="ar-AE" dirty="0" smtClean="0"/>
              <a:t>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الذاكرة الأساسية.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CPU</a:t>
            </a:r>
            <a:r>
              <a:rPr lang="ar-AE" dirty="0" smtClean="0"/>
              <a:t>.</a:t>
            </a:r>
            <a:endParaRPr lang="en-US" dirty="0" smtClean="0"/>
          </a:p>
          <a:p>
            <a:pPr>
              <a:buNone/>
            </a:pPr>
            <a:endParaRPr lang="ar-S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4294967295"/>
          </p:nvPr>
        </p:nvSpPr>
        <p:spPr>
          <a:xfrm>
            <a:off x="428596" y="428604"/>
            <a:ext cx="8229600" cy="607223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ar-AE" sz="40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س/ كم بت يوجد في البايت الواحد </a:t>
            </a:r>
            <a:r>
              <a:rPr lang="ar-AE" dirty="0" smtClean="0"/>
              <a:t>؟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2</a:t>
            </a:r>
          </a:p>
          <a:p>
            <a:pPr algn="ctr">
              <a:buNone/>
            </a:pPr>
            <a:r>
              <a:rPr lang="en-US" dirty="0" smtClean="0"/>
              <a:t>8</a:t>
            </a:r>
          </a:p>
          <a:p>
            <a:pPr algn="ctr">
              <a:buNone/>
            </a:pPr>
            <a:r>
              <a:rPr lang="en-US" dirty="0" smtClean="0"/>
              <a:t>16</a:t>
            </a:r>
          </a:p>
          <a:p>
            <a:pPr algn="ctr">
              <a:buNone/>
            </a:pPr>
            <a:r>
              <a:rPr lang="en-US" dirty="0" smtClean="0"/>
              <a:t>1024</a:t>
            </a:r>
          </a:p>
          <a:p>
            <a:pPr algn="ctr">
              <a:buNone/>
            </a:pPr>
            <a:r>
              <a:rPr lang="ar-SA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ar-AE" sz="40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س/ أي من وسائط التخزين التالية يمتلك أكبر سعة تخزينية </a:t>
            </a:r>
            <a:r>
              <a:rPr lang="ar-AE" dirty="0" smtClean="0"/>
              <a:t>؟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القرص المضغوط.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القرص المدمج.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قرص صلب </a:t>
            </a:r>
            <a:r>
              <a:rPr lang="en-US" dirty="0" smtClean="0"/>
              <a:t>2</a:t>
            </a:r>
            <a:r>
              <a:rPr lang="ar-AE" dirty="0" smtClean="0"/>
              <a:t>جيجابايت.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DVD</a:t>
            </a:r>
            <a:r>
              <a:rPr lang="ar-AE" dirty="0" smtClean="0"/>
              <a:t>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ar-AE" sz="4000" b="1" dirty="0" smtClean="0">
                <a:solidFill>
                  <a:srgbClr val="000099"/>
                </a:solidFill>
                <a:latin typeface="+mj-lt"/>
                <a:ea typeface="+mj-ea"/>
                <a:cs typeface="MCS Gulf S_U normal." pitchFamily="2" charset="-78"/>
              </a:rPr>
              <a:t>س/ أي مما يلي يستدعي تهيئة القرص ؟</a:t>
            </a:r>
            <a:endParaRPr lang="ar-SA" sz="4000" b="1" dirty="0" smtClean="0">
              <a:solidFill>
                <a:srgbClr val="000099"/>
              </a:solidFill>
              <a:latin typeface="+mj-lt"/>
              <a:ea typeface="+mj-ea"/>
              <a:cs typeface="MCS Gulf S_U normal." pitchFamily="2" charset="-78"/>
            </a:endParaRPr>
          </a:p>
          <a:p>
            <a:pPr>
              <a:buNone/>
            </a:pPr>
            <a:endParaRPr lang="en-US" sz="4000" b="1" dirty="0" smtClean="0">
              <a:solidFill>
                <a:srgbClr val="000099"/>
              </a:solidFill>
              <a:latin typeface="+mj-lt"/>
              <a:ea typeface="+mj-ea"/>
              <a:cs typeface="MCS Gulf S_U normal." pitchFamily="2" charset="-78"/>
            </a:endParaRPr>
          </a:p>
          <a:p>
            <a:pPr algn="ctr">
              <a:buNone/>
            </a:pPr>
            <a:r>
              <a:rPr lang="ar-AE" dirty="0" smtClean="0"/>
              <a:t>لحماية البيانات في القرص.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حماية القرص من السرقة.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البحث عن الملفات في القرص.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تحضير القرص لتخزين الملفات</a:t>
            </a:r>
            <a:endParaRPr lang="en-US" dirty="0" smtClean="0"/>
          </a:p>
          <a:p>
            <a:pPr algn="ctr">
              <a:buNone/>
            </a:pPr>
            <a:r>
              <a:rPr lang="ar-AE" dirty="0" smtClean="0"/>
              <a:t> </a:t>
            </a:r>
            <a:endParaRPr lang="en-US" dirty="0" smtClean="0"/>
          </a:p>
          <a:p>
            <a:pPr>
              <a:buNone/>
            </a:pPr>
            <a:endParaRPr lang="ar-SA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تدفق">
  <a:themeElements>
    <a:clrScheme name="تدفق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تدفق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تدف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</TotalTime>
  <Words>470</Words>
  <Application>Microsoft Office PowerPoint</Application>
  <PresentationFormat>عرض على الشاشة (3:4)‏</PresentationFormat>
  <Paragraphs>166</Paragraphs>
  <Slides>15</Slides>
  <Notes>0</Notes>
  <HiddenSlides>0</HiddenSlides>
  <MMClips>0</MMClips>
  <ScaleCrop>false</ScaleCrop>
  <HeadingPairs>
    <vt:vector size="4" baseType="variant">
      <vt:variant>
        <vt:lpstr>سمة</vt:lpstr>
      </vt:variant>
      <vt:variant>
        <vt:i4>1</vt:i4>
      </vt:variant>
      <vt:variant>
        <vt:lpstr>عناوين الشرائح</vt:lpstr>
      </vt:variant>
      <vt:variant>
        <vt:i4>15</vt:i4>
      </vt:variant>
    </vt:vector>
  </HeadingPairs>
  <TitlesOfParts>
    <vt:vector size="16" baseType="lpstr">
      <vt:lpstr>تدفق</vt:lpstr>
      <vt:lpstr>الشريحة 1</vt:lpstr>
      <vt:lpstr>ثانياً :المكونات الغير مادية (soft ware)</vt:lpstr>
      <vt:lpstr>الشريحة 3</vt:lpstr>
      <vt:lpstr>الشريحة 4</vt:lpstr>
      <vt:lpstr>الفرق بين برامج نظم التشغيل و البرامج التطبيقية</vt:lpstr>
      <vt:lpstr>برامج نظم التشغيل الأكثر شيوعاً</vt:lpstr>
      <vt:lpstr>الأسئلة الخاصة بـ تقنية المعلومات IT * </vt:lpstr>
      <vt:lpstr>الشريحة 8</vt:lpstr>
      <vt:lpstr>الشريحة 9</vt:lpstr>
      <vt:lpstr>الشريحة 10</vt:lpstr>
      <vt:lpstr>الشريحة 11</vt:lpstr>
      <vt:lpstr>الشريحة 12</vt:lpstr>
      <vt:lpstr>الشريحة 13</vt:lpstr>
      <vt:lpstr>الشريحة 14</vt:lpstr>
      <vt:lpstr>الشريحة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الشريحة 1</dc:title>
  <dc:creator>ADEL</dc:creator>
  <cp:lastModifiedBy>ADEL</cp:lastModifiedBy>
  <cp:revision>3</cp:revision>
  <dcterms:created xsi:type="dcterms:W3CDTF">2015-11-22T06:19:03Z</dcterms:created>
  <dcterms:modified xsi:type="dcterms:W3CDTF">2015-11-23T06:20:15Z</dcterms:modified>
</cp:coreProperties>
</file>