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handoutMasterIdLst>
    <p:handoutMasterId r:id="rId27"/>
  </p:handout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58" r:id="rId9"/>
    <p:sldId id="280" r:id="rId10"/>
    <p:sldId id="257" r:id="rId11"/>
    <p:sldId id="281" r:id="rId12"/>
    <p:sldId id="284" r:id="rId13"/>
    <p:sldId id="260" r:id="rId14"/>
    <p:sldId id="268" r:id="rId15"/>
    <p:sldId id="261" r:id="rId16"/>
    <p:sldId id="262" r:id="rId17"/>
    <p:sldId id="263" r:id="rId18"/>
    <p:sldId id="270" r:id="rId19"/>
    <p:sldId id="271" r:id="rId20"/>
    <p:sldId id="265" r:id="rId21"/>
    <p:sldId id="266" r:id="rId22"/>
    <p:sldId id="267" r:id="rId23"/>
    <p:sldId id="269" r:id="rId24"/>
    <p:sldId id="283" r:id="rId25"/>
    <p:sldId id="282" r:id="rId26"/>
  </p:sldIdLst>
  <p:sldSz cx="9144000" cy="6858000" type="screen4x3"/>
  <p:notesSz cx="6834188" cy="9979025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>
        <p:scale>
          <a:sx n="68" d="100"/>
          <a:sy n="68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DD2ECAF-9D2A-40C7-A3BF-AD995F0768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DD8695B-6A0A-4714-B8D4-1DD62BFC7A1A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ذو زاوية واحدة مخدوشة ودائرية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ثلث قائم الزاوية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10" name="شكل حر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شكل حر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39F4DF-0E48-4712-87AD-508D2FB7124D}" type="datetimeFigureOut">
              <a:rPr lang="ar-SA" smtClean="0"/>
              <a:pPr/>
              <a:t>12/02/37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905769-BEFF-49C0-B688-759A480F685D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مجموعة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شكل حر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شكل حر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الذاكر-الكروت المادية</a:t>
            </a:r>
            <a:endParaRPr lang="ar-S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943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6444208" y="1196752"/>
            <a:ext cx="9138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SDRAM</a:t>
            </a:r>
            <a:endParaRPr lang="ar-SA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4800623" cy="28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تركيبها ومبدأ عملها: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7921625" cy="4495800"/>
          </a:xfrm>
        </p:spPr>
        <p:txBody>
          <a:bodyPr/>
          <a:lstStyle/>
          <a:p>
            <a:pPr marL="914400" lvl="1" indent="-457200">
              <a:buNone/>
            </a:pPr>
            <a:r>
              <a:rPr lang="ar-SA" b="1" dirty="0"/>
              <a:t>تتكون من مصفوفة </a:t>
            </a:r>
            <a:r>
              <a:rPr lang="ar-SA" b="1" dirty="0" err="1"/>
              <a:t>بها</a:t>
            </a:r>
            <a:r>
              <a:rPr lang="ar-SA" b="1" dirty="0"/>
              <a:t> مجموعة من الأعمدة والصفوف لتشكل مصفوفة من الخلايا</a:t>
            </a:r>
            <a:r>
              <a:rPr lang="ar-SA" b="1" dirty="0" smtClean="0"/>
              <a:t>.  يتحكم </a:t>
            </a:r>
            <a:r>
              <a:rPr lang="ar-SA" b="1" dirty="0"/>
              <a:t>بكل خلية من هذه المصفوفة 2 ترانزيستور.</a:t>
            </a:r>
          </a:p>
          <a:p>
            <a:pPr marL="914400" lvl="1" indent="-457200">
              <a:buNone/>
            </a:pPr>
            <a:r>
              <a:rPr lang="ar-SA" b="1" dirty="0"/>
              <a:t>يعتبر كل ترانزستور مثل البوابات التي تقوم بتغيير القيمة الموجودة في الخلية من </a:t>
            </a:r>
            <a:r>
              <a:rPr lang="en-US" b="1" dirty="0"/>
              <a:t>1←0</a:t>
            </a:r>
            <a:r>
              <a:rPr lang="ar-SA" b="1" dirty="0"/>
              <a:t>أو بالعكس.</a:t>
            </a:r>
          </a:p>
          <a:p>
            <a:pPr marL="914400" lvl="1" indent="-457200">
              <a:buNone/>
            </a:pPr>
            <a:r>
              <a:rPr lang="ar-SA" b="1" dirty="0"/>
              <a:t>تستخدم هذه الذاكرة تقنية تتيح للخلايا الالكترونية الاحتفاظ بالبيانات بدون </a:t>
            </a:r>
            <a:r>
              <a:rPr lang="ar-SA" b="1" dirty="0" smtClean="0"/>
              <a:t>تيار. إذا </a:t>
            </a:r>
            <a:r>
              <a:rPr lang="ar-SA" b="1" dirty="0"/>
              <a:t>حصل اتصال بين الترانزستورات التي تكون كل خلية وخط نقل المعلومات فإن قيمة الخلية تصبح </a:t>
            </a:r>
            <a:r>
              <a:rPr lang="en-US" b="1" dirty="0"/>
              <a:t>1</a:t>
            </a:r>
            <a:r>
              <a:rPr lang="ar-SA" b="1" dirty="0"/>
              <a:t> . </a:t>
            </a:r>
          </a:p>
          <a:p>
            <a:pPr marL="914400" lvl="1" indent="-457200">
              <a:buNone/>
            </a:pPr>
            <a:r>
              <a:rPr lang="ar-SA" b="1" dirty="0"/>
              <a:t>قطع الاتصال السابق يجعل قيمة الخلية </a:t>
            </a:r>
            <a:r>
              <a:rPr lang="en-US" b="1" dirty="0"/>
              <a:t>0</a:t>
            </a:r>
            <a:r>
              <a:rPr lang="ar-SA" b="1" dirty="0"/>
              <a:t>.</a:t>
            </a:r>
            <a:r>
              <a:rPr lang="ar-SA" dirty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0" dirty="0"/>
              <a:t>ROM</a:t>
            </a:r>
            <a:r>
              <a:rPr lang="ar-SA" sz="3200" b="0" dirty="0"/>
              <a:t/>
            </a:r>
            <a:br>
              <a:rPr lang="ar-SA" sz="3200" b="0" dirty="0"/>
            </a:br>
            <a:endParaRPr lang="en-US" sz="3200" b="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214422"/>
            <a:ext cx="8229600" cy="53578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/>
              <a:t>ROM</a:t>
            </a:r>
            <a:endParaRPr lang="ar-SA" sz="3100" dirty="0"/>
          </a:p>
          <a:p>
            <a:pPr>
              <a:lnSpc>
                <a:spcPct val="90000"/>
              </a:lnSpc>
              <a:buNone/>
            </a:pPr>
            <a:r>
              <a:rPr lang="ar-SA" sz="3100" dirty="0"/>
              <a:t>الذاكرة </a:t>
            </a:r>
            <a:r>
              <a:rPr lang="en-US" sz="3100" dirty="0"/>
              <a:t>ROM</a:t>
            </a:r>
            <a:r>
              <a:rPr lang="ar-SA" sz="3100" dirty="0"/>
              <a:t>: الذاكرة </a:t>
            </a:r>
            <a:r>
              <a:rPr lang="en-US" sz="3100" dirty="0"/>
              <a:t>ROM </a:t>
            </a:r>
            <a:r>
              <a:rPr lang="ar-SA" sz="3100" dirty="0"/>
              <a:t> هي اختصار </a:t>
            </a:r>
            <a:r>
              <a:rPr lang="ar-SA" sz="3100" dirty="0" err="1"/>
              <a:t>ل</a:t>
            </a:r>
            <a:r>
              <a:rPr lang="ar-SA" sz="3100" dirty="0"/>
              <a:t> (</a:t>
            </a:r>
            <a:r>
              <a:rPr lang="en-US" sz="3100" dirty="0"/>
              <a:t>Read Only Memory</a:t>
            </a:r>
            <a:r>
              <a:rPr lang="ar-SA" sz="3100" dirty="0"/>
              <a:t> </a:t>
            </a:r>
            <a:r>
              <a:rPr lang="ar-SA" sz="3100" dirty="0" smtClean="0"/>
              <a:t>وهي وحدة </a:t>
            </a:r>
            <a:r>
              <a:rPr lang="ar-SA" sz="3100" dirty="0"/>
              <a:t>تخزين إلكترونية يتم تخزين المعلومات </a:t>
            </a:r>
            <a:r>
              <a:rPr lang="ar-SA" sz="3100" dirty="0" err="1"/>
              <a:t>بها</a:t>
            </a:r>
            <a:r>
              <a:rPr lang="ar-SA" sz="3100" dirty="0"/>
              <a:t> في تركيبتها الداخلية، وليس في صورة فولت كهربي مثل ما هو في الذاكرة </a:t>
            </a:r>
            <a:r>
              <a:rPr lang="en-US" sz="3100" dirty="0"/>
              <a:t>RAM</a:t>
            </a:r>
            <a:r>
              <a:rPr lang="ar-SA" sz="3100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ar-SA" sz="3100" dirty="0" smtClean="0"/>
              <a:t>- وتعتبر </a:t>
            </a:r>
            <a:r>
              <a:rPr lang="ar-SA" sz="3100" dirty="0"/>
              <a:t>وسيلة تخزين دائمة.</a:t>
            </a:r>
          </a:p>
          <a:p>
            <a:pPr>
              <a:lnSpc>
                <a:spcPct val="90000"/>
              </a:lnSpc>
              <a:buNone/>
            </a:pPr>
            <a:r>
              <a:rPr lang="ar-SA" sz="3100" dirty="0" smtClean="0"/>
              <a:t>- وتعتبر </a:t>
            </a:r>
            <a:r>
              <a:rPr lang="ar-SA" sz="3100" dirty="0"/>
              <a:t>أيضاً ذاكرة قراءة فقط.</a:t>
            </a:r>
          </a:p>
          <a:p>
            <a:pPr>
              <a:lnSpc>
                <a:spcPct val="90000"/>
              </a:lnSpc>
              <a:buNone/>
            </a:pPr>
            <a:r>
              <a:rPr lang="ar-SA" sz="3100" dirty="0"/>
              <a:t>وهي ذاكرة سريعة يخزن </a:t>
            </a:r>
            <a:r>
              <a:rPr lang="ar-SA" sz="3100" dirty="0" err="1"/>
              <a:t>بها</a:t>
            </a:r>
            <a:r>
              <a:rPr lang="ar-SA" sz="3100" dirty="0"/>
              <a:t> البرامج الثابتة التي لا نحتاج إلى تعديلها ولا نريد أن يعبث </a:t>
            </a:r>
            <a:r>
              <a:rPr lang="ar-SA" sz="3100" dirty="0" err="1"/>
              <a:t>بها</a:t>
            </a:r>
            <a:r>
              <a:rPr lang="ar-SA" sz="3100" dirty="0"/>
              <a:t> أحد.</a:t>
            </a:r>
          </a:p>
          <a:p>
            <a:pPr>
              <a:lnSpc>
                <a:spcPct val="90000"/>
              </a:lnSpc>
              <a:buNone/>
            </a:pPr>
            <a:r>
              <a:rPr lang="ar-SA" sz="3100" dirty="0"/>
              <a:t>مثل برامج عديدة نحتاج أن ينفذها جهاز الحاسوب عند بدء تشغيله ( أي في كل مرة  يتم توصيل التيار الكهربي إليه) وكذلك برامج يحتاج أن يستخدمها جهاز الحاسب أثناء عمله للتعامل مع مكونات الحاسب الأخرى.</a:t>
            </a:r>
          </a:p>
          <a:p>
            <a:pPr>
              <a:lnSpc>
                <a:spcPct val="90000"/>
              </a:lnSpc>
              <a:buNone/>
            </a:pPr>
            <a:r>
              <a:rPr lang="ar-SA" sz="3100" dirty="0"/>
              <a:t>مجموعة البرامج التي يتم تخزينها في الذاكرة </a:t>
            </a:r>
            <a:r>
              <a:rPr lang="en-US" sz="3100" dirty="0"/>
              <a:t>ROM</a:t>
            </a:r>
            <a:r>
              <a:rPr lang="ar-SA" sz="3100" dirty="0"/>
              <a:t> والذي يقوم الجهاز بتنفيذها عند بدء التشغيل والذي يستخدمها لتساعده في التعامل مع مكونات الحاسب الأخرى تسمى بنظام دخل/خرج الأساسي</a:t>
            </a:r>
          </a:p>
          <a:p>
            <a:pPr>
              <a:lnSpc>
                <a:spcPct val="90000"/>
              </a:lnSpc>
              <a:buNone/>
            </a:pPr>
            <a:r>
              <a:rPr lang="ar-SA" sz="3100" dirty="0"/>
              <a:t> </a:t>
            </a:r>
            <a:r>
              <a:rPr lang="en-US" sz="3100" dirty="0"/>
              <a:t>BIOS</a:t>
            </a:r>
            <a:r>
              <a:rPr lang="ar-SA" sz="3100" dirty="0"/>
              <a:t> (</a:t>
            </a:r>
            <a:r>
              <a:rPr lang="en-US" sz="3100" dirty="0"/>
              <a:t>Basic In</a:t>
            </a:r>
            <a:r>
              <a:rPr lang="en-US" b="1" dirty="0"/>
              <a:t>put/output system</a:t>
            </a:r>
            <a:r>
              <a:rPr lang="ar-SA" b="1" dirty="0"/>
              <a:t> </a:t>
            </a:r>
            <a:r>
              <a:rPr lang="ar-SA" sz="2000" b="1" dirty="0"/>
              <a:t>).</a:t>
            </a:r>
            <a:r>
              <a:rPr lang="ar-SA" sz="2000" dirty="0"/>
              <a:t> </a:t>
            </a:r>
            <a:endParaRPr lang="en-US" sz="2000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6F1-C237-44B6-B569-9A921827D59B}" type="slidenum">
              <a:rPr lang="ar-SA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3" y="500042"/>
            <a:ext cx="8429685" cy="547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RANDOM ACCESS MEMORY</a:t>
            </a:r>
            <a:endParaRPr lang="ar-YE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>
                <a:solidFill>
                  <a:srgbClr val="FF0000"/>
                </a:solidFill>
              </a:rPr>
              <a:t>أعطال الــ </a:t>
            </a:r>
            <a:r>
              <a:rPr lang="en-US" dirty="0" smtClean="0">
                <a:solidFill>
                  <a:srgbClr val="FF0000"/>
                </a:solidFill>
              </a:rPr>
              <a:t>RAM</a:t>
            </a:r>
            <a:r>
              <a:rPr lang="ar-SA" dirty="0" smtClean="0">
                <a:solidFill>
                  <a:srgbClr val="FF0000"/>
                </a:solidFill>
              </a:rPr>
              <a:t> :</a:t>
            </a:r>
          </a:p>
          <a:p>
            <a:pPr>
              <a:buNone/>
            </a:pPr>
            <a:r>
              <a:rPr lang="ar-SA" dirty="0" smtClean="0">
                <a:solidFill>
                  <a:srgbClr val="00B050"/>
                </a:solidFill>
              </a:rPr>
              <a:t>العطل</a:t>
            </a:r>
            <a:r>
              <a:rPr lang="ar-SA" dirty="0" smtClean="0"/>
              <a:t> : سماع صوت رنين مستمر .</a:t>
            </a:r>
          </a:p>
          <a:p>
            <a:pPr>
              <a:buNone/>
            </a:pPr>
            <a:r>
              <a:rPr lang="ar-SA" dirty="0" smtClean="0">
                <a:solidFill>
                  <a:srgbClr val="00B0F0"/>
                </a:solidFill>
              </a:rPr>
              <a:t>السبب</a:t>
            </a:r>
            <a:r>
              <a:rPr lang="ar-SA" dirty="0" smtClean="0"/>
              <a:t> : عدم تركيب الــ </a:t>
            </a:r>
            <a:r>
              <a:rPr lang="en-US" dirty="0" smtClean="0"/>
              <a:t>RAM </a:t>
            </a:r>
            <a:r>
              <a:rPr lang="ar-SA" dirty="0" smtClean="0"/>
              <a:t> بشكل الصحيح .</a:t>
            </a:r>
          </a:p>
          <a:p>
            <a:pPr>
              <a:buNone/>
            </a:pPr>
            <a:r>
              <a:rPr lang="ar-SA" dirty="0" smtClean="0">
                <a:solidFill>
                  <a:srgbClr val="FF0000"/>
                </a:solidFill>
              </a:rPr>
              <a:t>الحل</a:t>
            </a:r>
            <a:r>
              <a:rPr lang="ar-SA" dirty="0" smtClean="0"/>
              <a:t> : إطفاء الحاسوب أولاً ثم أعادة تركيب الــ </a:t>
            </a:r>
            <a:r>
              <a:rPr lang="en-US" dirty="0" smtClean="0"/>
              <a:t>RAM </a:t>
            </a:r>
            <a:r>
              <a:rPr lang="ar-SA" dirty="0" smtClean="0"/>
              <a:t> بشكل الصحيح.</a:t>
            </a:r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r>
              <a:rPr lang="ar-SA" dirty="0" smtClean="0">
                <a:solidFill>
                  <a:srgbClr val="92D050"/>
                </a:solidFill>
              </a:rPr>
              <a:t>العطل </a:t>
            </a:r>
            <a:r>
              <a:rPr lang="ar-SA" dirty="0" smtClean="0"/>
              <a:t>: ظهور حروف غريبة أو خطوط على سطح المكتب ثابتة</a:t>
            </a:r>
          </a:p>
          <a:p>
            <a:pPr>
              <a:buNone/>
            </a:pPr>
            <a:r>
              <a:rPr lang="ar-SA" dirty="0" smtClean="0">
                <a:solidFill>
                  <a:srgbClr val="00B0F0"/>
                </a:solidFill>
              </a:rPr>
              <a:t>السبب</a:t>
            </a:r>
            <a:r>
              <a:rPr lang="ar-SA" dirty="0" smtClean="0"/>
              <a:t> : قد يكون من الــ </a:t>
            </a:r>
            <a:r>
              <a:rPr lang="en-US" dirty="0" smtClean="0"/>
              <a:t>RAM</a:t>
            </a:r>
            <a:r>
              <a:rPr lang="ar-SA" dirty="0" smtClean="0"/>
              <a:t> أو كرت الشاشة .</a:t>
            </a:r>
          </a:p>
          <a:p>
            <a:pPr>
              <a:buNone/>
            </a:pPr>
            <a:r>
              <a:rPr lang="ar-SA" dirty="0" smtClean="0">
                <a:solidFill>
                  <a:srgbClr val="FF0000"/>
                </a:solidFill>
              </a:rPr>
              <a:t>الحل</a:t>
            </a:r>
            <a:r>
              <a:rPr lang="ar-SA" dirty="0" smtClean="0"/>
              <a:t> : استبدال الــ </a:t>
            </a:r>
            <a:r>
              <a:rPr lang="en-US" dirty="0" smtClean="0"/>
              <a:t>RAM</a:t>
            </a:r>
            <a:r>
              <a:rPr lang="ar-SA" dirty="0" smtClean="0"/>
              <a:t> .</a:t>
            </a:r>
          </a:p>
          <a:p>
            <a:pPr>
              <a:buNone/>
            </a:pPr>
            <a:endParaRPr lang="ar-S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471488"/>
            <a:ext cx="8568953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مربع نص 2"/>
          <p:cNvSpPr txBox="1"/>
          <p:nvPr/>
        </p:nvSpPr>
        <p:spPr>
          <a:xfrm>
            <a:off x="7884368" y="47667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7249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1296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SUPPLY</a:t>
            </a:r>
            <a:endParaRPr lang="ar-YE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7768"/>
          </a:xfrm>
        </p:spPr>
        <p:txBody>
          <a:bodyPr/>
          <a:lstStyle/>
          <a:p>
            <a:r>
              <a:rPr lang="ar-SA" dirty="0" smtClean="0"/>
              <a:t>هي وحدة تحويل الجهد الكهربائي المتردد من </a:t>
            </a:r>
            <a:r>
              <a:rPr lang="ar-SA" u="sng" dirty="0" smtClean="0"/>
              <a:t>220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فولت</a:t>
            </a:r>
            <a:r>
              <a:rPr lang="ar-SA" dirty="0" smtClean="0"/>
              <a:t> / </a:t>
            </a:r>
            <a:r>
              <a:rPr lang="ar-SA" u="sng" dirty="0" smtClean="0"/>
              <a:t>50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هرتز</a:t>
            </a:r>
            <a:r>
              <a:rPr lang="ar-SA" dirty="0" smtClean="0"/>
              <a:t> </a:t>
            </a:r>
          </a:p>
          <a:p>
            <a:pPr>
              <a:buNone/>
            </a:pPr>
            <a:r>
              <a:rPr lang="ar-SA" dirty="0" smtClean="0"/>
              <a:t>  أي ما يعادل </a:t>
            </a:r>
            <a:r>
              <a:rPr lang="ar-SA" u="sng" dirty="0" smtClean="0"/>
              <a:t>5</a:t>
            </a:r>
            <a:r>
              <a:rPr lang="ar-SA" dirty="0" smtClean="0"/>
              <a:t> </a:t>
            </a:r>
            <a:r>
              <a:rPr lang="ar-SA" dirty="0" smtClean="0">
                <a:solidFill>
                  <a:srgbClr val="FF0000"/>
                </a:solidFill>
              </a:rPr>
              <a:t>فولت</a:t>
            </a:r>
            <a:r>
              <a:rPr lang="ar-SA" dirty="0" smtClean="0"/>
              <a:t> .</a:t>
            </a:r>
            <a:endParaRPr lang="ar-Y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928934"/>
            <a:ext cx="6286544" cy="3500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SUPPLY</a:t>
            </a:r>
            <a:endParaRPr lang="ar-YE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أعطال وحدة الطاقة :</a:t>
            </a:r>
          </a:p>
          <a:p>
            <a:pPr>
              <a:buNone/>
            </a:pPr>
            <a:r>
              <a:rPr lang="ar-SA" dirty="0" smtClean="0">
                <a:solidFill>
                  <a:srgbClr val="92D050"/>
                </a:solidFill>
              </a:rPr>
              <a:t>العطل</a:t>
            </a:r>
            <a:r>
              <a:rPr lang="ar-SA" dirty="0" smtClean="0"/>
              <a:t> : عدم القدرة على تشغيل الجهاز عند الضغط على مفتاح التشغيل</a:t>
            </a:r>
          </a:p>
          <a:p>
            <a:pPr>
              <a:buNone/>
            </a:pPr>
            <a:r>
              <a:rPr lang="ar-SA" dirty="0" smtClean="0">
                <a:solidFill>
                  <a:srgbClr val="00B0F0"/>
                </a:solidFill>
              </a:rPr>
              <a:t>السبب</a:t>
            </a:r>
            <a:r>
              <a:rPr lang="ar-SA" dirty="0" smtClean="0"/>
              <a:t> : حصول خطاء في توصيل أو تغيير الفلتية من 220 إلى 110 </a:t>
            </a:r>
          </a:p>
          <a:p>
            <a:pPr>
              <a:buNone/>
            </a:pPr>
            <a:r>
              <a:rPr lang="ar-SA" dirty="0" smtClean="0"/>
              <a:t>الحل : استبدال الفيوز أو الــ </a:t>
            </a:r>
            <a:r>
              <a:rPr lang="en-US" dirty="0" smtClean="0"/>
              <a:t>POWER SUPPLY</a:t>
            </a:r>
            <a:r>
              <a:rPr lang="ar-SA" dirty="0" smtClean="0"/>
              <a:t>.</a:t>
            </a:r>
          </a:p>
        </p:txBody>
      </p:sp>
      <p:pic>
        <p:nvPicPr>
          <p:cNvPr id="22529" name="Picture 1" descr="D:\hamed\كتاب في الصيانة والتجميع\1 صيانة وتركيب\CH004.files\image0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857628"/>
            <a:ext cx="3571900" cy="2753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 المحتويات: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الذاكرة الرئيسية –أنواعها –الفرق بين الذاكرة</a:t>
            </a:r>
            <a:r>
              <a:rPr lang="en-US" dirty="0" smtClean="0"/>
              <a:t> (ROM&amp;RAM )</a:t>
            </a:r>
            <a:r>
              <a:rPr lang="ar-SA" dirty="0" smtClean="0"/>
              <a:t>–أهم الأعطال</a:t>
            </a:r>
          </a:p>
          <a:p>
            <a:r>
              <a:rPr lang="ar-SA" dirty="0" smtClean="0"/>
              <a:t>المشغلات الأقراص المرنة –الليزري</a:t>
            </a:r>
          </a:p>
          <a:p>
            <a:r>
              <a:rPr lang="ar-SA" dirty="0" smtClean="0"/>
              <a:t>مزوت الطاقة –أهم الأعطال</a:t>
            </a:r>
          </a:p>
          <a:p>
            <a:r>
              <a:rPr lang="ar-SA" dirty="0" smtClean="0"/>
              <a:t>كروت المادية- أهم الأعطال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76275"/>
            <a:ext cx="821537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8072494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00240"/>
            <a:ext cx="743903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786058"/>
            <a:ext cx="7177094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7577168" cy="575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YE" b="1" dirty="0" smtClean="0"/>
              <a:t>كرت الفيديو</a:t>
            </a:r>
            <a:r>
              <a:rPr lang="ar-YE" dirty="0" smtClean="0"/>
              <a:t/>
            </a:r>
            <a:br>
              <a:rPr lang="ar-YE" dirty="0" smtClean="0"/>
            </a:br>
            <a:r>
              <a:rPr lang="en-US" dirty="0" smtClean="0"/>
              <a:t>Video Card</a:t>
            </a:r>
            <a:endParaRPr lang="ar-YE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YE" dirty="0" smtClean="0">
                <a:solidFill>
                  <a:srgbClr val="FF0000"/>
                </a:solidFill>
              </a:rPr>
              <a:t>أعطال كروت الشاشة</a:t>
            </a:r>
          </a:p>
          <a:p>
            <a:pPr>
              <a:buNone/>
            </a:pPr>
            <a:r>
              <a:rPr lang="ar-SA" dirty="0" smtClean="0">
                <a:solidFill>
                  <a:srgbClr val="92D050"/>
                </a:solidFill>
              </a:rPr>
              <a:t>العطل</a:t>
            </a:r>
            <a:r>
              <a:rPr lang="ar-SA" dirty="0" smtClean="0"/>
              <a:t>: عدم القدرة على ضبط الألوان أو درجة الوضوح </a:t>
            </a:r>
          </a:p>
          <a:p>
            <a:pPr>
              <a:buNone/>
            </a:pPr>
            <a:r>
              <a:rPr lang="ar-SA" dirty="0" smtClean="0">
                <a:solidFill>
                  <a:schemeClr val="accent2"/>
                </a:solidFill>
              </a:rPr>
              <a:t>السبب</a:t>
            </a:r>
            <a:r>
              <a:rPr lang="ar-SA" dirty="0" smtClean="0"/>
              <a:t>: عطل في الكرت أو الشاشة .</a:t>
            </a:r>
          </a:p>
          <a:p>
            <a:pPr>
              <a:buNone/>
            </a:pPr>
            <a:r>
              <a:rPr lang="ar-SA" dirty="0" smtClean="0">
                <a:solidFill>
                  <a:srgbClr val="FF0000"/>
                </a:solidFill>
              </a:rPr>
              <a:t>الحل</a:t>
            </a:r>
            <a:r>
              <a:rPr lang="ar-SA" dirty="0" smtClean="0"/>
              <a:t>: أاستبدال كرت الشاشة ,أذا تكررت المشكلة  فالعطل في الشاشة </a:t>
            </a:r>
          </a:p>
          <a:p>
            <a:pPr>
              <a:buNone/>
            </a:pPr>
            <a:endParaRPr lang="ar-SA" dirty="0"/>
          </a:p>
          <a:p>
            <a:pPr>
              <a:buNone/>
            </a:pPr>
            <a:r>
              <a:rPr lang="ar-SA" dirty="0" smtClean="0">
                <a:solidFill>
                  <a:srgbClr val="92D050"/>
                </a:solidFill>
              </a:rPr>
              <a:t>العطل</a:t>
            </a:r>
            <a:r>
              <a:rPr lang="ar-SA" dirty="0" smtClean="0"/>
              <a:t> : ظهور صورة معتمة (سوداء) مع إضاءة الشاشة</a:t>
            </a:r>
          </a:p>
          <a:p>
            <a:pPr>
              <a:buNone/>
            </a:pPr>
            <a:r>
              <a:rPr lang="ar-SA" dirty="0" smtClean="0">
                <a:solidFill>
                  <a:srgbClr val="00B0F0"/>
                </a:solidFill>
              </a:rPr>
              <a:t>السبب</a:t>
            </a:r>
            <a:r>
              <a:rPr lang="ar-SA" dirty="0" smtClean="0"/>
              <a:t> : عدم تثبيت كرت الشاشة بشكل كامل ,وذلك يؤدي إلى عطل في 	الكرت أو في اللوحة الأم .</a:t>
            </a:r>
          </a:p>
          <a:p>
            <a:pPr>
              <a:buNone/>
            </a:pPr>
            <a:r>
              <a:rPr lang="ar-SA" dirty="0" smtClean="0">
                <a:solidFill>
                  <a:srgbClr val="FF0000"/>
                </a:solidFill>
              </a:rPr>
              <a:t>الحل</a:t>
            </a:r>
            <a:r>
              <a:rPr lang="ar-SA" dirty="0" smtClean="0"/>
              <a:t> : استبدال كرت الشاشة.</a:t>
            </a:r>
          </a:p>
          <a:p>
            <a:pPr>
              <a:buNone/>
            </a:pPr>
            <a:endParaRPr lang="ar-S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17245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u="sng" dirty="0" smtClean="0"/>
              <a:t>واجب</a:t>
            </a:r>
          </a:p>
          <a:p>
            <a:r>
              <a:rPr lang="ar-SA" b="1" u="sng" dirty="0" smtClean="0"/>
              <a:t>مقال : بعنوان</a:t>
            </a:r>
          </a:p>
          <a:p>
            <a:pPr algn="ctr"/>
            <a:r>
              <a:rPr lang="ar-SA" sz="3600" dirty="0" smtClean="0"/>
              <a:t> أنواع الذاكرة المختلفة</a:t>
            </a:r>
          </a:p>
          <a:p>
            <a:pPr algn="ctr"/>
            <a:r>
              <a:rPr lang="ar-SA" sz="3600" dirty="0" smtClean="0"/>
              <a:t>شكرًا</a:t>
            </a:r>
            <a:endParaRPr lang="ar-S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A488-339A-455C-9426-18994A3F447D}" type="slidenum">
              <a:rPr lang="ar-SA"/>
              <a:pPr/>
              <a:t>3</a:t>
            </a:fld>
            <a:endParaRPr lang="en-US"/>
          </a:p>
        </p:txBody>
      </p:sp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Random Access Memory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9144000" cy="3567130"/>
          </a:xfrm>
        </p:spPr>
        <p:txBody>
          <a:bodyPr/>
          <a:lstStyle/>
          <a:p>
            <a:r>
              <a:rPr lang="ar-SA" b="1" dirty="0"/>
              <a:t>الذاكرة </a:t>
            </a:r>
            <a:r>
              <a:rPr lang="en-US" b="1" dirty="0"/>
              <a:t> RAM</a:t>
            </a:r>
            <a:r>
              <a:rPr lang="ar-SA" b="1" dirty="0"/>
              <a:t> </a:t>
            </a:r>
            <a:r>
              <a:rPr lang="ar-SA" b="1" dirty="0" smtClean="0"/>
              <a:t>: </a:t>
            </a:r>
            <a:r>
              <a:rPr lang="ar-YE" dirty="0" smtClean="0"/>
              <a:t>وهي الذاكرة العشوائية أو الذاكرة المؤقتة التي يتم من خلالها تخزين مؤقت </a:t>
            </a:r>
            <a:r>
              <a:rPr lang="ar-SA" dirty="0" smtClean="0"/>
              <a:t>إلي </a:t>
            </a:r>
            <a:r>
              <a:rPr lang="ar-YE" dirty="0" smtClean="0"/>
              <a:t>حين قيام المعالج بعمليات المعالجة وحتى أجراء عمليات تخزين في احد أقراص الكمبيوتر</a:t>
            </a:r>
          </a:p>
          <a:p>
            <a:endParaRPr lang="ar-SA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881466"/>
            <a:ext cx="3619500" cy="219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01C6-9C7B-4FD0-AF5A-47C1AE576902}" type="slidenum">
              <a:rPr lang="ar-SA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ar-SA" b="1" dirty="0"/>
              <a:t>تتكون أي شريحة</a:t>
            </a:r>
            <a:r>
              <a:rPr lang="en-US" b="1" dirty="0"/>
              <a:t> RAM</a:t>
            </a:r>
            <a:r>
              <a:rPr lang="ar-SA" b="1" dirty="0"/>
              <a:t> من ملايين من المكثفات. يستخدم كل مكثف في تخزين إما القيمة الثنائية واحدا أو صفرا </a:t>
            </a:r>
          </a:p>
          <a:p>
            <a:pPr>
              <a:buNone/>
            </a:pPr>
            <a:r>
              <a:rPr lang="ar-SA" b="1" dirty="0"/>
              <a:t>كل مكثف يمكنه تخزين 1 بت من المعلومات.  </a:t>
            </a:r>
          </a:p>
          <a:p>
            <a:pPr>
              <a:buNone/>
            </a:pPr>
            <a:r>
              <a:rPr lang="ar-SA" b="1" dirty="0"/>
              <a:t>كل مكثف يسمى بخلية </a:t>
            </a:r>
            <a:r>
              <a:rPr lang="ar-SA" b="1" dirty="0" smtClean="0"/>
              <a:t>تخزين هذه الخلايا مرتبة داخل الشريحة بحيث أن كل خلية أو أكثر يكونون ما يسمى مكان تخزين. </a:t>
            </a:r>
            <a:endParaRPr lang="en-US" b="1" dirty="0" smtClean="0"/>
          </a:p>
          <a:p>
            <a:pPr>
              <a:buNone/>
            </a:pPr>
            <a:r>
              <a:rPr lang="ar-SA" b="1" dirty="0" smtClean="0"/>
              <a:t>عند التعامل مع أماكن الذاكرة فإنه يتم التعامل مع المكان كوحدة واحدة ولا يمكن التعامل مع جزء من مكان. </a:t>
            </a:r>
            <a:endParaRPr lang="en-US" b="1" dirty="0" smtClean="0"/>
          </a:p>
          <a:p>
            <a:pPr>
              <a:buNone/>
            </a:pPr>
            <a:r>
              <a:rPr lang="ar-SA" b="1" dirty="0" smtClean="0"/>
              <a:t>كل مكان يكون له عنوان حتى يمكن تحديده.  والعنوان يكون عبارة عن شفرة ثنائية. </a:t>
            </a:r>
            <a:endParaRPr lang="en-US" b="1" dirty="0" smtClean="0"/>
          </a:p>
          <a:p>
            <a:pPr>
              <a:buNone/>
            </a:pPr>
            <a:r>
              <a:rPr lang="ar-SA" b="1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66-0676-4495-85BF-1EABFE5EA386}" type="slidenum">
              <a:rPr lang="ar-SA"/>
              <a:pPr/>
              <a:t>5</a:t>
            </a:fld>
            <a:endParaRPr lang="en-US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0"/>
              <a:t>أنواع الذاكرة </a:t>
            </a:r>
            <a:r>
              <a:rPr lang="en-US" b="0"/>
              <a:t>RAM</a:t>
            </a:r>
            <a:r>
              <a:rPr lang="ar-SA" b="0"/>
              <a:t> :</a:t>
            </a:r>
            <a:endParaRPr lang="en-US" b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SA" b="1" dirty="0"/>
          </a:p>
          <a:p>
            <a:r>
              <a:rPr lang="ar-SA" b="1" dirty="0"/>
              <a:t>الذاكرة الديناميكية </a:t>
            </a:r>
            <a:r>
              <a:rPr lang="en-US" b="1" dirty="0"/>
              <a:t>DRAM </a:t>
            </a:r>
            <a:r>
              <a:rPr lang="ar-SA" b="1" dirty="0"/>
              <a:t>( </a:t>
            </a:r>
            <a:r>
              <a:rPr lang="en-US" b="1" dirty="0"/>
              <a:t>Dynamic RAM</a:t>
            </a:r>
            <a:r>
              <a:rPr lang="ar-SA" b="1" dirty="0"/>
              <a:t>)</a:t>
            </a:r>
          </a:p>
          <a:p>
            <a:r>
              <a:rPr lang="ar-SA" b="1" dirty="0"/>
              <a:t>الذاكرة الساكنة</a:t>
            </a:r>
            <a:r>
              <a:rPr lang="en-US" b="1" dirty="0"/>
              <a:t>SRAM </a:t>
            </a:r>
            <a:r>
              <a:rPr lang="ar-SA" b="1" dirty="0"/>
              <a:t> (</a:t>
            </a:r>
            <a:r>
              <a:rPr lang="en-US" b="1" dirty="0"/>
              <a:t>Static RAM</a:t>
            </a:r>
            <a:r>
              <a:rPr lang="ar-SA" b="1" dirty="0"/>
              <a:t> )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BB88-E5F5-4977-A041-06D6EBEB451B}" type="slidenum">
              <a:rPr lang="ar-SA"/>
              <a:pPr/>
              <a:t>6</a:t>
            </a:fld>
            <a:endParaRPr lang="en-US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algn="r"/>
            <a:r>
              <a:rPr lang="ar-SA" dirty="0"/>
              <a:t>الذاكرة </a:t>
            </a:r>
            <a:r>
              <a:rPr lang="en-US" dirty="0"/>
              <a:t>DRAM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2362200"/>
            <a:ext cx="7500990" cy="3781444"/>
          </a:xfrm>
        </p:spPr>
        <p:txBody>
          <a:bodyPr/>
          <a:lstStyle/>
          <a:p>
            <a:pPr>
              <a:buNone/>
            </a:pPr>
            <a:r>
              <a:rPr lang="ar-SA" b="1" dirty="0"/>
              <a:t>أكثر التقنيات شيوعا في تصنيع الذاكرة </a:t>
            </a:r>
            <a:r>
              <a:rPr lang="en-US" b="1" dirty="0"/>
              <a:t>RAM</a:t>
            </a:r>
            <a:r>
              <a:rPr lang="ar-SA" b="1" dirty="0"/>
              <a:t> </a:t>
            </a:r>
          </a:p>
          <a:p>
            <a:pPr>
              <a:buNone/>
            </a:pPr>
            <a:r>
              <a:rPr lang="ar-SA" b="1" dirty="0"/>
              <a:t>ليس غاليا وتستطيع تخزين عدد كبير من </a:t>
            </a:r>
            <a:r>
              <a:rPr lang="ar-SA" b="1" dirty="0" err="1"/>
              <a:t>البتات</a:t>
            </a:r>
            <a:r>
              <a:rPr lang="ar-SA" b="1" dirty="0"/>
              <a:t> على شريحة واحدة صغيرة جدا. </a:t>
            </a:r>
          </a:p>
          <a:p>
            <a:pPr>
              <a:buNone/>
            </a:pPr>
            <a:r>
              <a:rPr lang="ar-SA" b="1" dirty="0"/>
              <a:t>كل خلية </a:t>
            </a:r>
            <a:r>
              <a:rPr lang="en-US" b="1" dirty="0"/>
              <a:t>DRAM</a:t>
            </a:r>
            <a:r>
              <a:rPr lang="ar-SA" b="1" dirty="0"/>
              <a:t> تكون عبارة عن مكثف . </a:t>
            </a:r>
          </a:p>
          <a:p>
            <a:pPr>
              <a:buNone/>
            </a:pPr>
            <a:r>
              <a:rPr lang="ar-SA" b="1" dirty="0"/>
              <a:t>قادرة على تخزين بت من المعلومات. </a:t>
            </a:r>
          </a:p>
          <a:p>
            <a:pPr>
              <a:buNone/>
            </a:pPr>
            <a:r>
              <a:rPr lang="ar-SA" b="1" dirty="0"/>
              <a:t>كثافة تخزين عالية وقلة الاستهلاك للطاقة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973-BC2E-47E1-B668-805ECFFFA566}" type="slidenum">
              <a:rPr lang="ar-SA"/>
              <a:pPr/>
              <a:t>7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b="1" dirty="0"/>
              <a:t>من عيوبها:</a:t>
            </a:r>
          </a:p>
          <a:p>
            <a:r>
              <a:rPr lang="ar-SA" b="1" dirty="0"/>
              <a:t> يجب إنعاشها (إعادة شحن المكثفات) كل حوالي خمس ميلي ثانية حتى لا تفقد المكثفات شحنتها. </a:t>
            </a:r>
          </a:p>
          <a:p>
            <a:r>
              <a:rPr lang="ar-SA" b="1" dirty="0"/>
              <a:t>وتتم عملية الإنعاش هذه باستخدام دائرة خاصة حيث تقوم هذه الدائرة بقراءة كل خلية من خلايا </a:t>
            </a:r>
            <a:r>
              <a:rPr lang="ar-SA" b="1" dirty="0" err="1"/>
              <a:t>ال</a:t>
            </a:r>
            <a:r>
              <a:rPr lang="ar-SA" b="1" dirty="0"/>
              <a:t> </a:t>
            </a:r>
            <a:r>
              <a:rPr lang="en-US" b="1" dirty="0"/>
              <a:t>DRAM</a:t>
            </a:r>
            <a:r>
              <a:rPr lang="ar-SA" b="1" dirty="0"/>
              <a:t> وتعيد كتابتها مرة أخرى وذلك لإنعاشها.</a:t>
            </a:r>
            <a:r>
              <a:rPr lang="ar-SA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2438400"/>
            <a:ext cx="585791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عنوان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عنصر نائب للمحتوى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شكل الذاكرة </a:t>
            </a:r>
            <a:r>
              <a:rPr lang="en-US" dirty="0" smtClean="0"/>
              <a:t>DRAM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FA66-D7BD-4C31-9A14-F34FA9C245C4}" type="slidenum">
              <a:rPr lang="ar-SA"/>
              <a:pPr/>
              <a:t>9</a:t>
            </a:fld>
            <a:endParaRPr lang="en-US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الذاكرة </a:t>
            </a:r>
            <a:r>
              <a:rPr lang="en-US" dirty="0"/>
              <a:t>SRAM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r-SA" dirty="0" smtClean="0"/>
          </a:p>
          <a:p>
            <a:r>
              <a:rPr lang="ar-SA" dirty="0" smtClean="0"/>
              <a:t>الذاكرة </a:t>
            </a:r>
            <a:r>
              <a:rPr lang="en-US" dirty="0" smtClean="0"/>
              <a:t>SRAM</a:t>
            </a:r>
            <a:r>
              <a:rPr lang="ar-SA" dirty="0" smtClean="0"/>
              <a:t> هي النوع </a:t>
            </a:r>
            <a:r>
              <a:rPr lang="ar-SA" dirty="0" err="1" smtClean="0"/>
              <a:t>الاحدث</a:t>
            </a:r>
            <a:r>
              <a:rPr lang="ar-SA" dirty="0" smtClean="0"/>
              <a:t> من </a:t>
            </a:r>
            <a:r>
              <a:rPr lang="ar-SA" dirty="0" smtClean="0"/>
              <a:t>أنواع الذاكر من الممكن تحتوي علي 30 </a:t>
            </a:r>
            <a:r>
              <a:rPr lang="ar-SA" dirty="0" err="1" smtClean="0"/>
              <a:t>او</a:t>
            </a:r>
            <a:r>
              <a:rPr lang="ar-SA" dirty="0" smtClean="0"/>
              <a:t> 72 سنا كما في الشكل</a:t>
            </a:r>
          </a:p>
          <a:p>
            <a:r>
              <a:rPr lang="ar-SA" dirty="0" smtClean="0"/>
              <a:t>أسرع </a:t>
            </a:r>
            <a:r>
              <a:rPr lang="ar-SA" dirty="0"/>
              <a:t>من الذاكرة </a:t>
            </a:r>
            <a:r>
              <a:rPr lang="en-US" dirty="0"/>
              <a:t>DRAM</a:t>
            </a:r>
            <a:endParaRPr lang="ar-SA" dirty="0"/>
          </a:p>
          <a:p>
            <a:r>
              <a:rPr lang="ar-SA" dirty="0" err="1" smtClean="0"/>
              <a:t>اكثر</a:t>
            </a:r>
            <a:r>
              <a:rPr lang="ar-SA" dirty="0" smtClean="0"/>
              <a:t> </a:t>
            </a:r>
            <a:r>
              <a:rPr lang="ar-SA" dirty="0"/>
              <a:t>كلفة من </a:t>
            </a:r>
            <a:r>
              <a:rPr lang="en-US" dirty="0"/>
              <a:t>DRAM</a:t>
            </a:r>
            <a:endParaRPr lang="ar-SA" dirty="0"/>
          </a:p>
          <a:p>
            <a:r>
              <a:rPr lang="ar-SA" dirty="0"/>
              <a:t>تتطلب مساحة اكبر على اللوحة </a:t>
            </a:r>
            <a:r>
              <a:rPr lang="ar-SA" dirty="0" err="1"/>
              <a:t>الام</a:t>
            </a:r>
            <a:r>
              <a:rPr lang="ar-SA" dirty="0"/>
              <a:t>  لتخزين نفس كمية البيانات</a:t>
            </a:r>
          </a:p>
          <a:p>
            <a:r>
              <a:rPr lang="ar-SA" dirty="0"/>
              <a:t>يستخدم بشكل رئيسي في بناء الذاكرة الفورية </a:t>
            </a:r>
            <a:r>
              <a:rPr lang="en-US" dirty="0"/>
              <a:t>Cache Memory</a:t>
            </a:r>
            <a:r>
              <a:rPr lang="ar-SA" dirty="0"/>
              <a:t> 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</TotalTime>
  <Words>738</Words>
  <Application>Microsoft Office PowerPoint</Application>
  <PresentationFormat>عرض على الشاشة (3:4)‏</PresentationFormat>
  <Paragraphs>87</Paragraphs>
  <Slides>25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6" baseType="lpstr">
      <vt:lpstr>تدفق</vt:lpstr>
      <vt:lpstr>الذاكر-الكروت المادية</vt:lpstr>
      <vt:lpstr> المحتويات:</vt:lpstr>
      <vt:lpstr>Random Access Memory </vt:lpstr>
      <vt:lpstr>الشريحة 4</vt:lpstr>
      <vt:lpstr>أنواع الذاكرة RAM :</vt:lpstr>
      <vt:lpstr>الذاكرة DRAM</vt:lpstr>
      <vt:lpstr>الشريحة 7</vt:lpstr>
      <vt:lpstr>الشريحة 8</vt:lpstr>
      <vt:lpstr>الذاكرة SRAM</vt:lpstr>
      <vt:lpstr>الشريحة 10</vt:lpstr>
      <vt:lpstr>تركيبها ومبدأ عملها:</vt:lpstr>
      <vt:lpstr>ROM </vt:lpstr>
      <vt:lpstr>الشريحة 13</vt:lpstr>
      <vt:lpstr> RANDOM ACCESS MEMORY</vt:lpstr>
      <vt:lpstr>الشريحة 15</vt:lpstr>
      <vt:lpstr>الشريحة 16</vt:lpstr>
      <vt:lpstr>الشريحة 17</vt:lpstr>
      <vt:lpstr>POWER SUPPLY</vt:lpstr>
      <vt:lpstr>POWER SUPPLY</vt:lpstr>
      <vt:lpstr>الشريحة 20</vt:lpstr>
      <vt:lpstr>الشريحة 21</vt:lpstr>
      <vt:lpstr>الشريحة 22</vt:lpstr>
      <vt:lpstr>كرت الفيديو Video Card</vt:lpstr>
      <vt:lpstr>الشريحة 24</vt:lpstr>
      <vt:lpstr>الشريحة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ADIL</dc:creator>
  <cp:lastModifiedBy>ADEL</cp:lastModifiedBy>
  <cp:revision>14</cp:revision>
  <dcterms:created xsi:type="dcterms:W3CDTF">2013-11-23T06:47:49Z</dcterms:created>
  <dcterms:modified xsi:type="dcterms:W3CDTF">2015-11-24T09:52:58Z</dcterms:modified>
</cp:coreProperties>
</file>