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0"/>
  </p:notesMasterIdLst>
  <p:sldIdLst>
    <p:sldId id="257" r:id="rId2"/>
    <p:sldId id="274"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p:scale>
          <a:sx n="64" d="100"/>
          <a:sy n="64" d="100"/>
        </p:scale>
        <p:origin x="-1566"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752EA3DE-4943-4F4E-8108-ECFCFB371001}" type="datetimeFigureOut">
              <a:rPr lang="ar-SA" smtClean="0"/>
              <a:pPr/>
              <a:t>27/03/37</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B65726D-0739-4D38-A7C6-133F86ACBD11}"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3DEC0F1F-F202-43F7-942A-5BE65E365957}" type="slidenum">
              <a:rPr lang="ar-SA" smtClean="0">
                <a:latin typeface="Arial" pitchFamily="34" charset="0"/>
                <a:cs typeface="Arial" pitchFamily="34" charset="0"/>
              </a:rPr>
              <a:pPr/>
              <a:t>1</a:t>
            </a:fld>
            <a:endParaRPr lang="en-US" smtClean="0">
              <a:latin typeface="Arial" pitchFamily="34" charset="0"/>
              <a:cs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ar-SA"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عنوان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8A9AADDD-9DCB-415C-8B4B-54B451B1BD38}" type="datetime1">
              <a:rPr lang="ar-SA" smtClean="0"/>
              <a:pPr/>
              <a:t>27/03/37</a:t>
            </a:fld>
            <a:endParaRPr lang="ar-SA"/>
          </a:p>
        </p:txBody>
      </p:sp>
      <p:sp>
        <p:nvSpPr>
          <p:cNvPr id="19" name="عنصر نائب للتذييل 18"/>
          <p:cNvSpPr>
            <a:spLocks noGrp="1"/>
          </p:cNvSpPr>
          <p:nvPr>
            <p:ph type="ftr" sz="quarter" idx="11"/>
          </p:nvPr>
        </p:nvSpPr>
        <p:spPr/>
        <p:txBody>
          <a:bodyPr/>
          <a:lstStyle/>
          <a:p>
            <a:r>
              <a:rPr lang="ar-SA" smtClean="0"/>
              <a:t>تطبيقات الحاسوب فى الاعمال</a:t>
            </a:r>
            <a:endParaRPr lang="ar-SA"/>
          </a:p>
        </p:txBody>
      </p:sp>
      <p:sp>
        <p:nvSpPr>
          <p:cNvPr id="27" name="عنصر نائب لرقم الشريحة 26"/>
          <p:cNvSpPr>
            <a:spLocks noGrp="1"/>
          </p:cNvSpPr>
          <p:nvPr>
            <p:ph type="sldNum" sz="quarter" idx="12"/>
          </p:nvPr>
        </p:nvSpPr>
        <p:spPr/>
        <p:txBody>
          <a:bodyPr/>
          <a:lstStyle/>
          <a:p>
            <a:fld id="{0BCB3425-D61F-4696-9278-6F0186AB359C}"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29A8B271-5DDA-4396-87B4-F2D409DC050C}" type="datetime1">
              <a:rPr lang="ar-SA" smtClean="0"/>
              <a:pPr/>
              <a:t>27/03/37</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
        <p:nvSpPr>
          <p:cNvPr id="6" name="عنصر نائب لرقم الشريحة 5"/>
          <p:cNvSpPr>
            <a:spLocks noGrp="1"/>
          </p:cNvSpPr>
          <p:nvPr>
            <p:ph type="sldNum" sz="quarter" idx="12"/>
          </p:nvPr>
        </p:nvSpPr>
        <p:spPr/>
        <p:txBody>
          <a:bodyPr/>
          <a:lstStyle/>
          <a:p>
            <a:fld id="{0BCB3425-D61F-4696-9278-6F0186AB359C}"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8F2D3308-4E0D-417F-AF45-1AF0B6B93EB8}" type="datetime1">
              <a:rPr lang="ar-SA" smtClean="0"/>
              <a:pPr/>
              <a:t>27/03/37</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
        <p:nvSpPr>
          <p:cNvPr id="6" name="عنصر نائب لرقم الشريحة 5"/>
          <p:cNvSpPr>
            <a:spLocks noGrp="1"/>
          </p:cNvSpPr>
          <p:nvPr>
            <p:ph type="sldNum" sz="quarter" idx="12"/>
          </p:nvPr>
        </p:nvSpPr>
        <p:spPr/>
        <p:txBody>
          <a:bodyPr/>
          <a:lstStyle/>
          <a:p>
            <a:fld id="{0BCB3425-D61F-4696-9278-6F0186AB359C}"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0A03FCCC-235C-48B5-AB80-35700AAF12F2}" type="datetime1">
              <a:rPr lang="ar-SA" smtClean="0"/>
              <a:pPr/>
              <a:t>27/03/37</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
        <p:nvSpPr>
          <p:cNvPr id="6" name="عنصر نائب لرقم الشريحة 5"/>
          <p:cNvSpPr>
            <a:spLocks noGrp="1"/>
          </p:cNvSpPr>
          <p:nvPr>
            <p:ph type="sldNum" sz="quarter" idx="12"/>
          </p:nvPr>
        </p:nvSpPr>
        <p:spPr/>
        <p:txBody>
          <a:bodyPr/>
          <a:lstStyle/>
          <a:p>
            <a:fld id="{0BCB3425-D61F-4696-9278-6F0186AB359C}"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6AB1C072-7293-4696-9169-551933767D80}" type="datetime1">
              <a:rPr lang="ar-SA" smtClean="0"/>
              <a:pPr/>
              <a:t>27/03/37</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
        <p:nvSpPr>
          <p:cNvPr id="6" name="عنصر نائب لرقم الشريحة 5"/>
          <p:cNvSpPr>
            <a:spLocks noGrp="1"/>
          </p:cNvSpPr>
          <p:nvPr>
            <p:ph type="sldNum" sz="quarter" idx="12"/>
          </p:nvPr>
        </p:nvSpPr>
        <p:spPr/>
        <p:txBody>
          <a:bodyPr/>
          <a:lstStyle/>
          <a:p>
            <a:fld id="{0BCB3425-D61F-4696-9278-6F0186AB359C}"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C784A01E-BAC5-4629-9633-47632E33F55A}" type="datetime1">
              <a:rPr lang="ar-SA" smtClean="0"/>
              <a:pPr/>
              <a:t>27/03/37</a:t>
            </a:fld>
            <a:endParaRPr lang="ar-SA"/>
          </a:p>
        </p:txBody>
      </p:sp>
      <p:sp>
        <p:nvSpPr>
          <p:cNvPr id="6" name="عنصر نائب للتذييل 5"/>
          <p:cNvSpPr>
            <a:spLocks noGrp="1"/>
          </p:cNvSpPr>
          <p:nvPr>
            <p:ph type="ftr" sz="quarter" idx="11"/>
          </p:nvPr>
        </p:nvSpPr>
        <p:spPr/>
        <p:txBody>
          <a:bodyPr/>
          <a:lstStyle/>
          <a:p>
            <a:r>
              <a:rPr lang="ar-SA" smtClean="0"/>
              <a:t>تطبيقات الحاسوب فى الاعمال</a:t>
            </a:r>
            <a:endParaRPr lang="ar-SA"/>
          </a:p>
        </p:txBody>
      </p:sp>
      <p:sp>
        <p:nvSpPr>
          <p:cNvPr id="7" name="عنصر نائب لرقم الشريحة 6"/>
          <p:cNvSpPr>
            <a:spLocks noGrp="1"/>
          </p:cNvSpPr>
          <p:nvPr>
            <p:ph type="sldNum" sz="quarter" idx="12"/>
          </p:nvPr>
        </p:nvSpPr>
        <p:spPr/>
        <p:txBody>
          <a:bodyPr/>
          <a:lstStyle/>
          <a:p>
            <a:fld id="{0BCB3425-D61F-4696-9278-6F0186AB359C}"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4A65C020-57ED-47F3-8BAE-FFDA526EC498}" type="datetime1">
              <a:rPr lang="ar-SA" smtClean="0"/>
              <a:pPr/>
              <a:t>27/03/37</a:t>
            </a:fld>
            <a:endParaRPr lang="ar-SA"/>
          </a:p>
        </p:txBody>
      </p:sp>
      <p:sp>
        <p:nvSpPr>
          <p:cNvPr id="8" name="عنصر نائب للتذييل 7"/>
          <p:cNvSpPr>
            <a:spLocks noGrp="1"/>
          </p:cNvSpPr>
          <p:nvPr>
            <p:ph type="ftr" sz="quarter" idx="11"/>
          </p:nvPr>
        </p:nvSpPr>
        <p:spPr/>
        <p:txBody>
          <a:bodyPr/>
          <a:lstStyle/>
          <a:p>
            <a:r>
              <a:rPr lang="ar-SA" smtClean="0"/>
              <a:t>تطبيقات الحاسوب فى الاعمال</a:t>
            </a:r>
            <a:endParaRPr lang="ar-SA"/>
          </a:p>
        </p:txBody>
      </p:sp>
      <p:sp>
        <p:nvSpPr>
          <p:cNvPr id="9" name="عنصر نائب لرقم الشريحة 8"/>
          <p:cNvSpPr>
            <a:spLocks noGrp="1"/>
          </p:cNvSpPr>
          <p:nvPr>
            <p:ph type="sldNum" sz="quarter" idx="12"/>
          </p:nvPr>
        </p:nvSpPr>
        <p:spPr/>
        <p:txBody>
          <a:bodyPr/>
          <a:lstStyle/>
          <a:p>
            <a:fld id="{0BCB3425-D61F-4696-9278-6F0186AB359C}"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308E81A3-AD3A-4503-A559-BF18819AB528}" type="datetime1">
              <a:rPr lang="ar-SA" smtClean="0"/>
              <a:pPr/>
              <a:t>27/03/37</a:t>
            </a:fld>
            <a:endParaRPr lang="ar-SA"/>
          </a:p>
        </p:txBody>
      </p:sp>
      <p:sp>
        <p:nvSpPr>
          <p:cNvPr id="4" name="عنصر نائب للتذييل 3"/>
          <p:cNvSpPr>
            <a:spLocks noGrp="1"/>
          </p:cNvSpPr>
          <p:nvPr>
            <p:ph type="ftr" sz="quarter" idx="11"/>
          </p:nvPr>
        </p:nvSpPr>
        <p:spPr/>
        <p:txBody>
          <a:bodyPr/>
          <a:lstStyle/>
          <a:p>
            <a:r>
              <a:rPr lang="ar-SA" smtClean="0"/>
              <a:t>تطبيقات الحاسوب فى الاعمال</a:t>
            </a:r>
            <a:endParaRPr lang="ar-SA"/>
          </a:p>
        </p:txBody>
      </p:sp>
      <p:sp>
        <p:nvSpPr>
          <p:cNvPr id="5" name="عنصر نائب لرقم الشريحة 4"/>
          <p:cNvSpPr>
            <a:spLocks noGrp="1"/>
          </p:cNvSpPr>
          <p:nvPr>
            <p:ph type="sldNum" sz="quarter" idx="12"/>
          </p:nvPr>
        </p:nvSpPr>
        <p:spPr/>
        <p:txBody>
          <a:bodyPr/>
          <a:lstStyle/>
          <a:p>
            <a:fld id="{0BCB3425-D61F-4696-9278-6F0186AB359C}"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2411C239-FAFE-4763-B48F-82487608A74F}" type="datetime1">
              <a:rPr lang="ar-SA" smtClean="0"/>
              <a:pPr/>
              <a:t>27/03/37</a:t>
            </a:fld>
            <a:endParaRPr lang="ar-SA"/>
          </a:p>
        </p:txBody>
      </p:sp>
      <p:sp>
        <p:nvSpPr>
          <p:cNvPr id="3" name="عنصر نائب للتذييل 2"/>
          <p:cNvSpPr>
            <a:spLocks noGrp="1"/>
          </p:cNvSpPr>
          <p:nvPr>
            <p:ph type="ftr" sz="quarter" idx="11"/>
          </p:nvPr>
        </p:nvSpPr>
        <p:spPr/>
        <p:txBody>
          <a:bodyPr/>
          <a:lstStyle/>
          <a:p>
            <a:r>
              <a:rPr lang="ar-SA" smtClean="0"/>
              <a:t>تطبيقات الحاسوب فى الاعمال</a:t>
            </a:r>
            <a:endParaRPr lang="ar-SA"/>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50F36984-43C4-49D6-993C-F585345D540D}" type="datetime1">
              <a:rPr lang="ar-SA" smtClean="0"/>
              <a:pPr/>
              <a:t>27/03/37</a:t>
            </a:fld>
            <a:endParaRPr lang="ar-SA"/>
          </a:p>
        </p:txBody>
      </p:sp>
      <p:sp>
        <p:nvSpPr>
          <p:cNvPr id="6" name="عنصر نائب للتذييل 5"/>
          <p:cNvSpPr>
            <a:spLocks noGrp="1"/>
          </p:cNvSpPr>
          <p:nvPr>
            <p:ph type="ftr" sz="quarter" idx="11"/>
          </p:nvPr>
        </p:nvSpPr>
        <p:spPr/>
        <p:txBody>
          <a:bodyPr/>
          <a:lstStyle/>
          <a:p>
            <a:r>
              <a:rPr lang="ar-SA" smtClean="0"/>
              <a:t>تطبيقات الحاسوب فى الاعمال</a:t>
            </a:r>
            <a:endParaRPr lang="ar-SA"/>
          </a:p>
        </p:txBody>
      </p:sp>
      <p:sp>
        <p:nvSpPr>
          <p:cNvPr id="7" name="عنصر نائب لرقم الشريحة 6"/>
          <p:cNvSpPr>
            <a:spLocks noGrp="1"/>
          </p:cNvSpPr>
          <p:nvPr>
            <p:ph type="sldNum" sz="quarter" idx="12"/>
          </p:nvPr>
        </p:nvSpPr>
        <p:spPr/>
        <p:txBody>
          <a:bodyPr/>
          <a:lstStyle/>
          <a:p>
            <a:fld id="{0BCB3425-D61F-4696-9278-6F0186AB359C}"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مستطيل ذو زاوية واحدة مخدوشة ودائرية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مثلث قائم الزاوية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وان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عنصر نائب للنص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34C3FAF9-A998-423B-899B-F997E7D87BA1}" type="datetime1">
              <a:rPr lang="ar-SA" smtClean="0"/>
              <a:pPr/>
              <a:t>27/03/37</a:t>
            </a:fld>
            <a:endParaRPr lang="ar-SA"/>
          </a:p>
        </p:txBody>
      </p:sp>
      <p:sp>
        <p:nvSpPr>
          <p:cNvPr id="6" name="عنصر نائب للتذييل 5"/>
          <p:cNvSpPr>
            <a:spLocks noGrp="1"/>
          </p:cNvSpPr>
          <p:nvPr>
            <p:ph type="ftr" sz="quarter" idx="11"/>
          </p:nvPr>
        </p:nvSpPr>
        <p:spPr/>
        <p:txBody>
          <a:bodyPr/>
          <a:lstStyle/>
          <a:p>
            <a:r>
              <a:rPr lang="ar-SA" smtClean="0"/>
              <a:t>تطبيقات الحاسوب فى الاعمال</a:t>
            </a:r>
            <a:endParaRPr lang="ar-SA"/>
          </a:p>
        </p:txBody>
      </p:sp>
      <p:sp>
        <p:nvSpPr>
          <p:cNvPr id="7" name="عنصر نائب لرقم الشريحة 6"/>
          <p:cNvSpPr>
            <a:spLocks noGrp="1"/>
          </p:cNvSpPr>
          <p:nvPr>
            <p:ph type="sldNum" sz="quarter" idx="12"/>
          </p:nvPr>
        </p:nvSpPr>
        <p:spPr>
          <a:xfrm>
            <a:off x="8077200" y="6356350"/>
            <a:ext cx="609600" cy="365125"/>
          </a:xfrm>
        </p:spPr>
        <p:txBody>
          <a:bodyPr/>
          <a:lstStyle/>
          <a:p>
            <a:fld id="{0BCB3425-D61F-4696-9278-6F0186AB359C}" type="slidenum">
              <a:rPr lang="ar-SA" smtClean="0"/>
              <a:pPr/>
              <a:t>‹#›</a:t>
            </a:fld>
            <a:endParaRPr lang="ar-SA"/>
          </a:p>
        </p:txBody>
      </p:sp>
      <p:sp>
        <p:nvSpPr>
          <p:cNvPr id="3" name="عنصر نائب للصورة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الرمز لإضافة صورة</a:t>
            </a:r>
            <a:endParaRPr kumimoji="0" lang="en-US" dirty="0"/>
          </a:p>
        </p:txBody>
      </p:sp>
      <p:sp>
        <p:nvSpPr>
          <p:cNvPr id="10" name="شكل حر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شكل حر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شكل حر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شكل حر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عنصر نائب للعنوان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2FA7D7-55C6-47AD-8546-20361A110E7F}" type="datetime1">
              <a:rPr lang="ar-SA" smtClean="0"/>
              <a:pPr/>
              <a:t>27/03/37</a:t>
            </a:fld>
            <a:endParaRPr lang="ar-SA"/>
          </a:p>
        </p:txBody>
      </p:sp>
      <p:sp>
        <p:nvSpPr>
          <p:cNvPr id="22" name="عنصر نائب للتذييل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ar-SA" smtClean="0"/>
              <a:t>تطبيقات الحاسوب فى الاعمال</a:t>
            </a:r>
            <a:endParaRPr lang="ar-SA"/>
          </a:p>
        </p:txBody>
      </p:sp>
      <p:sp>
        <p:nvSpPr>
          <p:cNvPr id="18" name="عنصر نائب لرقم الشريحة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CB3425-D61F-4696-9278-6F0186AB359C}" type="slidenum">
              <a:rPr lang="ar-SA" smtClean="0"/>
              <a:pPr/>
              <a:t>‹#›</a:t>
            </a:fld>
            <a:endParaRPr lang="ar-SA"/>
          </a:p>
        </p:txBody>
      </p:sp>
      <p:grpSp>
        <p:nvGrpSpPr>
          <p:cNvPr id="2" name="مجموعة 1"/>
          <p:cNvGrpSpPr/>
          <p:nvPr/>
        </p:nvGrpSpPr>
        <p:grpSpPr>
          <a:xfrm>
            <a:off x="-19017" y="202408"/>
            <a:ext cx="9180548" cy="649224"/>
            <a:chOff x="-19045" y="216550"/>
            <a:chExt cx="9180548" cy="649224"/>
          </a:xfrm>
        </p:grpSpPr>
        <p:sp>
          <p:nvSpPr>
            <p:cNvPr id="12" name="شكل حر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شكل حر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42938" y="1071563"/>
            <a:ext cx="8229600" cy="857239"/>
          </a:xfrm>
        </p:spPr>
        <p:txBody>
          <a:bodyPr>
            <a:noAutofit/>
          </a:bodyPr>
          <a:lstStyle/>
          <a:p>
            <a:pPr marL="484632" algn="r" eaLnBrk="1" fontAlgn="auto" hangingPunct="1">
              <a:spcAft>
                <a:spcPts val="0"/>
              </a:spcAft>
              <a:defRPr/>
            </a:pPr>
            <a:r>
              <a:rPr lang="ar-SA" sz="4400" dirty="0" smtClean="0">
                <a:solidFill>
                  <a:schemeClr val="tx1"/>
                </a:solidFill>
                <a:latin typeface="Hacen Saudi Arabia" pitchFamily="2" charset="-78"/>
                <a:cs typeface="Hacen Saudi Arabia" pitchFamily="2" charset="-78"/>
              </a:rPr>
              <a:t>تطبيقات الحاسوب في أدرة الإعمال </a:t>
            </a:r>
            <a:endParaRPr lang="en-US" sz="4400" dirty="0">
              <a:solidFill>
                <a:schemeClr val="tx1"/>
              </a:solidFill>
              <a:latin typeface="Hacen Saudi Arabia" pitchFamily="2" charset="-78"/>
              <a:cs typeface="Hacen Saudi Arabia" pitchFamily="2" charset="-78"/>
            </a:endParaRPr>
          </a:p>
        </p:txBody>
      </p:sp>
      <p:sp>
        <p:nvSpPr>
          <p:cNvPr id="13315"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D2F2CB1-A054-41F0-93E7-135752C4CFCC}" type="slidenum">
              <a:rPr lang="ar-SA"/>
              <a:pPr>
                <a:defRPr/>
              </a:pPr>
              <a:t>1</a:t>
            </a:fld>
            <a:endParaRPr lang="en-US"/>
          </a:p>
        </p:txBody>
      </p:sp>
      <p:sp>
        <p:nvSpPr>
          <p:cNvPr id="19460" name="مربع نص 3"/>
          <p:cNvSpPr txBox="1">
            <a:spLocks noChangeArrowheads="1"/>
          </p:cNvSpPr>
          <p:nvPr/>
        </p:nvSpPr>
        <p:spPr bwMode="auto">
          <a:xfrm>
            <a:off x="2643174" y="2286000"/>
            <a:ext cx="5857916" cy="584775"/>
          </a:xfrm>
          <a:prstGeom prst="rect">
            <a:avLst/>
          </a:prstGeom>
          <a:noFill/>
          <a:ln w="9525">
            <a:noFill/>
            <a:miter lim="800000"/>
            <a:headEnd/>
            <a:tailEnd/>
          </a:ln>
        </p:spPr>
        <p:txBody>
          <a:bodyPr wrap="square">
            <a:spAutoFit/>
          </a:bodyPr>
          <a:lstStyle/>
          <a:p>
            <a:pPr algn="ctr"/>
            <a:r>
              <a:rPr lang="ar-AE" sz="3200" b="1" dirty="0" err="1" smtClean="0"/>
              <a:t>نظ</a:t>
            </a:r>
            <a:r>
              <a:rPr lang="ar-SA" sz="3200" b="1" dirty="0" err="1" smtClean="0"/>
              <a:t>ام</a:t>
            </a:r>
            <a:r>
              <a:rPr lang="ar-AE" sz="3200" b="1" dirty="0" smtClean="0"/>
              <a:t> </a:t>
            </a:r>
            <a:r>
              <a:rPr lang="ar-SA" sz="3200" b="1" dirty="0" smtClean="0"/>
              <a:t>المرتبات والأجور</a:t>
            </a:r>
            <a:endParaRPr lang="ar-SA" sz="3200" dirty="0"/>
          </a:p>
        </p:txBody>
      </p:sp>
      <p:pic>
        <p:nvPicPr>
          <p:cNvPr id="19461" name="Picture 5" descr="C:\Program Files\Microsoft Office\Clipart\standard\stddir4\pe02032_.wmf"/>
          <p:cNvPicPr>
            <a:picLocks noChangeAspect="1" noChangeArrowheads="1"/>
          </p:cNvPicPr>
          <p:nvPr/>
        </p:nvPicPr>
        <p:blipFill>
          <a:blip r:embed="rId3"/>
          <a:srcRect/>
          <a:stretch>
            <a:fillRect/>
          </a:stretch>
        </p:blipFill>
        <p:spPr bwMode="auto">
          <a:xfrm>
            <a:off x="228600" y="2990850"/>
            <a:ext cx="4343400" cy="3119438"/>
          </a:xfrm>
          <a:prstGeom prst="rect">
            <a:avLst/>
          </a:prstGeom>
          <a:noFill/>
          <a:ln w="9525">
            <a:noFill/>
            <a:miter lim="800000"/>
            <a:headEnd/>
            <a:tailEnd/>
          </a:ln>
        </p:spPr>
      </p:pic>
      <p:pic>
        <p:nvPicPr>
          <p:cNvPr id="6" name="صورة 5" descr="http://www.sajaya.com/images/payroll-.png"/>
          <p:cNvPicPr/>
          <p:nvPr/>
        </p:nvPicPr>
        <p:blipFill>
          <a:blip r:embed="rId4"/>
          <a:srcRect/>
          <a:stretch>
            <a:fillRect/>
          </a:stretch>
        </p:blipFill>
        <p:spPr bwMode="auto">
          <a:xfrm>
            <a:off x="4643438" y="3214686"/>
            <a:ext cx="4176711" cy="2738432"/>
          </a:xfrm>
          <a:prstGeom prst="rect">
            <a:avLst/>
          </a:prstGeom>
          <a:noFill/>
          <a:ln w="9525">
            <a:noFill/>
            <a:miter lim="800000"/>
            <a:headEnd/>
            <a:tailEnd/>
          </a:ln>
        </p:spPr>
      </p:pic>
      <p:sp>
        <p:nvSpPr>
          <p:cNvPr id="7" name="عنصر نائب للتذييل 6"/>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mph" presetSubtype="0" fill="hold" grpId="0" nodeType="withEffect">
                                  <p:stCondLst>
                                    <p:cond delay="0"/>
                                  </p:stCondLst>
                                  <p:iterate type="lt">
                                    <p:tmPct val="10000"/>
                                  </p:iterate>
                                  <p:childTnLst>
                                    <p:animMotion origin="layout" path="M -1.38889E-6 -4.49584E-6 L -0.03941 -0.13621 " pathEditMode="relative" rAng="0" ptsTypes="AA">
                                      <p:cBhvr>
                                        <p:cTn id="6" dur="250" accel="50000" decel="50000" autoRev="1" fill="hold">
                                          <p:stCondLst>
                                            <p:cond delay="0"/>
                                          </p:stCondLst>
                                        </p:cTn>
                                        <p:tgtEl>
                                          <p:spTgt spid="13314"/>
                                        </p:tgtEl>
                                        <p:attrNameLst>
                                          <p:attrName>ppt_x</p:attrName>
                                          <p:attrName>ppt_y</p:attrName>
                                        </p:attrNameLst>
                                      </p:cBhvr>
                                      <p:rCtr x="-1979" y="-6822"/>
                                    </p:animMotion>
                                    <p:animRot by="1500000">
                                      <p:cBhvr>
                                        <p:cTn id="7" dur="125" fill="hold">
                                          <p:stCondLst>
                                            <p:cond delay="0"/>
                                          </p:stCondLst>
                                        </p:cTn>
                                        <p:tgtEl>
                                          <p:spTgt spid="13314"/>
                                        </p:tgtEl>
                                        <p:attrNameLst>
                                          <p:attrName>r</p:attrName>
                                        </p:attrNameLst>
                                      </p:cBhvr>
                                    </p:animRot>
                                    <p:animRot by="-1500000">
                                      <p:cBhvr>
                                        <p:cTn id="8" dur="125" fill="hold">
                                          <p:stCondLst>
                                            <p:cond delay="125"/>
                                          </p:stCondLst>
                                        </p:cTn>
                                        <p:tgtEl>
                                          <p:spTgt spid="13314"/>
                                        </p:tgtEl>
                                        <p:attrNameLst>
                                          <p:attrName>r</p:attrName>
                                        </p:attrNameLst>
                                      </p:cBhvr>
                                    </p:animRot>
                                    <p:animRot by="-1500000">
                                      <p:cBhvr>
                                        <p:cTn id="9" dur="125" fill="hold">
                                          <p:stCondLst>
                                            <p:cond delay="250"/>
                                          </p:stCondLst>
                                        </p:cTn>
                                        <p:tgtEl>
                                          <p:spTgt spid="13314"/>
                                        </p:tgtEl>
                                        <p:attrNameLst>
                                          <p:attrName>r</p:attrName>
                                        </p:attrNameLst>
                                      </p:cBhvr>
                                    </p:animRot>
                                    <p:animRot by="1500000">
                                      <p:cBhvr>
                                        <p:cTn id="10" dur="125" fill="hold">
                                          <p:stCondLst>
                                            <p:cond delay="375"/>
                                          </p:stCondLst>
                                        </p:cTn>
                                        <p:tgtEl>
                                          <p:spTgt spid="133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285720" y="642918"/>
            <a:ext cx="7943880" cy="5895996"/>
          </a:xfrm>
        </p:spPr>
        <p:txBody>
          <a:bodyPr>
            <a:normAutofit fontScale="92500" lnSpcReduction="20000"/>
          </a:bodyPr>
          <a:lstStyle/>
          <a:p>
            <a:pPr>
              <a:buNone/>
            </a:pPr>
            <a:r>
              <a:rPr lang="ar-SA" dirty="0" smtClean="0"/>
              <a:t>من خلال تلك </a:t>
            </a:r>
            <a:r>
              <a:rPr lang="ar-SA" dirty="0" err="1" smtClean="0"/>
              <a:t>الشاشه</a:t>
            </a:r>
            <a:r>
              <a:rPr lang="ar-SA" dirty="0" smtClean="0"/>
              <a:t> يمكن لصاحب العمل تقديم طلب لصرف الرواتب لعاملين مسجلين بتراخيص تابعه للملف الخاص </a:t>
            </a:r>
            <a:r>
              <a:rPr lang="ar-SA" dirty="0" err="1" smtClean="0"/>
              <a:t>به</a:t>
            </a:r>
            <a:r>
              <a:rPr lang="ar-SA" dirty="0" smtClean="0"/>
              <a:t> وذلك كما يلي:</a:t>
            </a:r>
            <a:endParaRPr lang="en-US" dirty="0" smtClean="0"/>
          </a:p>
          <a:p>
            <a:pPr lvl="0"/>
            <a:r>
              <a:rPr lang="ar-SA" dirty="0" smtClean="0"/>
              <a:t>يسجل صاحب العمل رقم الملف الخاص </a:t>
            </a:r>
            <a:r>
              <a:rPr lang="ar-SA" dirty="0" err="1" smtClean="0"/>
              <a:t>به</a:t>
            </a:r>
            <a:r>
              <a:rPr lang="ar-SA" dirty="0" smtClean="0"/>
              <a:t> والمسجل </a:t>
            </a:r>
            <a:r>
              <a:rPr lang="ar-SA" dirty="0" err="1" smtClean="0"/>
              <a:t>به</a:t>
            </a:r>
            <a:r>
              <a:rPr lang="ar-SA" dirty="0" smtClean="0"/>
              <a:t> الترخيص </a:t>
            </a:r>
            <a:r>
              <a:rPr lang="ar-KW" dirty="0" smtClean="0"/>
              <a:t>أو العقود </a:t>
            </a:r>
            <a:r>
              <a:rPr lang="ar-SA" dirty="0" smtClean="0"/>
              <a:t>المطلوب عمل طلب لتحويل رواتب العاملين </a:t>
            </a:r>
            <a:r>
              <a:rPr lang="ar-SA" dirty="0" err="1" smtClean="0"/>
              <a:t>بها</a:t>
            </a:r>
            <a:r>
              <a:rPr lang="ar-SA" dirty="0" smtClean="0"/>
              <a:t>.</a:t>
            </a:r>
            <a:endParaRPr lang="en-US" dirty="0" smtClean="0"/>
          </a:p>
          <a:p>
            <a:pPr lvl="0"/>
            <a:r>
              <a:rPr lang="ar-SA" dirty="0" smtClean="0"/>
              <a:t>يحدد صاحب العمل ما إذا كان يريد تحويل رواتب لعاملين مسجلين علي تراخيص أو عاملين مسجلين علي عقود أو كلاهما معا.</a:t>
            </a:r>
            <a:endParaRPr lang="en-US" dirty="0" smtClean="0"/>
          </a:p>
          <a:p>
            <a:pPr lvl="0"/>
            <a:r>
              <a:rPr lang="ar-SA" dirty="0" smtClean="0"/>
              <a:t>يسترجع النظام بناءا علي اختيار صاحب العمل التراخيص </a:t>
            </a:r>
            <a:r>
              <a:rPr lang="ar-SA" dirty="0" err="1" smtClean="0"/>
              <a:t>او</a:t>
            </a:r>
            <a:r>
              <a:rPr lang="ar-SA" dirty="0" smtClean="0"/>
              <a:t> العقود </a:t>
            </a:r>
            <a:r>
              <a:rPr lang="ar-SA" dirty="0" err="1" smtClean="0"/>
              <a:t>المسجله</a:t>
            </a:r>
            <a:r>
              <a:rPr lang="ar-SA" dirty="0" smtClean="0"/>
              <a:t> بالملف.</a:t>
            </a:r>
            <a:endParaRPr lang="en-US" dirty="0" smtClean="0"/>
          </a:p>
          <a:p>
            <a:pPr lvl="0"/>
            <a:r>
              <a:rPr lang="ar-SA" dirty="0" smtClean="0"/>
              <a:t>يحدد صاحب العمل الرقم المدني للترخيص المسجل </a:t>
            </a:r>
            <a:r>
              <a:rPr lang="ar-SA" dirty="0" err="1" smtClean="0"/>
              <a:t>به</a:t>
            </a:r>
            <a:r>
              <a:rPr lang="ar-SA" dirty="0" smtClean="0"/>
              <a:t> العاملين المطلوب تقديم طلب لتحويل الرواتب لهم.</a:t>
            </a:r>
            <a:endParaRPr lang="en-US" dirty="0" smtClean="0"/>
          </a:p>
          <a:p>
            <a:pPr lvl="0"/>
            <a:r>
              <a:rPr lang="ar-SA" dirty="0" smtClean="0"/>
              <a:t>يحدد صاحب العمل البنك ورقم الحساب </a:t>
            </a:r>
            <a:r>
              <a:rPr lang="ar-SA" dirty="0" err="1" smtClean="0"/>
              <a:t>الجهه</a:t>
            </a:r>
            <a:r>
              <a:rPr lang="ar-SA" dirty="0" smtClean="0"/>
              <a:t> المطلوب تحويل الرواتب منهما.</a:t>
            </a:r>
            <a:endParaRPr lang="en-US" dirty="0" smtClean="0"/>
          </a:p>
          <a:p>
            <a:pPr lvl="0"/>
            <a:r>
              <a:rPr lang="ar-SA" dirty="0" smtClean="0"/>
              <a:t>يحدد صاحب العمل الشهر </a:t>
            </a:r>
            <a:r>
              <a:rPr lang="ar-SA" dirty="0" err="1" smtClean="0"/>
              <a:t>والسنه</a:t>
            </a:r>
            <a:r>
              <a:rPr lang="ar-SA" dirty="0" smtClean="0"/>
              <a:t> المطلوب تحويل الرواتب فيهما, يحدد </a:t>
            </a:r>
            <a:r>
              <a:rPr lang="ar-SA" dirty="0" err="1" smtClean="0"/>
              <a:t>ايضا</a:t>
            </a:r>
            <a:r>
              <a:rPr lang="ar-SA" dirty="0" smtClean="0"/>
              <a:t> نوع الصرف, ثم يضغط زر (عرض) فيسترجع النظام بيانات العاملين المسجلين علي هذا الترخيص والمطلوب تقديم طلب لتحويل رواتبهم.</a:t>
            </a:r>
            <a:endParaRPr lang="en-US" dirty="0" smtClean="0"/>
          </a:p>
          <a:p>
            <a:pPr lvl="0"/>
            <a:r>
              <a:rPr lang="ar-SA" dirty="0" smtClean="0"/>
              <a:t>يسترجع النظام في بيانات العاملين (الرقم المدني للعامل واسمه والأجر المقرر له والأجر المطلوب تحويله واسم البنك والفرع المسجل </a:t>
            </a:r>
            <a:r>
              <a:rPr lang="ar-SA" dirty="0" err="1" smtClean="0"/>
              <a:t>به</a:t>
            </a:r>
            <a:r>
              <a:rPr lang="ar-SA" dirty="0" smtClean="0"/>
              <a:t> الحساب لهذا العامل ورقم حساب العامل وسبب الخصم في حاله وجود خصم بالراتب).</a:t>
            </a:r>
            <a:endParaRPr lang="ar-SA"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10</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357158" y="500042"/>
            <a:ext cx="8229600" cy="5715040"/>
          </a:xfrm>
        </p:spPr>
        <p:txBody>
          <a:bodyPr>
            <a:normAutofit lnSpcReduction="10000"/>
          </a:bodyPr>
          <a:lstStyle/>
          <a:p>
            <a:pPr lvl="0"/>
            <a:endParaRPr lang="en-US" dirty="0" smtClean="0"/>
          </a:p>
          <a:p>
            <a:pPr lvl="0"/>
            <a:r>
              <a:rPr lang="ar-SA" dirty="0" smtClean="0"/>
              <a:t>يمكن التحويل لكل العاملين بتحديد </a:t>
            </a:r>
            <a:r>
              <a:rPr lang="ar-SA" dirty="0" err="1" smtClean="0"/>
              <a:t>علامه</a:t>
            </a:r>
            <a:r>
              <a:rPr lang="ar-SA" dirty="0" smtClean="0"/>
              <a:t> التصحيح في حقل (تم تحويل الكل).</a:t>
            </a:r>
            <a:endParaRPr lang="en-US" dirty="0" smtClean="0"/>
          </a:p>
          <a:p>
            <a:pPr lvl="0"/>
            <a:r>
              <a:rPr lang="ar-SA" dirty="0" smtClean="0"/>
              <a:t>يسمح النظام لصاحب العمل بالتعديل في الأجر المحول, ثم يحدد </a:t>
            </a:r>
            <a:r>
              <a:rPr lang="ar-SA" dirty="0" err="1" smtClean="0"/>
              <a:t>علامه</a:t>
            </a:r>
            <a:r>
              <a:rPr lang="ar-SA" dirty="0" smtClean="0"/>
              <a:t> تصحيح في المربع الموجود في </a:t>
            </a:r>
            <a:r>
              <a:rPr lang="ar-SA" dirty="0" err="1" smtClean="0"/>
              <a:t>نهايه</a:t>
            </a:r>
            <a:r>
              <a:rPr lang="ar-SA" dirty="0" smtClean="0"/>
              <a:t> الحقل بجانب كل عامل والمسمي باسم (تم التحويل).</a:t>
            </a:r>
            <a:endParaRPr lang="en-US" dirty="0" smtClean="0"/>
          </a:p>
          <a:p>
            <a:pPr lvl="0"/>
            <a:r>
              <a:rPr lang="ar-SA" dirty="0" smtClean="0"/>
              <a:t> في حاله خصم من الراتب لعامل يطلب النظام تحديد سبب الخصم لهذا العامل في حقل سبب الخصم حيث تظهر قائمه بأسباب الخصم يقوم مستخدم النظام (صاحب العمل) </a:t>
            </a:r>
            <a:r>
              <a:rPr lang="ar-SA" dirty="0" err="1" smtClean="0"/>
              <a:t>بالأختيار</a:t>
            </a:r>
            <a:r>
              <a:rPr lang="ar-SA" dirty="0" smtClean="0"/>
              <a:t> منها.</a:t>
            </a:r>
            <a:endParaRPr lang="en-US" dirty="0" smtClean="0"/>
          </a:p>
          <a:p>
            <a:pPr lvl="0"/>
            <a:r>
              <a:rPr lang="ar-SA" dirty="0" smtClean="0"/>
              <a:t>بعد تحديد العاملين المطلوب تحويل رواتبهم يسترجع النظام عدد العمال المطلوب تحويل رواتبهم </a:t>
            </a:r>
            <a:r>
              <a:rPr lang="ar-SA" dirty="0" err="1" smtClean="0"/>
              <a:t>واجمالي</a:t>
            </a:r>
            <a:r>
              <a:rPr lang="ar-SA" dirty="0" smtClean="0"/>
              <a:t> المبلغ المحول.</a:t>
            </a:r>
            <a:endParaRPr lang="en-US" dirty="0" smtClean="0"/>
          </a:p>
          <a:p>
            <a:pPr lvl="0"/>
            <a:r>
              <a:rPr lang="ar-SA" dirty="0" smtClean="0"/>
              <a:t>عند الضغط زر (حفظ) فيسجل النظام الطلب ويتم تقديمه بالفعل للبنك.</a:t>
            </a:r>
            <a:endParaRPr lang="en-US" dirty="0" smtClean="0"/>
          </a:p>
          <a:p>
            <a:pPr lvl="0"/>
            <a:r>
              <a:rPr lang="ar-SA" dirty="0" smtClean="0"/>
              <a:t>من خلال زر (طباعه) يمكن لمستخدم النظام طباعه الطلب الذي تم تقديمه.</a:t>
            </a:r>
            <a:endParaRPr lang="en-US" dirty="0" smtClean="0"/>
          </a:p>
          <a:p>
            <a:pPr lvl="0"/>
            <a:r>
              <a:rPr lang="ar-SA" dirty="0" smtClean="0"/>
              <a:t>عند الضغط زر (خروج) يعود النظام </a:t>
            </a:r>
            <a:r>
              <a:rPr lang="ar-SA" dirty="0" err="1" smtClean="0"/>
              <a:t>للشاشه</a:t>
            </a:r>
            <a:r>
              <a:rPr lang="ar-SA" dirty="0" smtClean="0"/>
              <a:t> </a:t>
            </a:r>
            <a:r>
              <a:rPr lang="ar-SA" dirty="0" err="1" smtClean="0"/>
              <a:t>الرئيسيه</a:t>
            </a:r>
            <a:r>
              <a:rPr lang="ar-SA" dirty="0" smtClean="0"/>
              <a:t> </a:t>
            </a:r>
            <a:r>
              <a:rPr lang="ar-SA" dirty="0" err="1" smtClean="0"/>
              <a:t>للخدمه</a:t>
            </a:r>
            <a:r>
              <a:rPr lang="ar-SA" dirty="0" smtClean="0"/>
              <a:t>.</a:t>
            </a:r>
            <a:endParaRPr lang="en-US" dirty="0" smtClean="0"/>
          </a:p>
          <a:p>
            <a:endParaRPr lang="ar-SA" dirty="0" smtClean="0"/>
          </a:p>
          <a:p>
            <a:endParaRPr lang="ar-SA"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11</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idx="4294967295"/>
          </p:nvPr>
        </p:nvSpPr>
        <p:spPr>
          <a:xfrm>
            <a:off x="357158" y="428604"/>
            <a:ext cx="8229600" cy="4389437"/>
          </a:xfrm>
        </p:spPr>
        <p:txBody>
          <a:bodyPr/>
          <a:lstStyle/>
          <a:p>
            <a:pPr>
              <a:buNone/>
            </a:pPr>
            <a:r>
              <a:rPr lang="ar-SA" dirty="0" smtClean="0"/>
              <a:t>يسمح النظام لصاحب العمل بتحديد أسباب </a:t>
            </a:r>
            <a:r>
              <a:rPr lang="ar-SA" dirty="0" err="1" smtClean="0"/>
              <a:t>ايقاف</a:t>
            </a:r>
            <a:r>
              <a:rPr lang="ar-SA" dirty="0" smtClean="0"/>
              <a:t> صرف الرواتب للعاملين وذلك من خلال الشاشات </a:t>
            </a:r>
            <a:r>
              <a:rPr lang="ar-SA" dirty="0" err="1" smtClean="0"/>
              <a:t>التاليه</a:t>
            </a:r>
            <a:r>
              <a:rPr lang="ar-SA" dirty="0" smtClean="0"/>
              <a:t>:</a:t>
            </a:r>
            <a:endParaRPr lang="en-US" dirty="0" smtClean="0"/>
          </a:p>
          <a:p>
            <a:pPr lvl="0">
              <a:buNone/>
            </a:pPr>
            <a:r>
              <a:rPr lang="ar-SA" b="1" u="sng" dirty="0" smtClean="0"/>
              <a:t>2)وقف تحويل الرواتب </a:t>
            </a:r>
            <a:r>
              <a:rPr lang="ar-SA" b="1" u="sng" dirty="0" err="1" smtClean="0"/>
              <a:t>الشهريه</a:t>
            </a:r>
            <a:r>
              <a:rPr lang="ar-SA" b="1" u="sng" dirty="0" smtClean="0"/>
              <a:t> لعاملين</a:t>
            </a:r>
            <a:r>
              <a:rPr lang="ar-KW" b="1" u="sng" dirty="0" smtClean="0"/>
              <a:t> (الذين لم يحول لهم الأجر) :</a:t>
            </a:r>
            <a:endParaRPr lang="en-US" dirty="0" smtClean="0"/>
          </a:p>
          <a:p>
            <a:r>
              <a:rPr lang="ar-SA" dirty="0" smtClean="0"/>
              <a:t>يندرج تحت هذه </a:t>
            </a:r>
            <a:r>
              <a:rPr lang="ar-SA" dirty="0" err="1" smtClean="0"/>
              <a:t>القائمه</a:t>
            </a:r>
            <a:r>
              <a:rPr lang="ar-SA" dirty="0" smtClean="0"/>
              <a:t> مجموعه الشاشات </a:t>
            </a:r>
            <a:r>
              <a:rPr lang="ar-SA" dirty="0" err="1" smtClean="0"/>
              <a:t>التاليه</a:t>
            </a:r>
            <a:r>
              <a:rPr lang="ar-SA" dirty="0" smtClean="0"/>
              <a:t> والتي منها يمكن لصاحب العمل </a:t>
            </a:r>
            <a:r>
              <a:rPr lang="ar-SA" dirty="0" err="1" smtClean="0"/>
              <a:t>ان</a:t>
            </a:r>
            <a:r>
              <a:rPr lang="ar-SA" dirty="0" smtClean="0"/>
              <a:t> يوقف راتب عامل محدد مع توضيح السبب وذلك كما يلي:</a:t>
            </a:r>
            <a:endParaRPr lang="ar-SA" dirty="0"/>
          </a:p>
        </p:txBody>
      </p:sp>
      <p:pic>
        <p:nvPicPr>
          <p:cNvPr id="5" name="صورة 4" descr="وقف "/>
          <p:cNvPicPr/>
          <p:nvPr/>
        </p:nvPicPr>
        <p:blipFill>
          <a:blip r:embed="rId2"/>
          <a:srcRect/>
          <a:stretch>
            <a:fillRect/>
          </a:stretch>
        </p:blipFill>
        <p:spPr bwMode="auto">
          <a:xfrm>
            <a:off x="1000100" y="2714620"/>
            <a:ext cx="7000924" cy="4143380"/>
          </a:xfrm>
          <a:prstGeom prst="rect">
            <a:avLst/>
          </a:prstGeom>
          <a:noFill/>
          <a:ln w="9525">
            <a:noFill/>
            <a:miter lim="800000"/>
            <a:headEnd/>
            <a:tailEnd/>
          </a:ln>
        </p:spPr>
      </p:pic>
      <p:sp>
        <p:nvSpPr>
          <p:cNvPr id="6" name="عنصر نائب لرقم الشريحة 5"/>
          <p:cNvSpPr>
            <a:spLocks noGrp="1"/>
          </p:cNvSpPr>
          <p:nvPr>
            <p:ph type="sldNum" sz="quarter" idx="12"/>
          </p:nvPr>
        </p:nvSpPr>
        <p:spPr/>
        <p:txBody>
          <a:bodyPr/>
          <a:lstStyle/>
          <a:p>
            <a:fld id="{0BCB3425-D61F-4696-9278-6F0186AB359C}" type="slidenum">
              <a:rPr lang="ar-SA" smtClean="0"/>
              <a:pPr/>
              <a:t>12</a:t>
            </a:fld>
            <a:endParaRPr lang="ar-SA"/>
          </a:p>
        </p:txBody>
      </p:sp>
      <p:sp>
        <p:nvSpPr>
          <p:cNvPr id="7" name="عنصر نائب للتذييل 6"/>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357158" y="500042"/>
            <a:ext cx="8229600" cy="4389437"/>
          </a:xfrm>
        </p:spPr>
        <p:txBody>
          <a:bodyPr>
            <a:noAutofit/>
          </a:bodyPr>
          <a:lstStyle/>
          <a:p>
            <a:pPr>
              <a:buNone/>
            </a:pPr>
            <a:r>
              <a:rPr lang="ar-SA" sz="2400" dirty="0" smtClean="0"/>
              <a:t>من خلال تلك </a:t>
            </a:r>
            <a:r>
              <a:rPr lang="ar-SA" sz="2400" dirty="0" err="1" smtClean="0"/>
              <a:t>الشاشه</a:t>
            </a:r>
            <a:r>
              <a:rPr lang="ar-SA" sz="2400" dirty="0" smtClean="0"/>
              <a:t> يمكن لصاحب العمل </a:t>
            </a:r>
            <a:r>
              <a:rPr lang="ar-SA" sz="2400" dirty="0" err="1" smtClean="0"/>
              <a:t>ايقاف</a:t>
            </a:r>
            <a:r>
              <a:rPr lang="ar-SA" sz="2400" dirty="0" smtClean="0"/>
              <a:t> راتب لعامل محدد وذلك كما يلي:</a:t>
            </a:r>
            <a:endParaRPr lang="en-US" sz="2400" dirty="0" smtClean="0"/>
          </a:p>
          <a:p>
            <a:pPr>
              <a:buNone/>
            </a:pPr>
            <a:r>
              <a:rPr lang="ar-SA" sz="2400" dirty="0" smtClean="0"/>
              <a:t>يحدد مستخدم النظام </a:t>
            </a:r>
            <a:r>
              <a:rPr lang="ar-SA" sz="2400" dirty="0" err="1" smtClean="0"/>
              <a:t>الأختيار</a:t>
            </a:r>
            <a:r>
              <a:rPr lang="ar-SA" sz="2400" dirty="0" smtClean="0"/>
              <a:t> للملف إما ملف تراخيص أو ملف عقد.</a:t>
            </a:r>
            <a:endParaRPr lang="en-US" sz="2400" dirty="0" smtClean="0"/>
          </a:p>
          <a:p>
            <a:pPr>
              <a:buNone/>
            </a:pPr>
            <a:r>
              <a:rPr lang="ar-SA" sz="2400" dirty="0" smtClean="0"/>
              <a:t>يسجل مستخدم النظام رقم الملف , فيسترجع النظام اسم هذا الملف.</a:t>
            </a:r>
            <a:endParaRPr lang="en-US" sz="2400" dirty="0" smtClean="0"/>
          </a:p>
          <a:p>
            <a:pPr>
              <a:buNone/>
            </a:pPr>
            <a:r>
              <a:rPr lang="ar-SA" sz="2400" dirty="0" smtClean="0"/>
              <a:t>يحدد مستخدم النظام الرقم المدني للترخيص أو رقم ملف العقد المسجل </a:t>
            </a:r>
            <a:r>
              <a:rPr lang="ar-SA" sz="2400" dirty="0" err="1" smtClean="0"/>
              <a:t>به</a:t>
            </a:r>
            <a:r>
              <a:rPr lang="ar-SA" sz="2400" dirty="0" smtClean="0"/>
              <a:t> العامل, فيسترجع النظام اسم هذا الترخيص </a:t>
            </a:r>
            <a:r>
              <a:rPr lang="ar-SA" sz="2400" dirty="0" err="1" smtClean="0"/>
              <a:t>او</a:t>
            </a:r>
            <a:r>
              <a:rPr lang="ar-SA" sz="2400" dirty="0" smtClean="0"/>
              <a:t> العقد.</a:t>
            </a:r>
            <a:endParaRPr lang="en-US" sz="2400" dirty="0" smtClean="0"/>
          </a:p>
          <a:p>
            <a:pPr>
              <a:buNone/>
            </a:pPr>
            <a:r>
              <a:rPr lang="ar-SA" sz="2400" dirty="0" smtClean="0"/>
              <a:t>يحدد مستخدم النظام الشهر </a:t>
            </a:r>
            <a:r>
              <a:rPr lang="ar-SA" sz="2400" dirty="0" err="1" smtClean="0"/>
              <a:t>و</a:t>
            </a:r>
            <a:r>
              <a:rPr lang="ar-SA" sz="2400" dirty="0" smtClean="0"/>
              <a:t> </a:t>
            </a:r>
            <a:r>
              <a:rPr lang="ar-SA" sz="2400" dirty="0" err="1" smtClean="0"/>
              <a:t>السنه</a:t>
            </a:r>
            <a:r>
              <a:rPr lang="ar-SA" sz="2400" dirty="0" smtClean="0"/>
              <a:t> المراد </a:t>
            </a:r>
            <a:r>
              <a:rPr lang="ar-SA" sz="2400" dirty="0" err="1" smtClean="0"/>
              <a:t>ايقاف</a:t>
            </a:r>
            <a:r>
              <a:rPr lang="ar-SA" sz="2400" dirty="0" smtClean="0"/>
              <a:t> الراتب فيهما للعامل.</a:t>
            </a:r>
            <a:endParaRPr lang="en-US" sz="2400" dirty="0" smtClean="0"/>
          </a:p>
          <a:p>
            <a:pPr>
              <a:buNone/>
            </a:pPr>
            <a:r>
              <a:rPr lang="ar-SA" sz="2400" dirty="0" smtClean="0"/>
              <a:t>يسترجع النظام جميع الأرقام </a:t>
            </a:r>
            <a:r>
              <a:rPr lang="ar-SA" sz="2400" dirty="0" err="1" smtClean="0"/>
              <a:t>المدنيه</a:t>
            </a:r>
            <a:r>
              <a:rPr lang="ar-SA" sz="2400" dirty="0" smtClean="0"/>
              <a:t> </a:t>
            </a:r>
            <a:r>
              <a:rPr lang="ar-SA" sz="2400" dirty="0" err="1" smtClean="0"/>
              <a:t>واسماء</a:t>
            </a:r>
            <a:r>
              <a:rPr lang="ar-SA" sz="2400" dirty="0" smtClean="0"/>
              <a:t> العاملين المسجلين علي هذا الترخيص, يحدد مستخدم النظام سبب عدم تحويل الراتب في حقل (سبب عدم التحويل) بجانب العامل المطلوب </a:t>
            </a:r>
            <a:r>
              <a:rPr lang="ar-SA" sz="2400" dirty="0" err="1" smtClean="0"/>
              <a:t>ايقاف</a:t>
            </a:r>
            <a:r>
              <a:rPr lang="ar-SA" sz="2400" dirty="0" smtClean="0"/>
              <a:t> راتبه.</a:t>
            </a:r>
            <a:endParaRPr lang="en-US" sz="2400" dirty="0" smtClean="0"/>
          </a:p>
          <a:p>
            <a:pPr>
              <a:buNone/>
            </a:pPr>
            <a:r>
              <a:rPr lang="ar-SA" sz="2400" dirty="0" smtClean="0"/>
              <a:t>عند الضغط زر (حفظ), فإن النظام يوقف راتب هذا العامل للشهر المحدد.</a:t>
            </a:r>
            <a:endParaRPr lang="en-US" sz="2400" dirty="0" smtClean="0"/>
          </a:p>
          <a:p>
            <a:pPr>
              <a:buNone/>
            </a:pPr>
            <a:r>
              <a:rPr lang="ar-SA" sz="2400" dirty="0" smtClean="0"/>
              <a:t>لرفع </a:t>
            </a:r>
            <a:r>
              <a:rPr lang="ar-SA" sz="2400" dirty="0" err="1" smtClean="0"/>
              <a:t>الأيقاف</a:t>
            </a:r>
            <a:r>
              <a:rPr lang="ar-SA" sz="2400" dirty="0" smtClean="0"/>
              <a:t> عن عامل يقوم المستخدم بوضع </a:t>
            </a:r>
            <a:r>
              <a:rPr lang="ar-SA" sz="2400" dirty="0" err="1" smtClean="0"/>
              <a:t>علامه</a:t>
            </a:r>
            <a:r>
              <a:rPr lang="ar-SA" sz="2400" dirty="0" smtClean="0"/>
              <a:t> تصحيح في مربع (ساري) بجانب العامل ثم الضغط زر (حفظ), فإن النظام يرفع </a:t>
            </a:r>
            <a:r>
              <a:rPr lang="ar-SA" sz="2400" dirty="0" err="1" smtClean="0"/>
              <a:t>الأيقاف</a:t>
            </a:r>
            <a:r>
              <a:rPr lang="ar-SA" sz="2400" dirty="0" smtClean="0"/>
              <a:t> عن راتب هذا العامل للشهر المحدد ويمكن صرف الراتب له من خلال شاشه طلب صرف الرواتب.عند الضغط زر (خروج) فإن النظام يخرج </a:t>
            </a:r>
            <a:r>
              <a:rPr lang="ar-SA" sz="2400" dirty="0" err="1" smtClean="0"/>
              <a:t>الي</a:t>
            </a:r>
            <a:r>
              <a:rPr lang="ar-SA" sz="2400" dirty="0" smtClean="0"/>
              <a:t> </a:t>
            </a:r>
            <a:r>
              <a:rPr lang="ar-SA" sz="2400" dirty="0" err="1" smtClean="0"/>
              <a:t>الشاشه</a:t>
            </a:r>
            <a:r>
              <a:rPr lang="ar-SA" sz="2400" dirty="0" smtClean="0"/>
              <a:t> </a:t>
            </a:r>
            <a:r>
              <a:rPr lang="ar-SA" sz="2400" dirty="0" err="1" smtClean="0"/>
              <a:t>الرئيسيه</a:t>
            </a:r>
            <a:r>
              <a:rPr lang="ar-SA" sz="2400" dirty="0" smtClean="0"/>
              <a:t> </a:t>
            </a:r>
            <a:r>
              <a:rPr lang="ar-SA" sz="2400" dirty="0" err="1" smtClean="0"/>
              <a:t>للخدمه</a:t>
            </a:r>
            <a:r>
              <a:rPr lang="ar-SA" sz="2400" dirty="0" smtClean="0"/>
              <a:t>.</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r>
              <a:rPr lang="ar-SA" sz="2400" dirty="0" smtClean="0"/>
              <a:t> </a:t>
            </a:r>
            <a:endParaRPr lang="en-US" sz="2400" dirty="0" smtClean="0"/>
          </a:p>
          <a:p>
            <a:pPr>
              <a:buNone/>
            </a:pPr>
            <a:endParaRPr lang="ar-SA" sz="2400"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13</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500034" y="642918"/>
            <a:ext cx="8229600" cy="4389437"/>
          </a:xfrm>
        </p:spPr>
        <p:txBody>
          <a:bodyPr/>
          <a:lstStyle/>
          <a:p>
            <a:pPr lvl="0">
              <a:buNone/>
            </a:pPr>
            <a:r>
              <a:rPr lang="ar-SA" b="1" dirty="0" smtClean="0"/>
              <a:t>3) شاشة </a:t>
            </a:r>
            <a:r>
              <a:rPr lang="ar-SA" b="1" dirty="0" err="1" smtClean="0"/>
              <a:t>إستفسار</a:t>
            </a:r>
            <a:endParaRPr lang="en-US" dirty="0" smtClean="0"/>
          </a:p>
          <a:p>
            <a:endParaRPr lang="ar-SA" dirty="0"/>
          </a:p>
        </p:txBody>
      </p:sp>
      <p:pic>
        <p:nvPicPr>
          <p:cNvPr id="4" name="صورة 3" descr="1_1"/>
          <p:cNvPicPr/>
          <p:nvPr/>
        </p:nvPicPr>
        <p:blipFill>
          <a:blip r:embed="rId2"/>
          <a:srcRect/>
          <a:stretch>
            <a:fillRect/>
          </a:stretch>
        </p:blipFill>
        <p:spPr bwMode="auto">
          <a:xfrm>
            <a:off x="500034" y="1302384"/>
            <a:ext cx="8001056" cy="5127012"/>
          </a:xfrm>
          <a:prstGeom prst="rect">
            <a:avLst/>
          </a:prstGeom>
          <a:noFill/>
          <a:ln w="9525">
            <a:noFill/>
            <a:miter lim="800000"/>
            <a:headEnd/>
            <a:tailEnd/>
          </a:ln>
        </p:spPr>
      </p:pic>
      <p:sp>
        <p:nvSpPr>
          <p:cNvPr id="5" name="عنصر نائب لرقم الشريحة 4"/>
          <p:cNvSpPr>
            <a:spLocks noGrp="1"/>
          </p:cNvSpPr>
          <p:nvPr>
            <p:ph type="sldNum" sz="quarter" idx="12"/>
          </p:nvPr>
        </p:nvSpPr>
        <p:spPr/>
        <p:txBody>
          <a:bodyPr/>
          <a:lstStyle/>
          <a:p>
            <a:fld id="{0BCB3425-D61F-4696-9278-6F0186AB359C}" type="slidenum">
              <a:rPr lang="ar-SA" smtClean="0"/>
              <a:pPr/>
              <a:t>14</a:t>
            </a:fld>
            <a:endParaRPr lang="ar-SA"/>
          </a:p>
        </p:txBody>
      </p:sp>
      <p:sp>
        <p:nvSpPr>
          <p:cNvPr id="6" name="عنصر نائب للتذييل 5"/>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357158" y="714356"/>
            <a:ext cx="8086756" cy="5643602"/>
          </a:xfrm>
        </p:spPr>
        <p:txBody>
          <a:bodyPr>
            <a:normAutofit fontScale="92500" lnSpcReduction="10000"/>
          </a:bodyPr>
          <a:lstStyle/>
          <a:p>
            <a:pPr>
              <a:buNone/>
            </a:pPr>
            <a:r>
              <a:rPr lang="ar-SA" dirty="0" smtClean="0"/>
              <a:t>من خلال تلك </a:t>
            </a:r>
            <a:r>
              <a:rPr lang="ar-SA" dirty="0" err="1" smtClean="0"/>
              <a:t>الشاشه</a:t>
            </a:r>
            <a:r>
              <a:rPr lang="ar-SA" dirty="0" smtClean="0"/>
              <a:t> يمكن لموظف إدارة الترخيص </a:t>
            </a:r>
            <a:r>
              <a:rPr lang="ar-SA" dirty="0" err="1" smtClean="0"/>
              <a:t>والأستفسار</a:t>
            </a:r>
            <a:r>
              <a:rPr lang="ar-SA" dirty="0" smtClean="0"/>
              <a:t> عن عاملين مسجلين في ترخيص محدد تم إيقاف رواتبهم لشهر محدد وذلك كما يلي:</a:t>
            </a:r>
            <a:endParaRPr lang="en-US" dirty="0" smtClean="0"/>
          </a:p>
          <a:p>
            <a:pPr lvl="0"/>
            <a:r>
              <a:rPr lang="ar-SA" dirty="0" smtClean="0"/>
              <a:t>يحدد مستخدم النظام الاختيار للملف إما ملف تراخيص أو ملف عقد.</a:t>
            </a:r>
            <a:endParaRPr lang="en-US" dirty="0" smtClean="0"/>
          </a:p>
          <a:p>
            <a:pPr lvl="0"/>
            <a:r>
              <a:rPr lang="ar-SA" dirty="0" smtClean="0"/>
              <a:t>يسجل مستخدم النظام الرقم المدني للجهة المطلوب الاستفسار عنها, فيسترجع النظام اسم الجهة.</a:t>
            </a:r>
            <a:endParaRPr lang="en-US" dirty="0" smtClean="0"/>
          </a:p>
          <a:p>
            <a:pPr lvl="0"/>
            <a:r>
              <a:rPr lang="ar-SA" dirty="0" smtClean="0"/>
              <a:t>يحدد مستخدم النظام الشهر </a:t>
            </a:r>
            <a:r>
              <a:rPr lang="ar-SA" dirty="0" err="1" smtClean="0"/>
              <a:t>و</a:t>
            </a:r>
            <a:r>
              <a:rPr lang="ar-SA" dirty="0" smtClean="0"/>
              <a:t> </a:t>
            </a:r>
            <a:r>
              <a:rPr lang="ar-SA" dirty="0" err="1" smtClean="0"/>
              <a:t>السنه</a:t>
            </a:r>
            <a:r>
              <a:rPr lang="ar-SA" dirty="0" smtClean="0"/>
              <a:t> المطلوب معرفه العاملين بهذا الترخيص الموقوف رواتبهم لهذا الشهر.</a:t>
            </a:r>
            <a:endParaRPr lang="en-US" dirty="0" smtClean="0"/>
          </a:p>
          <a:p>
            <a:pPr lvl="0"/>
            <a:r>
              <a:rPr lang="ar-SA" dirty="0" smtClean="0"/>
              <a:t>يسترجع النظام الأرقام المدنية </a:t>
            </a:r>
            <a:r>
              <a:rPr lang="ar-SA" dirty="0" err="1" smtClean="0"/>
              <a:t>و</a:t>
            </a:r>
            <a:r>
              <a:rPr lang="ar-SA" dirty="0" smtClean="0"/>
              <a:t> أسماء العاملين المسجلين بهذا الترخيص والموقوف رواتبهم لهذا الشهر المحدد بناءا علي طلب صاحب العمل.</a:t>
            </a:r>
            <a:endParaRPr lang="en-US" dirty="0" smtClean="0"/>
          </a:p>
          <a:p>
            <a:pPr lvl="0"/>
            <a:r>
              <a:rPr lang="ar-SA" dirty="0" smtClean="0"/>
              <a:t>يسترجع النظام أيضا سبب إيقاف الراتب لكل عامل والمحدد من خلال صاحب العمل.</a:t>
            </a:r>
            <a:endParaRPr lang="en-US" dirty="0" smtClean="0"/>
          </a:p>
          <a:p>
            <a:pPr lvl="0"/>
            <a:r>
              <a:rPr lang="ar-SA" dirty="0" smtClean="0"/>
              <a:t>يمكن طباعه تقرير بهؤلاء العاملين الموقوف رواتبهم </a:t>
            </a:r>
            <a:r>
              <a:rPr lang="ar-SA" dirty="0" err="1" smtClean="0"/>
              <a:t>والجهه</a:t>
            </a:r>
            <a:r>
              <a:rPr lang="ar-SA" dirty="0" smtClean="0"/>
              <a:t> التابعين لها والشهر </a:t>
            </a:r>
            <a:r>
              <a:rPr lang="ar-SA" dirty="0" err="1" smtClean="0"/>
              <a:t>والسنه</a:t>
            </a:r>
            <a:r>
              <a:rPr lang="ar-SA" dirty="0" smtClean="0"/>
              <a:t> الموقوف فيها رواتبهم, ويصدر أيضا في هذا التقرير أسماء العاملين الذين تم وقف الراتب لهم وسبب هذا الوقف لكل عامل وحاله هذا الوقف ما إذا كان قد تم إلغائه </a:t>
            </a:r>
            <a:r>
              <a:rPr lang="ar-KW" dirty="0" smtClean="0"/>
              <a:t>أو مازال ساري</a:t>
            </a:r>
            <a:r>
              <a:rPr lang="ar-SA" dirty="0" smtClean="0"/>
              <a:t>.</a:t>
            </a:r>
            <a:endParaRPr lang="en-US" dirty="0" smtClean="0"/>
          </a:p>
          <a:p>
            <a:endParaRPr lang="ar-SA"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15</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714744" y="357166"/>
            <a:ext cx="4943982"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1" eaLnBrk="1" fontAlgn="base" latinLnBrk="0" hangingPunct="1">
              <a:lnSpc>
                <a:spcPct val="100000"/>
              </a:lnSpc>
              <a:spcBef>
                <a:spcPct val="0"/>
              </a:spcBef>
              <a:spcAft>
                <a:spcPct val="0"/>
              </a:spcAft>
              <a:buClrTx/>
              <a:buSzTx/>
              <a:buFontTx/>
              <a:buChar char="•"/>
              <a:tabLst/>
            </a:pPr>
            <a:r>
              <a:rPr kumimoji="0" lang="ar-SA" sz="2800" b="1" i="0" u="sng"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3- شاشة </a:t>
            </a:r>
            <a:r>
              <a:rPr kumimoji="0" lang="ar-SA" sz="2800" b="1" i="0" u="sng"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أستفسار</a:t>
            </a:r>
            <a:r>
              <a:rPr kumimoji="0" lang="ar-SA" sz="2800" b="1" i="0" u="sng"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عن الرواتب </a:t>
            </a:r>
            <a:r>
              <a:rPr kumimoji="0" lang="ar-SA" sz="2800" b="1" i="0" u="sng"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الشهريه</a:t>
            </a:r>
            <a:endParaRPr kumimoji="0" lang="ar-SA"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عنصر نائب للمحتوى 5"/>
          <p:cNvSpPr>
            <a:spLocks noGrp="1"/>
          </p:cNvSpPr>
          <p:nvPr>
            <p:ph idx="4294967295"/>
          </p:nvPr>
        </p:nvSpPr>
        <p:spPr>
          <a:xfrm>
            <a:off x="571472" y="785794"/>
            <a:ext cx="8229600" cy="4389437"/>
          </a:xfrm>
        </p:spPr>
        <p:txBody>
          <a:bodyPr/>
          <a:lstStyle/>
          <a:p>
            <a:r>
              <a:rPr lang="ar-SA" dirty="0" smtClean="0"/>
              <a:t>يستفيد صاحب العمل من تلك </a:t>
            </a:r>
            <a:r>
              <a:rPr lang="ar-SA" dirty="0" err="1" smtClean="0"/>
              <a:t>الشاشه</a:t>
            </a:r>
            <a:r>
              <a:rPr lang="ar-SA" dirty="0" smtClean="0"/>
              <a:t> في </a:t>
            </a:r>
            <a:r>
              <a:rPr lang="ar-SA" dirty="0" err="1" smtClean="0"/>
              <a:t>الأستفسار</a:t>
            </a:r>
            <a:r>
              <a:rPr lang="ar-SA" dirty="0" smtClean="0"/>
              <a:t> عن العاملين الذين تم تحويل رواتبهم بالفعل, وبناءا علي </a:t>
            </a:r>
            <a:r>
              <a:rPr lang="ar-SA" dirty="0" err="1" smtClean="0"/>
              <a:t>موافقه</a:t>
            </a:r>
            <a:r>
              <a:rPr lang="ar-SA" dirty="0" smtClean="0"/>
              <a:t> صاحب العمل علي هؤلاء العاملين سيتم </a:t>
            </a:r>
            <a:r>
              <a:rPr lang="ar-SA" dirty="0" err="1" smtClean="0"/>
              <a:t>ابلاغ</a:t>
            </a:r>
            <a:r>
              <a:rPr lang="ar-SA" dirty="0" smtClean="0"/>
              <a:t> التفتيش بالعاملين الذين تم تحويل رواتبهم والذين لم يتم تحويل رواتبهم وفيما يلي توضيح </a:t>
            </a:r>
            <a:r>
              <a:rPr lang="ar-SA" dirty="0" err="1" smtClean="0"/>
              <a:t>لكيفيه</a:t>
            </a:r>
            <a:r>
              <a:rPr lang="ar-SA" dirty="0" smtClean="0"/>
              <a:t> التعامل مع تلك </a:t>
            </a:r>
            <a:r>
              <a:rPr lang="ar-SA" dirty="0" err="1" smtClean="0"/>
              <a:t>الشاشه</a:t>
            </a:r>
            <a:r>
              <a:rPr lang="ar-SA" dirty="0" smtClean="0"/>
              <a:t>.</a:t>
            </a:r>
            <a:endParaRPr lang="en-US" dirty="0" smtClean="0"/>
          </a:p>
          <a:p>
            <a:endParaRPr lang="ar-SA" dirty="0"/>
          </a:p>
        </p:txBody>
      </p:sp>
      <p:pic>
        <p:nvPicPr>
          <p:cNvPr id="7" name="صورة 6" descr="متابعه صرف الرواتب"/>
          <p:cNvPicPr/>
          <p:nvPr/>
        </p:nvPicPr>
        <p:blipFill>
          <a:blip r:embed="rId2"/>
          <a:srcRect/>
          <a:stretch>
            <a:fillRect/>
          </a:stretch>
        </p:blipFill>
        <p:spPr bwMode="auto">
          <a:xfrm>
            <a:off x="714348" y="2571744"/>
            <a:ext cx="7500990" cy="3902075"/>
          </a:xfrm>
          <a:prstGeom prst="rect">
            <a:avLst/>
          </a:prstGeom>
          <a:noFill/>
          <a:ln w="9525">
            <a:noFill/>
            <a:miter lim="800000"/>
            <a:headEnd/>
            <a:tailEnd/>
          </a:ln>
        </p:spPr>
      </p:pic>
      <p:sp>
        <p:nvSpPr>
          <p:cNvPr id="8" name="عنصر نائب لرقم الشريحة 7"/>
          <p:cNvSpPr>
            <a:spLocks noGrp="1"/>
          </p:cNvSpPr>
          <p:nvPr>
            <p:ph type="sldNum" sz="quarter" idx="12"/>
          </p:nvPr>
        </p:nvSpPr>
        <p:spPr/>
        <p:txBody>
          <a:bodyPr/>
          <a:lstStyle/>
          <a:p>
            <a:fld id="{0BCB3425-D61F-4696-9278-6F0186AB359C}" type="slidenum">
              <a:rPr lang="ar-SA" smtClean="0"/>
              <a:pPr/>
              <a:t>16</a:t>
            </a:fld>
            <a:endParaRPr lang="ar-SA"/>
          </a:p>
        </p:txBody>
      </p:sp>
      <p:sp>
        <p:nvSpPr>
          <p:cNvPr id="9" name="عنصر نائب للتذييل 8"/>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357158" y="642918"/>
            <a:ext cx="8229600" cy="6000792"/>
          </a:xfrm>
        </p:spPr>
        <p:txBody>
          <a:bodyPr>
            <a:normAutofit fontScale="92500" lnSpcReduction="10000"/>
          </a:bodyPr>
          <a:lstStyle/>
          <a:p>
            <a:pPr lvl="0"/>
            <a:r>
              <a:rPr lang="ar-SA" dirty="0" smtClean="0"/>
              <a:t>يحدد صاحب العمل الشهر </a:t>
            </a:r>
            <a:r>
              <a:rPr lang="ar-SA" dirty="0" err="1" smtClean="0"/>
              <a:t>والسنه</a:t>
            </a:r>
            <a:r>
              <a:rPr lang="ar-SA" dirty="0" smtClean="0"/>
              <a:t> المطلوب </a:t>
            </a:r>
            <a:r>
              <a:rPr lang="ar-SA" dirty="0" err="1" smtClean="0"/>
              <a:t>الأستفسار</a:t>
            </a:r>
            <a:r>
              <a:rPr lang="ar-SA" dirty="0" smtClean="0"/>
              <a:t> عن حاله تحويل الرواتب فيهما.</a:t>
            </a:r>
            <a:endParaRPr lang="en-US" dirty="0" smtClean="0"/>
          </a:p>
          <a:p>
            <a:pPr lvl="0"/>
            <a:r>
              <a:rPr lang="ar-SA" dirty="0" smtClean="0"/>
              <a:t>يسجل صاحب العمل رقم الملف الخاص </a:t>
            </a:r>
            <a:r>
              <a:rPr lang="ar-SA" dirty="0" err="1" smtClean="0"/>
              <a:t>به</a:t>
            </a:r>
            <a:r>
              <a:rPr lang="ar-SA" dirty="0" smtClean="0"/>
              <a:t> والمسجل </a:t>
            </a:r>
            <a:r>
              <a:rPr lang="ar-SA" dirty="0" err="1" smtClean="0"/>
              <a:t>به</a:t>
            </a:r>
            <a:r>
              <a:rPr lang="ar-SA" dirty="0" smtClean="0"/>
              <a:t> الترخيص </a:t>
            </a:r>
            <a:r>
              <a:rPr lang="ar-KW" dirty="0" smtClean="0"/>
              <a:t>أو العقود </a:t>
            </a:r>
            <a:r>
              <a:rPr lang="ar-SA" dirty="0" smtClean="0"/>
              <a:t>المطلوب </a:t>
            </a:r>
            <a:r>
              <a:rPr lang="ar-SA" dirty="0" err="1" smtClean="0"/>
              <a:t>الأستفسار</a:t>
            </a:r>
            <a:r>
              <a:rPr lang="ar-SA" dirty="0" smtClean="0"/>
              <a:t> عن حاله تحويل رواتب العاملين </a:t>
            </a:r>
            <a:r>
              <a:rPr lang="ar-SA" dirty="0" err="1" smtClean="0"/>
              <a:t>بها</a:t>
            </a:r>
            <a:r>
              <a:rPr lang="ar-SA" dirty="0" smtClean="0"/>
              <a:t>.</a:t>
            </a:r>
            <a:endParaRPr lang="en-US" dirty="0" smtClean="0"/>
          </a:p>
          <a:p>
            <a:pPr lvl="0"/>
            <a:r>
              <a:rPr lang="ar-SA" dirty="0" smtClean="0"/>
              <a:t>يحدد صاحب العمل (مستخدم النظام) إذا كان يريد </a:t>
            </a:r>
            <a:r>
              <a:rPr lang="ar-SA" dirty="0" err="1" smtClean="0"/>
              <a:t>الأستفسار</a:t>
            </a:r>
            <a:r>
              <a:rPr lang="ar-SA" dirty="0" smtClean="0"/>
              <a:t> عن جميع الرخص </a:t>
            </a:r>
            <a:r>
              <a:rPr lang="ar-SA" dirty="0" err="1" smtClean="0"/>
              <a:t>او</a:t>
            </a:r>
            <a:r>
              <a:rPr lang="ar-SA" dirty="0" smtClean="0"/>
              <a:t> رخصه محدده أو عقد محدد.</a:t>
            </a:r>
            <a:endParaRPr lang="en-US" dirty="0" smtClean="0"/>
          </a:p>
          <a:p>
            <a:pPr lvl="0"/>
            <a:r>
              <a:rPr lang="ar-SA" dirty="0" smtClean="0"/>
              <a:t>في حاله تحديد اختيار جميع الرخص علي الملف, يسترجع النظام بيانات جميع العاملين والمسجلين علي رخص </a:t>
            </a:r>
            <a:r>
              <a:rPr lang="ar-SA" dirty="0" err="1" smtClean="0"/>
              <a:t>او</a:t>
            </a:r>
            <a:r>
              <a:rPr lang="ar-SA" dirty="0" smtClean="0"/>
              <a:t> عقود في الملف.</a:t>
            </a:r>
            <a:endParaRPr lang="en-US" dirty="0" smtClean="0"/>
          </a:p>
          <a:p>
            <a:pPr lvl="0"/>
            <a:r>
              <a:rPr lang="ar-SA" dirty="0" smtClean="0"/>
              <a:t>في حاله اختيار رخصه أو عقد محدد, يطلب النظام الرقم المدني للترخيص أو رقم العقد, وبعد تسجيل الرقم المدني للترخيص أو العقد يسترجع النظام بيانات العاملين الذين تم تحويل رواتبهم لهذا الترخيص أو العقد.</a:t>
            </a:r>
            <a:endParaRPr lang="en-US" dirty="0" smtClean="0"/>
          </a:p>
          <a:p>
            <a:r>
              <a:rPr lang="ar-SA" dirty="0" smtClean="0"/>
              <a:t>عند الضغط زر (عرض التفاصيل) يسترجع النظام بيانات العاملين الذين تم </a:t>
            </a:r>
            <a:r>
              <a:rPr lang="ar-SA" dirty="0" err="1" smtClean="0"/>
              <a:t>إعتماد</a:t>
            </a:r>
            <a:r>
              <a:rPr lang="ar-SA" dirty="0" smtClean="0"/>
              <a:t> رواتبهم بالفعل من البنك وتم تحويلهم, يسترجع النظام آليا عدد العمال المستوفي وهؤلاء هم الذين تم تحويل أجورهم ويسترجع </a:t>
            </a:r>
            <a:r>
              <a:rPr lang="ar-SA" dirty="0" err="1" smtClean="0"/>
              <a:t>ايضا</a:t>
            </a:r>
            <a:r>
              <a:rPr lang="ar-SA" dirty="0" smtClean="0"/>
              <a:t> عدد العمال الغير مستوفي وهؤلاء هم الذين لم يتم تحويل رواتبهم </a:t>
            </a:r>
            <a:r>
              <a:rPr lang="ar-SA" dirty="0" err="1" smtClean="0"/>
              <a:t>كامله</a:t>
            </a:r>
            <a:r>
              <a:rPr lang="ar-SA" dirty="0" smtClean="0"/>
              <a:t> </a:t>
            </a:r>
            <a:r>
              <a:rPr lang="ar-KW" dirty="0" smtClean="0"/>
              <a:t> ويسترجع </a:t>
            </a:r>
            <a:r>
              <a:rPr lang="ar-KW" dirty="0" err="1" smtClean="0"/>
              <a:t>ايضا</a:t>
            </a:r>
            <a:r>
              <a:rPr lang="ar-KW" dirty="0" smtClean="0"/>
              <a:t> النظام رقم </a:t>
            </a:r>
            <a:r>
              <a:rPr lang="ar-KW" dirty="0" err="1" smtClean="0"/>
              <a:t>امر</a:t>
            </a:r>
            <a:r>
              <a:rPr lang="ar-KW" dirty="0" smtClean="0"/>
              <a:t> الدفع وحاله </a:t>
            </a:r>
            <a:r>
              <a:rPr lang="ar-KW" dirty="0" err="1" smtClean="0"/>
              <a:t>امر</a:t>
            </a:r>
            <a:r>
              <a:rPr lang="ar-KW" dirty="0" smtClean="0"/>
              <a:t> الدفع</a:t>
            </a:r>
            <a:r>
              <a:rPr lang="ar-SA" dirty="0" smtClean="0"/>
              <a:t>.</a:t>
            </a:r>
            <a:endParaRPr lang="ar-SA"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17</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ذييل 1"/>
          <p:cNvSpPr>
            <a:spLocks noGrp="1"/>
          </p:cNvSpPr>
          <p:nvPr>
            <p:ph type="ftr" sz="quarter" idx="11"/>
          </p:nvPr>
        </p:nvSpPr>
        <p:spPr/>
        <p:txBody>
          <a:bodyPr/>
          <a:lstStyle/>
          <a:p>
            <a:r>
              <a:rPr lang="ar-SA" smtClean="0"/>
              <a:t>تطبيقات الحاسوب فى الاعمال</a:t>
            </a:r>
            <a:endParaRPr lang="ar-SA"/>
          </a:p>
        </p:txBody>
      </p:sp>
      <p:sp>
        <p:nvSpPr>
          <p:cNvPr id="3" name="عنصر نائب لرقم الشريحة 2"/>
          <p:cNvSpPr>
            <a:spLocks noGrp="1"/>
          </p:cNvSpPr>
          <p:nvPr>
            <p:ph type="sldNum" sz="quarter" idx="12"/>
          </p:nvPr>
        </p:nvSpPr>
        <p:spPr/>
        <p:txBody>
          <a:bodyPr/>
          <a:lstStyle/>
          <a:p>
            <a:fld id="{0BCB3425-D61F-4696-9278-6F0186AB359C}" type="slidenum">
              <a:rPr lang="ar-SA" smtClean="0"/>
              <a:pPr/>
              <a:t>18</a:t>
            </a:fld>
            <a:endParaRPr lang="ar-SA"/>
          </a:p>
        </p:txBody>
      </p:sp>
      <p:pic>
        <p:nvPicPr>
          <p:cNvPr id="4" name="صورة 3" descr="http://www.sajaya.com/images/pay-roll.png"/>
          <p:cNvPicPr/>
          <p:nvPr/>
        </p:nvPicPr>
        <p:blipFill>
          <a:blip r:embed="rId2"/>
          <a:srcRect/>
          <a:stretch>
            <a:fillRect/>
          </a:stretch>
        </p:blipFill>
        <p:spPr bwMode="auto">
          <a:xfrm>
            <a:off x="3071802" y="3143248"/>
            <a:ext cx="4143404" cy="2857500"/>
          </a:xfrm>
          <a:prstGeom prst="rect">
            <a:avLst/>
          </a:prstGeom>
          <a:noFill/>
          <a:ln w="9525">
            <a:noFill/>
            <a:miter lim="800000"/>
            <a:headEnd/>
            <a:tailEnd/>
          </a:ln>
        </p:spPr>
      </p:pic>
      <p:sp>
        <p:nvSpPr>
          <p:cNvPr id="5" name="مستطيل 4"/>
          <p:cNvSpPr/>
          <p:nvPr/>
        </p:nvSpPr>
        <p:spPr>
          <a:xfrm>
            <a:off x="1785918" y="1857364"/>
            <a:ext cx="5609228" cy="584775"/>
          </a:xfrm>
          <a:prstGeom prst="rect">
            <a:avLst/>
          </a:prstGeom>
        </p:spPr>
        <p:txBody>
          <a:bodyPr wrap="none">
            <a:spAutoFit/>
          </a:bodyPr>
          <a:lstStyle/>
          <a:p>
            <a:pPr>
              <a:defRPr/>
            </a:pPr>
            <a:r>
              <a:rPr lang="ar-SA" sz="3200" dirty="0"/>
              <a:t>مع أطيب الأماني لكم بالتوفيق </a:t>
            </a:r>
            <a:r>
              <a:rPr lang="ar-SA" sz="3200" dirty="0" err="1"/>
              <a:t>و</a:t>
            </a:r>
            <a:r>
              <a:rPr lang="ar-SA" sz="3200" dirty="0"/>
              <a:t> الاستفادة </a:t>
            </a:r>
          </a:p>
        </p:txBody>
      </p:sp>
      <p:sp>
        <p:nvSpPr>
          <p:cNvPr id="6" name="مستطيل 5"/>
          <p:cNvSpPr/>
          <p:nvPr/>
        </p:nvSpPr>
        <p:spPr>
          <a:xfrm>
            <a:off x="4080088" y="785794"/>
            <a:ext cx="1258678" cy="769441"/>
          </a:xfrm>
          <a:prstGeom prst="rect">
            <a:avLst/>
          </a:prstGeom>
        </p:spPr>
        <p:txBody>
          <a:bodyPr wrap="none">
            <a:spAutoFit/>
          </a:bodyPr>
          <a:lstStyle/>
          <a:p>
            <a:r>
              <a:rPr lang="ar-SA" sz="4400" dirty="0" smtClean="0"/>
              <a:t>النهاية</a:t>
            </a:r>
            <a:endParaRPr lang="ar-SA" sz="4400" dirty="0"/>
          </a:p>
        </p:txBody>
      </p:sp>
      <p:sp>
        <p:nvSpPr>
          <p:cNvPr id="7" name="مربع نص 6"/>
          <p:cNvSpPr txBox="1"/>
          <p:nvPr/>
        </p:nvSpPr>
        <p:spPr>
          <a:xfrm>
            <a:off x="1428728" y="4857760"/>
            <a:ext cx="1428760" cy="369332"/>
          </a:xfrm>
          <a:prstGeom prst="rect">
            <a:avLst/>
          </a:prstGeom>
          <a:noFill/>
        </p:spPr>
        <p:txBody>
          <a:bodyPr wrap="square" rtlCol="1">
            <a:spAutoFit/>
          </a:bodyPr>
          <a:lstStyle/>
          <a:p>
            <a:r>
              <a:rPr lang="ar-SA" dirty="0" smtClean="0"/>
              <a:t>أ.عادل عثمان</a:t>
            </a:r>
            <a:endParaRPr lang="ar-S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724648"/>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ar-SA" dirty="0" smtClean="0">
                <a:solidFill>
                  <a:schemeClr val="tx1"/>
                </a:solidFill>
              </a:rPr>
              <a:t>المحتويات:</a:t>
            </a:r>
            <a:endParaRPr lang="ar-SA" dirty="0">
              <a:solidFill>
                <a:schemeClr val="tx1"/>
              </a:solidFill>
            </a:endParaRPr>
          </a:p>
        </p:txBody>
      </p:sp>
      <p:sp>
        <p:nvSpPr>
          <p:cNvPr id="3" name="عنصر نائب للمحتوى 2"/>
          <p:cNvSpPr>
            <a:spLocks noGrp="1"/>
          </p:cNvSpPr>
          <p:nvPr>
            <p:ph idx="1"/>
          </p:nvPr>
        </p:nvSpPr>
        <p:spPr/>
        <p:txBody>
          <a:bodyPr>
            <a:normAutofit/>
          </a:bodyPr>
          <a:lstStyle/>
          <a:p>
            <a:r>
              <a:rPr lang="ar-SA" sz="3200" dirty="0" smtClean="0">
                <a:latin typeface="Andalus" pitchFamily="18" charset="-78"/>
                <a:cs typeface="Andalus" pitchFamily="18" charset="-78"/>
              </a:rPr>
              <a:t>مدخل</a:t>
            </a:r>
          </a:p>
          <a:p>
            <a:r>
              <a:rPr lang="ar-SA" sz="3200" dirty="0" smtClean="0">
                <a:latin typeface="Andalus" pitchFamily="18" charset="-78"/>
                <a:cs typeface="Andalus" pitchFamily="18" charset="-78"/>
              </a:rPr>
              <a:t>الفوائد من النظام</a:t>
            </a:r>
          </a:p>
          <a:p>
            <a:r>
              <a:rPr lang="ar-SA" sz="3200" dirty="0" smtClean="0">
                <a:latin typeface="Andalus" pitchFamily="18" charset="-78"/>
                <a:cs typeface="Andalus" pitchFamily="18" charset="-78"/>
              </a:rPr>
              <a:t>وظائف النظام</a:t>
            </a:r>
          </a:p>
          <a:p>
            <a:r>
              <a:rPr lang="ar-SA" sz="3200" dirty="0" smtClean="0">
                <a:latin typeface="Andalus" pitchFamily="18" charset="-78"/>
                <a:cs typeface="Andalus" pitchFamily="18" charset="-78"/>
              </a:rPr>
              <a:t>مزايا النظام</a:t>
            </a:r>
          </a:p>
          <a:p>
            <a:r>
              <a:rPr lang="ar-SA" sz="3200" dirty="0" smtClean="0">
                <a:latin typeface="Andalus" pitchFamily="18" charset="-78"/>
                <a:cs typeface="Andalus" pitchFamily="18" charset="-78"/>
              </a:rPr>
              <a:t>شاشات النظام</a:t>
            </a:r>
          </a:p>
          <a:p>
            <a:endParaRPr lang="ar-SA" sz="3200" dirty="0">
              <a:latin typeface="Andalus" pitchFamily="18" charset="-78"/>
              <a:cs typeface="Andalus" pitchFamily="18" charset="-78"/>
            </a:endParaRPr>
          </a:p>
        </p:txBody>
      </p:sp>
      <p:sp>
        <p:nvSpPr>
          <p:cNvPr id="4" name="عنصر نائب للتذييل 3"/>
          <p:cNvSpPr>
            <a:spLocks noGrp="1"/>
          </p:cNvSpPr>
          <p:nvPr>
            <p:ph type="ftr" sz="quarter" idx="11"/>
          </p:nvPr>
        </p:nvSpPr>
        <p:spPr/>
        <p:txBody>
          <a:bodyPr/>
          <a:lstStyle/>
          <a:p>
            <a:r>
              <a:rPr lang="ar-SA" smtClean="0"/>
              <a:t>تطبيقات الحاسوب فى الاعمال</a:t>
            </a:r>
            <a:endParaRPr lang="ar-SA"/>
          </a:p>
        </p:txBody>
      </p:sp>
      <p:sp>
        <p:nvSpPr>
          <p:cNvPr id="5" name="عنصر نائب لرقم الشريحة 4"/>
          <p:cNvSpPr>
            <a:spLocks noGrp="1"/>
          </p:cNvSpPr>
          <p:nvPr>
            <p:ph type="sldNum" sz="quarter" idx="12"/>
          </p:nvPr>
        </p:nvSpPr>
        <p:spPr/>
        <p:txBody>
          <a:bodyPr/>
          <a:lstStyle/>
          <a:p>
            <a:fld id="{0BCB3425-D61F-4696-9278-6F0186AB359C}" type="slidenum">
              <a:rPr lang="ar-SA" smtClean="0"/>
              <a:pPr/>
              <a:t>2</a:t>
            </a:fld>
            <a:endParaRPr lang="ar-S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653210"/>
          </a:xfrm>
        </p:spPr>
        <p:style>
          <a:lnRef idx="3">
            <a:schemeClr val="lt1"/>
          </a:lnRef>
          <a:fillRef idx="1">
            <a:schemeClr val="accent1"/>
          </a:fillRef>
          <a:effectRef idx="1">
            <a:schemeClr val="accent1"/>
          </a:effectRef>
          <a:fontRef idx="minor">
            <a:schemeClr val="lt1"/>
          </a:fontRef>
        </p:style>
        <p:txBody>
          <a:bodyPr>
            <a:normAutofit/>
          </a:bodyPr>
          <a:lstStyle/>
          <a:p>
            <a:pPr algn="r"/>
            <a:r>
              <a:rPr lang="ar-SA" sz="3200" dirty="0" smtClean="0"/>
              <a:t> مدخل:</a:t>
            </a:r>
            <a:endParaRPr lang="ar-SA" sz="3200" dirty="0"/>
          </a:p>
        </p:txBody>
      </p:sp>
      <p:sp>
        <p:nvSpPr>
          <p:cNvPr id="3" name="عنصر نائب للمحتوى 2"/>
          <p:cNvSpPr>
            <a:spLocks noGrp="1"/>
          </p:cNvSpPr>
          <p:nvPr>
            <p:ph idx="1"/>
          </p:nvPr>
        </p:nvSpPr>
        <p:spPr>
          <a:xfrm>
            <a:off x="214282" y="1571612"/>
            <a:ext cx="8515352" cy="4389120"/>
          </a:xfrm>
        </p:spPr>
        <p:txBody>
          <a:bodyPr>
            <a:normAutofit/>
          </a:bodyPr>
          <a:lstStyle/>
          <a:p>
            <a:r>
              <a:rPr lang="ar-SA" sz="3200" dirty="0" smtClean="0"/>
              <a:t>الهدف من هذا النظام هو أتاحه الفرصة للمستخدم والسيطرة الكاملة على مرتبات العاملين بالمنشاة والقدرة على إدخال الاستحقاقات والاستقطاعات بلاضافة إلى أي متغيرات شهرية كما يتح النظام للمستخدم أيضا استعراض مرتب موظف أو مجموعة من الموظفين مع توضيح مفردات المرتب بلاضافة لطباعة كافة التقارير المطلوبة . ونظام المرتبات والأجور هو نظام مكمل لنظام العملاء والموردين ونظام الحسابات العامة .</a:t>
            </a:r>
            <a:endParaRPr lang="ar-SA" sz="3200"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3</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867524"/>
          </a:xfrm>
        </p:spPr>
        <p:style>
          <a:lnRef idx="3">
            <a:schemeClr val="lt1"/>
          </a:lnRef>
          <a:fillRef idx="1">
            <a:schemeClr val="accent1"/>
          </a:fillRef>
          <a:effectRef idx="1">
            <a:schemeClr val="accent1"/>
          </a:effectRef>
          <a:fontRef idx="minor">
            <a:schemeClr val="lt1"/>
          </a:fontRef>
        </p:style>
        <p:txBody>
          <a:bodyPr/>
          <a:lstStyle/>
          <a:p>
            <a:pPr algn="r"/>
            <a:r>
              <a:rPr lang="ar-SA" dirty="0" smtClean="0"/>
              <a:t> الفوائد من نظام:</a:t>
            </a:r>
            <a:endParaRPr lang="ar-SA" dirty="0"/>
          </a:p>
        </p:txBody>
      </p:sp>
      <p:sp>
        <p:nvSpPr>
          <p:cNvPr id="3" name="عنصر نائب للمحتوى 2"/>
          <p:cNvSpPr>
            <a:spLocks noGrp="1"/>
          </p:cNvSpPr>
          <p:nvPr>
            <p:ph idx="1"/>
          </p:nvPr>
        </p:nvSpPr>
        <p:spPr/>
        <p:txBody>
          <a:bodyPr/>
          <a:lstStyle/>
          <a:p>
            <a:pPr marL="514350" indent="-514350" rtl="0">
              <a:buNone/>
            </a:pPr>
            <a:r>
              <a:rPr lang="ar-SA" dirty="0" smtClean="0"/>
              <a:t>1- </a:t>
            </a:r>
            <a:r>
              <a:rPr lang="ar-SA" dirty="0" err="1" smtClean="0"/>
              <a:t>تس</a:t>
            </a:r>
            <a:r>
              <a:rPr lang="ar-SA" dirty="0" smtClean="0"/>
              <a:t>ھيل وتنظيم احتساب وصرف الرواتب والمستحقات </a:t>
            </a:r>
            <a:r>
              <a:rPr lang="ar-SA" dirty="0" err="1" smtClean="0"/>
              <a:t>الش</a:t>
            </a:r>
            <a:r>
              <a:rPr lang="ar-SA" dirty="0" smtClean="0"/>
              <a:t>ھريه والأجور اليومية واقتطاع المبالغ الواجب توريدھا </a:t>
            </a:r>
            <a:r>
              <a:rPr lang="ar-SA" dirty="0" err="1" smtClean="0"/>
              <a:t>الى</a:t>
            </a:r>
            <a:r>
              <a:rPr lang="ar-SA" dirty="0" smtClean="0"/>
              <a:t> الجھ</a:t>
            </a:r>
            <a:r>
              <a:rPr lang="ar-SA" dirty="0" err="1" smtClean="0"/>
              <a:t>ات</a:t>
            </a:r>
            <a:r>
              <a:rPr lang="ar-SA" dirty="0" smtClean="0"/>
              <a:t> الرسمية والحكومية عن المنشأة وموظفيھا</a:t>
            </a:r>
            <a:endParaRPr lang="en-US" dirty="0" smtClean="0"/>
          </a:p>
          <a:p>
            <a:pPr lvl="0" rtl="0">
              <a:buNone/>
            </a:pPr>
            <a:r>
              <a:rPr lang="ar-SA" dirty="0" smtClean="0"/>
              <a:t>2- الاحتفاظ بسجلات شاملة عن المستحقات المالية المصروفة للموظفين خلال فترات عملھم لدى المنشأة وتفاصيل ھ</a:t>
            </a:r>
            <a:r>
              <a:rPr lang="ar-SA" dirty="0" err="1" smtClean="0"/>
              <a:t>ذه</a:t>
            </a:r>
            <a:r>
              <a:rPr lang="ar-SA" dirty="0" smtClean="0"/>
              <a:t> المستحقات وطرق احتسابھا وصرفھا</a:t>
            </a:r>
            <a:r>
              <a:rPr lang="en-US" dirty="0" smtClean="0"/>
              <a:t>.</a:t>
            </a:r>
          </a:p>
          <a:p>
            <a:pPr>
              <a:buNone/>
            </a:pPr>
            <a:r>
              <a:rPr lang="ar-SA" dirty="0" smtClean="0"/>
              <a:t>3- تثبيت </a:t>
            </a:r>
            <a:r>
              <a:rPr lang="ar-SA" dirty="0" smtClean="0"/>
              <a:t>الأثر </a:t>
            </a:r>
            <a:r>
              <a:rPr lang="ar-SA" dirty="0" smtClean="0"/>
              <a:t>المالي لجميع الحركات المالية التي تتم على الموظفين في السجلات المالية للشركة وتوزيعھا على الحسابات حسب </a:t>
            </a:r>
            <a:r>
              <a:rPr lang="ar-SA" dirty="0" err="1" smtClean="0"/>
              <a:t>طبيعت</a:t>
            </a:r>
            <a:r>
              <a:rPr lang="ar-SA" dirty="0" smtClean="0"/>
              <a:t>ھا ونوع المصاريف التابعة </a:t>
            </a:r>
            <a:r>
              <a:rPr lang="ar-SA" dirty="0" err="1" smtClean="0"/>
              <a:t>ل</a:t>
            </a:r>
            <a:r>
              <a:rPr lang="ar-SA" dirty="0" smtClean="0"/>
              <a:t>ھا كل حركة </a:t>
            </a:r>
            <a:r>
              <a:rPr lang="ar-SA" dirty="0" err="1" smtClean="0"/>
              <a:t>او</a:t>
            </a:r>
            <a:r>
              <a:rPr lang="ar-SA" dirty="0" smtClean="0"/>
              <a:t> جزء من حركة</a:t>
            </a:r>
            <a:endParaRPr lang="ar-SA"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4</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214290"/>
            <a:ext cx="8229600" cy="653210"/>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ar-SA" dirty="0" smtClean="0"/>
              <a:t> وظائف النظام</a:t>
            </a:r>
            <a:endParaRPr lang="ar-SA" dirty="0"/>
          </a:p>
        </p:txBody>
      </p:sp>
      <p:sp>
        <p:nvSpPr>
          <p:cNvPr id="3" name="عنصر نائب للمحتوى 2"/>
          <p:cNvSpPr>
            <a:spLocks noGrp="1"/>
          </p:cNvSpPr>
          <p:nvPr>
            <p:ph idx="1"/>
          </p:nvPr>
        </p:nvSpPr>
        <p:spPr>
          <a:xfrm>
            <a:off x="571472" y="1285860"/>
            <a:ext cx="8229600" cy="5286412"/>
          </a:xfrm>
        </p:spPr>
        <p:txBody>
          <a:bodyPr>
            <a:normAutofit/>
          </a:bodyPr>
          <a:lstStyle/>
          <a:p>
            <a:pPr lvl="0" rtl="0">
              <a:buNone/>
            </a:pPr>
            <a:r>
              <a:rPr lang="ar-SA" dirty="0" smtClean="0"/>
              <a:t>1- احتساب ساعات وأيام العمل الإضافي وتسجيل اثرھا </a:t>
            </a:r>
            <a:r>
              <a:rPr lang="ar-SA" dirty="0" err="1" smtClean="0"/>
              <a:t>ا</a:t>
            </a:r>
            <a:r>
              <a:rPr lang="ar-SA" dirty="0" smtClean="0"/>
              <a:t>لمالي على الموظفين وأضافته الى مستحقاتھم الشھ</a:t>
            </a:r>
            <a:r>
              <a:rPr lang="ar-SA" dirty="0" err="1" smtClean="0"/>
              <a:t>رية</a:t>
            </a:r>
            <a:r>
              <a:rPr lang="ar-SA" dirty="0" smtClean="0"/>
              <a:t> عند الاستحقاق والصرف</a:t>
            </a:r>
            <a:r>
              <a:rPr lang="en-US" dirty="0" smtClean="0"/>
              <a:t>.</a:t>
            </a:r>
          </a:p>
          <a:p>
            <a:pPr rtl="0">
              <a:buNone/>
            </a:pPr>
            <a:r>
              <a:rPr lang="ar-SA" dirty="0" smtClean="0"/>
              <a:t>2- احتساب الرواتب االاضافية والمكافآت الدورية والسنوية وعمولات المبيعات وتسجيل اثرھا </a:t>
            </a:r>
            <a:r>
              <a:rPr lang="ar-SA" dirty="0" err="1" smtClean="0"/>
              <a:t>ا</a:t>
            </a:r>
            <a:r>
              <a:rPr lang="ar-SA" dirty="0" smtClean="0"/>
              <a:t>لمالي على الموظفين وأضافته الى مستحقاتھم الشھ</a:t>
            </a:r>
            <a:r>
              <a:rPr lang="ar-SA" dirty="0" err="1" smtClean="0"/>
              <a:t>رية</a:t>
            </a:r>
            <a:r>
              <a:rPr lang="ar-SA" dirty="0" smtClean="0"/>
              <a:t> عندا </a:t>
            </a:r>
            <a:r>
              <a:rPr lang="en-US" dirty="0" smtClean="0"/>
              <a:t>    </a:t>
            </a:r>
            <a:r>
              <a:rPr lang="ar-SA" dirty="0" smtClean="0"/>
              <a:t>الاستحقاق والصرف</a:t>
            </a:r>
            <a:endParaRPr lang="en-US" dirty="0" smtClean="0"/>
          </a:p>
          <a:p>
            <a:pPr rtl="0">
              <a:buNone/>
            </a:pPr>
            <a:r>
              <a:rPr lang="en-US" dirty="0" smtClean="0"/>
              <a:t> </a:t>
            </a:r>
            <a:r>
              <a:rPr lang="ar-SA" dirty="0" smtClean="0"/>
              <a:t>3- احتساب </a:t>
            </a:r>
            <a:r>
              <a:rPr lang="ar-SA" dirty="0" err="1" smtClean="0"/>
              <a:t>ن</a:t>
            </a:r>
            <a:r>
              <a:rPr lang="ar-SA" dirty="0" smtClean="0"/>
              <a:t>ھ</a:t>
            </a:r>
            <a:r>
              <a:rPr lang="ar-SA" dirty="0" err="1" smtClean="0"/>
              <a:t>اية</a:t>
            </a:r>
            <a:r>
              <a:rPr lang="ar-SA" dirty="0" smtClean="0"/>
              <a:t> الخدمة للموظفين بما له وما عليه من رواتب وأجور ومكافآت وبدلات ومستحقات واقتطاعات أخرى وإصدار التقارير والمخالصات المالية بذلك </a:t>
            </a:r>
          </a:p>
          <a:p>
            <a:pPr rtl="0">
              <a:buNone/>
            </a:pPr>
            <a:r>
              <a:rPr lang="ar-SA" dirty="0" smtClean="0"/>
              <a:t>4- الاستعلام وإصدار التقارير الحالية والتاريخية والإحصائية حول المبالغ المدفوعة للموظفين والمبالغ المقتطعة منھم بكل تفاصيله وأسباب الدفع والاقتطاع وكل الحركات المالية التي تمت عليھا خلال فترة عملھم لدى المنشأة</a:t>
            </a:r>
            <a:r>
              <a:rPr lang="en-US" dirty="0" smtClean="0"/>
              <a:t>.</a:t>
            </a:r>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5</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571472" y="714356"/>
            <a:ext cx="8229600" cy="5786478"/>
          </a:xfrm>
        </p:spPr>
        <p:txBody>
          <a:bodyPr>
            <a:normAutofit/>
          </a:bodyPr>
          <a:lstStyle/>
          <a:p>
            <a:pPr lvl="0" rtl="0">
              <a:buNone/>
            </a:pPr>
            <a:r>
              <a:rPr lang="ar-SA" dirty="0" smtClean="0"/>
              <a:t>5-احتساب الرواتب الشھريه  والأجور والعلاوات المستحقة للموظفين عن إعمالھم الشھريه، وإصدار كشوفات الرواتب للموظفين والكشوف المالية اللازمة للصرف</a:t>
            </a:r>
          </a:p>
          <a:p>
            <a:pPr lvl="0" rtl="0">
              <a:buNone/>
            </a:pPr>
            <a:r>
              <a:rPr lang="ar-SA" dirty="0" smtClean="0"/>
              <a:t>6-احتساب واقتطاع الضرائب والرسوم الحكومية والتأمينات الاجتماعية والصحية لكل موظف وإصدار الكشوف اللازمة لتوريد المبالغ المقتطعة للجھ</a:t>
            </a:r>
            <a:r>
              <a:rPr lang="ar-SA" dirty="0" err="1" smtClean="0"/>
              <a:t>ات</a:t>
            </a:r>
            <a:r>
              <a:rPr lang="ar-SA" dirty="0" smtClean="0"/>
              <a:t> المعنية</a:t>
            </a:r>
            <a:r>
              <a:rPr lang="en-US" dirty="0" smtClean="0"/>
              <a:t>.</a:t>
            </a:r>
          </a:p>
          <a:p>
            <a:pPr lvl="0" rtl="0">
              <a:buNone/>
            </a:pPr>
            <a:r>
              <a:rPr lang="ar-SA" dirty="0" smtClean="0"/>
              <a:t>7-تسجيل، اعتماد، وصرف السلف النقدية للموظفين وجدولة اقتطاعھا على دفعات من المستحقات الشھريه للموظف مع إمكانية تأجيل دفعات </a:t>
            </a:r>
            <a:r>
              <a:rPr lang="ar-SA" dirty="0" err="1" smtClean="0"/>
              <a:t>او</a:t>
            </a:r>
            <a:r>
              <a:rPr lang="ar-SA" dirty="0" smtClean="0"/>
              <a:t> تقديم سداد دفعات غير مستحقة حسب الحاجة</a:t>
            </a:r>
            <a:endParaRPr lang="en-US" dirty="0" smtClean="0"/>
          </a:p>
          <a:p>
            <a:pPr>
              <a:buNone/>
            </a:pPr>
            <a:r>
              <a:rPr lang="ar-SA" dirty="0" smtClean="0"/>
              <a:t>8-احتساب دوام الموظفين </a:t>
            </a:r>
            <a:r>
              <a:rPr lang="ar-SA" dirty="0" err="1" smtClean="0"/>
              <a:t>و</a:t>
            </a:r>
            <a:r>
              <a:rPr lang="ar-SA" dirty="0" smtClean="0"/>
              <a:t> </a:t>
            </a:r>
            <a:r>
              <a:rPr lang="ar-SA" dirty="0" err="1" smtClean="0"/>
              <a:t>اجازات</a:t>
            </a:r>
            <a:r>
              <a:rPr lang="ar-SA" dirty="0" smtClean="0"/>
              <a:t>ھم ومغادراتھم وعطلھم الرسمية والغير رسمية وتسجيل اثرھا </a:t>
            </a:r>
            <a:r>
              <a:rPr lang="ar-SA" dirty="0" err="1" smtClean="0"/>
              <a:t>ا</a:t>
            </a:r>
            <a:r>
              <a:rPr lang="ar-SA" dirty="0" smtClean="0"/>
              <a:t>لمالي على الموظفين واقتطاعه من مستحقاتھم الشھ</a:t>
            </a:r>
            <a:r>
              <a:rPr lang="ar-SA" dirty="0" err="1" smtClean="0"/>
              <a:t>رية</a:t>
            </a:r>
            <a:r>
              <a:rPr lang="ar-SA" dirty="0" smtClean="0"/>
              <a:t> عند الاستحقاق والصرف</a:t>
            </a:r>
            <a:endParaRPr lang="ar-SA"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6</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581772"/>
          </a:xfrm>
        </p:spPr>
        <p:style>
          <a:lnRef idx="3">
            <a:schemeClr val="lt1"/>
          </a:lnRef>
          <a:fillRef idx="1">
            <a:schemeClr val="accent1"/>
          </a:fillRef>
          <a:effectRef idx="1">
            <a:schemeClr val="accent1"/>
          </a:effectRef>
          <a:fontRef idx="minor">
            <a:schemeClr val="lt1"/>
          </a:fontRef>
        </p:style>
        <p:txBody>
          <a:bodyPr>
            <a:normAutofit/>
          </a:bodyPr>
          <a:lstStyle/>
          <a:p>
            <a:pPr algn="r"/>
            <a:r>
              <a:rPr lang="ar-SA" sz="3200" b="1" dirty="0" smtClean="0"/>
              <a:t> مزايا النظام:</a:t>
            </a:r>
            <a:endParaRPr lang="ar-SA" sz="3200" dirty="0"/>
          </a:p>
        </p:txBody>
      </p:sp>
      <p:sp>
        <p:nvSpPr>
          <p:cNvPr id="3" name="عنصر نائب للمحتوى 2"/>
          <p:cNvSpPr>
            <a:spLocks noGrp="1"/>
          </p:cNvSpPr>
          <p:nvPr>
            <p:ph idx="1"/>
          </p:nvPr>
        </p:nvSpPr>
        <p:spPr>
          <a:xfrm>
            <a:off x="428596" y="1357298"/>
            <a:ext cx="8572560" cy="4389120"/>
          </a:xfrm>
        </p:spPr>
        <p:txBody>
          <a:bodyPr>
            <a:normAutofit lnSpcReduction="10000"/>
          </a:bodyPr>
          <a:lstStyle/>
          <a:p>
            <a:r>
              <a:rPr lang="ar-SA" dirty="0" smtClean="0"/>
              <a:t>تحويل الرواتب</a:t>
            </a:r>
            <a:r>
              <a:rPr lang="en-US" dirty="0" smtClean="0"/>
              <a:t>: </a:t>
            </a:r>
            <a:r>
              <a:rPr lang="ar-SA" dirty="0" smtClean="0"/>
              <a:t>حيث يمكن تعريف البنوك التي تتعامل مع الموظفين وتعريف حسابات كل موظف لدى ھ</a:t>
            </a:r>
            <a:r>
              <a:rPr lang="ar-SA" dirty="0" err="1" smtClean="0"/>
              <a:t>ذه</a:t>
            </a:r>
            <a:r>
              <a:rPr lang="ar-SA" dirty="0" smtClean="0"/>
              <a:t> البنوك وإصدار الكتب اللازمة لبنك المنشأة للعمل على تحويل الرواتب من حساب المنشأة الى حسابات الموظفين لدى بنك كل منھم أليا</a:t>
            </a:r>
          </a:p>
          <a:p>
            <a:r>
              <a:rPr lang="ar-SA" dirty="0" smtClean="0"/>
              <a:t>احتساب الدوام الآلي</a:t>
            </a:r>
            <a:r>
              <a:rPr lang="en-US" dirty="0" smtClean="0"/>
              <a:t>: </a:t>
            </a:r>
            <a:r>
              <a:rPr lang="ar-SA" dirty="0" smtClean="0"/>
              <a:t>وذلك من خلال القدرة على الربط مع ساعات مراقبة الدوام </a:t>
            </a:r>
            <a:r>
              <a:rPr lang="ar-SA" dirty="0" err="1" smtClean="0"/>
              <a:t>او</a:t>
            </a:r>
            <a:r>
              <a:rPr lang="ar-SA" dirty="0" smtClean="0"/>
              <a:t> أنظمة الدخول والخروج التي تعمل على تسجيل الأوقات لكل موظف وسحب بياناتھا </a:t>
            </a:r>
            <a:r>
              <a:rPr lang="ar-SA" dirty="0" err="1" smtClean="0"/>
              <a:t>الى</a:t>
            </a:r>
            <a:r>
              <a:rPr lang="ar-SA" dirty="0" smtClean="0"/>
              <a:t> النظام واحتساب الإجازات والمغادرات وأيام ًالعمل وإنشاء الحركات اللازمة لإثباتھا </a:t>
            </a:r>
            <a:r>
              <a:rPr lang="ar-SA" dirty="0" err="1" smtClean="0"/>
              <a:t>ا</a:t>
            </a:r>
            <a:r>
              <a:rPr lang="ar-SA" dirty="0" smtClean="0"/>
              <a:t>دارياً ومالياً</a:t>
            </a:r>
          </a:p>
          <a:p>
            <a:r>
              <a:rPr lang="ar-SA" dirty="0" smtClean="0"/>
              <a:t>نظام السلف :والذي يتيح إنشاء حركات سلف للموظفين على النظام وتحديد أنواع السلف والغاية منها وطرق تسديدها من حيث عدد الإقساط و دوريتها وتاريخ بدئها والسجل التاريخي لكل السلف الممنوحة للموظفين</a:t>
            </a:r>
            <a:endParaRPr lang="ar-SA"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7</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357158" y="642918"/>
            <a:ext cx="8229600" cy="5929354"/>
          </a:xfrm>
        </p:spPr>
        <p:txBody>
          <a:bodyPr>
            <a:noAutofit/>
          </a:bodyPr>
          <a:lstStyle/>
          <a:p>
            <a:pPr lvl="0"/>
            <a:r>
              <a:rPr lang="ar-SA" sz="2800" dirty="0" smtClean="0"/>
              <a:t>نسخ السندات</a:t>
            </a:r>
            <a:r>
              <a:rPr lang="en-US" sz="2800" dirty="0" smtClean="0"/>
              <a:t>: </a:t>
            </a:r>
            <a:r>
              <a:rPr lang="ar-SA" sz="2800" dirty="0" smtClean="0"/>
              <a:t>أداة نسخ السندات تمكن المستخدم من نسخ معلومات وتفاصيل سند الى سند أخر جديد لغايات دقة نقل المعلومات وسرعة الإدخال</a:t>
            </a:r>
            <a:r>
              <a:rPr lang="en-US" sz="2800" dirty="0" smtClean="0"/>
              <a:t>.</a:t>
            </a:r>
          </a:p>
          <a:p>
            <a:r>
              <a:rPr lang="ar-SA" sz="2800" dirty="0" smtClean="0"/>
              <a:t>سندات الدورية</a:t>
            </a:r>
            <a:r>
              <a:rPr lang="en-US" sz="2800" dirty="0" smtClean="0"/>
              <a:t>: </a:t>
            </a:r>
            <a:r>
              <a:rPr lang="ar-SA" sz="2800" dirty="0" smtClean="0"/>
              <a:t>سندات لحركات متكررة بشكل دوري وبذات المعلومات مع اختلاف تاريخ الأثر المالي لها يتم إنشائها لمرة واحدة على النظام وتحديد دورية التكرار الخاص </a:t>
            </a:r>
            <a:r>
              <a:rPr lang="ar-SA" sz="2800" dirty="0" err="1" smtClean="0"/>
              <a:t>بها</a:t>
            </a:r>
            <a:r>
              <a:rPr lang="ar-SA" sz="2800" dirty="0" smtClean="0"/>
              <a:t> حيث يقوم النظام بإنشائها ألياً عند تاريخ التكرار وتذكير المستخدم </a:t>
            </a:r>
            <a:r>
              <a:rPr lang="ar-SA" sz="2800" dirty="0" err="1" smtClean="0"/>
              <a:t>او</a:t>
            </a:r>
            <a:r>
              <a:rPr lang="ar-SA" sz="2800" dirty="0" smtClean="0"/>
              <a:t> إي من مدراء</a:t>
            </a:r>
          </a:p>
          <a:p>
            <a:pPr>
              <a:buNone/>
            </a:pPr>
            <a:r>
              <a:rPr lang="ar-SA" sz="2800" dirty="0" smtClean="0"/>
              <a:t> </a:t>
            </a:r>
            <a:r>
              <a:rPr lang="ar-SA" sz="2800" dirty="0" err="1" smtClean="0"/>
              <a:t>بها</a:t>
            </a:r>
            <a:r>
              <a:rPr lang="ar-SA" sz="2800" dirty="0" smtClean="0"/>
              <a:t> لغايات متابعتها وترحيلها</a:t>
            </a:r>
          </a:p>
          <a:p>
            <a:r>
              <a:rPr lang="ar-SA" sz="2800" dirty="0" smtClean="0"/>
              <a:t>نماذج الطباعة : يمكن النظام المستخدمين من طباعة كشوفات الرواتب ، السلف،... الخ وبنماذج متعدد لذات السند من خلال النماذج </a:t>
            </a:r>
            <a:r>
              <a:rPr lang="ar-SA" sz="2800" dirty="0" err="1" smtClean="0"/>
              <a:t>الاصلية</a:t>
            </a:r>
            <a:r>
              <a:rPr lang="ar-SA" sz="2800" dirty="0" smtClean="0"/>
              <a:t> المتوفرة في النظام من خلال تصميم نماذج خاصة لكل سند تلبي احتياجاته المنشأة الخاصة.</a:t>
            </a:r>
            <a:endParaRPr lang="ar-SA" sz="2800" dirty="0"/>
          </a:p>
        </p:txBody>
      </p:sp>
      <p:sp>
        <p:nvSpPr>
          <p:cNvPr id="4" name="عنصر نائب لرقم الشريحة 3"/>
          <p:cNvSpPr>
            <a:spLocks noGrp="1"/>
          </p:cNvSpPr>
          <p:nvPr>
            <p:ph type="sldNum" sz="quarter" idx="12"/>
          </p:nvPr>
        </p:nvSpPr>
        <p:spPr/>
        <p:txBody>
          <a:bodyPr/>
          <a:lstStyle/>
          <a:p>
            <a:fld id="{0BCB3425-D61F-4696-9278-6F0186AB359C}" type="slidenum">
              <a:rPr lang="ar-SA" smtClean="0"/>
              <a:pPr/>
              <a:t>8</a:t>
            </a:fld>
            <a:endParaRPr lang="ar-SA"/>
          </a:p>
        </p:txBody>
      </p:sp>
      <p:sp>
        <p:nvSpPr>
          <p:cNvPr id="5" name="عنصر نائب للتذييل 4"/>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724648"/>
          </a:xfrm>
        </p:spPr>
        <p:style>
          <a:lnRef idx="3">
            <a:schemeClr val="lt1"/>
          </a:lnRef>
          <a:fillRef idx="1">
            <a:schemeClr val="accent1"/>
          </a:fillRef>
          <a:effectRef idx="1">
            <a:schemeClr val="accent1"/>
          </a:effectRef>
          <a:fontRef idx="minor">
            <a:schemeClr val="lt1"/>
          </a:fontRef>
        </p:style>
        <p:txBody>
          <a:bodyPr>
            <a:normAutofit/>
          </a:bodyPr>
          <a:lstStyle/>
          <a:p>
            <a:pPr algn="r"/>
            <a:r>
              <a:rPr lang="ar-SA" sz="3200" dirty="0" smtClean="0"/>
              <a:t>شاشات نظام:</a:t>
            </a:r>
            <a:endParaRPr lang="ar-SA" sz="3200" dirty="0"/>
          </a:p>
        </p:txBody>
      </p:sp>
      <p:sp>
        <p:nvSpPr>
          <p:cNvPr id="3" name="عنصر نائب للمحتوى 2"/>
          <p:cNvSpPr>
            <a:spLocks noGrp="1"/>
          </p:cNvSpPr>
          <p:nvPr>
            <p:ph idx="1"/>
          </p:nvPr>
        </p:nvSpPr>
        <p:spPr>
          <a:xfrm>
            <a:off x="500034" y="1571612"/>
            <a:ext cx="8229600" cy="4389120"/>
          </a:xfrm>
        </p:spPr>
        <p:txBody>
          <a:bodyPr/>
          <a:lstStyle/>
          <a:p>
            <a:pPr marL="514350" indent="-514350">
              <a:buAutoNum type="arabicParenR"/>
            </a:pPr>
            <a:r>
              <a:rPr lang="ar-SA" dirty="0" smtClean="0"/>
              <a:t>شاشة صرف الرواتب</a:t>
            </a:r>
          </a:p>
          <a:p>
            <a:pPr marL="514350" indent="-514350">
              <a:buNone/>
            </a:pPr>
            <a:endParaRPr lang="ar-SA" dirty="0" smtClean="0"/>
          </a:p>
        </p:txBody>
      </p:sp>
      <p:pic>
        <p:nvPicPr>
          <p:cNvPr id="4" name="Picture 7" descr="1.jpg"/>
          <p:cNvPicPr/>
          <p:nvPr/>
        </p:nvPicPr>
        <p:blipFill>
          <a:blip r:embed="rId2"/>
          <a:srcRect/>
          <a:stretch>
            <a:fillRect/>
          </a:stretch>
        </p:blipFill>
        <p:spPr bwMode="auto">
          <a:xfrm>
            <a:off x="928662" y="2000240"/>
            <a:ext cx="6929486" cy="4607583"/>
          </a:xfrm>
          <a:prstGeom prst="rect">
            <a:avLst/>
          </a:prstGeom>
          <a:noFill/>
          <a:ln w="9525">
            <a:noFill/>
            <a:miter lim="800000"/>
            <a:headEnd/>
            <a:tailEnd/>
          </a:ln>
        </p:spPr>
      </p:pic>
      <p:sp>
        <p:nvSpPr>
          <p:cNvPr id="5" name="عنصر نائب لرقم الشريحة 4"/>
          <p:cNvSpPr>
            <a:spLocks noGrp="1"/>
          </p:cNvSpPr>
          <p:nvPr>
            <p:ph type="sldNum" sz="quarter" idx="12"/>
          </p:nvPr>
        </p:nvSpPr>
        <p:spPr/>
        <p:txBody>
          <a:bodyPr/>
          <a:lstStyle/>
          <a:p>
            <a:fld id="{0BCB3425-D61F-4696-9278-6F0186AB359C}" type="slidenum">
              <a:rPr lang="ar-SA" smtClean="0"/>
              <a:pPr/>
              <a:t>9</a:t>
            </a:fld>
            <a:endParaRPr lang="ar-SA"/>
          </a:p>
        </p:txBody>
      </p:sp>
      <p:sp>
        <p:nvSpPr>
          <p:cNvPr id="6" name="عنصر نائب للتذييل 5"/>
          <p:cNvSpPr>
            <a:spLocks noGrp="1"/>
          </p:cNvSpPr>
          <p:nvPr>
            <p:ph type="ftr" sz="quarter" idx="11"/>
          </p:nvPr>
        </p:nvSpPr>
        <p:spPr/>
        <p:txBody>
          <a:bodyPr/>
          <a:lstStyle/>
          <a:p>
            <a:r>
              <a:rPr lang="ar-SA" smtClean="0"/>
              <a:t>تطبيقات الحاسوب فى الاعمال</a:t>
            </a:r>
            <a:endParaRPr lang="ar-SA"/>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164</TotalTime>
  <Words>1584</Words>
  <Application>Microsoft Office PowerPoint</Application>
  <PresentationFormat>عرض على الشاشة (3:4)‏</PresentationFormat>
  <Paragraphs>129</Paragraphs>
  <Slides>18</Slides>
  <Notes>1</Notes>
  <HiddenSlides>0</HiddenSlides>
  <MMClips>0</MMClips>
  <ScaleCrop>false</ScaleCrop>
  <HeadingPairs>
    <vt:vector size="4" baseType="variant">
      <vt:variant>
        <vt:lpstr>سمة</vt:lpstr>
      </vt:variant>
      <vt:variant>
        <vt:i4>1</vt:i4>
      </vt:variant>
      <vt:variant>
        <vt:lpstr>عناوين الشرائح</vt:lpstr>
      </vt:variant>
      <vt:variant>
        <vt:i4>18</vt:i4>
      </vt:variant>
    </vt:vector>
  </HeadingPairs>
  <TitlesOfParts>
    <vt:vector size="19" baseType="lpstr">
      <vt:lpstr>تدفق</vt:lpstr>
      <vt:lpstr>تطبيقات الحاسوب في أدرة الإعمال </vt:lpstr>
      <vt:lpstr>المحتويات:</vt:lpstr>
      <vt:lpstr> مدخل:</vt:lpstr>
      <vt:lpstr> الفوائد من نظام:</vt:lpstr>
      <vt:lpstr> وظائف النظام</vt:lpstr>
      <vt:lpstr>الشريحة 6</vt:lpstr>
      <vt:lpstr> مزايا النظام:</vt:lpstr>
      <vt:lpstr>الشريحة 8</vt:lpstr>
      <vt:lpstr>شاشات نظام:</vt:lpstr>
      <vt:lpstr>الشريحة 10</vt:lpstr>
      <vt:lpstr>الشريحة 11</vt:lpstr>
      <vt:lpstr>الشريحة 12</vt:lpstr>
      <vt:lpstr>الشريحة 13</vt:lpstr>
      <vt:lpstr>الشريحة 14</vt:lpstr>
      <vt:lpstr>الشريحة 15</vt:lpstr>
      <vt:lpstr>الشريحة 16</vt:lpstr>
      <vt:lpstr>الشريحة 17</vt:lpstr>
      <vt:lpstr>الشريحة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تطبيقات الحاسوب في أدرة الإعمال</dc:title>
  <dc:creator>ADEL</dc:creator>
  <cp:lastModifiedBy>ADEL</cp:lastModifiedBy>
  <cp:revision>13</cp:revision>
  <dcterms:created xsi:type="dcterms:W3CDTF">2014-12-01T05:13:27Z</dcterms:created>
  <dcterms:modified xsi:type="dcterms:W3CDTF">2016-01-07T09:53:28Z</dcterms:modified>
</cp:coreProperties>
</file>