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6"/>
  </p:notesMasterIdLst>
  <p:sldIdLst>
    <p:sldId id="257" r:id="rId2"/>
    <p:sldId id="258" r:id="rId3"/>
    <p:sldId id="259" r:id="rId4"/>
    <p:sldId id="260" r:id="rId5"/>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4380"/>
    <p:restoredTop sz="9466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15DC9BC-82A0-43C7-8CAC-B7FC54975D5E}" type="datetimeFigureOut">
              <a:rPr lang="ar-SA" smtClean="0"/>
              <a:t>16/02/36</a:t>
            </a:fld>
            <a:endParaRPr lang="ar-SA"/>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646D262C-68C0-4DCA-8706-B8CAD983ADBF}" type="slidenum">
              <a:rPr lang="ar-SA" smtClean="0"/>
              <a:t>‹#›</a:t>
            </a:fld>
            <a:endParaRPr lang="ar-SA"/>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3DEC0F1F-F202-43F7-942A-5BE65E365957}" type="slidenum">
              <a:rPr lang="ar-SA" smtClean="0">
                <a:latin typeface="Arial" pitchFamily="34" charset="0"/>
                <a:cs typeface="Arial" pitchFamily="34" charset="0"/>
              </a:rPr>
              <a:pPr/>
              <a:t>1</a:t>
            </a:fld>
            <a:endParaRPr lang="en-US" smtClean="0">
              <a:latin typeface="Arial" pitchFamily="34" charset="0"/>
              <a:cs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ar-SA"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9" name="عنوان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17" name="عنوان فرعي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عنصر نائب للتاريخ 29"/>
          <p:cNvSpPr>
            <a:spLocks noGrp="1"/>
          </p:cNvSpPr>
          <p:nvPr>
            <p:ph type="dt" sz="half" idx="10"/>
          </p:nvPr>
        </p:nvSpPr>
        <p:spPr/>
        <p:txBody>
          <a:bodyPr/>
          <a:lstStyle/>
          <a:p>
            <a:fld id="{F126CA8E-4D58-4FA3-8ED4-C853B3108351}" type="datetimeFigureOut">
              <a:rPr lang="ar-SA" smtClean="0"/>
              <a:t>16/02/36</a:t>
            </a:fld>
            <a:endParaRPr lang="ar-SA"/>
          </a:p>
        </p:txBody>
      </p:sp>
      <p:sp>
        <p:nvSpPr>
          <p:cNvPr id="19" name="عنصر نائب للتذييل 18"/>
          <p:cNvSpPr>
            <a:spLocks noGrp="1"/>
          </p:cNvSpPr>
          <p:nvPr>
            <p:ph type="ftr" sz="quarter" idx="11"/>
          </p:nvPr>
        </p:nvSpPr>
        <p:spPr/>
        <p:txBody>
          <a:bodyPr/>
          <a:lstStyle/>
          <a:p>
            <a:endParaRPr lang="ar-SA"/>
          </a:p>
        </p:txBody>
      </p:sp>
      <p:sp>
        <p:nvSpPr>
          <p:cNvPr id="27" name="عنصر نائب لرقم الشريحة 26"/>
          <p:cNvSpPr>
            <a:spLocks noGrp="1"/>
          </p:cNvSpPr>
          <p:nvPr>
            <p:ph type="sldNum" sz="quarter" idx="12"/>
          </p:nvPr>
        </p:nvSpPr>
        <p:spPr/>
        <p:txBody>
          <a:bodyPr/>
          <a:lstStyle/>
          <a:p>
            <a:fld id="{7266A3A8-3A46-41FE-9505-B34A355CA635}" type="slidenum">
              <a:rPr lang="ar-SA" smtClean="0"/>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F126CA8E-4D58-4FA3-8ED4-C853B3108351}" type="datetimeFigureOut">
              <a:rPr lang="ar-SA" smtClean="0"/>
              <a:t>16/02/36</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7266A3A8-3A46-41FE-9505-B34A355CA635}"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914401"/>
            <a:ext cx="2057400" cy="5211763"/>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914401"/>
            <a:ext cx="6019800" cy="5211763"/>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F126CA8E-4D58-4FA3-8ED4-C853B3108351}" type="datetimeFigureOut">
              <a:rPr lang="ar-SA" smtClean="0"/>
              <a:t>16/02/36</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7266A3A8-3A46-41FE-9505-B34A355CA635}"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F126CA8E-4D58-4FA3-8ED4-C853B3108351}" type="datetimeFigureOut">
              <a:rPr lang="ar-SA" smtClean="0"/>
              <a:t>16/02/36</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7266A3A8-3A46-41FE-9505-B34A355CA635}"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F126CA8E-4D58-4FA3-8ED4-C853B3108351}" type="datetimeFigureOut">
              <a:rPr lang="ar-SA" smtClean="0"/>
              <a:t>16/02/36</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7266A3A8-3A46-41FE-9505-B34A355CA635}" type="slidenum">
              <a:rPr lang="ar-SA" smtClean="0"/>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1143000"/>
          </a:xfrm>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F126CA8E-4D58-4FA3-8ED4-C853B3108351}" type="datetimeFigureOut">
              <a:rPr lang="ar-SA" smtClean="0"/>
              <a:t>16/02/36</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7266A3A8-3A46-41FE-9505-B34A355CA635}"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1143000"/>
          </a:xfrm>
        </p:spPr>
        <p:txBody>
          <a:bodyPr tIns="45720" anchor="b"/>
          <a:lstStyle>
            <a:lvl1pPr>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fld id="{F126CA8E-4D58-4FA3-8ED4-C853B3108351}" type="datetimeFigureOut">
              <a:rPr lang="ar-SA" smtClean="0"/>
              <a:t>16/02/36</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7266A3A8-3A46-41FE-9505-B34A355CA635}"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p>
            <a:fld id="{F126CA8E-4D58-4FA3-8ED4-C853B3108351}" type="datetimeFigureOut">
              <a:rPr lang="ar-SA" smtClean="0"/>
              <a:t>16/02/36</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7266A3A8-3A46-41FE-9505-B34A355CA635}"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F126CA8E-4D58-4FA3-8ED4-C853B3108351}" type="datetimeFigureOut">
              <a:rPr lang="ar-SA" smtClean="0"/>
              <a:t>16/02/36</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7266A3A8-3A46-41FE-9505-B34A355CA635}"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F126CA8E-4D58-4FA3-8ED4-C853B3108351}" type="datetimeFigureOut">
              <a:rPr lang="ar-SA" smtClean="0"/>
              <a:t>16/02/36</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7266A3A8-3A46-41FE-9505-B34A355CA635}"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مستطيل ذو زاوية واحدة مخدوشة ودائرية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مثلث قائم الزاوية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عنوان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ar-SA" smtClean="0"/>
              <a:t>انقر لتحرير نمط العنوان الرئيسي</a:t>
            </a:r>
            <a:endParaRPr kumimoji="0" lang="en-US"/>
          </a:p>
        </p:txBody>
      </p:sp>
      <p:sp>
        <p:nvSpPr>
          <p:cNvPr id="4" name="عنصر نائب للنص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F126CA8E-4D58-4FA3-8ED4-C853B3108351}" type="datetimeFigureOut">
              <a:rPr lang="ar-SA" smtClean="0"/>
              <a:t>16/02/36</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a:xfrm>
            <a:off x="8077200" y="6356350"/>
            <a:ext cx="609600" cy="365125"/>
          </a:xfrm>
        </p:spPr>
        <p:txBody>
          <a:bodyPr/>
          <a:lstStyle/>
          <a:p>
            <a:fld id="{7266A3A8-3A46-41FE-9505-B34A355CA635}" type="slidenum">
              <a:rPr lang="ar-SA" smtClean="0"/>
              <a:t>‹#›</a:t>
            </a:fld>
            <a:endParaRPr lang="ar-SA"/>
          </a:p>
        </p:txBody>
      </p:sp>
      <p:sp>
        <p:nvSpPr>
          <p:cNvPr id="3" name="عنصر نائب للصورة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ar-SA" smtClean="0"/>
              <a:t>انقر فوق الرمز لإضافة صورة</a:t>
            </a:r>
            <a:endParaRPr kumimoji="0" lang="en-US" dirty="0"/>
          </a:p>
        </p:txBody>
      </p:sp>
      <p:sp>
        <p:nvSpPr>
          <p:cNvPr id="10" name="شكل حر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شكل حر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شكل حر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شكل حر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عنصر نائب للعنوان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ar-SA" smtClean="0"/>
              <a:t>انقر لتحرير نمط العنوان الرئيسي</a:t>
            </a:r>
            <a:endParaRPr kumimoji="0" lang="en-US"/>
          </a:p>
        </p:txBody>
      </p:sp>
      <p:sp>
        <p:nvSpPr>
          <p:cNvPr id="30" name="عنصر نائب للنص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عنصر نائب للتاريخ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126CA8E-4D58-4FA3-8ED4-C853B3108351}" type="datetimeFigureOut">
              <a:rPr lang="ar-SA" smtClean="0"/>
              <a:t>16/02/36</a:t>
            </a:fld>
            <a:endParaRPr lang="ar-SA"/>
          </a:p>
        </p:txBody>
      </p:sp>
      <p:sp>
        <p:nvSpPr>
          <p:cNvPr id="22" name="عنصر نائب للتذييل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ar-SA"/>
          </a:p>
        </p:txBody>
      </p:sp>
      <p:sp>
        <p:nvSpPr>
          <p:cNvPr id="18" name="عنصر نائب لرقم الشريحة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266A3A8-3A46-41FE-9505-B34A355CA635}" type="slidenum">
              <a:rPr lang="ar-SA" smtClean="0"/>
              <a:t>‹#›</a:t>
            </a:fld>
            <a:endParaRPr lang="ar-SA"/>
          </a:p>
        </p:txBody>
      </p:sp>
      <p:grpSp>
        <p:nvGrpSpPr>
          <p:cNvPr id="2" name="مجموعة 1"/>
          <p:cNvGrpSpPr/>
          <p:nvPr/>
        </p:nvGrpSpPr>
        <p:grpSpPr>
          <a:xfrm>
            <a:off x="-19017" y="202408"/>
            <a:ext cx="9180548" cy="649224"/>
            <a:chOff x="-19045" y="216550"/>
            <a:chExt cx="9180548" cy="649224"/>
          </a:xfrm>
        </p:grpSpPr>
        <p:sp>
          <p:nvSpPr>
            <p:cNvPr id="12" name="شكل حر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شكل حر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42938" y="1071563"/>
            <a:ext cx="8229600" cy="857239"/>
          </a:xfrm>
        </p:spPr>
        <p:txBody>
          <a:bodyPr>
            <a:noAutofit/>
          </a:bodyPr>
          <a:lstStyle/>
          <a:p>
            <a:pPr marL="484632" algn="r" eaLnBrk="1" fontAlgn="auto" hangingPunct="1">
              <a:spcAft>
                <a:spcPts val="0"/>
              </a:spcAft>
              <a:defRPr/>
            </a:pPr>
            <a:r>
              <a:rPr lang="ar-SA" sz="4400" dirty="0" smtClean="0">
                <a:solidFill>
                  <a:schemeClr val="tx1"/>
                </a:solidFill>
                <a:latin typeface="Hacen Saudi Arabia" pitchFamily="2" charset="-78"/>
                <a:cs typeface="Hacen Saudi Arabia" pitchFamily="2" charset="-78"/>
              </a:rPr>
              <a:t>تطبيقات الحاسوب في أدرة الإعمال </a:t>
            </a:r>
            <a:endParaRPr lang="en-US" sz="4400" dirty="0">
              <a:solidFill>
                <a:schemeClr val="tx1"/>
              </a:solidFill>
              <a:latin typeface="Hacen Saudi Arabia" pitchFamily="2" charset="-78"/>
              <a:cs typeface="Hacen Saudi Arabia" pitchFamily="2" charset="-78"/>
            </a:endParaRPr>
          </a:p>
        </p:txBody>
      </p:sp>
      <p:sp>
        <p:nvSpPr>
          <p:cNvPr id="7" name="عنصر نائب للتذييل 6"/>
          <p:cNvSpPr>
            <a:spLocks noGrp="1"/>
          </p:cNvSpPr>
          <p:nvPr>
            <p:ph type="ftr" sz="quarter" idx="11"/>
          </p:nvPr>
        </p:nvSpPr>
        <p:spPr/>
        <p:txBody>
          <a:bodyPr/>
          <a:lstStyle/>
          <a:p>
            <a:r>
              <a:rPr lang="ar-SA" dirty="0" smtClean="0"/>
              <a:t>تطبيقات الحاسوب فى </a:t>
            </a:r>
            <a:r>
              <a:rPr lang="ar-SA" dirty="0" err="1" smtClean="0"/>
              <a:t>الاعمال</a:t>
            </a:r>
            <a:endParaRPr lang="ar-SA" dirty="0"/>
          </a:p>
        </p:txBody>
      </p:sp>
      <p:sp>
        <p:nvSpPr>
          <p:cNvPr id="13315"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5D2F2CB1-A054-41F0-93E7-135752C4CFCC}" type="slidenum">
              <a:rPr lang="ar-SA"/>
              <a:pPr>
                <a:defRPr/>
              </a:pPr>
              <a:t>1</a:t>
            </a:fld>
            <a:endParaRPr lang="en-US"/>
          </a:p>
        </p:txBody>
      </p:sp>
      <p:sp>
        <p:nvSpPr>
          <p:cNvPr id="19460" name="مربع نص 3"/>
          <p:cNvSpPr txBox="1">
            <a:spLocks noChangeArrowheads="1"/>
          </p:cNvSpPr>
          <p:nvPr/>
        </p:nvSpPr>
        <p:spPr bwMode="auto">
          <a:xfrm>
            <a:off x="2643174" y="2286000"/>
            <a:ext cx="5857916" cy="584775"/>
          </a:xfrm>
          <a:prstGeom prst="rect">
            <a:avLst/>
          </a:prstGeom>
          <a:noFill/>
          <a:ln w="9525">
            <a:noFill/>
            <a:miter lim="800000"/>
            <a:headEnd/>
            <a:tailEnd/>
          </a:ln>
        </p:spPr>
        <p:txBody>
          <a:bodyPr wrap="square">
            <a:spAutoFit/>
          </a:bodyPr>
          <a:lstStyle/>
          <a:p>
            <a:pPr algn="ctr"/>
            <a:r>
              <a:rPr lang="ar-AE" sz="3200" b="1" dirty="0" err="1" smtClean="0"/>
              <a:t>نظ</a:t>
            </a:r>
            <a:r>
              <a:rPr lang="ar-SA" sz="3200" b="1" dirty="0" err="1" smtClean="0"/>
              <a:t>ام</a:t>
            </a:r>
            <a:r>
              <a:rPr lang="ar-AE" sz="3200" b="1" dirty="0" smtClean="0"/>
              <a:t> </a:t>
            </a:r>
            <a:r>
              <a:rPr lang="ar-SA" sz="3200" b="1" dirty="0" smtClean="0"/>
              <a:t>حسابات الموردين</a:t>
            </a:r>
            <a:endParaRPr lang="ar-SA" sz="3200" dirty="0"/>
          </a:p>
        </p:txBody>
      </p:sp>
      <p:pic>
        <p:nvPicPr>
          <p:cNvPr id="19461" name="Picture 5" descr="C:\Program Files\Microsoft Office\Clipart\standard\stddir4\pe02032_.wmf"/>
          <p:cNvPicPr>
            <a:picLocks noChangeAspect="1" noChangeArrowheads="1"/>
          </p:cNvPicPr>
          <p:nvPr/>
        </p:nvPicPr>
        <p:blipFill>
          <a:blip r:embed="rId3"/>
          <a:srcRect/>
          <a:stretch>
            <a:fillRect/>
          </a:stretch>
        </p:blipFill>
        <p:spPr bwMode="auto">
          <a:xfrm>
            <a:off x="228600" y="2990850"/>
            <a:ext cx="4343400" cy="3119438"/>
          </a:xfrm>
          <a:prstGeom prst="rect">
            <a:avLst/>
          </a:prstGeom>
          <a:noFill/>
          <a:ln w="9525">
            <a:noFill/>
            <a:miter lim="800000"/>
            <a:headEnd/>
            <a:tailEnd/>
          </a:ln>
        </p:spPr>
      </p:pic>
      <p:pic>
        <p:nvPicPr>
          <p:cNvPr id="6" name="صورة 5" descr="http://www.sajaya.com/images/payroll-.png"/>
          <p:cNvPicPr/>
          <p:nvPr/>
        </p:nvPicPr>
        <p:blipFill>
          <a:blip r:embed="rId4"/>
          <a:srcRect/>
          <a:stretch>
            <a:fillRect/>
          </a:stretch>
        </p:blipFill>
        <p:spPr bwMode="auto">
          <a:xfrm>
            <a:off x="4643438" y="3214686"/>
            <a:ext cx="4176711" cy="2738432"/>
          </a:xfrm>
          <a:prstGeom prst="rect">
            <a:avLst/>
          </a:prstGeom>
          <a:noFill/>
          <a:ln w="9525">
            <a:noFill/>
            <a:miter lim="800000"/>
            <a:headEnd/>
            <a:tailEnd/>
          </a:ln>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4" presetClass="emph" presetSubtype="0" fill="hold" grpId="0" nodeType="withEffect">
                                  <p:stCondLst>
                                    <p:cond delay="0"/>
                                  </p:stCondLst>
                                  <p:iterate type="lt">
                                    <p:tmPct val="10000"/>
                                  </p:iterate>
                                  <p:childTnLst>
                                    <p:animMotion origin="layout" path="M -1.38889E-6 -4.49584E-6 L -0.03941 -0.13621 " pathEditMode="relative" rAng="0" ptsTypes="AA">
                                      <p:cBhvr>
                                        <p:cTn id="6" dur="250" accel="50000" decel="50000" autoRev="1" fill="hold">
                                          <p:stCondLst>
                                            <p:cond delay="0"/>
                                          </p:stCondLst>
                                        </p:cTn>
                                        <p:tgtEl>
                                          <p:spTgt spid="13314"/>
                                        </p:tgtEl>
                                        <p:attrNameLst>
                                          <p:attrName>ppt_x</p:attrName>
                                          <p:attrName>ppt_y</p:attrName>
                                        </p:attrNameLst>
                                      </p:cBhvr>
                                      <p:rCtr x="-1979" y="-6822"/>
                                    </p:animMotion>
                                    <p:animRot by="1500000">
                                      <p:cBhvr>
                                        <p:cTn id="7" dur="125" fill="hold">
                                          <p:stCondLst>
                                            <p:cond delay="0"/>
                                          </p:stCondLst>
                                        </p:cTn>
                                        <p:tgtEl>
                                          <p:spTgt spid="13314"/>
                                        </p:tgtEl>
                                        <p:attrNameLst>
                                          <p:attrName>r</p:attrName>
                                        </p:attrNameLst>
                                      </p:cBhvr>
                                    </p:animRot>
                                    <p:animRot by="-1500000">
                                      <p:cBhvr>
                                        <p:cTn id="8" dur="125" fill="hold">
                                          <p:stCondLst>
                                            <p:cond delay="125"/>
                                          </p:stCondLst>
                                        </p:cTn>
                                        <p:tgtEl>
                                          <p:spTgt spid="13314"/>
                                        </p:tgtEl>
                                        <p:attrNameLst>
                                          <p:attrName>r</p:attrName>
                                        </p:attrNameLst>
                                      </p:cBhvr>
                                    </p:animRot>
                                    <p:animRot by="-1500000">
                                      <p:cBhvr>
                                        <p:cTn id="9" dur="125" fill="hold">
                                          <p:stCondLst>
                                            <p:cond delay="250"/>
                                          </p:stCondLst>
                                        </p:cTn>
                                        <p:tgtEl>
                                          <p:spTgt spid="13314"/>
                                        </p:tgtEl>
                                        <p:attrNameLst>
                                          <p:attrName>r</p:attrName>
                                        </p:attrNameLst>
                                      </p:cBhvr>
                                    </p:animRot>
                                    <p:animRot by="1500000">
                                      <p:cBhvr>
                                        <p:cTn id="10" dur="125" fill="hold">
                                          <p:stCondLst>
                                            <p:cond delay="375"/>
                                          </p:stCondLst>
                                        </p:cTn>
                                        <p:tgtEl>
                                          <p:spTgt spid="133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00034" y="428604"/>
            <a:ext cx="8229600" cy="653210"/>
          </a:xfrm>
        </p:spPr>
        <p:style>
          <a:lnRef idx="3">
            <a:schemeClr val="lt1"/>
          </a:lnRef>
          <a:fillRef idx="1">
            <a:schemeClr val="accent1"/>
          </a:fillRef>
          <a:effectRef idx="1">
            <a:schemeClr val="accent1"/>
          </a:effectRef>
          <a:fontRef idx="minor">
            <a:schemeClr val="lt1"/>
          </a:fontRef>
        </p:style>
        <p:txBody>
          <a:bodyPr>
            <a:normAutofit fontScale="90000"/>
          </a:bodyPr>
          <a:lstStyle/>
          <a:p>
            <a:pPr algn="r"/>
            <a:r>
              <a:rPr lang="ar-SA" dirty="0" smtClean="0"/>
              <a:t> مدخل:</a:t>
            </a:r>
            <a:endParaRPr lang="ar-SA" dirty="0"/>
          </a:p>
        </p:txBody>
      </p:sp>
      <p:sp>
        <p:nvSpPr>
          <p:cNvPr id="3" name="عنصر نائب للمحتوى 2"/>
          <p:cNvSpPr>
            <a:spLocks noGrp="1"/>
          </p:cNvSpPr>
          <p:nvPr>
            <p:ph idx="1"/>
          </p:nvPr>
        </p:nvSpPr>
        <p:spPr>
          <a:xfrm>
            <a:off x="571472" y="1285860"/>
            <a:ext cx="8229600" cy="5072098"/>
          </a:xfrm>
        </p:spPr>
        <p:txBody>
          <a:bodyPr>
            <a:normAutofit/>
          </a:bodyPr>
          <a:lstStyle/>
          <a:p>
            <a:pPr>
              <a:buNone/>
            </a:pPr>
            <a:r>
              <a:rPr lang="ar-SA" sz="3200" dirty="0" smtClean="0">
                <a:latin typeface="Andalus" pitchFamily="18" charset="-78"/>
                <a:cs typeface="Andalus" pitchFamily="18" charset="-78"/>
              </a:rPr>
              <a:t>في نظام حسابات الموردين يجب توفير المعلومات الآتية :</a:t>
            </a:r>
          </a:p>
          <a:p>
            <a:pPr marL="514350" indent="-514350">
              <a:buFont typeface="+mj-lt"/>
              <a:buAutoNum type="arabicPeriod"/>
            </a:pPr>
            <a:r>
              <a:rPr lang="ar-SA" sz="3200" dirty="0" smtClean="0"/>
              <a:t>الى من دين المنشاة</a:t>
            </a:r>
          </a:p>
          <a:p>
            <a:pPr marL="514350" indent="-514350">
              <a:buFont typeface="+mj-lt"/>
              <a:buAutoNum type="arabicPeriod"/>
            </a:pPr>
            <a:r>
              <a:rPr lang="ar-SA" sz="3200" dirty="0" smtClean="0"/>
              <a:t>ما هي كمية الدين</a:t>
            </a:r>
          </a:p>
          <a:p>
            <a:pPr marL="514350" indent="-514350">
              <a:buFont typeface="+mj-lt"/>
              <a:buAutoNum type="arabicPeriod"/>
            </a:pPr>
            <a:r>
              <a:rPr lang="ar-SA" sz="3200" dirty="0" smtClean="0"/>
              <a:t>ما هو سبب التأخير فى السداد</a:t>
            </a:r>
          </a:p>
          <a:p>
            <a:pPr marL="514350" indent="-514350">
              <a:buFont typeface="+mj-lt"/>
              <a:buAutoNum type="arabicPeriod"/>
            </a:pPr>
            <a:r>
              <a:rPr lang="ar-SA" sz="3200" dirty="0" smtClean="0"/>
              <a:t>هل تم إدخال هذه المديونيات فى حسابات المنشاة</a:t>
            </a:r>
          </a:p>
          <a:p>
            <a:pPr marL="514350" indent="-514350">
              <a:buFont typeface="+mj-lt"/>
              <a:buAutoNum type="arabicPeriod"/>
            </a:pPr>
            <a:r>
              <a:rPr lang="ar-SA" sz="3200" dirty="0" smtClean="0"/>
              <a:t>يوفر كذلك مجموعة من التقارير التي توضح نشاط العميل خلال أي فترة من الزمن كما يوفر كذلك المعلومات التي تساعد على سيطرة نفقات المرتبطة بعملية الشراء </a:t>
            </a:r>
            <a:r>
              <a:rPr lang="ar-SA" sz="3200" dirty="0" err="1" smtClean="0"/>
              <a:t>او</a:t>
            </a:r>
            <a:r>
              <a:rPr lang="ar-SA" sz="3200" dirty="0" smtClean="0"/>
              <a:t> التعديل</a:t>
            </a:r>
          </a:p>
          <a:p>
            <a:endParaRPr lang="ar-SA"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500042"/>
            <a:ext cx="8229600" cy="714380"/>
          </a:xfrm>
        </p:spPr>
        <p:style>
          <a:lnRef idx="3">
            <a:schemeClr val="lt1"/>
          </a:lnRef>
          <a:fillRef idx="1">
            <a:schemeClr val="accent1"/>
          </a:fillRef>
          <a:effectRef idx="1">
            <a:schemeClr val="accent1"/>
          </a:effectRef>
          <a:fontRef idx="minor">
            <a:schemeClr val="lt1"/>
          </a:fontRef>
        </p:style>
        <p:txBody>
          <a:bodyPr>
            <a:normAutofit/>
          </a:bodyPr>
          <a:lstStyle/>
          <a:p>
            <a:pPr algn="r"/>
            <a:r>
              <a:rPr lang="ar-SA" sz="3200" dirty="0" smtClean="0"/>
              <a:t> مخرجات ومدخلات نظام حسابات الموردين</a:t>
            </a:r>
            <a:endParaRPr lang="ar-SA" sz="3200" dirty="0"/>
          </a:p>
        </p:txBody>
      </p:sp>
      <p:sp>
        <p:nvSpPr>
          <p:cNvPr id="3" name="عنصر نائب للمحتوى 2"/>
          <p:cNvSpPr>
            <a:spLocks noGrp="1"/>
          </p:cNvSpPr>
          <p:nvPr>
            <p:ph idx="1"/>
          </p:nvPr>
        </p:nvSpPr>
        <p:spPr>
          <a:xfrm>
            <a:off x="457200" y="1357298"/>
            <a:ext cx="8229600" cy="5072098"/>
          </a:xfrm>
        </p:spPr>
        <p:txBody>
          <a:bodyPr>
            <a:normAutofit/>
          </a:bodyPr>
          <a:lstStyle/>
          <a:p>
            <a:pPr>
              <a:buNone/>
            </a:pPr>
            <a:r>
              <a:rPr lang="ar-SA" sz="3200" dirty="0" smtClean="0"/>
              <a:t>مخرجات حسابات نظام  الموردين تكون معلومات عن المشتريات وطريقة السداد ويم تسجيل ذلك  فى قيود اليومية العامة.</a:t>
            </a:r>
          </a:p>
          <a:p>
            <a:pPr>
              <a:buNone/>
            </a:pPr>
            <a:r>
              <a:rPr lang="ar-SA" sz="3200" dirty="0" smtClean="0"/>
              <a:t> وفى الموازنة المالية يتم تبادل المعلومات بين نظام حسابات الموردين ونظام المخازن ونظام المشتريات ونظام المبيعات والبيانات الموجودة فى فواتير الشراء الخاص بنظام المخازن </a:t>
            </a:r>
            <a:r>
              <a:rPr lang="ar-SA" sz="3200" dirty="0" smtClean="0">
                <a:solidFill>
                  <a:srgbClr val="FF0000"/>
                </a:solidFill>
              </a:rPr>
              <a:t>تستخدم كمدخلات لنظام حسابات الموردين </a:t>
            </a:r>
            <a:r>
              <a:rPr lang="ar-SA" sz="3200" dirty="0" smtClean="0"/>
              <a:t>وإرسال بيانات هذا التحليل الى نظام المخازن مرة أخرى حتي يستطيع اتخاذ اجراءت الشراء المستقبلية . </a:t>
            </a:r>
            <a:endParaRPr lang="ar-SA"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28596" y="428604"/>
            <a:ext cx="8229600" cy="796908"/>
          </a:xfrm>
        </p:spPr>
        <p:style>
          <a:lnRef idx="3">
            <a:schemeClr val="lt1"/>
          </a:lnRef>
          <a:fillRef idx="1">
            <a:schemeClr val="accent1"/>
          </a:fillRef>
          <a:effectRef idx="1">
            <a:schemeClr val="accent1"/>
          </a:effectRef>
          <a:fontRef idx="minor">
            <a:schemeClr val="lt1"/>
          </a:fontRef>
        </p:style>
        <p:txBody>
          <a:bodyPr>
            <a:normAutofit/>
          </a:bodyPr>
          <a:lstStyle/>
          <a:p>
            <a:pPr algn="r"/>
            <a:r>
              <a:rPr lang="ar-SA" sz="3200" dirty="0" smtClean="0"/>
              <a:t>  استفسارات النظام</a:t>
            </a:r>
            <a:endParaRPr lang="ar-SA" sz="3200" dirty="0"/>
          </a:p>
        </p:txBody>
      </p:sp>
      <p:sp>
        <p:nvSpPr>
          <p:cNvPr id="3" name="عنصر نائب للمحتوى 2"/>
          <p:cNvSpPr>
            <a:spLocks noGrp="1"/>
          </p:cNvSpPr>
          <p:nvPr>
            <p:ph idx="1"/>
          </p:nvPr>
        </p:nvSpPr>
        <p:spPr>
          <a:xfrm>
            <a:off x="500034" y="1428736"/>
            <a:ext cx="8229600" cy="5072098"/>
          </a:xfrm>
        </p:spPr>
        <p:txBody>
          <a:bodyPr>
            <a:normAutofit/>
          </a:bodyPr>
          <a:lstStyle/>
          <a:p>
            <a:r>
              <a:rPr lang="ar-SA" sz="3200" dirty="0" smtClean="0"/>
              <a:t>نظام حسابات الموردين يتيح بعض الاستفسارات عن الكميات الموجودة والكميات المستحقة </a:t>
            </a:r>
            <a:r>
              <a:rPr lang="ar-SA" sz="3200" dirty="0" err="1" smtClean="0"/>
              <a:t>لاحد</a:t>
            </a:r>
            <a:r>
              <a:rPr lang="ar-SA" sz="3200" dirty="0" smtClean="0"/>
              <a:t> الموردين وكذلك كميات النقود المستحقة لكل الموردين فى وقت معين فملفات قواعد البيانات الخاصة لنظام حسابات الموردين لا تختلف عن تلك المعلومات الخاصة لنظام حسابات العملاء وهكذا يتم تكامل البيانات بين نظام المخازن والمشتريات والمبيعات والعملاء وحسابات الموردين .</a:t>
            </a:r>
            <a:endParaRPr lang="ar-SA"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TotalTime>
  <Words>201</Words>
  <Application>Microsoft Office PowerPoint</Application>
  <PresentationFormat>عرض على الشاشة (3:4)‏</PresentationFormat>
  <Paragraphs>17</Paragraphs>
  <Slides>4</Slides>
  <Notes>1</Notes>
  <HiddenSlides>0</HiddenSlides>
  <MMClips>0</MMClips>
  <ScaleCrop>false</ScaleCrop>
  <HeadingPairs>
    <vt:vector size="4" baseType="variant">
      <vt:variant>
        <vt:lpstr>سمة</vt:lpstr>
      </vt:variant>
      <vt:variant>
        <vt:i4>1</vt:i4>
      </vt:variant>
      <vt:variant>
        <vt:lpstr>عناوين الشرائح</vt:lpstr>
      </vt:variant>
      <vt:variant>
        <vt:i4>4</vt:i4>
      </vt:variant>
    </vt:vector>
  </HeadingPairs>
  <TitlesOfParts>
    <vt:vector size="5" baseType="lpstr">
      <vt:lpstr>تدفق</vt:lpstr>
      <vt:lpstr>تطبيقات الحاسوب في أدرة الإعمال </vt:lpstr>
      <vt:lpstr> مدخل:</vt:lpstr>
      <vt:lpstr> مخرجات ومدخلات نظام حسابات الموردين</vt:lpstr>
      <vt:lpstr>  استفسارات النظام</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تطبيقات الحاسوب في أدرة الإعمال</dc:title>
  <dc:creator>ADEL</dc:creator>
  <cp:lastModifiedBy>ADEL</cp:lastModifiedBy>
  <cp:revision>5</cp:revision>
  <dcterms:created xsi:type="dcterms:W3CDTF">2014-12-08T05:40:10Z</dcterms:created>
  <dcterms:modified xsi:type="dcterms:W3CDTF">2014-12-08T06:20:32Z</dcterms:modified>
</cp:coreProperties>
</file>