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11"/>
  </p:notesMasterIdLst>
  <p:handoutMasterIdLst>
    <p:handoutMasterId r:id="rId12"/>
  </p:handoutMasterIdLst>
  <p:sldIdLst>
    <p:sldId id="270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</p:sldIdLst>
  <p:sldSz cx="12192000" cy="6858000"/>
  <p:notesSz cx="7045325" cy="9345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3300"/>
    <a:srgbClr val="FF0066"/>
    <a:srgbClr val="FF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2974" cy="468904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0721" y="0"/>
            <a:ext cx="3052974" cy="468904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r">
              <a:defRPr sz="1200"/>
            </a:lvl1pPr>
          </a:lstStyle>
          <a:p>
            <a:fld id="{F2824E2C-52B6-43F5-B357-888C14D046A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76711"/>
            <a:ext cx="3052974" cy="468903"/>
          </a:xfrm>
          <a:prstGeom prst="rect">
            <a:avLst/>
          </a:prstGeom>
        </p:spPr>
        <p:txBody>
          <a:bodyPr vert="horz" lIns="93662" tIns="46831" rIns="93662" bIns="4683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0721" y="8876711"/>
            <a:ext cx="3052974" cy="468903"/>
          </a:xfrm>
          <a:prstGeom prst="rect">
            <a:avLst/>
          </a:prstGeom>
        </p:spPr>
        <p:txBody>
          <a:bodyPr vert="horz" lIns="93662" tIns="46831" rIns="93662" bIns="46831" rtlCol="0" anchor="b"/>
          <a:lstStyle>
            <a:lvl1pPr algn="r">
              <a:defRPr sz="1200"/>
            </a:lvl1pPr>
          </a:lstStyle>
          <a:p>
            <a:fld id="{4BCACC4F-041C-406E-8D4F-0E78EA26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72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27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0975" y="0"/>
            <a:ext cx="30527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4840449E-7180-4FEA-8474-273900E403E5}" type="datetimeFigureOut">
              <a:rPr lang="ar-SA" smtClean="0"/>
              <a:t>12/08/1446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8400"/>
            <a:ext cx="5607050" cy="31543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850" y="4497388"/>
            <a:ext cx="5635625" cy="3679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77300"/>
            <a:ext cx="30527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0975" y="8877300"/>
            <a:ext cx="30527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ED2EC9E-D0C4-447B-A596-3A3FBB980A7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1617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2EC9E-D0C4-447B-A596-3A3FBB980A76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59518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2EC9E-D0C4-447B-A596-3A3FBB980A76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0292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2EC9E-D0C4-447B-A596-3A3FBB980A76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84966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2EC9E-D0C4-447B-A596-3A3FBB980A76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64936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2EC9E-D0C4-447B-A596-3A3FBB980A76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27867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2EC9E-D0C4-447B-A596-3A3FBB980A76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11770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2EC9E-D0C4-447B-A596-3A3FBB980A76}" type="slidenum">
              <a:rPr lang="ar-SA" smtClean="0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40428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2EC9E-D0C4-447B-A596-3A3FBB980A76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2728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056A10F-E258-4FFF-A164-9FC390D15C2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94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64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8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07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5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0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3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22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056A10F-E258-4FFF-A164-9FC390D15C2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84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C3F3AE3B-2F32-47ED-8022-CF171A76CF7E}"/>
              </a:ext>
            </a:extLst>
          </p:cNvPr>
          <p:cNvSpPr/>
          <p:nvPr/>
        </p:nvSpPr>
        <p:spPr>
          <a:xfrm>
            <a:off x="-667657" y="-189119"/>
            <a:ext cx="9908442" cy="7047119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63C9E801-58FA-43B2-9AD5-195FF8A173D9}"/>
              </a:ext>
            </a:extLst>
          </p:cNvPr>
          <p:cNvSpPr/>
          <p:nvPr/>
        </p:nvSpPr>
        <p:spPr>
          <a:xfrm>
            <a:off x="8937059" y="2869809"/>
            <a:ext cx="3899096" cy="3873305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B7F5DB1D-6709-458A-8E7F-E78066B3A119}"/>
              </a:ext>
            </a:extLst>
          </p:cNvPr>
          <p:cNvSpPr/>
          <p:nvPr/>
        </p:nvSpPr>
        <p:spPr>
          <a:xfrm>
            <a:off x="7663933" y="-213360"/>
            <a:ext cx="3899096" cy="3873305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9F528A-7E40-4422-A142-C81E3054C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45" t="-26648" r="-27345" b="-18736"/>
          <a:stretch>
            <a:fillRect/>
          </a:stretch>
        </p:blipFill>
        <p:spPr>
          <a:xfrm>
            <a:off x="6631830" y="1674564"/>
            <a:ext cx="3750137" cy="3508871"/>
          </a:xfrm>
          <a:custGeom>
            <a:avLst/>
            <a:gdLst>
              <a:gd name="connsiteX0" fmla="*/ 1657606 w 3315211"/>
              <a:gd name="connsiteY0" fmla="*/ 0 h 3101926"/>
              <a:gd name="connsiteX1" fmla="*/ 2265271 w 3315211"/>
              <a:gd name="connsiteY1" fmla="*/ 568571 h 3101926"/>
              <a:gd name="connsiteX2" fmla="*/ 2729167 w 3315211"/>
              <a:gd name="connsiteY2" fmla="*/ 568571 h 3101926"/>
              <a:gd name="connsiteX3" fmla="*/ 2729167 w 3315211"/>
              <a:gd name="connsiteY3" fmla="*/ 1002622 h 3101926"/>
              <a:gd name="connsiteX4" fmla="*/ 3315211 w 3315211"/>
              <a:gd name="connsiteY4" fmla="*/ 1550963 h 3101926"/>
              <a:gd name="connsiteX5" fmla="*/ 2729167 w 3315211"/>
              <a:gd name="connsiteY5" fmla="*/ 2099304 h 3101926"/>
              <a:gd name="connsiteX6" fmla="*/ 2729167 w 3315211"/>
              <a:gd name="connsiteY6" fmla="*/ 2702171 h 3101926"/>
              <a:gd name="connsiteX7" fmla="*/ 2084848 w 3315211"/>
              <a:gd name="connsiteY7" fmla="*/ 2702171 h 3101926"/>
              <a:gd name="connsiteX8" fmla="*/ 1657606 w 3315211"/>
              <a:gd name="connsiteY8" fmla="*/ 3101926 h 3101926"/>
              <a:gd name="connsiteX9" fmla="*/ 1230364 w 3315211"/>
              <a:gd name="connsiteY9" fmla="*/ 2702171 h 3101926"/>
              <a:gd name="connsiteX10" fmla="*/ 586042 w 3315211"/>
              <a:gd name="connsiteY10" fmla="*/ 2702171 h 3101926"/>
              <a:gd name="connsiteX11" fmla="*/ 586042 w 3315211"/>
              <a:gd name="connsiteY11" fmla="*/ 2099302 h 3101926"/>
              <a:gd name="connsiteX12" fmla="*/ 0 w 3315211"/>
              <a:gd name="connsiteY12" fmla="*/ 1550963 h 3101926"/>
              <a:gd name="connsiteX13" fmla="*/ 586042 w 3315211"/>
              <a:gd name="connsiteY13" fmla="*/ 1002624 h 3101926"/>
              <a:gd name="connsiteX14" fmla="*/ 586042 w 3315211"/>
              <a:gd name="connsiteY14" fmla="*/ 568571 h 3101926"/>
              <a:gd name="connsiteX15" fmla="*/ 1049941 w 3315211"/>
              <a:gd name="connsiteY15" fmla="*/ 568571 h 3101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5211" h="3101926">
                <a:moveTo>
                  <a:pt x="1657606" y="0"/>
                </a:moveTo>
                <a:lnTo>
                  <a:pt x="2265271" y="568571"/>
                </a:lnTo>
                <a:lnTo>
                  <a:pt x="2729167" y="568571"/>
                </a:lnTo>
                <a:lnTo>
                  <a:pt x="2729167" y="1002622"/>
                </a:lnTo>
                <a:lnTo>
                  <a:pt x="3315211" y="1550963"/>
                </a:lnTo>
                <a:lnTo>
                  <a:pt x="2729167" y="2099304"/>
                </a:lnTo>
                <a:lnTo>
                  <a:pt x="2729167" y="2702171"/>
                </a:lnTo>
                <a:lnTo>
                  <a:pt x="2084848" y="2702171"/>
                </a:lnTo>
                <a:lnTo>
                  <a:pt x="1657606" y="3101926"/>
                </a:lnTo>
                <a:lnTo>
                  <a:pt x="1230364" y="2702171"/>
                </a:lnTo>
                <a:lnTo>
                  <a:pt x="586042" y="2702171"/>
                </a:lnTo>
                <a:lnTo>
                  <a:pt x="586042" y="2099302"/>
                </a:lnTo>
                <a:lnTo>
                  <a:pt x="0" y="1550963"/>
                </a:lnTo>
                <a:lnTo>
                  <a:pt x="586042" y="1002624"/>
                </a:lnTo>
                <a:lnTo>
                  <a:pt x="586042" y="568571"/>
                </a:lnTo>
                <a:lnTo>
                  <a:pt x="1049941" y="568571"/>
                </a:lnTo>
                <a:close/>
              </a:path>
            </a:pathLst>
          </a:custGeom>
          <a:solidFill>
            <a:srgbClr val="5B92FF"/>
          </a:solidFill>
          <a:ln w="76200">
            <a:solidFill>
              <a:srgbClr val="5B92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st="25400" dir="13800000" sx="102000" sy="102000" rotWithShape="0">
              <a:schemeClr val="tx1"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2D6C1D-6130-4865-9DE6-DD5397751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45" t="-26648" r="-27345" b="-18736"/>
          <a:stretch>
            <a:fillRect/>
          </a:stretch>
        </p:blipFill>
        <p:spPr>
          <a:xfrm>
            <a:off x="6837531" y="1885075"/>
            <a:ext cx="3315211" cy="3101926"/>
          </a:xfrm>
          <a:custGeom>
            <a:avLst/>
            <a:gdLst>
              <a:gd name="connsiteX0" fmla="*/ 1657606 w 3315211"/>
              <a:gd name="connsiteY0" fmla="*/ 0 h 3101926"/>
              <a:gd name="connsiteX1" fmla="*/ 2265271 w 3315211"/>
              <a:gd name="connsiteY1" fmla="*/ 568571 h 3101926"/>
              <a:gd name="connsiteX2" fmla="*/ 2729167 w 3315211"/>
              <a:gd name="connsiteY2" fmla="*/ 568571 h 3101926"/>
              <a:gd name="connsiteX3" fmla="*/ 2729167 w 3315211"/>
              <a:gd name="connsiteY3" fmla="*/ 1002622 h 3101926"/>
              <a:gd name="connsiteX4" fmla="*/ 3315211 w 3315211"/>
              <a:gd name="connsiteY4" fmla="*/ 1550963 h 3101926"/>
              <a:gd name="connsiteX5" fmla="*/ 2729167 w 3315211"/>
              <a:gd name="connsiteY5" fmla="*/ 2099304 h 3101926"/>
              <a:gd name="connsiteX6" fmla="*/ 2729167 w 3315211"/>
              <a:gd name="connsiteY6" fmla="*/ 2702171 h 3101926"/>
              <a:gd name="connsiteX7" fmla="*/ 2084848 w 3315211"/>
              <a:gd name="connsiteY7" fmla="*/ 2702171 h 3101926"/>
              <a:gd name="connsiteX8" fmla="*/ 1657606 w 3315211"/>
              <a:gd name="connsiteY8" fmla="*/ 3101926 h 3101926"/>
              <a:gd name="connsiteX9" fmla="*/ 1230364 w 3315211"/>
              <a:gd name="connsiteY9" fmla="*/ 2702171 h 3101926"/>
              <a:gd name="connsiteX10" fmla="*/ 586042 w 3315211"/>
              <a:gd name="connsiteY10" fmla="*/ 2702171 h 3101926"/>
              <a:gd name="connsiteX11" fmla="*/ 586042 w 3315211"/>
              <a:gd name="connsiteY11" fmla="*/ 2099302 h 3101926"/>
              <a:gd name="connsiteX12" fmla="*/ 0 w 3315211"/>
              <a:gd name="connsiteY12" fmla="*/ 1550963 h 3101926"/>
              <a:gd name="connsiteX13" fmla="*/ 586042 w 3315211"/>
              <a:gd name="connsiteY13" fmla="*/ 1002624 h 3101926"/>
              <a:gd name="connsiteX14" fmla="*/ 586042 w 3315211"/>
              <a:gd name="connsiteY14" fmla="*/ 568571 h 3101926"/>
              <a:gd name="connsiteX15" fmla="*/ 1049941 w 3315211"/>
              <a:gd name="connsiteY15" fmla="*/ 568571 h 3101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5211" h="3101926">
                <a:moveTo>
                  <a:pt x="1657606" y="0"/>
                </a:moveTo>
                <a:lnTo>
                  <a:pt x="2265271" y="568571"/>
                </a:lnTo>
                <a:lnTo>
                  <a:pt x="2729167" y="568571"/>
                </a:lnTo>
                <a:lnTo>
                  <a:pt x="2729167" y="1002622"/>
                </a:lnTo>
                <a:lnTo>
                  <a:pt x="3315211" y="1550963"/>
                </a:lnTo>
                <a:lnTo>
                  <a:pt x="2729167" y="2099304"/>
                </a:lnTo>
                <a:lnTo>
                  <a:pt x="2729167" y="2702171"/>
                </a:lnTo>
                <a:lnTo>
                  <a:pt x="2084848" y="2702171"/>
                </a:lnTo>
                <a:lnTo>
                  <a:pt x="1657606" y="3101926"/>
                </a:lnTo>
                <a:lnTo>
                  <a:pt x="1230364" y="2702171"/>
                </a:lnTo>
                <a:lnTo>
                  <a:pt x="586042" y="2702171"/>
                </a:lnTo>
                <a:lnTo>
                  <a:pt x="586042" y="2099302"/>
                </a:lnTo>
                <a:lnTo>
                  <a:pt x="0" y="1550963"/>
                </a:lnTo>
                <a:lnTo>
                  <a:pt x="586042" y="1002624"/>
                </a:lnTo>
                <a:lnTo>
                  <a:pt x="586042" y="568571"/>
                </a:lnTo>
                <a:lnTo>
                  <a:pt x="1049941" y="568571"/>
                </a:lnTo>
                <a:close/>
              </a:path>
            </a:pathLst>
          </a:custGeom>
          <a:ln w="76200">
            <a:solidFill>
              <a:srgbClr val="5B92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BA6366-E2D1-42B2-B6CC-59FFD296D2AF}"/>
              </a:ext>
            </a:extLst>
          </p:cNvPr>
          <p:cNvSpPr txBox="1"/>
          <p:nvPr/>
        </p:nvSpPr>
        <p:spPr>
          <a:xfrm>
            <a:off x="935982" y="863059"/>
            <a:ext cx="6621762" cy="30387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ar-S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جامعة دنقلا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ar-S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كلية علوم الحاسوب والتنمية البشرية</a:t>
            </a:r>
          </a:p>
          <a:p>
            <a:pPr algn="ctr">
              <a:lnSpc>
                <a:spcPct val="150000"/>
              </a:lnSpc>
            </a:pPr>
            <a:r>
              <a:rPr lang="ar-SA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أساليب البرمجة |||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</a:rPr>
              <a:t>Programming Methods (3)</a:t>
            </a:r>
            <a:endParaRPr lang="en-US" sz="6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88E8847F-4DEE-4D69-BD9C-CD6C998D932A}"/>
              </a:ext>
            </a:extLst>
          </p:cNvPr>
          <p:cNvSpPr/>
          <p:nvPr/>
        </p:nvSpPr>
        <p:spPr>
          <a:xfrm>
            <a:off x="10245385" y="1954124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C6FD2D44-4A91-4A84-A785-088CC8D3F73E}"/>
              </a:ext>
            </a:extLst>
          </p:cNvPr>
          <p:cNvSpPr/>
          <p:nvPr/>
        </p:nvSpPr>
        <p:spPr>
          <a:xfrm>
            <a:off x="10218392" y="5749387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F5742C-219F-4135-B479-A0BFD75B441A}"/>
              </a:ext>
            </a:extLst>
          </p:cNvPr>
          <p:cNvSpPr txBox="1"/>
          <p:nvPr/>
        </p:nvSpPr>
        <p:spPr>
          <a:xfrm>
            <a:off x="1199586" y="4308226"/>
            <a:ext cx="584935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المكتبات 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C7050-EFA4-4C24-A16B-8174EF387FA3}"/>
              </a:ext>
            </a:extLst>
          </p:cNvPr>
          <p:cNvSpPr txBox="1"/>
          <p:nvPr/>
        </p:nvSpPr>
        <p:spPr>
          <a:xfrm>
            <a:off x="782476" y="5230589"/>
            <a:ext cx="423908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A" sz="2800" dirty="0"/>
              <a:t>أ. لينا الأمين</a:t>
            </a:r>
          </a:p>
        </p:txBody>
      </p:sp>
      <p:sp>
        <p:nvSpPr>
          <p:cNvPr id="19" name="Oval 18" descr="icon new">
            <a:extLst>
              <a:ext uri="{FF2B5EF4-FFF2-40B4-BE49-F238E27FC236}">
                <a16:creationId xmlns:a16="http://schemas.microsoft.com/office/drawing/2014/main" id="{04E883CF-90E5-472D-AABC-BE82054C2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527" y="325396"/>
            <a:ext cx="2080770" cy="1889861"/>
          </a:xfrm>
          <a:prstGeom prst="ellipse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ar-S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01AC8C-3DB8-4061-9A62-558E8BAFB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340" y="3584281"/>
            <a:ext cx="2416846" cy="2169528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B70CBF82-A046-4207-99AE-8FEF289E1977}"/>
              </a:ext>
            </a:extLst>
          </p:cNvPr>
          <p:cNvSpPr/>
          <p:nvPr/>
        </p:nvSpPr>
        <p:spPr>
          <a:xfrm>
            <a:off x="-430917" y="3149297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3F1F4E-0A54-44A9-BD71-6F469F7125AB}"/>
              </a:ext>
            </a:extLst>
          </p:cNvPr>
          <p:cNvSpPr txBox="1"/>
          <p:nvPr/>
        </p:nvSpPr>
        <p:spPr>
          <a:xfrm>
            <a:off x="339789" y="3787284"/>
            <a:ext cx="512445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A" sz="3200" b="1" dirty="0"/>
              <a:t>المحاضرة السادسة</a:t>
            </a:r>
          </a:p>
        </p:txBody>
      </p:sp>
    </p:spTree>
    <p:extLst>
      <p:ext uri="{BB962C8B-B14F-4D97-AF65-F5344CB8AC3E}">
        <p14:creationId xmlns:p14="http://schemas.microsoft.com/office/powerpoint/2010/main" val="49665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13" grpId="0"/>
      <p:bldP spid="14" grpId="0" animBg="1"/>
      <p:bldP spid="15" grpId="0" animBg="1"/>
      <p:bldP spid="17" grpId="0"/>
      <p:bldP spid="18" grpId="0"/>
      <p:bldP spid="19" grpId="0" animBg="1"/>
      <p:bldP spid="20" grpId="0" animBg="1"/>
      <p:bldP spid="21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C8F06D0-8ED8-41A1-8B3A-93F3FF49115E}"/>
              </a:ext>
            </a:extLst>
          </p:cNvPr>
          <p:cNvSpPr/>
          <p:nvPr/>
        </p:nvSpPr>
        <p:spPr>
          <a:xfrm>
            <a:off x="761501" y="369781"/>
            <a:ext cx="10807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المكتبات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Modules</a:t>
            </a:r>
            <a:endParaRPr lang="ar-SA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-Bold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B3BD10-48D8-4BC1-92C8-E26C0E7E4EA9}"/>
              </a:ext>
            </a:extLst>
          </p:cNvPr>
          <p:cNvSpPr/>
          <p:nvPr/>
        </p:nvSpPr>
        <p:spPr>
          <a:xfrm>
            <a:off x="301512" y="876632"/>
            <a:ext cx="112624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تدعم لغة بايثون العديد من المكتبات التي يمكن تضمينها حسب الاستخدام خلال البرنامج، ويمكن تصميم المكتبة الخاصة بنا.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1B8661-419F-4A4D-89D5-77F330A83F0B}"/>
              </a:ext>
            </a:extLst>
          </p:cNvPr>
          <p:cNvSpPr/>
          <p:nvPr/>
        </p:nvSpPr>
        <p:spPr>
          <a:xfrm>
            <a:off x="1961716" y="1765930"/>
            <a:ext cx="96885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طرق تضمين المكتبة: 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A3392F-E77E-46E3-9AAC-412FBF667904}"/>
              </a:ext>
            </a:extLst>
          </p:cNvPr>
          <p:cNvSpPr/>
          <p:nvPr/>
        </p:nvSpPr>
        <p:spPr>
          <a:xfrm>
            <a:off x="272471" y="2317702"/>
            <a:ext cx="112624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هنالك طريقتان لتضمين المكتبة: </a:t>
            </a:r>
          </a:p>
          <a:p>
            <a:pPr algn="r" rtl="1"/>
            <a:r>
              <a:rPr lang="ar-SA" sz="2400" b="1" dirty="0">
                <a:solidFill>
                  <a:srgbClr val="C00000"/>
                </a:solidFill>
                <a:latin typeface="RobotoMono-Regular"/>
              </a:rPr>
              <a:t>أولا: 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باستخدام الأمر </a:t>
            </a:r>
            <a:r>
              <a:rPr lang="en-US" sz="2400" dirty="0">
                <a:solidFill>
                  <a:srgbClr val="FF3300"/>
                </a:solidFill>
                <a:latin typeface="RobotoMono-Regular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RobotoMono-Regular"/>
              </a:rPr>
              <a:t>module_name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                               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</a:t>
            </a:r>
          </a:p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ثم استدعاء الدالة المضمنة في المكتبة بالأمر    </a:t>
            </a:r>
            <a:r>
              <a:rPr lang="en-US" sz="2400" dirty="0">
                <a:solidFill>
                  <a:srgbClr val="FF0066"/>
                </a:solidFill>
                <a:latin typeface="RobotoMono-Regular"/>
              </a:rPr>
              <a:t>module_name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.function()</a:t>
            </a:r>
            <a:endParaRPr lang="ar-SA" sz="2400" dirty="0">
              <a:solidFill>
                <a:srgbClr val="000000"/>
              </a:solidFill>
              <a:latin typeface="RobotoMono-Regular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548A4C-2D4A-456B-9671-F19022B88930}"/>
              </a:ext>
            </a:extLst>
          </p:cNvPr>
          <p:cNvSpPr/>
          <p:nvPr/>
        </p:nvSpPr>
        <p:spPr>
          <a:xfrm>
            <a:off x="304793" y="3511079"/>
            <a:ext cx="11262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solidFill>
                  <a:srgbClr val="C00000"/>
                </a:solidFill>
                <a:latin typeface="RobotoMono-Regular"/>
              </a:rPr>
              <a:t>ثانيا: 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باستخدام الأمر </a:t>
            </a:r>
            <a:r>
              <a:rPr lang="en-US" sz="2400" dirty="0">
                <a:solidFill>
                  <a:srgbClr val="FF3300"/>
                </a:solidFill>
                <a:latin typeface="RobotoMono-Regular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RobotoMono-Regular"/>
              </a:rPr>
              <a:t>module_name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US" sz="2400" dirty="0">
                <a:solidFill>
                  <a:srgbClr val="FF3300"/>
                </a:solidFill>
                <a:latin typeface="RobotoMono-Regular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function()                                  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A2C57B7-9B42-43AB-9D7D-6B6E08D593BA}"/>
              </a:ext>
            </a:extLst>
          </p:cNvPr>
          <p:cNvSpPr/>
          <p:nvPr/>
        </p:nvSpPr>
        <p:spPr>
          <a:xfrm>
            <a:off x="308949" y="4087930"/>
            <a:ext cx="112624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solidFill>
                  <a:srgbClr val="C00000"/>
                </a:solidFill>
                <a:latin typeface="RobotoMono-Regular"/>
              </a:rPr>
              <a:t>مثال: 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باستخدام الطريقة الأولى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Mono-Regular"/>
              </a:rPr>
              <a:t>&gt;&gt;&gt;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US" sz="2400" dirty="0">
                <a:solidFill>
                  <a:srgbClr val="FF3300"/>
                </a:solidFill>
                <a:latin typeface="RobotoMono-Regular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RobotoMono-Regular"/>
              </a:rPr>
              <a:t>math                                        </a:t>
            </a:r>
          </a:p>
          <a:p>
            <a:pPr algn="r" rtl="1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Mono-Regular"/>
              </a:rPr>
              <a:t>&gt;&gt;&gt;</a:t>
            </a:r>
            <a:r>
              <a:rPr lang="en-US" sz="2400" dirty="0">
                <a:solidFill>
                  <a:srgbClr val="FF0066"/>
                </a:solidFill>
                <a:latin typeface="RobotoMono-Regular"/>
              </a:rPr>
              <a:t> math.</a:t>
            </a:r>
            <a:r>
              <a:rPr lang="en-US" sz="2400" dirty="0">
                <a:latin typeface="RobotoMono-Regular"/>
              </a:rPr>
              <a:t>sin(1)                                                                           </a:t>
            </a:r>
          </a:p>
          <a:p>
            <a:pPr algn="ctr" rtl="1"/>
            <a:r>
              <a:rPr lang="ar-SA" dirty="0"/>
              <a:t>                                                      </a:t>
            </a:r>
            <a:r>
              <a:rPr lang="ar-SA" dirty="0">
                <a:solidFill>
                  <a:schemeClr val="bg2">
                    <a:lumMod val="25000"/>
                  </a:schemeClr>
                </a:solidFill>
              </a:rPr>
              <a:t>0.8414709848078965#</a:t>
            </a:r>
            <a:r>
              <a:rPr lang="ar-SA" sz="2400" dirty="0"/>
              <a:t> </a:t>
            </a:r>
            <a:endParaRPr lang="ar-SA" sz="2400" dirty="0">
              <a:latin typeface="RobotoMono-Regular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9C3631-0DC6-44BE-8153-2AC7B262E8A3}"/>
              </a:ext>
            </a:extLst>
          </p:cNvPr>
          <p:cNvSpPr/>
          <p:nvPr/>
        </p:nvSpPr>
        <p:spPr>
          <a:xfrm>
            <a:off x="249105" y="5334717"/>
            <a:ext cx="112624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باستخدام الطريقة الثانية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Mono-Regular"/>
              </a:rPr>
              <a:t>&gt;&gt;&gt;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US" sz="2400" dirty="0">
                <a:solidFill>
                  <a:srgbClr val="FF3300"/>
                </a:solidFill>
                <a:latin typeface="RobotoMono-Regular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RobotoMono-Regular"/>
              </a:rPr>
              <a:t>math </a:t>
            </a:r>
            <a:r>
              <a:rPr lang="en-US" sz="2400" dirty="0">
                <a:solidFill>
                  <a:srgbClr val="FF3300"/>
                </a:solidFill>
                <a:latin typeface="RobotoMono-Regular"/>
              </a:rPr>
              <a:t>import</a:t>
            </a:r>
            <a:r>
              <a:rPr lang="en-US" sz="2400" dirty="0">
                <a:solidFill>
                  <a:srgbClr val="FF0066"/>
                </a:solidFill>
                <a:latin typeface="RobotoMono-Regular"/>
              </a:rPr>
              <a:t> </a:t>
            </a:r>
            <a:r>
              <a:rPr lang="en-US" sz="2400" dirty="0">
                <a:latin typeface="RobotoMono-Regular"/>
              </a:rPr>
              <a:t>sin</a:t>
            </a:r>
            <a:r>
              <a:rPr lang="en-US" sz="2400" dirty="0">
                <a:solidFill>
                  <a:srgbClr val="FF0066"/>
                </a:solidFill>
                <a:latin typeface="RobotoMono-Regular"/>
              </a:rPr>
              <a:t>                                            </a:t>
            </a:r>
          </a:p>
          <a:p>
            <a:pPr algn="r" rtl="1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Mono-Regular"/>
              </a:rPr>
              <a:t>&gt;&gt;&gt;</a:t>
            </a:r>
            <a:r>
              <a:rPr lang="en-US" sz="2400" dirty="0">
                <a:solidFill>
                  <a:srgbClr val="FF0066"/>
                </a:solidFill>
                <a:latin typeface="RobotoMono-Regular"/>
              </a:rPr>
              <a:t> </a:t>
            </a:r>
            <a:r>
              <a:rPr lang="en-US" sz="2400" dirty="0">
                <a:latin typeface="RobotoMono-Regular"/>
              </a:rPr>
              <a:t>sin(1)                                                                                              </a:t>
            </a:r>
          </a:p>
          <a:p>
            <a:pPr algn="ctr" rtl="1"/>
            <a:r>
              <a:rPr lang="ar-SA" dirty="0"/>
              <a:t>                                                                      </a:t>
            </a:r>
            <a:r>
              <a:rPr lang="ar-SA" dirty="0">
                <a:solidFill>
                  <a:schemeClr val="bg2">
                    <a:lumMod val="25000"/>
                  </a:schemeClr>
                </a:solidFill>
              </a:rPr>
              <a:t>0.8414709848078965#</a:t>
            </a:r>
            <a:r>
              <a:rPr lang="ar-SA" sz="2400" dirty="0"/>
              <a:t> </a:t>
            </a:r>
            <a:endParaRPr lang="ar-SA" sz="2400" dirty="0">
              <a:latin typeface="Roboto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78320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46" grpId="0"/>
      <p:bldP spid="44" grpId="0"/>
      <p:bldP spid="45" grpId="0"/>
      <p:bldP spid="50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C8F06D0-8ED8-41A1-8B3A-93F3FF49115E}"/>
              </a:ext>
            </a:extLst>
          </p:cNvPr>
          <p:cNvSpPr/>
          <p:nvPr/>
        </p:nvSpPr>
        <p:spPr>
          <a:xfrm>
            <a:off x="761501" y="369781"/>
            <a:ext cx="10807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تضمين عدة دوال: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B3BD10-48D8-4BC1-92C8-E26C0E7E4EA9}"/>
              </a:ext>
            </a:extLst>
          </p:cNvPr>
          <p:cNvSpPr/>
          <p:nvPr/>
        </p:nvSpPr>
        <p:spPr>
          <a:xfrm>
            <a:off x="301512" y="876632"/>
            <a:ext cx="11262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يمكن تضمين عدة دوال من المكتبة كالتالي: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233C9D-64A6-4128-BAF0-DF506D8D8EE5}"/>
              </a:ext>
            </a:extLst>
          </p:cNvPr>
          <p:cNvSpPr/>
          <p:nvPr/>
        </p:nvSpPr>
        <p:spPr>
          <a:xfrm>
            <a:off x="628026" y="1148874"/>
            <a:ext cx="108836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66666"/>
                </a:solidFill>
                <a:latin typeface="RobotoMono-Regular"/>
              </a:rPr>
              <a:t>&gt;&gt;&gt;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Multiple modules</a:t>
            </a:r>
            <a:br>
              <a:rPr lang="en-US" sz="24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&gt;&gt;&gt;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import </a:t>
            </a:r>
            <a:r>
              <a:rPr lang="en-US" sz="2400" dirty="0">
                <a:solidFill>
                  <a:srgbClr val="DC143C"/>
                </a:solidFill>
                <a:latin typeface="RobotoMono-Regular"/>
              </a:rPr>
              <a:t>time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sockets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DC143C"/>
                </a:solidFill>
                <a:latin typeface="RobotoMono-Regular"/>
              </a:rPr>
              <a:t>random </a:t>
            </a:r>
            <a:r>
              <a:rPr lang="ar-SA" sz="2400" dirty="0">
                <a:solidFill>
                  <a:srgbClr val="DC143C"/>
                </a:solidFill>
                <a:latin typeface="RobotoMono-Regular"/>
              </a:rPr>
              <a:t>           </a:t>
            </a:r>
            <a:r>
              <a:rPr lang="ar-SA" sz="2400" dirty="0">
                <a:latin typeface="RobotoMono-Regular"/>
              </a:rPr>
              <a:t> </a:t>
            </a:r>
            <a:r>
              <a:rPr lang="en-US" sz="2400" dirty="0">
                <a:latin typeface="RobotoMono-Regular"/>
              </a:rPr>
              <a:t>random</a:t>
            </a:r>
            <a:r>
              <a:rPr lang="ar-SA" sz="2400" dirty="0">
                <a:latin typeface="RobotoMono-Regular"/>
              </a:rPr>
              <a:t>دوال في المكتبة </a:t>
            </a:r>
            <a:r>
              <a:rPr lang="en-US" sz="2400" dirty="0">
                <a:solidFill>
                  <a:srgbClr val="DC143C"/>
                </a:solidFill>
                <a:latin typeface="RobotoMono-Regular"/>
              </a:rPr>
              <a:t>time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sockets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حيث </a:t>
            </a:r>
            <a:br>
              <a:rPr lang="en-US" sz="2400" dirty="0">
                <a:solidFill>
                  <a:srgbClr val="DC143C"/>
                </a:solidFill>
                <a:latin typeface="RobotoMono-Regular"/>
              </a:rPr>
            </a:b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&gt;&gt;&gt;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Multiple functions</a:t>
            </a:r>
            <a:br>
              <a:rPr lang="en-US" sz="24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&gt;&gt;&gt;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from </a:t>
            </a:r>
            <a:r>
              <a:rPr lang="en-US" sz="2400" dirty="0">
                <a:solidFill>
                  <a:srgbClr val="DC143C"/>
                </a:solidFill>
                <a:latin typeface="RobotoMono-Regular"/>
              </a:rPr>
              <a:t>math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import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sin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cos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tan                      </a:t>
            </a:r>
            <a:r>
              <a:rPr lang="en-US" sz="2400" dirty="0">
                <a:latin typeface="RobotoMono-Regular"/>
              </a:rPr>
              <a:t>math</a:t>
            </a:r>
            <a:r>
              <a:rPr lang="ar-SA" sz="2400" dirty="0">
                <a:latin typeface="RobotoMono-Regular"/>
              </a:rPr>
              <a:t> دوال في المكتبة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sin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cos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tan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&gt;&gt;&gt;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Multiple constants</a:t>
            </a:r>
            <a:br>
              <a:rPr lang="en-US" sz="24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&gt;&gt;&gt;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from </a:t>
            </a:r>
            <a:r>
              <a:rPr lang="en-US" sz="2400" dirty="0">
                <a:solidFill>
                  <a:srgbClr val="DC143C"/>
                </a:solidFill>
                <a:latin typeface="RobotoMono-Regular"/>
              </a:rPr>
              <a:t>math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import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pi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e                                              </a:t>
            </a:r>
            <a:r>
              <a:rPr lang="en-US" sz="2400" dirty="0"/>
              <a:t> </a:t>
            </a:r>
            <a:r>
              <a:rPr lang="en-US" sz="2400" dirty="0">
                <a:latin typeface="RobotoMono-Regular"/>
              </a:rPr>
              <a:t>math</a:t>
            </a:r>
            <a:r>
              <a:rPr lang="ar-SA" sz="2400" dirty="0">
                <a:latin typeface="RobotoMono-Regular"/>
              </a:rPr>
              <a:t> دوال في المكتبة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pi, e</a:t>
            </a:r>
            <a:endParaRPr lang="ar-SA" sz="2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9272DC-2966-4BA2-9C2C-2B392DB83A47}"/>
              </a:ext>
            </a:extLst>
          </p:cNvPr>
          <p:cNvSpPr/>
          <p:nvPr/>
        </p:nvSpPr>
        <p:spPr>
          <a:xfrm>
            <a:off x="761501" y="3478900"/>
            <a:ext cx="10807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استخدام المكتبة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Sqlite3</a:t>
            </a:r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 للتعامل مع قواعد البيانات: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B6906D3-C09D-49A2-8473-07F1ABA41E87}"/>
              </a:ext>
            </a:extLst>
          </p:cNvPr>
          <p:cNvSpPr/>
          <p:nvPr/>
        </p:nvSpPr>
        <p:spPr>
          <a:xfrm>
            <a:off x="242966" y="3993373"/>
            <a:ext cx="11262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أولا يتم إنشاء قاعدة بيانات ويتم إنشاء أمر الاتصال في ملف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db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والاتصال بها من خلال الأمر.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42632E-9FC6-4AE0-AE0B-E9298387FE6B}"/>
              </a:ext>
            </a:extLst>
          </p:cNvPr>
          <p:cNvSpPr/>
          <p:nvPr/>
        </p:nvSpPr>
        <p:spPr>
          <a:xfrm>
            <a:off x="628026" y="445928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import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sqlite3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conn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sqlite3.connect(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</a:t>
            </a:r>
            <a:r>
              <a:rPr lang="en-US" sz="2400" dirty="0" err="1">
                <a:solidFill>
                  <a:srgbClr val="483D8B"/>
                </a:solidFill>
                <a:latin typeface="RobotoMono-Regular"/>
              </a:rPr>
              <a:t>example.db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</a:t>
            </a:r>
            <a:r>
              <a:rPr lang="en-US" sz="2400" dirty="0"/>
              <a:t> 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2845063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12" grpId="0"/>
      <p:bldP spid="44" grpId="0"/>
      <p:bldP spid="45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9B3BD10-48D8-4BC1-92C8-E26C0E7E4EA9}"/>
              </a:ext>
            </a:extLst>
          </p:cNvPr>
          <p:cNvSpPr/>
          <p:nvPr/>
        </p:nvSpPr>
        <p:spPr>
          <a:xfrm>
            <a:off x="285754" y="390794"/>
            <a:ext cx="11262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ويتم تنفيذ أوامر 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sql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كالتالي: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200D8-980E-4308-AC36-8A17C591756C}"/>
              </a:ext>
            </a:extLst>
          </p:cNvPr>
          <p:cNvSpPr/>
          <p:nvPr/>
        </p:nvSpPr>
        <p:spPr>
          <a:xfrm>
            <a:off x="643785" y="740404"/>
            <a:ext cx="108104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c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conn.cursor()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Create table</a:t>
            </a:r>
            <a:br>
              <a:rPr lang="en-US" sz="24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c.execute(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'''CREATE TABLE stocks</a:t>
            </a:r>
            <a:br>
              <a:rPr lang="en-US" sz="2400" dirty="0">
                <a:solidFill>
                  <a:srgbClr val="483D8B"/>
                </a:solidFill>
                <a:latin typeface="RobotoMono-Regular"/>
              </a:rPr>
            </a:b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(date text, trans text, symbol text, qty real, price real)'''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Insert a row of data</a:t>
            </a:r>
            <a:br>
              <a:rPr lang="en-US" sz="24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c.execute(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"INSERT INTO stocks VALUES ('2006-01-05','BUY','RHAT',100,35.14)"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Save (commit) the changes</a:t>
            </a:r>
            <a:br>
              <a:rPr lang="en-US" sz="24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conn.commit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We can also close the connection if we are done with it.</a:t>
            </a:r>
            <a:br>
              <a:rPr lang="en-US" sz="24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Just be sure any changes have been committed or they will be lost.</a:t>
            </a:r>
            <a:br>
              <a:rPr lang="en-US" sz="24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conn.close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()</a:t>
            </a:r>
            <a:r>
              <a:rPr lang="en-US" sz="2400" dirty="0"/>
              <a:t> 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1396934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9B3BD10-48D8-4BC1-92C8-E26C0E7E4EA9}"/>
              </a:ext>
            </a:extLst>
          </p:cNvPr>
          <p:cNvSpPr/>
          <p:nvPr/>
        </p:nvSpPr>
        <p:spPr>
          <a:xfrm>
            <a:off x="285754" y="960418"/>
            <a:ext cx="11262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solidFill>
                  <a:srgbClr val="000000"/>
                </a:solidFill>
                <a:latin typeface="RobotoMono-Regular"/>
              </a:rPr>
              <a:t>إنشاء مجلد كالتالي: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48808F-CBBF-4C9E-BFCC-5BFC351F6866}"/>
              </a:ext>
            </a:extLst>
          </p:cNvPr>
          <p:cNvSpPr/>
          <p:nvPr/>
        </p:nvSpPr>
        <p:spPr>
          <a:xfrm>
            <a:off x="699762" y="376064"/>
            <a:ext cx="10807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استخدام المكتبة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OS</a:t>
            </a:r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 للتعامل مع نظام التشغيل: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15785F-1F87-45D7-9D96-7D6B461ADBF9}"/>
              </a:ext>
            </a:extLst>
          </p:cNvPr>
          <p:cNvSpPr/>
          <p:nvPr/>
        </p:nvSpPr>
        <p:spPr>
          <a:xfrm>
            <a:off x="643785" y="12834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b="1" dirty="0">
                <a:solidFill>
                  <a:srgbClr val="FF7700"/>
                </a:solidFill>
                <a:latin typeface="RobotoMono-Bold"/>
              </a:rPr>
              <a:t>import </a:t>
            </a:r>
            <a:r>
              <a:rPr lang="pt-BR" sz="2400" dirty="0">
                <a:solidFill>
                  <a:srgbClr val="DC143C"/>
                </a:solidFill>
                <a:latin typeface="RobotoMono-Regular"/>
              </a:rPr>
              <a:t>os</a:t>
            </a:r>
            <a:br>
              <a:rPr lang="pt-BR" sz="2400" dirty="0">
                <a:solidFill>
                  <a:srgbClr val="DC143C"/>
                </a:solidFill>
                <a:latin typeface="RobotoMono-Regular"/>
              </a:rPr>
            </a:br>
            <a:r>
              <a:rPr lang="pt-BR" sz="2400" dirty="0">
                <a:solidFill>
                  <a:srgbClr val="DC143C"/>
                </a:solidFill>
                <a:latin typeface="RobotoMono-Regular"/>
              </a:rPr>
              <a:t>os</a:t>
            </a:r>
            <a:r>
              <a:rPr lang="pt-BR" sz="2400" dirty="0">
                <a:solidFill>
                  <a:srgbClr val="000000"/>
                </a:solidFill>
                <a:latin typeface="RobotoMono-Regular"/>
              </a:rPr>
              <a:t>.makedirs(</a:t>
            </a:r>
            <a:r>
              <a:rPr lang="pt-BR" sz="2400" dirty="0">
                <a:solidFill>
                  <a:srgbClr val="483D8B"/>
                </a:solidFill>
                <a:latin typeface="RobotoMono-Regular"/>
              </a:rPr>
              <a:t>"./dir2/subdir1"</a:t>
            </a:r>
            <a:r>
              <a:rPr lang="pt-BR" sz="2400" dirty="0">
                <a:solidFill>
                  <a:srgbClr val="000000"/>
                </a:solidFill>
                <a:latin typeface="RobotoMono-Regular"/>
              </a:rPr>
              <a:t>)</a:t>
            </a:r>
            <a:br>
              <a:rPr lang="pt-BR" sz="2400" dirty="0">
                <a:solidFill>
                  <a:srgbClr val="000000"/>
                </a:solidFill>
                <a:latin typeface="RobotoMono-Regular"/>
              </a:rPr>
            </a:br>
            <a:r>
              <a:rPr lang="pt-BR" sz="2400" dirty="0">
                <a:solidFill>
                  <a:srgbClr val="DC143C"/>
                </a:solidFill>
                <a:latin typeface="RobotoMono-Regular"/>
              </a:rPr>
              <a:t>os</a:t>
            </a:r>
            <a:r>
              <a:rPr lang="pt-BR" sz="2400" dirty="0">
                <a:solidFill>
                  <a:srgbClr val="000000"/>
                </a:solidFill>
                <a:latin typeface="RobotoMono-Regular"/>
              </a:rPr>
              <a:t>.makedirs(</a:t>
            </a:r>
            <a:r>
              <a:rPr lang="pt-BR" sz="2400" dirty="0">
                <a:solidFill>
                  <a:srgbClr val="483D8B"/>
                </a:solidFill>
                <a:latin typeface="RobotoMono-Regular"/>
              </a:rPr>
              <a:t>"./dir2/subdir2"</a:t>
            </a:r>
            <a:r>
              <a:rPr lang="pt-BR" sz="2400" dirty="0">
                <a:solidFill>
                  <a:srgbClr val="000000"/>
                </a:solidFill>
                <a:latin typeface="RobotoMono-Regular"/>
              </a:rPr>
              <a:t>)</a:t>
            </a:r>
            <a:r>
              <a:rPr lang="pt-BR" sz="2400" dirty="0"/>
              <a:t> </a:t>
            </a:r>
            <a:endParaRPr lang="ar-SA" sz="2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AA746A-5BF3-4A42-BFAB-4BF9F6FC1892}"/>
              </a:ext>
            </a:extLst>
          </p:cNvPr>
          <p:cNvSpPr/>
          <p:nvPr/>
        </p:nvSpPr>
        <p:spPr>
          <a:xfrm>
            <a:off x="272471" y="2297102"/>
            <a:ext cx="11262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solidFill>
                  <a:srgbClr val="000000"/>
                </a:solidFill>
                <a:latin typeface="RobotoMono-Regular"/>
              </a:rPr>
              <a:t>حذف مجلد كالتالي: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726C3E-80E8-4094-BBB8-E8815422DA46}"/>
              </a:ext>
            </a:extLst>
          </p:cNvPr>
          <p:cNvSpPr/>
          <p:nvPr/>
        </p:nvSpPr>
        <p:spPr>
          <a:xfrm>
            <a:off x="643785" y="296551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DC143C"/>
                </a:solidFill>
                <a:latin typeface="RobotoMono-Regular"/>
              </a:rPr>
              <a:t>os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.rmdir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(path)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FD30A3-E5C6-4368-B67D-BECE94B4BDED}"/>
              </a:ext>
            </a:extLst>
          </p:cNvPr>
          <p:cNvSpPr/>
          <p:nvPr/>
        </p:nvSpPr>
        <p:spPr>
          <a:xfrm>
            <a:off x="482312" y="3429230"/>
            <a:ext cx="10807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استخدام المكتبة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JSON</a:t>
            </a:r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 للتعامل مع الملفات: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6C6759-DA9A-4ADB-B821-67BA978D4353}"/>
              </a:ext>
            </a:extLst>
          </p:cNvPr>
          <p:cNvSpPr/>
          <p:nvPr/>
        </p:nvSpPr>
        <p:spPr>
          <a:xfrm>
            <a:off x="179822" y="3993373"/>
            <a:ext cx="11262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solidFill>
                  <a:srgbClr val="000000"/>
                </a:solidFill>
                <a:latin typeface="RobotoMono-Regular"/>
              </a:rPr>
              <a:t>أمر فتح ملف للكتابة كالتالي: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EDF5C4-E23D-4732-A9CF-011C597E7946}"/>
              </a:ext>
            </a:extLst>
          </p:cNvPr>
          <p:cNvSpPr/>
          <p:nvPr/>
        </p:nvSpPr>
        <p:spPr>
          <a:xfrm>
            <a:off x="699762" y="404280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import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json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with </a:t>
            </a:r>
            <a:r>
              <a:rPr lang="en-US" sz="2400" dirty="0">
                <a:solidFill>
                  <a:srgbClr val="008000"/>
                </a:solidFill>
                <a:latin typeface="RobotoMono-Regular"/>
              </a:rPr>
              <a:t>open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(filename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'w'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as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f: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json.dump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(d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f)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0768A8-01E2-4D71-A618-0D8294564CE3}"/>
              </a:ext>
            </a:extLst>
          </p:cNvPr>
          <p:cNvSpPr/>
          <p:nvPr/>
        </p:nvSpPr>
        <p:spPr>
          <a:xfrm>
            <a:off x="229848" y="5297560"/>
            <a:ext cx="11262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solidFill>
                  <a:srgbClr val="000000"/>
                </a:solidFill>
                <a:latin typeface="RobotoMono-Regular"/>
              </a:rPr>
              <a:t>أمر فتح ملف للقراءة كالتالي: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C36B08-3E88-4CD6-A77B-C88941428C6C}"/>
              </a:ext>
            </a:extLst>
          </p:cNvPr>
          <p:cNvSpPr/>
          <p:nvPr/>
        </p:nvSpPr>
        <p:spPr>
          <a:xfrm>
            <a:off x="749788" y="53469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import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json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with </a:t>
            </a:r>
            <a:r>
              <a:rPr lang="en-US" sz="2400" dirty="0">
                <a:solidFill>
                  <a:srgbClr val="008000"/>
                </a:solidFill>
                <a:latin typeface="RobotoMono-Regular"/>
              </a:rPr>
              <a:t>open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(filename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‘r'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as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f: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d = 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json.load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(f) </a:t>
            </a:r>
            <a:endParaRPr lang="ar-SA" sz="2400" dirty="0">
              <a:solidFill>
                <a:srgbClr val="000000"/>
              </a:solidFill>
              <a:latin typeface="Roboto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31331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12" grpId="0"/>
      <p:bldP spid="38" grpId="0"/>
      <p:bldP spid="44" grpId="0"/>
      <p:bldP spid="45" grpId="0"/>
      <p:bldP spid="14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F66C6759-DA9A-4ADB-B821-67BA978D4353}"/>
              </a:ext>
            </a:extLst>
          </p:cNvPr>
          <p:cNvSpPr/>
          <p:nvPr/>
        </p:nvSpPr>
        <p:spPr>
          <a:xfrm>
            <a:off x="213831" y="487047"/>
            <a:ext cx="11262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rgbClr val="000000"/>
                </a:solidFill>
                <a:latin typeface="RobotoMono-Regular"/>
              </a:rPr>
              <a:t>أمر فتح ملف للكتابة والكتابة باستخدام </a:t>
            </a:r>
            <a:r>
              <a:rPr lang="en-US" sz="28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ar-SA" sz="28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2800" b="1" dirty="0">
                <a:solidFill>
                  <a:srgbClr val="000000"/>
                </a:solidFill>
                <a:latin typeface="RobotoMono-Regular"/>
              </a:rPr>
              <a:t>كالتالي: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A70B9C-EC1D-4F23-BEC2-85B176813FDC}"/>
              </a:ext>
            </a:extLst>
          </p:cNvPr>
          <p:cNvSpPr/>
          <p:nvPr/>
        </p:nvSpPr>
        <p:spPr>
          <a:xfrm>
            <a:off x="656900" y="492915"/>
            <a:ext cx="68148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'G:/a'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'w'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as f: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f.write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'hello'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3E00AF-E4EE-48E2-8447-F5C5BDD928D4}"/>
              </a:ext>
            </a:extLst>
          </p:cNvPr>
          <p:cNvSpPr/>
          <p:nvPr/>
        </p:nvSpPr>
        <p:spPr>
          <a:xfrm>
            <a:off x="256682" y="1427624"/>
            <a:ext cx="112624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28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ar-SA" sz="28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2800" dirty="0">
                <a:solidFill>
                  <a:srgbClr val="000000"/>
                </a:solidFill>
                <a:latin typeface="RobotoMono-Regular"/>
              </a:rPr>
              <a:t>تقوم باغلاق الملف بعد الانتهاء من امر القراءة او الكتابة، و </a:t>
            </a:r>
            <a:r>
              <a:rPr lang="en-US" sz="2800" dirty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ar-SA" sz="2800" dirty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2800" dirty="0">
                <a:solidFill>
                  <a:srgbClr val="000000"/>
                </a:solidFill>
                <a:latin typeface="RobotoMono-Regular"/>
              </a:rPr>
              <a:t>تستخدم لفتح ملف للكتابة و</a:t>
            </a:r>
            <a:r>
              <a:rPr lang="ar-SA" sz="2800" dirty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تاخذ معاملين مسار الملف و 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‘w’</a:t>
            </a:r>
            <a:r>
              <a:rPr lang="ar-SA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ترمز إلى ان الملف للكتابة، السطر التاني للكتابة في الملف باستخدام الدالة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 حيث 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ar-SA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هي القيمة المراد كتابتها.</a:t>
            </a:r>
            <a:endParaRPr lang="ar-SA" sz="2800" dirty="0">
              <a:latin typeface="RobotoMono-Regular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C4E15F-7F3B-4101-9D2A-EDDB31ED9FFB}"/>
              </a:ext>
            </a:extLst>
          </p:cNvPr>
          <p:cNvSpPr/>
          <p:nvPr/>
        </p:nvSpPr>
        <p:spPr>
          <a:xfrm>
            <a:off x="159588" y="2858799"/>
            <a:ext cx="11262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rgbClr val="000000"/>
                </a:solidFill>
                <a:latin typeface="RobotoMono-Regular"/>
              </a:rPr>
              <a:t>أمر فتح ملف للكتابة وكتابة اكثر من سطر كالتالي: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0EDE2C-CE56-4AF8-9E53-5CD51C07A6C4}"/>
              </a:ext>
            </a:extLst>
          </p:cNvPr>
          <p:cNvSpPr/>
          <p:nvPr/>
        </p:nvSpPr>
        <p:spPr>
          <a:xfrm>
            <a:off x="700748" y="3242110"/>
            <a:ext cx="102886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'G:/a'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'w'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as f: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f.write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'hello’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'\n’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'my name is Ahmed'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A966DE-AAA7-4771-9C60-424E297EA9CC}"/>
              </a:ext>
            </a:extLst>
          </p:cNvPr>
          <p:cNvSpPr/>
          <p:nvPr/>
        </p:nvSpPr>
        <p:spPr>
          <a:xfrm>
            <a:off x="656900" y="4280666"/>
            <a:ext cx="74823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'myfile.txt'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'w'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as f: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f.write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"Line 1"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f.write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"Line 2"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f.write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"Line 3"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f.write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"Line 4"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D14962D-C4EC-4740-8BC5-3F631C26D85D}"/>
              </a:ext>
            </a:extLst>
          </p:cNvPr>
          <p:cNvSpPr/>
          <p:nvPr/>
        </p:nvSpPr>
        <p:spPr>
          <a:xfrm>
            <a:off x="159587" y="4271564"/>
            <a:ext cx="11262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rgbClr val="000000"/>
                </a:solidFill>
                <a:latin typeface="RobotoMono-Regular"/>
              </a:rPr>
              <a:t>اكثر من امر كتابة كالتالي:</a:t>
            </a:r>
          </a:p>
        </p:txBody>
      </p:sp>
    </p:spTree>
    <p:extLst>
      <p:ext uri="{BB962C8B-B14F-4D97-AF65-F5344CB8AC3E}">
        <p14:creationId xmlns:p14="http://schemas.microsoft.com/office/powerpoint/2010/main" val="1378247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34" grpId="0"/>
      <p:bldP spid="48" grpId="0"/>
      <p:bldP spid="49" grpId="0"/>
      <p:bldP spid="50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B765F327-3B8B-4B1E-BE13-FD7E2294568F}"/>
              </a:ext>
            </a:extLst>
          </p:cNvPr>
          <p:cNvSpPr/>
          <p:nvPr/>
        </p:nvSpPr>
        <p:spPr>
          <a:xfrm>
            <a:off x="159588" y="458040"/>
            <a:ext cx="11262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rgbClr val="000000"/>
                </a:solidFill>
                <a:latin typeface="RobotoMono-Regular"/>
              </a:rPr>
              <a:t>أمر فتح ملف للقراءة كالتالي: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72A7621-19D6-4EAF-A12E-60734313A18B}"/>
              </a:ext>
            </a:extLst>
          </p:cNvPr>
          <p:cNvSpPr/>
          <p:nvPr/>
        </p:nvSpPr>
        <p:spPr>
          <a:xfrm>
            <a:off x="769951" y="948996"/>
            <a:ext cx="68148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'G:/a’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‘r'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as f: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x=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f.read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F2C23B2-7C8C-4FEF-91EF-E8AA8458B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966529"/>
              </p:ext>
            </p:extLst>
          </p:nvPr>
        </p:nvGraphicFramePr>
        <p:xfrm>
          <a:off x="1882790" y="2054363"/>
          <a:ext cx="7292741" cy="3381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920">
                  <a:extLst>
                    <a:ext uri="{9D8B030D-6E8A-4147-A177-3AD203B41FA5}">
                      <a16:colId xmlns:a16="http://schemas.microsoft.com/office/drawing/2014/main" val="1029790863"/>
                    </a:ext>
                  </a:extLst>
                </a:gridCol>
                <a:gridCol w="867103">
                  <a:extLst>
                    <a:ext uri="{9D8B030D-6E8A-4147-A177-3AD203B41FA5}">
                      <a16:colId xmlns:a16="http://schemas.microsoft.com/office/drawing/2014/main" val="4007238706"/>
                    </a:ext>
                  </a:extLst>
                </a:gridCol>
                <a:gridCol w="882869">
                  <a:extLst>
                    <a:ext uri="{9D8B030D-6E8A-4147-A177-3AD203B41FA5}">
                      <a16:colId xmlns:a16="http://schemas.microsoft.com/office/drawing/2014/main" val="648004368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150867408"/>
                    </a:ext>
                  </a:extLst>
                </a:gridCol>
                <a:gridCol w="945931">
                  <a:extLst>
                    <a:ext uri="{9D8B030D-6E8A-4147-A177-3AD203B41FA5}">
                      <a16:colId xmlns:a16="http://schemas.microsoft.com/office/drawing/2014/main" val="746590749"/>
                    </a:ext>
                  </a:extLst>
                </a:gridCol>
                <a:gridCol w="882869">
                  <a:extLst>
                    <a:ext uri="{9D8B030D-6E8A-4147-A177-3AD203B41FA5}">
                      <a16:colId xmlns:a16="http://schemas.microsoft.com/office/drawing/2014/main" val="3736072553"/>
                    </a:ext>
                  </a:extLst>
                </a:gridCol>
                <a:gridCol w="1773056">
                  <a:extLst>
                    <a:ext uri="{9D8B030D-6E8A-4147-A177-3AD203B41FA5}">
                      <a16:colId xmlns:a16="http://schemas.microsoft.com/office/drawing/2014/main" val="1814740236"/>
                    </a:ext>
                  </a:extLst>
                </a:gridCol>
              </a:tblGrid>
              <a:tr h="676386">
                <a:tc>
                  <a:txBody>
                    <a:bodyPr/>
                    <a:lstStyle/>
                    <a:p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90398"/>
                  </a:ext>
                </a:extLst>
              </a:tr>
              <a:tr h="676386">
                <a:tc>
                  <a:txBody>
                    <a:bodyPr/>
                    <a:lstStyle/>
                    <a:p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✔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✘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✔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✘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✔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2800" dirty="0">
                          <a:cs typeface="+mn-cs"/>
                        </a:rPr>
                        <a:t>قراءة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95050"/>
                  </a:ext>
                </a:extLst>
              </a:tr>
              <a:tr h="676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✘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✔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✔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✔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✔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✔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2800" dirty="0">
                          <a:cs typeface="+mn-cs"/>
                        </a:rPr>
                        <a:t>كتابة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550562"/>
                  </a:ext>
                </a:extLst>
              </a:tr>
              <a:tr h="676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✘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✘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✔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✔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✔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✔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2800" dirty="0">
                          <a:cs typeface="+mn-cs"/>
                        </a:rPr>
                        <a:t>انشاء الملف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675180"/>
                  </a:ext>
                </a:extLst>
              </a:tr>
              <a:tr h="676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✘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✘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✔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✔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✘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✘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2800" dirty="0">
                          <a:cs typeface="+mn-cs"/>
                        </a:rPr>
                        <a:t>اغلاق الملف</a:t>
                      </a:r>
                      <a:endParaRPr lang="en-US" sz="2800" dirty="0"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39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060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C4F88E3-6A10-4C55-8983-CD938C9CA764}"/>
              </a:ext>
            </a:extLst>
          </p:cNvPr>
          <p:cNvSpPr/>
          <p:nvPr/>
        </p:nvSpPr>
        <p:spPr>
          <a:xfrm>
            <a:off x="159588" y="458040"/>
            <a:ext cx="11262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rgbClr val="000000"/>
                </a:solidFill>
                <a:latin typeface="RobotoMono-Regular"/>
              </a:rPr>
              <a:t>أمر فتح ملف للقراءة وقراءة سطر سطر كالتالي: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9FAF5F-DA66-4671-BA5E-231F5CEE6568}"/>
              </a:ext>
            </a:extLst>
          </p:cNvPr>
          <p:cNvSpPr/>
          <p:nvPr/>
        </p:nvSpPr>
        <p:spPr>
          <a:xfrm>
            <a:off x="769951" y="948996"/>
            <a:ext cx="68148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'G:/a’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‘r'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as f: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x=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f.readline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BA32446-B79F-4032-8B1E-4B064414F71B}"/>
              </a:ext>
            </a:extLst>
          </p:cNvPr>
          <p:cNvSpPr/>
          <p:nvPr/>
        </p:nvSpPr>
        <p:spPr>
          <a:xfrm>
            <a:off x="281113" y="1809135"/>
            <a:ext cx="11262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rgbClr val="000000"/>
                </a:solidFill>
                <a:latin typeface="RobotoMono-Regular"/>
              </a:rPr>
              <a:t>لطباعة الاسطر كالتالي: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F99B29-6CC9-4E96-845D-608DFC9DC567}"/>
              </a:ext>
            </a:extLst>
          </p:cNvPr>
          <p:cNvSpPr/>
          <p:nvPr/>
        </p:nvSpPr>
        <p:spPr>
          <a:xfrm>
            <a:off x="769951" y="2150292"/>
            <a:ext cx="68148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(x)):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"Line "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+ ": " + line)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010F653-EAEB-4C95-BC19-606753265EF2}"/>
              </a:ext>
            </a:extLst>
          </p:cNvPr>
          <p:cNvSpPr/>
          <p:nvPr/>
        </p:nvSpPr>
        <p:spPr>
          <a:xfrm>
            <a:off x="351832" y="3160230"/>
            <a:ext cx="11262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dirty="0">
                <a:solidFill>
                  <a:srgbClr val="000000"/>
                </a:solidFill>
                <a:latin typeface="RobotoMono-Regular"/>
              </a:rPr>
              <a:t>كلمة 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lang="ar-SA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تطبع كما هي و 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 تحدد رقم السطر و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 محتوى السطر.</a:t>
            </a:r>
            <a:endParaRPr lang="ar-SA" sz="2800" dirty="0">
              <a:latin typeface="RobotoMono-Regular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61C58B-7F2B-4267-B5A8-86C50D9CC4FD}"/>
              </a:ext>
            </a:extLst>
          </p:cNvPr>
          <p:cNvSpPr/>
          <p:nvPr/>
        </p:nvSpPr>
        <p:spPr>
          <a:xfrm>
            <a:off x="159588" y="3820497"/>
            <a:ext cx="11262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rgbClr val="000000"/>
                </a:solidFill>
                <a:latin typeface="RobotoMono-Regular"/>
              </a:rPr>
              <a:t>أمر فتح ملف للكتابة وتشفيره بشفرة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utf-8</a:t>
            </a:r>
            <a:r>
              <a:rPr lang="ar-SA" sz="2800" dirty="0"/>
              <a:t> </a:t>
            </a:r>
            <a:r>
              <a:rPr lang="ar-SA" sz="2800" b="1" dirty="0">
                <a:solidFill>
                  <a:srgbClr val="000000"/>
                </a:solidFill>
                <a:latin typeface="RobotoMono-Regular"/>
              </a:rPr>
              <a:t>كالتالي: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9FEAEA-285A-44D0-8103-128522F54F0A}"/>
              </a:ext>
            </a:extLst>
          </p:cNvPr>
          <p:cNvSpPr/>
          <p:nvPr/>
        </p:nvSpPr>
        <p:spPr>
          <a:xfrm>
            <a:off x="700748" y="4203808"/>
            <a:ext cx="102886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'G:/a'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‘w’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encoding=</a:t>
            </a:r>
            <a:r>
              <a:rPr lang="en-US" sz="2800" dirty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'utf-8'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as f: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f.write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'hello’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'\n’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'my name is Ahmed'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84564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6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28709CB-5B6E-49F1-9BAE-23A8FCFF9118}"/>
              </a:ext>
            </a:extLst>
          </p:cNvPr>
          <p:cNvSpPr/>
          <p:nvPr/>
        </p:nvSpPr>
        <p:spPr>
          <a:xfrm>
            <a:off x="497921" y="1279919"/>
            <a:ext cx="107532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f = </a:t>
            </a:r>
            <a:r>
              <a:rPr lang="fr-FR" sz="2800" dirty="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", "w") </a:t>
            </a:r>
          </a:p>
          <a:p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f.write</a:t>
            </a:r>
            <a:r>
              <a:rPr lang="fr-FR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(« </a:t>
            </a:r>
            <a:r>
              <a:rPr lang="fr-FR" sz="28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  <a:r>
              <a:rPr lang="fr-FR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Dongola\n </a:t>
            </a:r>
            <a:r>
              <a:rPr lang="fr-FR" sz="28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</a:t>
            </a:r>
            <a:r>
              <a:rPr lang="fr-FR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computer science\n"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f.write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 The first program</a:t>
            </a:r>
            <a:r>
              <a:rPr lang="fr-FR" sz="28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\n Write </a:t>
            </a:r>
            <a:r>
              <a:rPr lang="fr-FR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file\n"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f.</a:t>
            </a:r>
            <a:r>
              <a:rPr lang="fr-FR" sz="2800" dirty="0" err="1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AFC253E-D6ED-41E0-87D9-966564113EB2}"/>
              </a:ext>
            </a:extLst>
          </p:cNvPr>
          <p:cNvSpPr/>
          <p:nvPr/>
        </p:nvSpPr>
        <p:spPr>
          <a:xfrm>
            <a:off x="285754" y="568570"/>
            <a:ext cx="11262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rgbClr val="000000"/>
                </a:solidFill>
                <a:latin typeface="RobotoMono-Regular"/>
              </a:rPr>
              <a:t>أمر فتح ملف للكتابة</a:t>
            </a:r>
            <a:r>
              <a:rPr lang="en-US" sz="2800" b="1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ar-SA" sz="2800" b="1" dirty="0">
                <a:solidFill>
                  <a:srgbClr val="000000"/>
                </a:solidFill>
                <a:latin typeface="RobotoMono-Regular"/>
              </a:rPr>
              <a:t>كالتالي:</a:t>
            </a:r>
          </a:p>
        </p:txBody>
      </p:sp>
    </p:spTree>
    <p:extLst>
      <p:ext uri="{BB962C8B-B14F-4D97-AF65-F5344CB8AC3E}">
        <p14:creationId xmlns:p14="http://schemas.microsoft.com/office/powerpoint/2010/main" val="574682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42300</TotalTime>
  <Words>597</Words>
  <Application>Microsoft Office PowerPoint</Application>
  <PresentationFormat>Widescreen</PresentationFormat>
  <Paragraphs>117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Quicksand-Bold</vt:lpstr>
      <vt:lpstr>RobotoMono-Bold</vt:lpstr>
      <vt:lpstr>RobotoMono-Italic</vt:lpstr>
      <vt:lpstr>RobotoMono-Regular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0912322780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ALMOIZ OSHI </dc:creator>
  <cp:lastModifiedBy>hamim</cp:lastModifiedBy>
  <cp:revision>335</cp:revision>
  <cp:lastPrinted>2019-11-11T08:06:52Z</cp:lastPrinted>
  <dcterms:created xsi:type="dcterms:W3CDTF">2019-10-05T18:29:37Z</dcterms:created>
  <dcterms:modified xsi:type="dcterms:W3CDTF">2025-02-10T06:01:02Z</dcterms:modified>
</cp:coreProperties>
</file>