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5"/>
  </p:notesMasterIdLst>
  <p:handoutMasterIdLst>
    <p:handoutMasterId r:id="rId16"/>
  </p:handoutMasterIdLst>
  <p:sldIdLst>
    <p:sldId id="270" r:id="rId2"/>
    <p:sldId id="308" r:id="rId3"/>
    <p:sldId id="314" r:id="rId4"/>
    <p:sldId id="317" r:id="rId5"/>
    <p:sldId id="318" r:id="rId6"/>
    <p:sldId id="319" r:id="rId7"/>
    <p:sldId id="320" r:id="rId8"/>
    <p:sldId id="321" r:id="rId9"/>
    <p:sldId id="324" r:id="rId10"/>
    <p:sldId id="322" r:id="rId11"/>
    <p:sldId id="323" r:id="rId12"/>
    <p:sldId id="315" r:id="rId13"/>
    <p:sldId id="316" r:id="rId14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782"/>
    <a:srgbClr val="134567"/>
    <a:srgbClr val="3333CC"/>
    <a:srgbClr val="1C6194"/>
    <a:srgbClr val="FF3300"/>
    <a:srgbClr val="FF0066"/>
    <a:srgbClr val="FFE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19/08/1446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518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2780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7559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493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775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2EC9E-D0C4-447B-A596-3A3FBB980A76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95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199586" y="4308226"/>
            <a:ext cx="584935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واجهة المستخدم الرسومية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السابعة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مثال برنامج لرسم الشكلين التاليين: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412508" y="147431"/>
            <a:ext cx="112624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2800" dirty="0">
                <a:latin typeface="RobotoMono-Regular"/>
              </a:rPr>
              <a:t>from </a:t>
            </a:r>
            <a:r>
              <a:rPr lang="en-US" sz="2800" dirty="0" err="1">
                <a:latin typeface="RobotoMono-Regular"/>
              </a:rPr>
              <a:t>tkinter</a:t>
            </a:r>
            <a:r>
              <a:rPr lang="en-US" sz="2800" dirty="0">
                <a:latin typeface="RobotoMono-Regular"/>
              </a:rPr>
              <a:t> import *</a:t>
            </a:r>
          </a:p>
          <a:p>
            <a:pPr rtl="1"/>
            <a:r>
              <a:rPr lang="en-US" sz="2800" dirty="0">
                <a:latin typeface="RobotoMono-Regular"/>
              </a:rPr>
              <a:t>def </a:t>
            </a:r>
            <a:r>
              <a:rPr lang="en-US" sz="2800" dirty="0" err="1">
                <a:latin typeface="RobotoMono-Regular"/>
              </a:rPr>
              <a:t>cercle</a:t>
            </a:r>
            <a:r>
              <a:rPr lang="en-US" sz="2800" dirty="0">
                <a:latin typeface="RobotoMono-Regular"/>
              </a:rPr>
              <a:t>(x, y, r, </a:t>
            </a:r>
            <a:r>
              <a:rPr lang="en-US" sz="2800" dirty="0" err="1">
                <a:latin typeface="RobotoMono-Regular"/>
              </a:rPr>
              <a:t>coul</a:t>
            </a:r>
            <a:r>
              <a:rPr lang="en-US" sz="2800" dirty="0">
                <a:latin typeface="RobotoMono-Regular"/>
              </a:rPr>
              <a:t> ='black’):</a:t>
            </a:r>
          </a:p>
          <a:p>
            <a:pPr rtl="1"/>
            <a:r>
              <a:rPr lang="en-US" sz="2800" dirty="0">
                <a:latin typeface="RobotoMono-Regular"/>
              </a:rPr>
              <a:t>      </a:t>
            </a:r>
            <a:r>
              <a:rPr lang="en-US" sz="2800" dirty="0" err="1">
                <a:latin typeface="RobotoMono-Regular"/>
              </a:rPr>
              <a:t>can.create_oval</a:t>
            </a:r>
            <a:r>
              <a:rPr lang="en-US" sz="2800" dirty="0">
                <a:latin typeface="RobotoMono-Regular"/>
              </a:rPr>
              <a:t>(x-r, y-r, </a:t>
            </a:r>
            <a:r>
              <a:rPr lang="en-US" sz="2800" dirty="0" err="1">
                <a:latin typeface="RobotoMono-Regular"/>
              </a:rPr>
              <a:t>x+r</a:t>
            </a:r>
            <a:r>
              <a:rPr lang="en-US" sz="2800" dirty="0">
                <a:latin typeface="RobotoMono-Regular"/>
              </a:rPr>
              <a:t>, </a:t>
            </a:r>
            <a:r>
              <a:rPr lang="en-US" sz="2800" dirty="0" err="1">
                <a:latin typeface="RobotoMono-Regular"/>
              </a:rPr>
              <a:t>y+r</a:t>
            </a:r>
            <a:r>
              <a:rPr lang="en-US" sz="2800" dirty="0">
                <a:latin typeface="RobotoMono-Regular"/>
              </a:rPr>
              <a:t>, outline=</a:t>
            </a:r>
            <a:r>
              <a:rPr lang="en-US" sz="2800" dirty="0" err="1">
                <a:latin typeface="RobotoMono-Regular"/>
              </a:rPr>
              <a:t>coul</a:t>
            </a:r>
            <a:r>
              <a:rPr lang="en-US" sz="2800" dirty="0">
                <a:latin typeface="RobotoMono-Regular"/>
              </a:rPr>
              <a:t>)</a:t>
            </a:r>
          </a:p>
          <a:p>
            <a:pPr rtl="1"/>
            <a:r>
              <a:rPr lang="en-US" sz="2800" dirty="0">
                <a:latin typeface="RobotoMono-Regular"/>
              </a:rPr>
              <a:t>def figure_1():</a:t>
            </a:r>
          </a:p>
          <a:p>
            <a:pPr rtl="1"/>
            <a:r>
              <a:rPr lang="en-US" sz="2800" dirty="0">
                <a:latin typeface="RobotoMono-Regular"/>
              </a:rPr>
              <a:t>   "</a:t>
            </a:r>
            <a:r>
              <a:rPr lang="en-US" sz="2800" dirty="0" err="1">
                <a:latin typeface="RobotoMono-Regular"/>
              </a:rPr>
              <a:t>dessiner</a:t>
            </a:r>
            <a:r>
              <a:rPr lang="en-US" sz="2800" dirty="0">
                <a:latin typeface="RobotoMono-Regular"/>
              </a:rPr>
              <a:t> </a:t>
            </a:r>
            <a:r>
              <a:rPr lang="en-US" sz="2800" dirty="0" err="1">
                <a:latin typeface="RobotoMono-Regular"/>
              </a:rPr>
              <a:t>une</a:t>
            </a:r>
            <a:r>
              <a:rPr lang="en-US" sz="2800" dirty="0">
                <a:latin typeface="RobotoMono-Regular"/>
              </a:rPr>
              <a:t> </a:t>
            </a:r>
            <a:r>
              <a:rPr lang="en-US" sz="2800" dirty="0" err="1">
                <a:latin typeface="RobotoMono-Regular"/>
              </a:rPr>
              <a:t>cible</a:t>
            </a:r>
            <a:r>
              <a:rPr lang="en-US" sz="2800" dirty="0">
                <a:latin typeface="RobotoMono-Regular"/>
              </a:rPr>
              <a:t>"   </a:t>
            </a:r>
            <a:r>
              <a:rPr lang="ar-SA" sz="2800" dirty="0">
                <a:latin typeface="RobotoMono-Regular"/>
              </a:rPr>
              <a:t>أحذف أولا أي رسم سابق</a:t>
            </a:r>
            <a:r>
              <a:rPr lang="en-US" sz="2800" dirty="0">
                <a:latin typeface="RobotoMono-Regular"/>
              </a:rPr>
              <a:t>     #  </a:t>
            </a:r>
            <a:r>
              <a:rPr lang="ar-SA" sz="2800" dirty="0">
                <a:latin typeface="RobotoMono-Regular"/>
              </a:rPr>
              <a:t> </a:t>
            </a: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 </a:t>
            </a:r>
            <a:r>
              <a:rPr lang="en-US" sz="2800" dirty="0" err="1">
                <a:latin typeface="RobotoMono-Regular"/>
              </a:rPr>
              <a:t>can.delete</a:t>
            </a:r>
            <a:r>
              <a:rPr lang="en-US" sz="2800" dirty="0">
                <a:latin typeface="RobotoMono-Regular"/>
              </a:rPr>
              <a:t>(ALL)</a:t>
            </a:r>
          </a:p>
          <a:p>
            <a:pPr rtl="1"/>
            <a:r>
              <a:rPr lang="ar-SA" sz="2800" dirty="0">
                <a:latin typeface="RobotoMono-Regular"/>
              </a:rPr>
              <a:t>أرسم خطين (أفقي وعمودي) </a:t>
            </a:r>
            <a:r>
              <a:rPr lang="en-US" sz="2800" dirty="0">
                <a:latin typeface="RobotoMono-Regular"/>
              </a:rPr>
              <a:t>    #</a:t>
            </a:r>
            <a:endParaRPr lang="ar-SA" sz="2800" dirty="0">
              <a:latin typeface="RobotoMono-Regular"/>
            </a:endParaRP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</a:t>
            </a:r>
            <a:r>
              <a:rPr lang="en-US" sz="2800" dirty="0" err="1">
                <a:latin typeface="RobotoMono-Regular"/>
              </a:rPr>
              <a:t>can.create_line</a:t>
            </a:r>
            <a:r>
              <a:rPr lang="en-US" sz="2800" dirty="0">
                <a:latin typeface="RobotoMono-Regular"/>
              </a:rPr>
              <a:t>(100, 0, 100, 200, fill ='blue')</a:t>
            </a:r>
          </a:p>
          <a:p>
            <a:pPr rtl="1"/>
            <a:r>
              <a:rPr lang="en-US" sz="2800" dirty="0">
                <a:latin typeface="RobotoMono-Regular"/>
              </a:rPr>
              <a:t>    </a:t>
            </a:r>
            <a:r>
              <a:rPr lang="en-US" sz="2800" dirty="0" err="1">
                <a:latin typeface="RobotoMono-Regular"/>
              </a:rPr>
              <a:t>can.create_line</a:t>
            </a:r>
            <a:r>
              <a:rPr lang="en-US" sz="2800" dirty="0">
                <a:latin typeface="RobotoMono-Regular"/>
              </a:rPr>
              <a:t>(0, 100, 200, 100, fill ='blue')</a:t>
            </a:r>
          </a:p>
          <a:p>
            <a:pPr rtl="1"/>
            <a:r>
              <a:rPr lang="ar-SA" sz="2800" dirty="0">
                <a:latin typeface="RobotoMono-Regular"/>
              </a:rPr>
              <a:t>أرسم عدة دوائر متحدة المركز</a:t>
            </a:r>
            <a:r>
              <a:rPr lang="en-US" sz="2800" dirty="0">
                <a:latin typeface="RobotoMono-Regular"/>
              </a:rPr>
              <a:t>    #</a:t>
            </a:r>
            <a:r>
              <a:rPr lang="ar-SA" sz="2800" dirty="0">
                <a:latin typeface="RobotoMono-Regular"/>
              </a:rPr>
              <a:t> </a:t>
            </a:r>
          </a:p>
          <a:p>
            <a:pPr rtl="1"/>
            <a:r>
              <a:rPr lang="ar-SA" sz="2800" dirty="0">
                <a:latin typeface="RobotoMono-Regular"/>
              </a:rPr>
              <a:t>   </a:t>
            </a:r>
            <a:r>
              <a:rPr lang="en-US" sz="2800" dirty="0">
                <a:latin typeface="RobotoMono-Regular"/>
              </a:rPr>
              <a:t>    rayon = 15</a:t>
            </a:r>
          </a:p>
          <a:p>
            <a:pPr rtl="1"/>
            <a:r>
              <a:rPr lang="en-US" sz="2800" dirty="0">
                <a:latin typeface="RobotoMono-Regular"/>
              </a:rPr>
              <a:t>    while rayon &lt; 100:</a:t>
            </a:r>
          </a:p>
          <a:p>
            <a:pPr rtl="1"/>
            <a:r>
              <a:rPr lang="en-US" sz="2800" dirty="0">
                <a:latin typeface="RobotoMono-Regular"/>
              </a:rPr>
              <a:t>           </a:t>
            </a:r>
            <a:r>
              <a:rPr lang="en-US" sz="2800" dirty="0" err="1">
                <a:latin typeface="RobotoMono-Regular"/>
              </a:rPr>
              <a:t>cercle</a:t>
            </a:r>
            <a:r>
              <a:rPr lang="en-US" sz="2800" dirty="0">
                <a:latin typeface="RobotoMono-Regular"/>
              </a:rPr>
              <a:t>(100, 100, rayon)</a:t>
            </a:r>
          </a:p>
          <a:p>
            <a:pPr rtl="1"/>
            <a:r>
              <a:rPr lang="en-US" sz="2800" dirty="0">
                <a:latin typeface="RobotoMono-Regular"/>
              </a:rPr>
              <a:t>           rayon += 15</a:t>
            </a:r>
            <a:endParaRPr lang="en-US" sz="2400" dirty="0">
              <a:latin typeface="Roboto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993049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1B499-A8D9-4668-982E-F9492888D837}"/>
              </a:ext>
            </a:extLst>
          </p:cNvPr>
          <p:cNvSpPr/>
          <p:nvPr/>
        </p:nvSpPr>
        <p:spPr>
          <a:xfrm>
            <a:off x="497921" y="288243"/>
            <a:ext cx="1087211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 figure_2():</a:t>
            </a:r>
          </a:p>
          <a:p>
            <a:r>
              <a:rPr lang="en-US" sz="2000" dirty="0"/>
              <a:t>  "</a:t>
            </a:r>
            <a:r>
              <a:rPr lang="en-US" sz="2000" dirty="0" err="1"/>
              <a:t>dessiner</a:t>
            </a:r>
            <a:r>
              <a:rPr lang="en-US" sz="2000" dirty="0"/>
              <a:t> un visage </a:t>
            </a:r>
            <a:r>
              <a:rPr lang="en-US" sz="2000" dirty="0" err="1"/>
              <a:t>simplifié</a:t>
            </a:r>
            <a:r>
              <a:rPr lang="en-US" sz="2000" dirty="0"/>
              <a:t>"</a:t>
            </a:r>
          </a:p>
          <a:p>
            <a:r>
              <a:rPr lang="en-US" sz="2000" dirty="0"/>
              <a:t># </a:t>
            </a:r>
            <a:r>
              <a:rPr lang="en-US" sz="2000" dirty="0" err="1"/>
              <a:t>أحذف</a:t>
            </a:r>
            <a:r>
              <a:rPr lang="en-US" sz="2000" dirty="0"/>
              <a:t> </a:t>
            </a:r>
            <a:r>
              <a:rPr lang="en-US" sz="2000" dirty="0" err="1"/>
              <a:t>أولا</a:t>
            </a:r>
            <a:r>
              <a:rPr lang="en-US" sz="2000" dirty="0"/>
              <a:t> </a:t>
            </a:r>
            <a:r>
              <a:rPr lang="en-US" sz="2000" dirty="0" err="1"/>
              <a:t>أي</a:t>
            </a:r>
            <a:r>
              <a:rPr lang="en-US" sz="2000" dirty="0"/>
              <a:t> </a:t>
            </a:r>
            <a:r>
              <a:rPr lang="en-US" sz="2000" dirty="0" err="1"/>
              <a:t>رسم</a:t>
            </a:r>
            <a:r>
              <a:rPr lang="en-US" sz="2000" dirty="0"/>
              <a:t> </a:t>
            </a:r>
            <a:r>
              <a:rPr lang="en-US" sz="2000" dirty="0" err="1"/>
              <a:t>سابق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can.delete</a:t>
            </a:r>
            <a:r>
              <a:rPr lang="en-US" sz="2000" dirty="0"/>
              <a:t>(ALL)</a:t>
            </a:r>
          </a:p>
          <a:p>
            <a:r>
              <a:rPr lang="en-US" sz="2000" dirty="0"/>
              <a:t>#</a:t>
            </a:r>
            <a:r>
              <a:rPr lang="en-US" sz="2000" dirty="0" err="1"/>
              <a:t>خصائص</a:t>
            </a:r>
            <a:r>
              <a:rPr lang="en-US" sz="2000" dirty="0"/>
              <a:t> </a:t>
            </a:r>
            <a:r>
              <a:rPr lang="en-US" sz="2000" dirty="0" err="1"/>
              <a:t>كل</a:t>
            </a:r>
            <a:r>
              <a:rPr lang="en-US" sz="2000" dirty="0"/>
              <a:t> </a:t>
            </a:r>
            <a:r>
              <a:rPr lang="en-US" sz="2000" dirty="0" err="1"/>
              <a:t>دائرة</a:t>
            </a:r>
            <a:r>
              <a:rPr lang="en-US" sz="2000" dirty="0"/>
              <a:t>  </a:t>
            </a:r>
            <a:r>
              <a:rPr lang="en-US" sz="2000" dirty="0" err="1"/>
              <a:t>موضوعة</a:t>
            </a:r>
            <a:r>
              <a:rPr lang="en-US" sz="2000" dirty="0"/>
              <a:t> </a:t>
            </a:r>
            <a:r>
              <a:rPr lang="en-US" sz="2000" dirty="0" err="1"/>
              <a:t>في</a:t>
            </a:r>
            <a:r>
              <a:rPr lang="en-US" sz="2000" dirty="0"/>
              <a:t> </a:t>
            </a:r>
            <a:r>
              <a:rPr lang="en-US" sz="2000" dirty="0" err="1"/>
              <a:t>قائمة</a:t>
            </a:r>
            <a:r>
              <a:rPr lang="en-US" sz="2000" dirty="0"/>
              <a:t> </a:t>
            </a:r>
            <a:r>
              <a:rPr lang="en-US" sz="2000" dirty="0" err="1"/>
              <a:t>من</a:t>
            </a:r>
            <a:r>
              <a:rPr lang="en-US" sz="2000" dirty="0"/>
              <a:t> </a:t>
            </a:r>
            <a:r>
              <a:rPr lang="en-US" sz="2000" dirty="0" err="1"/>
              <a:t>القوائم</a:t>
            </a:r>
            <a:r>
              <a:rPr lang="en-US" sz="2000" dirty="0"/>
              <a:t> </a:t>
            </a:r>
          </a:p>
          <a:p>
            <a:r>
              <a:rPr lang="en-US" sz="2000" dirty="0"/>
              <a:t>  cc =[[100, 100, 80, 'red'], # </a:t>
            </a:r>
            <a:r>
              <a:rPr lang="en-US" sz="2000" dirty="0" err="1"/>
              <a:t>الوجع</a:t>
            </a:r>
            <a:endParaRPr lang="en-US" sz="2000" dirty="0"/>
          </a:p>
          <a:p>
            <a:r>
              <a:rPr lang="en-US" sz="2000" dirty="0"/>
              <a:t>  [70, 70, 15, 'blue'], # </a:t>
            </a:r>
            <a:r>
              <a:rPr lang="en-US" sz="2000" dirty="0" err="1"/>
              <a:t>العينان</a:t>
            </a:r>
            <a:endParaRPr lang="en-US" sz="2000" dirty="0"/>
          </a:p>
          <a:p>
            <a:r>
              <a:rPr lang="en-US" sz="2000" dirty="0"/>
              <a:t>  [130, 70, 15, 'blue'],</a:t>
            </a:r>
          </a:p>
          <a:p>
            <a:r>
              <a:rPr lang="en-US" sz="2000" dirty="0"/>
              <a:t>  [70, 70, 5, 'black'],</a:t>
            </a:r>
          </a:p>
          <a:p>
            <a:r>
              <a:rPr lang="en-US" sz="2000" dirty="0"/>
              <a:t>  [130, 70, 5, 'black'],</a:t>
            </a:r>
          </a:p>
          <a:p>
            <a:r>
              <a:rPr lang="en-US" sz="2000" dirty="0"/>
              <a:t>  [44, 115, 20, 'red'], # </a:t>
            </a:r>
            <a:r>
              <a:rPr lang="en-US" sz="2000" dirty="0" err="1"/>
              <a:t>الخدان</a:t>
            </a:r>
            <a:endParaRPr lang="en-US" sz="2000" dirty="0"/>
          </a:p>
          <a:p>
            <a:r>
              <a:rPr lang="en-US" sz="2000" dirty="0"/>
              <a:t>  [156, 115, 20, 'red'],</a:t>
            </a:r>
          </a:p>
          <a:p>
            <a:r>
              <a:rPr lang="en-US" sz="2000" dirty="0"/>
              <a:t>  [100, 95, 15, 'purple'], # </a:t>
            </a:r>
            <a:r>
              <a:rPr lang="en-US" sz="2000" dirty="0" err="1"/>
              <a:t>النف</a:t>
            </a:r>
            <a:endParaRPr lang="en-US" sz="2000" dirty="0"/>
          </a:p>
          <a:p>
            <a:r>
              <a:rPr lang="en-US" sz="2000" dirty="0"/>
              <a:t>  [100, 145, 30, 'purple']] # </a:t>
            </a:r>
            <a:r>
              <a:rPr lang="en-US" sz="2000" dirty="0" err="1"/>
              <a:t>الفم</a:t>
            </a:r>
            <a:endParaRPr lang="en-US" sz="2000" dirty="0"/>
          </a:p>
          <a:p>
            <a:r>
              <a:rPr lang="en-US" sz="2000" dirty="0"/>
              <a:t># </a:t>
            </a:r>
            <a:r>
              <a:rPr lang="en-US" sz="2000" dirty="0" err="1"/>
              <a:t>يتم</a:t>
            </a:r>
            <a:r>
              <a:rPr lang="en-US" sz="2000" dirty="0"/>
              <a:t> </a:t>
            </a:r>
            <a:r>
              <a:rPr lang="en-US" sz="2000" dirty="0" err="1"/>
              <a:t>رسم</a:t>
            </a:r>
            <a:r>
              <a:rPr lang="en-US" sz="2000" dirty="0"/>
              <a:t> </a:t>
            </a:r>
            <a:r>
              <a:rPr lang="en-US" sz="2000" dirty="0" err="1"/>
              <a:t>جميع</a:t>
            </a:r>
            <a:r>
              <a:rPr lang="en-US" sz="2000" dirty="0"/>
              <a:t> </a:t>
            </a:r>
            <a:r>
              <a:rPr lang="en-US" sz="2000" dirty="0" err="1"/>
              <a:t>الدوائر</a:t>
            </a:r>
            <a:r>
              <a:rPr lang="en-US" sz="2000" dirty="0"/>
              <a:t> </a:t>
            </a:r>
            <a:r>
              <a:rPr lang="en-US" sz="2000" dirty="0" err="1"/>
              <a:t>بمساعدة</a:t>
            </a:r>
            <a:r>
              <a:rPr lang="en-US" sz="2000" dirty="0"/>
              <a:t> </a:t>
            </a:r>
            <a:r>
              <a:rPr lang="en-US" sz="2000" dirty="0" err="1"/>
              <a:t>حلقة</a:t>
            </a:r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</a:t>
            </a:r>
            <a:r>
              <a:rPr lang="en-US" sz="2000" dirty="0"/>
              <a:t> =0</a:t>
            </a:r>
          </a:p>
          <a:p>
            <a:r>
              <a:rPr lang="en-US" sz="2000" dirty="0"/>
              <a:t>  while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len</a:t>
            </a:r>
            <a:r>
              <a:rPr lang="en-US" sz="2000" dirty="0"/>
              <a:t>(cc): # </a:t>
            </a:r>
            <a:r>
              <a:rPr lang="en-US" sz="2000" dirty="0" err="1"/>
              <a:t>تدوير</a:t>
            </a:r>
            <a:r>
              <a:rPr lang="en-US" sz="2000" dirty="0"/>
              <a:t> </a:t>
            </a:r>
            <a:r>
              <a:rPr lang="en-US" sz="2000" dirty="0" err="1"/>
              <a:t>الحلقة</a:t>
            </a:r>
            <a:endParaRPr lang="en-US" sz="2000" dirty="0"/>
          </a:p>
          <a:p>
            <a:r>
              <a:rPr lang="en-US" sz="2000" dirty="0"/>
              <a:t>     el = cc[</a:t>
            </a:r>
            <a:r>
              <a:rPr lang="en-US" sz="2000" dirty="0" err="1"/>
              <a:t>i</a:t>
            </a:r>
            <a:r>
              <a:rPr lang="en-US" sz="2000" dirty="0"/>
              <a:t>] # </a:t>
            </a:r>
            <a:r>
              <a:rPr lang="en-US" sz="2000" dirty="0" err="1"/>
              <a:t>كل</a:t>
            </a:r>
            <a:r>
              <a:rPr lang="en-US" sz="2000" dirty="0"/>
              <a:t> </a:t>
            </a:r>
            <a:r>
              <a:rPr lang="en-US" sz="2000" dirty="0" err="1"/>
              <a:t>عنصر</a:t>
            </a:r>
            <a:r>
              <a:rPr lang="en-US" sz="2000" dirty="0"/>
              <a:t> </a:t>
            </a:r>
            <a:r>
              <a:rPr lang="en-US" sz="2000" dirty="0" err="1"/>
              <a:t>هو</a:t>
            </a:r>
            <a:r>
              <a:rPr lang="en-US" sz="2000" dirty="0"/>
              <a:t> </a:t>
            </a:r>
            <a:r>
              <a:rPr lang="en-US" sz="2000" dirty="0" err="1"/>
              <a:t>في</a:t>
            </a:r>
            <a:r>
              <a:rPr lang="en-US" sz="2000" dirty="0"/>
              <a:t> </a:t>
            </a:r>
            <a:r>
              <a:rPr lang="en-US" sz="2000" dirty="0" err="1"/>
              <a:t>حد</a:t>
            </a:r>
            <a:r>
              <a:rPr lang="en-US" sz="2000" dirty="0"/>
              <a:t> </a:t>
            </a:r>
            <a:r>
              <a:rPr lang="en-US" sz="2000" dirty="0" err="1"/>
              <a:t>ذاته</a:t>
            </a:r>
            <a:r>
              <a:rPr lang="en-US" sz="2000" dirty="0"/>
              <a:t> </a:t>
            </a:r>
            <a:r>
              <a:rPr lang="en-US" sz="2000" dirty="0" err="1"/>
              <a:t>قائمة</a:t>
            </a:r>
            <a:endParaRPr lang="en-US" sz="2000" dirty="0"/>
          </a:p>
          <a:p>
            <a:r>
              <a:rPr lang="en-US" sz="2000" dirty="0"/>
              <a:t>     </a:t>
            </a:r>
            <a:r>
              <a:rPr lang="en-US" sz="2000" dirty="0" err="1"/>
              <a:t>cercle</a:t>
            </a:r>
            <a:r>
              <a:rPr lang="en-US" sz="2000" dirty="0"/>
              <a:t>(el[0], el[1], el[2], el[3])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i</a:t>
            </a:r>
            <a:r>
              <a:rPr lang="en-US" sz="2000" dirty="0"/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193420759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1B499-A8D9-4668-982E-F9492888D837}"/>
              </a:ext>
            </a:extLst>
          </p:cNvPr>
          <p:cNvSpPr/>
          <p:nvPr/>
        </p:nvSpPr>
        <p:spPr>
          <a:xfrm>
            <a:off x="497921" y="288243"/>
            <a:ext cx="108721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/>
              <a:t>############ : البرنامج الرئيسي #####</a:t>
            </a:r>
          </a:p>
          <a:p>
            <a:r>
              <a:rPr lang="en-US" sz="2800" dirty="0"/>
              <a:t>fen = Tk()</a:t>
            </a:r>
          </a:p>
          <a:p>
            <a:r>
              <a:rPr lang="en-US" sz="2800" dirty="0"/>
              <a:t>can = Canvas(fen, width =200, height =200, </a:t>
            </a:r>
            <a:r>
              <a:rPr lang="en-US" sz="2800" dirty="0" err="1"/>
              <a:t>bg</a:t>
            </a:r>
            <a:r>
              <a:rPr lang="en-US" sz="2800" dirty="0"/>
              <a:t> ='ivory')</a:t>
            </a:r>
          </a:p>
          <a:p>
            <a:r>
              <a:rPr lang="en-US" sz="2800" dirty="0" err="1"/>
              <a:t>can.pack</a:t>
            </a:r>
            <a:r>
              <a:rPr lang="en-US" sz="2800" dirty="0"/>
              <a:t>(side =TOP, </a:t>
            </a:r>
            <a:r>
              <a:rPr lang="en-US" sz="2800" dirty="0" err="1"/>
              <a:t>padx</a:t>
            </a:r>
            <a:r>
              <a:rPr lang="en-US" sz="2800" dirty="0"/>
              <a:t> =5, </a:t>
            </a:r>
            <a:r>
              <a:rPr lang="en-US" sz="2800" dirty="0" err="1"/>
              <a:t>pady</a:t>
            </a:r>
            <a:r>
              <a:rPr lang="en-US" sz="2800" dirty="0"/>
              <a:t> =5)</a:t>
            </a:r>
          </a:p>
          <a:p>
            <a:r>
              <a:rPr lang="en-US" sz="2800" dirty="0"/>
              <a:t>b1 = Button(fen, text ='dessin 1', command =figure_1)</a:t>
            </a:r>
          </a:p>
          <a:p>
            <a:r>
              <a:rPr lang="en-US" sz="2800" dirty="0"/>
              <a:t>b1.pack(side =LEFT, </a:t>
            </a:r>
            <a:r>
              <a:rPr lang="en-US" sz="2800" dirty="0" err="1"/>
              <a:t>padx</a:t>
            </a:r>
            <a:r>
              <a:rPr lang="en-US" sz="2800" dirty="0"/>
              <a:t> =3, </a:t>
            </a:r>
            <a:r>
              <a:rPr lang="en-US" sz="2800" dirty="0" err="1"/>
              <a:t>pady</a:t>
            </a:r>
            <a:r>
              <a:rPr lang="en-US" sz="2800" dirty="0"/>
              <a:t> =3)</a:t>
            </a:r>
          </a:p>
          <a:p>
            <a:r>
              <a:rPr lang="en-US" sz="2800" dirty="0"/>
              <a:t>b2 = Button(fen, text ='dessin 2', command =figure_2)</a:t>
            </a:r>
          </a:p>
          <a:p>
            <a:r>
              <a:rPr lang="en-US" sz="2800" dirty="0"/>
              <a:t>b2.pack(side =RIGHT, </a:t>
            </a:r>
            <a:r>
              <a:rPr lang="en-US" sz="2800" dirty="0" err="1"/>
              <a:t>padx</a:t>
            </a:r>
            <a:r>
              <a:rPr lang="en-US" sz="2800" dirty="0"/>
              <a:t> =3, </a:t>
            </a:r>
            <a:r>
              <a:rPr lang="en-US" sz="2800" dirty="0" err="1"/>
              <a:t>pady</a:t>
            </a:r>
            <a:r>
              <a:rPr lang="en-US" sz="2800" dirty="0"/>
              <a:t> =3)</a:t>
            </a:r>
          </a:p>
          <a:p>
            <a:r>
              <a:rPr lang="en-US" sz="2800" dirty="0" err="1"/>
              <a:t>fen.mainloop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1497852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EA024-8A1C-48EB-BD6B-280E16CF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22" y="420599"/>
            <a:ext cx="4217931" cy="51360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4AA29E-469D-4BA9-AE79-EF8B72F509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152" y="420599"/>
            <a:ext cx="4217930" cy="52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7838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C8F06D0-8ED8-41A1-8B3A-93F3FF49115E}"/>
              </a:ext>
            </a:extLst>
          </p:cNvPr>
          <p:cNvSpPr/>
          <p:nvPr/>
        </p:nvSpPr>
        <p:spPr>
          <a:xfrm>
            <a:off x="761501" y="369781"/>
            <a:ext cx="10807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واجهة المستخدم الرسومية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GUI</a:t>
            </a:r>
            <a:endParaRPr lang="ar-SA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icksand-Bold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301512" y="876632"/>
            <a:ext cx="112624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تعتبر مكتبة تكنتر من المكتبات الأكثر استخداما في لغة بايثون، وهناك عدة مكتبات رسومية أخرى مثل: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PyQT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،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Pygtk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.</a:t>
            </a:r>
            <a:endParaRPr lang="en-US" sz="2400" dirty="0">
              <a:solidFill>
                <a:srgbClr val="000000"/>
              </a:solidFill>
              <a:latin typeface="RobotoMono-Regular"/>
            </a:endParaRP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كما يمكن استخدام مكتبات الجافا.</a:t>
            </a:r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453912" y="2317862"/>
            <a:ext cx="1126246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Mono-Regular"/>
              </a:rPr>
              <a:t>مثال:</a:t>
            </a: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الخطوة الأولى تضمين المكتبة   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                                             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RobotoMono-Regular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tkinter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RobotoMono-Regular"/>
              </a:rPr>
              <a:t>import</a:t>
            </a:r>
            <a:r>
              <a:rPr lang="en-US" sz="2400" dirty="0">
                <a:solidFill>
                  <a:srgbClr val="7030A0"/>
                </a:solidFill>
                <a:latin typeface="RobotoMono-Regular"/>
              </a:rPr>
              <a:t>*</a:t>
            </a:r>
            <a:endParaRPr lang="ar-SA" sz="2400" dirty="0">
              <a:solidFill>
                <a:srgbClr val="7030A0"/>
              </a:solidFill>
              <a:latin typeface="RobotoMono-Regular"/>
            </a:endParaRPr>
          </a:p>
          <a:p>
            <a:pPr algn="r" rtl="1"/>
            <a:r>
              <a:rPr lang="ar-SA" sz="2400" dirty="0">
                <a:latin typeface="RobotoMono-Regular"/>
              </a:rPr>
              <a:t>إنشاء نافذة () </a:t>
            </a:r>
            <a:r>
              <a:rPr lang="en-US" sz="2400" dirty="0">
                <a:latin typeface="RobotoMono-Regular"/>
              </a:rPr>
              <a:t>Tk</a:t>
            </a:r>
            <a:r>
              <a:rPr lang="ar-SA" sz="2400" dirty="0">
                <a:latin typeface="RobotoMono-Regular"/>
              </a:rPr>
              <a:t> صنف في مكتبة </a:t>
            </a:r>
            <a:r>
              <a:rPr lang="en-US" sz="2400" dirty="0" err="1">
                <a:latin typeface="RobotoMono-Regular"/>
              </a:rPr>
              <a:t>tkinter</a:t>
            </a:r>
            <a:r>
              <a:rPr lang="ar-SA" sz="2400" dirty="0">
                <a:latin typeface="RobotoMono-Regular"/>
              </a:rPr>
              <a:t> يستخدم لتوليد أنواع مختلفة من النوافذ </a:t>
            </a:r>
            <a:r>
              <a:rPr lang="en-US" sz="2400" dirty="0">
                <a:latin typeface="RobotoMono-Regular"/>
              </a:rPr>
              <a:t>fen1=</a:t>
            </a:r>
            <a:r>
              <a:rPr lang="en-US" sz="2400" dirty="0" err="1">
                <a:latin typeface="RobotoMono-Regular"/>
              </a:rPr>
              <a:t>Tk</a:t>
            </a:r>
            <a:r>
              <a:rPr lang="en-US" sz="2400" dirty="0">
                <a:latin typeface="RobotoMono-Regular"/>
              </a:rPr>
              <a:t>()                    </a:t>
            </a:r>
          </a:p>
          <a:p>
            <a:pPr algn="r" rtl="1"/>
            <a:r>
              <a:rPr lang="ar-SA" sz="2400" dirty="0">
                <a:latin typeface="RobotoMono-Regular"/>
              </a:rPr>
              <a:t>اضافة كائن من نوع </a:t>
            </a:r>
            <a:r>
              <a:rPr lang="en-US" sz="2400" dirty="0">
                <a:latin typeface="RobotoMono-Regular"/>
              </a:rPr>
              <a:t>Label</a:t>
            </a:r>
            <a:r>
              <a:rPr lang="ar-SA" sz="2400" dirty="0">
                <a:latin typeface="RobotoMono-Regular"/>
              </a:rPr>
              <a:t> نص أو عنوان</a:t>
            </a:r>
            <a:r>
              <a:rPr lang="en-US" sz="2400" dirty="0">
                <a:latin typeface="RobotoMono-Regular"/>
              </a:rPr>
              <a:t>                 </a:t>
            </a:r>
            <a:r>
              <a:rPr lang="ar-SA" sz="2400" dirty="0">
                <a:latin typeface="RobotoMono-Regular"/>
              </a:rPr>
              <a:t> </a:t>
            </a:r>
            <a:r>
              <a:rPr lang="en-US" sz="2400" dirty="0">
                <a:latin typeface="RobotoMono-Regular"/>
              </a:rPr>
              <a:t>   tex1=Label(fen1, text=‘hello’ ,</a:t>
            </a:r>
            <a:r>
              <a:rPr lang="en-US" sz="2400" dirty="0" err="1">
                <a:latin typeface="RobotoMono-Regular"/>
              </a:rPr>
              <a:t>fg</a:t>
            </a:r>
            <a:r>
              <a:rPr lang="en-US" sz="2400" dirty="0">
                <a:latin typeface="RobotoMono-Regular"/>
              </a:rPr>
              <a:t>='red')</a:t>
            </a:r>
          </a:p>
          <a:p>
            <a:pPr algn="r" rtl="1"/>
            <a:r>
              <a:rPr lang="ar-SA" sz="2400" dirty="0">
                <a:latin typeface="RobotoMono-Regular"/>
              </a:rPr>
              <a:t>نلاحظ أن الكائن </a:t>
            </a:r>
            <a:r>
              <a:rPr lang="en-US" sz="2400" dirty="0">
                <a:latin typeface="RobotoMono-Regular"/>
              </a:rPr>
              <a:t>Label</a:t>
            </a:r>
            <a:r>
              <a:rPr lang="ar-SA" sz="2400" dirty="0">
                <a:latin typeface="RobotoMono-Regular"/>
              </a:rPr>
              <a:t> ثلاثة بارامترات:</a:t>
            </a:r>
          </a:p>
          <a:p>
            <a:pPr algn="r" rtl="1"/>
            <a:r>
              <a:rPr lang="ar-SA" sz="2400" dirty="0">
                <a:latin typeface="RobotoMono-Regular"/>
              </a:rPr>
              <a:t>البارامتر الأول اسم النافذة التي سيتم اضافة النص عليها.</a:t>
            </a:r>
          </a:p>
          <a:p>
            <a:pPr algn="r" rtl="1"/>
            <a:r>
              <a:rPr lang="ar-SA" sz="2400" dirty="0">
                <a:latin typeface="RobotoMono-Regular"/>
              </a:rPr>
              <a:t>البارامتر الثاني النص المراد عرضه.</a:t>
            </a:r>
          </a:p>
          <a:p>
            <a:pPr algn="r" rtl="1"/>
            <a:r>
              <a:rPr lang="ar-SA" sz="2400" dirty="0">
                <a:latin typeface="RobotoMono-Regular"/>
              </a:rPr>
              <a:t>البارامتر الثالث لون الخط.</a:t>
            </a:r>
          </a:p>
          <a:p>
            <a:pPr algn="r" rtl="1"/>
            <a:r>
              <a:rPr lang="ar-SA" sz="2400" dirty="0">
                <a:latin typeface="RobotoMono-Regular"/>
              </a:rPr>
              <a:t>يمكن اضافة خصائص أخرى مثل نوع الخط ولون الخلفية وغيرها.</a:t>
            </a:r>
          </a:p>
          <a:p>
            <a:pPr algn="r" rtl="1"/>
            <a:r>
              <a:rPr lang="ar-SA" sz="2400" dirty="0">
                <a:latin typeface="RobotoMono-Regular"/>
              </a:rPr>
              <a:t>الأمر </a:t>
            </a:r>
            <a:r>
              <a:rPr lang="en-US" sz="2400" dirty="0">
                <a:latin typeface="RobotoMono-Regular"/>
              </a:rPr>
              <a:t>pack()</a:t>
            </a:r>
            <a:r>
              <a:rPr lang="ar-SA" sz="2400" dirty="0">
                <a:latin typeface="RobotoMono-Regular"/>
              </a:rPr>
              <a:t> يجعل حجم الشاشة مناسب للكائنات الت عليه                                          </a:t>
            </a:r>
            <a:r>
              <a:rPr lang="en-US" sz="2400" dirty="0">
                <a:latin typeface="RobotoMono-Regular"/>
              </a:rPr>
              <a:t>tex1.pack()</a:t>
            </a:r>
            <a:endParaRPr lang="ar-SA" sz="2400" dirty="0">
              <a:latin typeface="RobotoMono-Regular"/>
            </a:endParaRPr>
          </a:p>
          <a:p>
            <a:pPr algn="r" rtl="1"/>
            <a:r>
              <a:rPr lang="ar-SA" sz="2400" dirty="0">
                <a:latin typeface="RobotoMono-Regular"/>
              </a:rPr>
              <a:t>اضافة زر                    </a:t>
            </a:r>
            <a:r>
              <a:rPr lang="en-US" sz="2400" dirty="0">
                <a:latin typeface="RobotoMono-Regular"/>
              </a:rPr>
              <a:t>bou1 = Button(fen1, text=’Quitter’, command = fen1.destroy)</a:t>
            </a:r>
          </a:p>
        </p:txBody>
      </p:sp>
    </p:spTree>
    <p:extLst>
      <p:ext uri="{BB962C8B-B14F-4D97-AF65-F5344CB8AC3E}">
        <p14:creationId xmlns:p14="http://schemas.microsoft.com/office/powerpoint/2010/main" val="16783208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7" name="Rectangle 35">
            <a:extLst>
              <a:ext uri="{FF2B5EF4-FFF2-40B4-BE49-F238E27FC236}">
                <a16:creationId xmlns:a16="http://schemas.microsoft.com/office/drawing/2014/main" id="{F9B3BD10-48D8-4BC1-92C8-E26C0E7E4EA9}"/>
              </a:ext>
            </a:extLst>
          </p:cNvPr>
          <p:cNvSpPr/>
          <p:nvPr/>
        </p:nvSpPr>
        <p:spPr>
          <a:xfrm>
            <a:off x="444262" y="213745"/>
            <a:ext cx="112624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Mono-Regular"/>
              </a:rPr>
              <a:t>مثال:</a:t>
            </a:r>
          </a:p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المثال كالتالي:</a:t>
            </a:r>
          </a:p>
          <a:p>
            <a:pPr rtl="1"/>
            <a:r>
              <a:rPr lang="en-US" sz="2400" dirty="0">
                <a:latin typeface="RobotoMono-Regular"/>
              </a:rPr>
              <a:t>from </a:t>
            </a:r>
            <a:r>
              <a:rPr lang="en-US" sz="2400" dirty="0" err="1">
                <a:latin typeface="RobotoMono-Regular"/>
              </a:rPr>
              <a:t>tkinter</a:t>
            </a:r>
            <a:r>
              <a:rPr lang="en-US" sz="2400" dirty="0">
                <a:latin typeface="RobotoMono-Regular"/>
              </a:rPr>
              <a:t> import*</a:t>
            </a:r>
          </a:p>
          <a:p>
            <a:pPr rtl="1"/>
            <a:r>
              <a:rPr lang="en-US" sz="2400" dirty="0">
                <a:latin typeface="RobotoMono-Regular"/>
              </a:rPr>
              <a:t>fn1=</a:t>
            </a:r>
            <a:r>
              <a:rPr lang="en-US" sz="2400" dirty="0" err="1">
                <a:latin typeface="RobotoMono-Regular"/>
              </a:rPr>
              <a:t>Tk</a:t>
            </a:r>
            <a:r>
              <a:rPr lang="en-US" sz="2400" dirty="0">
                <a:latin typeface="RobotoMono-Regular"/>
              </a:rPr>
              <a:t>()</a:t>
            </a:r>
          </a:p>
          <a:p>
            <a:r>
              <a:rPr lang="en-US" sz="2400" dirty="0">
                <a:latin typeface="RobotoMono-Regular"/>
              </a:rPr>
              <a:t>tex1=Label(fn1, text='</a:t>
            </a:r>
            <a:r>
              <a:rPr lang="ar-SA" sz="2400" dirty="0">
                <a:latin typeface="RobotoMono-Regular"/>
              </a:rPr>
              <a:t>‘مرحبا</a:t>
            </a:r>
            <a:r>
              <a:rPr lang="en-US" sz="2400" dirty="0">
                <a:latin typeface="RobotoMono-Regular"/>
              </a:rPr>
              <a:t>,</a:t>
            </a:r>
            <a:r>
              <a:rPr lang="en-US" sz="2400" dirty="0" err="1">
                <a:latin typeface="RobotoMono-Regular"/>
              </a:rPr>
              <a:t>fg</a:t>
            </a:r>
            <a:r>
              <a:rPr lang="en-US" sz="2400" dirty="0">
                <a:latin typeface="RobotoMono-Regular"/>
              </a:rPr>
              <a:t>='red')</a:t>
            </a:r>
          </a:p>
          <a:p>
            <a:pPr rtl="1"/>
            <a:r>
              <a:rPr lang="en-US" sz="2400" dirty="0">
                <a:latin typeface="RobotoMono-Regular"/>
              </a:rPr>
              <a:t>tex1.pack()</a:t>
            </a:r>
          </a:p>
          <a:p>
            <a:pPr rtl="1"/>
            <a:r>
              <a:rPr lang="en-US" sz="2400" dirty="0">
                <a:latin typeface="RobotoMono-Regular"/>
              </a:rPr>
              <a:t>bou1=Button(fn1,text=']</a:t>
            </a:r>
            <a:r>
              <a:rPr lang="en-US" sz="2400" dirty="0" err="1">
                <a:latin typeface="RobotoMono-Regular"/>
              </a:rPr>
              <a:t>o,g',command</a:t>
            </a:r>
            <a:r>
              <a:rPr lang="en-US" sz="2400" dirty="0">
                <a:latin typeface="RobotoMono-Regular"/>
              </a:rPr>
              <a:t>=fn1.destroy)</a:t>
            </a:r>
          </a:p>
          <a:p>
            <a:pPr rtl="1"/>
            <a:r>
              <a:rPr lang="en-US" sz="2400" dirty="0">
                <a:latin typeface="RobotoMono-Regular"/>
              </a:rPr>
              <a:t>bou1.pack()</a:t>
            </a:r>
          </a:p>
          <a:p>
            <a:pPr rtl="1"/>
            <a:r>
              <a:rPr lang="ar-SA" sz="2400" dirty="0">
                <a:latin typeface="RobotoMono-Regular"/>
              </a:rPr>
              <a:t>هذا السطر يستخدم لتنفيذ الأوامر السابقة                                              </a:t>
            </a:r>
            <a:r>
              <a:rPr lang="en-US" sz="2400" dirty="0">
                <a:latin typeface="RobotoMono-Regular"/>
              </a:rPr>
              <a:t>fn1.mainloop()</a:t>
            </a:r>
          </a:p>
        </p:txBody>
      </p:sp>
    </p:spTree>
    <p:extLst>
      <p:ext uri="{BB962C8B-B14F-4D97-AF65-F5344CB8AC3E}">
        <p14:creationId xmlns:p14="http://schemas.microsoft.com/office/powerpoint/2010/main" val="30959712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4" y="391538"/>
            <a:ext cx="10890106" cy="574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92988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62" y="290966"/>
            <a:ext cx="10049558" cy="2898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6" y="3297936"/>
            <a:ext cx="9990944" cy="249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00507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0" y="395798"/>
            <a:ext cx="10457989" cy="580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60021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2" y="222583"/>
            <a:ext cx="11067184" cy="248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2" y="2514108"/>
            <a:ext cx="11067184" cy="418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73640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88" y="248651"/>
            <a:ext cx="11329530" cy="522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5252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11149E-40DA-40FF-93D7-FF5B11F0F108}"/>
              </a:ext>
            </a:extLst>
          </p:cNvPr>
          <p:cNvSpPr/>
          <p:nvPr/>
        </p:nvSpPr>
        <p:spPr>
          <a:xfrm>
            <a:off x="2414468" y="2500314"/>
            <a:ext cx="63946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تابع الواجهات الرسومية</a:t>
            </a:r>
          </a:p>
        </p:txBody>
      </p:sp>
    </p:spTree>
    <p:extLst>
      <p:ext uri="{BB962C8B-B14F-4D97-AF65-F5344CB8AC3E}">
        <p14:creationId xmlns:p14="http://schemas.microsoft.com/office/powerpoint/2010/main" val="23432954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43167</TotalTime>
  <Words>711</Words>
  <Application>Microsoft Office PowerPoint</Application>
  <PresentationFormat>Widescreen</PresentationFormat>
  <Paragraphs>94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Quicksand-Bold</vt:lpstr>
      <vt:lpstr>RobotoMono-Regular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350</cp:revision>
  <cp:lastPrinted>2019-11-11T08:06:52Z</cp:lastPrinted>
  <dcterms:created xsi:type="dcterms:W3CDTF">2019-10-05T18:29:37Z</dcterms:created>
  <dcterms:modified xsi:type="dcterms:W3CDTF">2025-02-17T06:58:08Z</dcterms:modified>
</cp:coreProperties>
</file>