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71" r:id="rId10"/>
    <p:sldId id="270" r:id="rId11"/>
    <p:sldId id="263" r:id="rId12"/>
    <p:sldId id="264" r:id="rId13"/>
    <p:sldId id="265" r:id="rId14"/>
    <p:sldId id="266" r:id="rId15"/>
    <p:sldId id="268" r:id="rId16"/>
    <p:sldId id="269" r:id="rId17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2" d="100"/>
          <a:sy n="72" d="100"/>
        </p:scale>
        <p:origin x="-132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06/08/1446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06/08/1446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06/08/1446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06/08/1446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06/08/1446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06/08/1446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06/08/1446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06/08/1446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06/08/1446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06/08/1446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06/08/1446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06/08/1446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539552" y="3068960"/>
            <a:ext cx="7772400" cy="2478137"/>
          </a:xfrm>
        </p:spPr>
        <p:txBody>
          <a:bodyPr>
            <a:normAutofit fontScale="90000"/>
          </a:bodyPr>
          <a:lstStyle/>
          <a:p>
            <a:r>
              <a:rPr lang="ar-SA" b="1" smtClean="0"/>
              <a:t>قواعد </a:t>
            </a:r>
            <a:r>
              <a:rPr lang="ar-SA" b="1" dirty="0" smtClean="0"/>
              <a:t>البيانات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ar-SA" b="1" dirty="0" smtClean="0"/>
              <a:t>-</a:t>
            </a:r>
            <a:r>
              <a:rPr lang="ar-SA" b="1" dirty="0"/>
              <a:t>لغة الاستفسارات ( </a:t>
            </a:r>
            <a:r>
              <a:rPr lang="en-US" b="1" dirty="0"/>
              <a:t>SQL</a:t>
            </a:r>
            <a:r>
              <a:rPr lang="ar-SA" b="1" dirty="0"/>
              <a:t> )</a:t>
            </a:r>
            <a:br>
              <a:rPr lang="ar-SA" b="1" dirty="0"/>
            </a:br>
            <a:r>
              <a:rPr lang="ar-SA" dirty="0">
                <a:solidFill>
                  <a:srgbClr val="FF0000"/>
                </a:solidFill>
              </a:rPr>
              <a:t/>
            </a:r>
            <a:br>
              <a:rPr lang="ar-SA" dirty="0">
                <a:solidFill>
                  <a:srgbClr val="FF0000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4626"/>
          </a:xfrm>
        </p:spPr>
        <p:txBody>
          <a:bodyPr>
            <a:normAutofit/>
          </a:bodyPr>
          <a:lstStyle/>
          <a:p>
            <a:r>
              <a:rPr lang="ar-SA" dirty="0" smtClean="0"/>
              <a:t>لعرض هيكل الجدول (البناء الداخلي للجدول) نستخدم الأمر:</a:t>
            </a:r>
            <a:r>
              <a:rPr lang="en-US" dirty="0" smtClean="0"/>
              <a:t>						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en-US" dirty="0" smtClean="0"/>
              <a:t>				</a:t>
            </a:r>
            <a:r>
              <a:rPr lang="en-US" dirty="0" err="1" smtClean="0">
                <a:solidFill>
                  <a:srgbClr val="FF0000"/>
                </a:solidFill>
              </a:rPr>
              <a:t>desc</a:t>
            </a:r>
            <a:r>
              <a:rPr lang="en-US" dirty="0" smtClean="0"/>
              <a:t> – describe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>لعرض كل الجداول الموجودة :</a:t>
            </a:r>
            <a:r>
              <a:rPr lang="en-US" dirty="0" smtClean="0"/>
              <a:t>	                 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en-US" dirty="0" smtClean="0"/>
              <a:t>				select * from tab ;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>
            <a:normAutofit fontScale="90000"/>
          </a:bodyPr>
          <a:lstStyle/>
          <a:p>
            <a:pPr algn="r"/>
            <a:r>
              <a:rPr lang="ar-SA" u="sng" dirty="0" smtClean="0"/>
              <a:t>البداية مع جملة </a:t>
            </a:r>
            <a:r>
              <a:rPr lang="en-US" u="sng" dirty="0" smtClean="0">
                <a:solidFill>
                  <a:srgbClr val="FF0000"/>
                </a:solidFill>
              </a:rPr>
              <a:t>select</a:t>
            </a:r>
            <a:r>
              <a:rPr lang="ar-SA" u="sng" dirty="0" smtClean="0"/>
              <a:t> :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>الصيغة العامة:</a:t>
            </a:r>
            <a:br>
              <a:rPr lang="ar-SA" dirty="0" smtClean="0"/>
            </a:br>
            <a:r>
              <a:rPr lang="en-US" dirty="0" smtClean="0"/>
              <a:t> </a:t>
            </a:r>
            <a:r>
              <a:rPr lang="ar-SA" dirty="0" smtClean="0"/>
              <a:t>الحقل الأول</a:t>
            </a:r>
            <a:r>
              <a:rPr lang="en-US" dirty="0" smtClean="0"/>
              <a:t> </a:t>
            </a:r>
            <a:r>
              <a:rPr lang="ar-SA" sz="6000" b="1" dirty="0" smtClean="0">
                <a:solidFill>
                  <a:srgbClr val="FF0000"/>
                </a:solidFill>
              </a:rPr>
              <a:t>,</a:t>
            </a:r>
            <a:r>
              <a:rPr lang="ar-SA" dirty="0" smtClean="0"/>
              <a:t> الحقل الثاني</a:t>
            </a:r>
            <a:r>
              <a:rPr lang="en-US" b="1" dirty="0" smtClean="0"/>
              <a:t>SQL &gt;</a:t>
            </a:r>
            <a:r>
              <a:rPr lang="en-US" dirty="0" smtClean="0"/>
              <a:t> </a:t>
            </a:r>
            <a:r>
              <a:rPr lang="en-US" sz="4800" b="1" dirty="0" smtClean="0">
                <a:solidFill>
                  <a:srgbClr val="FF0000"/>
                </a:solidFill>
              </a:rPr>
              <a:t>select</a:t>
            </a:r>
            <a:r>
              <a:rPr lang="en-US" sz="4800" dirty="0" smtClean="0"/>
              <a:t>    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en-US" dirty="0" smtClean="0"/>
              <a:t>  </a:t>
            </a:r>
            <a:r>
              <a:rPr lang="en-US" sz="6000" dirty="0" smtClean="0">
                <a:solidFill>
                  <a:srgbClr val="FF0000"/>
                </a:solidFill>
              </a:rPr>
              <a:t>;</a:t>
            </a:r>
            <a:r>
              <a:rPr lang="ar-SA" dirty="0" smtClean="0"/>
              <a:t>اسم الجدول </a:t>
            </a:r>
            <a:r>
              <a:rPr lang="en-US" b="1" dirty="0" smtClean="0">
                <a:solidFill>
                  <a:srgbClr val="FF0000"/>
                </a:solidFill>
              </a:rPr>
              <a:t>from</a:t>
            </a:r>
            <a:r>
              <a:rPr lang="ar-SA" dirty="0" smtClean="0"/>
              <a:t> </a:t>
            </a:r>
            <a:r>
              <a:rPr lang="en-US" dirty="0" smtClean="0"/>
              <a:t> </a:t>
            </a:r>
            <a:r>
              <a:rPr lang="ar-SA" dirty="0" smtClean="0"/>
              <a:t/>
            </a:r>
            <a:br>
              <a:rPr lang="ar-SA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785794"/>
            <a:ext cx="867727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64396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8643966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857252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28604"/>
            <a:ext cx="871540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pPr algn="r"/>
            <a:r>
              <a:rPr lang="ar-SA" dirty="0" smtClean="0"/>
              <a:t>تعريف :</a:t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>  - قاعدة البيانات ؟</a:t>
            </a:r>
            <a:br>
              <a:rPr lang="ar-SA" dirty="0" smtClean="0"/>
            </a:br>
            <a:r>
              <a:rPr lang="ar-SA" dirty="0" smtClean="0"/>
              <a:t>  - برامج قواعد البيانات؟</a:t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endParaRPr lang="en-US" dirty="0"/>
          </a:p>
        </p:txBody>
      </p:sp>
      <p:sp>
        <p:nvSpPr>
          <p:cNvPr id="3" name="مستطيل مستدير الزوايا 2"/>
          <p:cNvSpPr/>
          <p:nvPr/>
        </p:nvSpPr>
        <p:spPr>
          <a:xfrm>
            <a:off x="1285852" y="4429132"/>
            <a:ext cx="6929486" cy="16430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3200" b="1" dirty="0" smtClean="0">
                <a:latin typeface="Simplified Arabic" pitchFamily="18" charset="-78"/>
                <a:cs typeface="Simplified Arabic" pitchFamily="18" charset="-78"/>
              </a:rPr>
              <a:t>جميع برامج نظم قواعد البيانات تشترك في لغة </a:t>
            </a:r>
            <a:r>
              <a:rPr lang="en-US" sz="3200" b="1" dirty="0" smtClean="0">
                <a:solidFill>
                  <a:srgbClr val="FF0000"/>
                </a:solidFill>
                <a:latin typeface="Simplified Arabic" pitchFamily="18" charset="-78"/>
                <a:cs typeface="Simplified Arabic" pitchFamily="18" charset="-78"/>
              </a:rPr>
              <a:t>SQL</a:t>
            </a:r>
            <a:endParaRPr lang="en-US" sz="3200" b="1" dirty="0">
              <a:solidFill>
                <a:srgbClr val="FF0000"/>
              </a:solidFill>
              <a:latin typeface="Simplified Arabic" pitchFamily="18" charset="-78"/>
              <a:cs typeface="Simplified Arabic" pitchFamily="18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>
            <a:normAutofit/>
          </a:bodyPr>
          <a:lstStyle/>
          <a:p>
            <a:pPr algn="r"/>
            <a:r>
              <a:rPr lang="ar-SA" dirty="0" smtClean="0"/>
              <a:t>تعريف :</a:t>
            </a:r>
            <a:br>
              <a:rPr lang="ar-SA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   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>- هي لغة قياسية من لغات الحاسب لدخول ومعالجة قواعد البيانات</a:t>
            </a:r>
            <a:br>
              <a:rPr lang="ar-SA" dirty="0" smtClean="0"/>
            </a:br>
            <a:r>
              <a:rPr lang="ar-SA" dirty="0" smtClean="0"/>
              <a:t>- أو مجموعة من الأوامر التي تحتاجها البرامج وكذلك المستخدمين للوصول إلى البيانات الموجودة في قاعدة البيانات </a:t>
            </a:r>
            <a:br>
              <a:rPr lang="ar-SA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4725998"/>
          </a:xfrm>
        </p:spPr>
        <p:txBody>
          <a:bodyPr/>
          <a:lstStyle/>
          <a:p>
            <a:pPr algn="r"/>
            <a:r>
              <a:rPr lang="ar-SA" dirty="0" smtClean="0"/>
              <a:t>تم تطوير اللغة من قبل شركة </a:t>
            </a:r>
            <a:r>
              <a:rPr lang="en-US" dirty="0" smtClean="0">
                <a:solidFill>
                  <a:srgbClr val="FF0000"/>
                </a:solidFill>
              </a:rPr>
              <a:t>IBM</a:t>
            </a:r>
            <a:r>
              <a:rPr lang="ar-SA" dirty="0" smtClean="0"/>
              <a:t> في منتصف السبعينات</a:t>
            </a:r>
            <a:br>
              <a:rPr lang="ar-SA" dirty="0" smtClean="0"/>
            </a:br>
            <a:r>
              <a:rPr lang="ar-SA" dirty="0" smtClean="0"/>
              <a:t>قامت شركة </a:t>
            </a:r>
            <a:r>
              <a:rPr lang="ar-SA" dirty="0" smtClean="0">
                <a:solidFill>
                  <a:srgbClr val="FF0000"/>
                </a:solidFill>
              </a:rPr>
              <a:t>أوراكل</a:t>
            </a:r>
            <a:r>
              <a:rPr lang="ar-SA" dirty="0" smtClean="0"/>
              <a:t> بتنزيل أول نسخة تجارية من لغة </a:t>
            </a:r>
            <a:r>
              <a:rPr lang="en-US" dirty="0" smtClean="0"/>
              <a:t>SQL </a:t>
            </a:r>
            <a:r>
              <a:rPr lang="ar-SA" dirty="0" smtClean="0"/>
              <a:t> سنة 1979م</a:t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en-US" dirty="0" smtClean="0"/>
              <a:t>*</a:t>
            </a:r>
            <a:r>
              <a:rPr lang="ar-SA" dirty="0" smtClean="0"/>
              <a:t>لغة </a:t>
            </a:r>
            <a:r>
              <a:rPr lang="en-US" dirty="0" smtClean="0"/>
              <a:t>SQL </a:t>
            </a:r>
            <a:r>
              <a:rPr lang="ar-SA" dirty="0" smtClean="0"/>
              <a:t>  لغة </a:t>
            </a:r>
            <a:r>
              <a:rPr lang="ar-SA" b="1" dirty="0" smtClean="0">
                <a:solidFill>
                  <a:srgbClr val="FF0000"/>
                </a:solidFill>
              </a:rPr>
              <a:t>غير</a:t>
            </a:r>
            <a:r>
              <a:rPr lang="ar-SA" b="1" dirty="0" smtClean="0"/>
              <a:t> </a:t>
            </a:r>
            <a:r>
              <a:rPr lang="ar-SA" b="1" dirty="0" smtClean="0">
                <a:solidFill>
                  <a:srgbClr val="FF0000"/>
                </a:solidFill>
              </a:rPr>
              <a:t>إجرائية</a:t>
            </a:r>
            <a:r>
              <a:rPr lang="ar-SA" b="1" dirty="0" smtClean="0"/>
              <a:t> </a:t>
            </a:r>
            <a:r>
              <a:rPr lang="ar-SA" sz="4000" b="1" dirty="0" smtClean="0"/>
              <a:t>( وضّح)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71472" y="1071546"/>
            <a:ext cx="8229600" cy="500066"/>
          </a:xfrm>
        </p:spPr>
        <p:txBody>
          <a:bodyPr>
            <a:normAutofit fontScale="90000"/>
          </a:bodyPr>
          <a:lstStyle/>
          <a:p>
            <a:pPr algn="r"/>
            <a:r>
              <a:rPr lang="ar-SA" sz="4000" dirty="0" smtClean="0"/>
              <a:t>تنقسم أوامر </a:t>
            </a:r>
            <a:r>
              <a:rPr lang="en-US" sz="4000" dirty="0" smtClean="0"/>
              <a:t>SQL </a:t>
            </a:r>
            <a:r>
              <a:rPr lang="ar-SA" sz="4000" dirty="0" smtClean="0"/>
              <a:t> إلى </a:t>
            </a:r>
            <a:r>
              <a:rPr lang="ar-SA" sz="4000" dirty="0" smtClean="0">
                <a:solidFill>
                  <a:srgbClr val="FF0000"/>
                </a:solidFill>
              </a:rPr>
              <a:t>ثلاثة</a:t>
            </a:r>
            <a:r>
              <a:rPr lang="ar-SA" sz="4000" dirty="0" smtClean="0"/>
              <a:t> أقسام :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821533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8858279" cy="600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50108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072494" cy="5072098"/>
          </a:xfrm>
        </p:spPr>
        <p:txBody>
          <a:bodyPr>
            <a:normAutofit fontScale="90000"/>
          </a:bodyPr>
          <a:lstStyle/>
          <a:p>
            <a:pPr algn="r"/>
            <a:r>
              <a:rPr lang="ar-SA" u="sng" dirty="0" smtClean="0"/>
              <a:t>بيئة </a:t>
            </a:r>
            <a:r>
              <a:rPr lang="en-US" u="sng" dirty="0" smtClean="0"/>
              <a:t>SQL * Plus </a:t>
            </a:r>
            <a:r>
              <a:rPr lang="ar-SA" u="sng" dirty="0" smtClean="0"/>
              <a:t/>
            </a:r>
            <a:br>
              <a:rPr lang="ar-SA" u="sng" dirty="0" smtClean="0"/>
            </a:br>
            <a:r>
              <a:rPr lang="ar-SA" u="sng" dirty="0" smtClean="0"/>
              <a:t/>
            </a:r>
            <a:br>
              <a:rPr lang="ar-SA" u="sng" dirty="0" smtClean="0"/>
            </a:br>
            <a:r>
              <a:rPr lang="ar-SA" dirty="0" smtClean="0"/>
              <a:t>اسم المستخدم: </a:t>
            </a:r>
            <a:r>
              <a:rPr lang="en-US" b="1" dirty="0" err="1" smtClean="0">
                <a:solidFill>
                  <a:srgbClr val="FF0000"/>
                </a:solidFill>
              </a:rPr>
              <a:t>scott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>كلمة المرور: </a:t>
            </a:r>
            <a:r>
              <a:rPr lang="en-US" b="1" dirty="0" smtClean="0">
                <a:solidFill>
                  <a:srgbClr val="FF0000"/>
                </a:solidFill>
              </a:rPr>
              <a:t>tiger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ar-SA" dirty="0" smtClean="0"/>
              <a:t>الجداول المستخدمة :</a:t>
            </a:r>
            <a:br>
              <a:rPr lang="ar-SA" dirty="0" smtClean="0"/>
            </a:br>
            <a:r>
              <a:rPr lang="en-US" dirty="0" err="1" smtClean="0"/>
              <a:t>emp</a:t>
            </a:r>
            <a:r>
              <a:rPr lang="en-US" dirty="0" smtClean="0"/>
              <a:t> – dept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1816"/>
          </a:xfrm>
        </p:spPr>
        <p:txBody>
          <a:bodyPr>
            <a:normAutofit/>
          </a:bodyPr>
          <a:lstStyle/>
          <a:p>
            <a:pPr algn="r"/>
            <a:r>
              <a:rPr lang="ar-SA" dirty="0" smtClean="0"/>
              <a:t>ملاحظات:</a:t>
            </a:r>
            <a:br>
              <a:rPr lang="ar-SA" dirty="0" smtClean="0"/>
            </a:br>
            <a:r>
              <a:rPr lang="ar-SA" dirty="0" smtClean="0"/>
              <a:t>* لغة </a:t>
            </a:r>
            <a:r>
              <a:rPr lang="en-US" dirty="0" smtClean="0"/>
              <a:t>SQL </a:t>
            </a:r>
            <a:r>
              <a:rPr lang="ar-SA" dirty="0" smtClean="0"/>
              <a:t> </a:t>
            </a:r>
            <a:r>
              <a:rPr lang="ar-SA" dirty="0" smtClean="0">
                <a:solidFill>
                  <a:srgbClr val="FF0000"/>
                </a:solidFill>
              </a:rPr>
              <a:t>غير حساسة </a:t>
            </a:r>
            <a:r>
              <a:rPr lang="ar-SA" dirty="0" smtClean="0"/>
              <a:t>لحالة الأحرف</a:t>
            </a:r>
            <a:br>
              <a:rPr lang="ar-SA" dirty="0" smtClean="0"/>
            </a:br>
            <a:r>
              <a:rPr lang="ar-SA" dirty="0" smtClean="0"/>
              <a:t>* تنتهي التعليمات  </a:t>
            </a:r>
            <a:r>
              <a:rPr lang="en-US" sz="6000" dirty="0" smtClean="0">
                <a:solidFill>
                  <a:srgbClr val="FF0000"/>
                </a:solidFill>
              </a:rPr>
              <a:t>;</a:t>
            </a:r>
            <a:r>
              <a:rPr lang="ar-SA" dirty="0" smtClean="0"/>
              <a:t> ويمكن كتابة التعليمة في أكتر من سطر</a:t>
            </a:r>
            <a:br>
              <a:rPr lang="ar-SA" dirty="0" smtClean="0"/>
            </a:br>
            <a:r>
              <a:rPr lang="ar-SA" dirty="0" smtClean="0"/>
              <a:t>* يفصل بين أسماء الحقول بالفاصلة </a:t>
            </a:r>
            <a:r>
              <a:rPr lang="ar-SA" sz="6000" b="1" dirty="0" smtClean="0">
                <a:solidFill>
                  <a:srgbClr val="FF0000"/>
                </a:solidFill>
              </a:rPr>
              <a:t>,</a:t>
            </a:r>
            <a:br>
              <a:rPr lang="ar-SA" sz="6000" b="1" dirty="0" smtClean="0">
                <a:solidFill>
                  <a:srgbClr val="FF0000"/>
                </a:solidFill>
              </a:rPr>
            </a:br>
            <a:r>
              <a:rPr lang="ar-SA" sz="4000" b="1" dirty="0" smtClean="0"/>
              <a:t>* </a:t>
            </a:r>
            <a:r>
              <a:rPr lang="ar-SA" sz="4000" dirty="0" smtClean="0"/>
              <a:t>يجب كتابة </a:t>
            </a:r>
            <a:r>
              <a:rPr lang="ar-SA" sz="4000" dirty="0" smtClean="0">
                <a:solidFill>
                  <a:srgbClr val="FF0000"/>
                </a:solidFill>
              </a:rPr>
              <a:t>البيانات</a:t>
            </a:r>
            <a:r>
              <a:rPr lang="ar-SA" sz="4000" dirty="0" smtClean="0"/>
              <a:t> بنفس الطريقة</a:t>
            </a:r>
            <a:r>
              <a:rPr lang="ar-SA" sz="4000" b="1" dirty="0" smtClean="0"/>
              <a:t/>
            </a:r>
            <a:br>
              <a:rPr lang="ar-SA" sz="4000" b="1" dirty="0" smtClean="0"/>
            </a:b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54</Words>
  <Application>Microsoft Office PowerPoint</Application>
  <PresentationFormat>عرض على الشاشة (3:4)‏</PresentationFormat>
  <Paragraphs>10</Paragraphs>
  <Slides>16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17" baseType="lpstr">
      <vt:lpstr>سمة Office</vt:lpstr>
      <vt:lpstr>قواعد البيانات -لغة الاستفسارات ( SQL )   </vt:lpstr>
      <vt:lpstr>تعريف :    - قاعدة البيانات ؟   - برامج قواعد البيانات؟    </vt:lpstr>
      <vt:lpstr>تعريف :  Structured Query Language    - هي لغة قياسية من لغات الحاسب لدخول ومعالجة قواعد البيانات - أو مجموعة من الأوامر التي تحتاجها البرامج وكذلك المستخدمين للوصول إلى البيانات الموجودة في قاعدة البيانات  </vt:lpstr>
      <vt:lpstr>تم تطوير اللغة من قبل شركة IBM في منتصف السبعينات قامت شركة أوراكل بتنزيل أول نسخة تجارية من لغة SQL  سنة 1979م  *لغة SQL   لغة غير إجرائية ( وضّح)</vt:lpstr>
      <vt:lpstr>تنقسم أوامر SQL  إلى ثلاثة أقسام :  </vt:lpstr>
      <vt:lpstr>عرض تقديمي في PowerPoint</vt:lpstr>
      <vt:lpstr>عرض تقديمي في PowerPoint</vt:lpstr>
      <vt:lpstr>بيئة SQL * Plus   اسم المستخدم: scott كلمة المرور: tiger الجداول المستخدمة : emp – dept  </vt:lpstr>
      <vt:lpstr>ملاحظات: * لغة SQL  غير حساسة لحالة الأحرف * تنتهي التعليمات  ; ويمكن كتابة التعليمة في أكتر من سطر * يفصل بين أسماء الحقول بالفاصلة , * يجب كتابة البيانات بنفس الطريقة </vt:lpstr>
      <vt:lpstr>لعرض هيكل الجدول (البناء الداخلي للجدول) نستخدم الأمر:           desc – describe لعرض كل الجداول الموجودة :                       select * from tab ; </vt:lpstr>
      <vt:lpstr>البداية مع جملة select :   الصيغة العامة:  الحقل الأول , الحقل الثانيSQL &gt; select       ;اسم الجدول from  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الرحيم جامعة دنقلا كلية علوم الحاسوب والتنمية البشرية قسم علوم الحاسوب الفصل الدراسي (الرابع تقنية – السادس علوم حاسوب)</dc:title>
  <dc:creator>dongolas</dc:creator>
  <cp:lastModifiedBy>Windows User</cp:lastModifiedBy>
  <cp:revision>48</cp:revision>
  <dcterms:created xsi:type="dcterms:W3CDTF">2016-03-29T02:57:17Z</dcterms:created>
  <dcterms:modified xsi:type="dcterms:W3CDTF">2025-02-05T07:38:03Z</dcterms:modified>
</cp:coreProperties>
</file>