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82" r:id="rId2"/>
    <p:sldId id="290" r:id="rId3"/>
    <p:sldId id="269" r:id="rId4"/>
    <p:sldId id="283" r:id="rId5"/>
    <p:sldId id="284" r:id="rId6"/>
    <p:sldId id="285" r:id="rId7"/>
    <p:sldId id="288" r:id="rId8"/>
    <p:sldId id="291" r:id="rId9"/>
    <p:sldId id="286" r:id="rId10"/>
    <p:sldId id="278" r:id="rId11"/>
    <p:sldId id="279" r:id="rId1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النمط المتوسط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نمط متوسط 1 - تميي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نمط فاتح 2 - تميي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نمط فاتح 2 - تميي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النمط الفات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نمط ذو سمات 2 - تميي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نمط ذو سمات 2 - تميي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نمط فاتح 1 - تميي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4DF7B4-69EB-44E5-8E4A-71D3804028D6}" type="datetimeFigureOut">
              <a:rPr lang="ar-SA" smtClean="0"/>
              <a:pPr/>
              <a:t>02/04/1444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A3E19F2-8F92-44C4-93CB-D3D1E2517B3B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4035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E19F2-8F92-44C4-93CB-D3D1E2517B3B}" type="slidenum">
              <a:rPr lang="ar-SA" smtClean="0"/>
              <a:pPr/>
              <a:t>1</a:t>
            </a:fld>
            <a:endParaRPr lang="ar-S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34CD1-0448-49FA-9181-9AF24B5BF1CA}" type="slidenum">
              <a:rPr lang="ar-SA" smtClean="0"/>
              <a:pPr/>
              <a:t>10</a:t>
            </a:fld>
            <a:endParaRPr lang="ar-S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C0CB-5EEA-4216-BEC1-C83218709007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E673-A6AF-4E14-86B8-35E82DC10D0A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3689-5029-4117-A627-A655F353A21A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7A5B-830A-47D5-BC79-B85D4C0BD3E5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4124-1B79-4CFA-9FE7-C1C1EA4F2680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CE47-5DBE-4C6E-9B6F-BFAB300DC14C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09F3-78E6-4057-A1CB-12EEE7FB19A3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1D6B-3C8D-4F12-A7DF-F43A630E58DA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3429-AE67-4FD8-9767-2B3A6BD3DEB6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F62-3FFC-448C-A2F8-C6F631D68488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6D30-D547-458D-9233-79189E368088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31FEB-CA21-4CC6-81AB-DA3118E07DF5}" type="datetime2">
              <a:rPr lang="en-US" smtClean="0"/>
              <a:pPr/>
              <a:t>Thursday, October 27, 2022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0349-9FED-4FF2-8BA1-854C352EFA20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ar-SA" b="1" dirty="0" smtClean="0">
                <a:cs typeface="Akhbar MT" pitchFamily="2" charset="-78"/>
              </a:rPr>
              <a:t>تطبيقات قواعد البيانات في الاعمال</a:t>
            </a:r>
            <a:br>
              <a:rPr lang="ar-SA" b="1" dirty="0" smtClean="0">
                <a:cs typeface="Akhbar MT" pitchFamily="2" charset="-78"/>
              </a:rPr>
            </a:br>
            <a:r>
              <a:rPr lang="en-US" b="1" dirty="0" smtClean="0">
                <a:cs typeface="Akhbar MT" pitchFamily="2" charset="-78"/>
              </a:rPr>
              <a:t>DDL</a:t>
            </a:r>
            <a:endParaRPr lang="ar-SA" b="1" dirty="0">
              <a:cs typeface="Akhbar MT" pitchFamily="2" charset="-78"/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107504" y="6021288"/>
            <a:ext cx="2088232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endParaRPr lang="ar-SA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صورة 9" descr="Screenshot_٢٠٢١١١٢٩_٠٦٢٣٠٧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482180"/>
            <a:ext cx="4680520" cy="3467100"/>
          </a:xfrm>
          <a:prstGeom prst="can">
            <a:avLst/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extrusionH="76200">
            <a:bevelT h="38100"/>
            <a:extrusionClr>
              <a:schemeClr val="bg1"/>
            </a:extrusionClr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970" y="2708920"/>
            <a:ext cx="623890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b="1" dirty="0" smtClean="0"/>
              <a:t>؟</a:t>
            </a:r>
            <a:endParaRPr lang="ar-SA" sz="9600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ar-SA" dirty="0" smtClean="0"/>
              <a:t>11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1549 -0.25717 C 0.10569 -0.25717 0.1791 -0.15009 0.1791 -0.01873 C 0.1791 0.11286 0.10569 0.21994 0.01549 0.21994 C -0.07484 0.21994 -0.14812 0.11286 -0.14812 -0.01873 C -0.14812 -0.15009 -0.07484 -0.25717 0.01549 -0.25717 Z " pathEditMode="relative" rAng="0" ptsTypes="fffff">
                                      <p:cBhvr>
                                        <p:cTn id="6" dur="3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/>
          <p:cNvSpPr txBox="1"/>
          <p:nvPr/>
        </p:nvSpPr>
        <p:spPr>
          <a:xfrm>
            <a:off x="2267744" y="2307077"/>
            <a:ext cx="479721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600" b="1" dirty="0" smtClean="0"/>
              <a:t>The End</a:t>
            </a:r>
            <a:endParaRPr lang="ar-SA" sz="9600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ar-SA" dirty="0" smtClean="0"/>
              <a:t>15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ar-SA" sz="6700" dirty="0" smtClean="0"/>
              <a:t>؟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4016" y="764704"/>
            <a:ext cx="8820472" cy="5904656"/>
          </a:xfr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Autofit/>
          </a:bodyPr>
          <a:lstStyle/>
          <a:p>
            <a:pPr marL="514350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ar-SA" sz="2800" b="1" dirty="0" smtClean="0"/>
              <a:t>الفرق </a:t>
            </a:r>
            <a:r>
              <a:rPr lang="ar-SA" sz="2800" b="1" dirty="0" smtClean="0"/>
              <a:t>بين </a:t>
            </a:r>
            <a:r>
              <a:rPr lang="en-US" sz="2800" b="1" dirty="0" smtClean="0"/>
              <a:t>varchar </a:t>
            </a:r>
            <a:r>
              <a:rPr lang="ar-SA" sz="2800" b="1" dirty="0" smtClean="0"/>
              <a:t> و </a:t>
            </a:r>
            <a:r>
              <a:rPr lang="en-US" sz="2800" b="1" dirty="0" smtClean="0"/>
              <a:t>varchar2</a:t>
            </a:r>
            <a:r>
              <a:rPr lang="ar-SA" sz="2800" b="1" dirty="0" smtClean="0"/>
              <a:t> ؟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endParaRPr lang="ar-SA" sz="2800" b="1" dirty="0" smtClean="0"/>
          </a:p>
        </p:txBody>
      </p:sp>
      <p:sp>
        <p:nvSpPr>
          <p:cNvPr id="5" name="مربع نص 4"/>
          <p:cNvSpPr txBox="1"/>
          <p:nvPr/>
        </p:nvSpPr>
        <p:spPr>
          <a:xfrm>
            <a:off x="426748" y="2852936"/>
            <a:ext cx="3720314" cy="5919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b="1" dirty="0" smtClean="0"/>
              <a:t>select*from student;</a:t>
            </a:r>
            <a:endParaRPr lang="ar-SA" sz="3200" b="1" dirty="0" smtClean="0"/>
          </a:p>
        </p:txBody>
      </p:sp>
      <p:sp>
        <p:nvSpPr>
          <p:cNvPr id="6" name="مربع نص 5"/>
          <p:cNvSpPr txBox="1"/>
          <p:nvPr/>
        </p:nvSpPr>
        <p:spPr>
          <a:xfrm>
            <a:off x="431684" y="3645024"/>
            <a:ext cx="3132204" cy="5919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/>
              <a:t>describe student;</a:t>
            </a:r>
            <a:endParaRPr lang="ar-SA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692696"/>
          </a:xfrm>
        </p:spPr>
        <p:txBody>
          <a:bodyPr>
            <a:noAutofit/>
          </a:bodyPr>
          <a:lstStyle/>
          <a:p>
            <a:r>
              <a:rPr lang="ar-SA" sz="5400" b="1" dirty="0" smtClean="0">
                <a:solidFill>
                  <a:srgbClr val="C00000"/>
                </a:solidFill>
              </a:rPr>
              <a:t>لغة تعريف البيانات</a:t>
            </a:r>
            <a:endParaRPr lang="ar-SA" sz="54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b="1" dirty="0" smtClean="0"/>
              <a:t>وتحتوي على ثلاثة أوامر وهي:</a:t>
            </a:r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 smtClean="0"/>
          </a:p>
          <a:p>
            <a:pPr>
              <a:buClr>
                <a:schemeClr val="bg1">
                  <a:lumMod val="65000"/>
                </a:schemeClr>
              </a:buClr>
              <a:buFont typeface="Wingdings" pitchFamily="2" charset="2"/>
              <a:buChar char="Ø"/>
            </a:pPr>
            <a:r>
              <a:rPr lang="ar-SA" b="1" dirty="0" smtClean="0"/>
              <a:t>حيث يقتصر عمل هذه الأوامر على الجداول وحقولها فقط دون التعرض للبيانات التي بداخل الجدول.</a:t>
            </a:r>
          </a:p>
          <a:p>
            <a:pPr>
              <a:buNone/>
            </a:pPr>
            <a:endParaRPr lang="ar-SA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/>
        </p:nvGraphicFramePr>
        <p:xfrm>
          <a:off x="1043607" y="1844824"/>
          <a:ext cx="7200801" cy="2523336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48302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0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4962"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الإستخدام</a:t>
                      </a:r>
                      <a:endParaRPr lang="ar-SA" sz="32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3200" b="1" dirty="0" smtClean="0"/>
                        <a:t>الأمر</a:t>
                      </a:r>
                      <a:endParaRPr lang="ar-SA" sz="32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182">
                <a:tc>
                  <a:txBody>
                    <a:bodyPr/>
                    <a:lstStyle/>
                    <a:p>
                      <a:pPr algn="r" rtl="1"/>
                      <a:r>
                        <a:rPr lang="ar-SA" sz="3200" b="1" dirty="0" smtClean="0"/>
                        <a:t>يستخدم</a:t>
                      </a:r>
                      <a:r>
                        <a:rPr lang="ar-SA" sz="3200" b="1" baseline="0" dirty="0" smtClean="0"/>
                        <a:t> لإنشاء جدول</a:t>
                      </a:r>
                      <a:endParaRPr lang="ar-SA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SA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r" rtl="1"/>
                      <a:r>
                        <a:rPr lang="ar-SA" sz="3200" b="1" dirty="0" smtClean="0"/>
                        <a:t>يستخدم لتعديل علي جدول موجود</a:t>
                      </a:r>
                      <a:endParaRPr lang="ar-SA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SA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r" rtl="1"/>
                      <a:r>
                        <a:rPr lang="ar-SA" sz="3200" b="1" dirty="0" smtClean="0"/>
                        <a:t>يستخدم لحذف جدول </a:t>
                      </a:r>
                      <a:endParaRPr lang="ar-SA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SA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مربع نص 5"/>
          <p:cNvSpPr txBox="1"/>
          <p:nvPr/>
        </p:nvSpPr>
        <p:spPr>
          <a:xfrm>
            <a:off x="995936" y="2497539"/>
            <a:ext cx="25679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/>
              <a:t>create table</a:t>
            </a:r>
            <a:endParaRPr lang="ar-SA" sz="3600" b="1" dirty="0" smtClean="0"/>
          </a:p>
        </p:txBody>
      </p:sp>
      <p:sp>
        <p:nvSpPr>
          <p:cNvPr id="7" name="مربع نص 6"/>
          <p:cNvSpPr txBox="1"/>
          <p:nvPr/>
        </p:nvSpPr>
        <p:spPr>
          <a:xfrm>
            <a:off x="899592" y="3133998"/>
            <a:ext cx="25679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/>
              <a:t>alter table</a:t>
            </a:r>
            <a:endParaRPr lang="ar-SA" sz="3600" b="1" dirty="0" smtClean="0"/>
          </a:p>
        </p:txBody>
      </p:sp>
      <p:sp>
        <p:nvSpPr>
          <p:cNvPr id="9" name="مربع نص 8"/>
          <p:cNvSpPr txBox="1"/>
          <p:nvPr/>
        </p:nvSpPr>
        <p:spPr>
          <a:xfrm>
            <a:off x="851920" y="3718773"/>
            <a:ext cx="25679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/>
              <a:t>drop table</a:t>
            </a:r>
            <a:endParaRPr lang="ar-SA" sz="3600" b="1" dirty="0" smtClean="0"/>
          </a:p>
        </p:txBody>
      </p:sp>
      <p:sp>
        <p:nvSpPr>
          <p:cNvPr id="10" name="عنصر نائب لرقم الشريحة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3</a:t>
            </a:fld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ar-SA" b="1" dirty="0" smtClean="0">
                <a:solidFill>
                  <a:srgbClr val="C00000"/>
                </a:solidFill>
              </a:rPr>
              <a:t>إنشاء جدول </a:t>
            </a:r>
            <a:r>
              <a:rPr lang="en-US" b="1" dirty="0" smtClean="0">
                <a:solidFill>
                  <a:srgbClr val="C00000"/>
                </a:solidFill>
              </a:rPr>
              <a:t>create table</a:t>
            </a: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6046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ar-SA" b="1" dirty="0" smtClean="0"/>
              <a:t>الصيغة العامة لإنشاء الجدول (</a:t>
            </a:r>
            <a:r>
              <a:rPr lang="en-US" b="1" dirty="0" smtClean="0"/>
              <a:t>create table syntax</a:t>
            </a:r>
            <a:r>
              <a:rPr lang="ar-SA" b="1" dirty="0" smtClean="0"/>
              <a:t>):</a:t>
            </a:r>
          </a:p>
          <a:p>
            <a:pPr>
              <a:buNone/>
            </a:pPr>
            <a:endParaRPr lang="ar-SA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323528" y="6448251"/>
            <a:ext cx="2133600" cy="365125"/>
          </a:xfrm>
        </p:spPr>
        <p:txBody>
          <a:bodyPr/>
          <a:lstStyle/>
          <a:p>
            <a:fld id="{67980349-9FED-4FF2-8BA1-854C352EFA20}" type="slidenum">
              <a:rPr lang="ar-SA" smtClean="0"/>
              <a:pPr/>
              <a:t>4</a:t>
            </a:fld>
            <a:endParaRPr lang="ar-SA" dirty="0"/>
          </a:p>
        </p:txBody>
      </p:sp>
      <p:sp>
        <p:nvSpPr>
          <p:cNvPr id="5" name="مربع نص 4"/>
          <p:cNvSpPr txBox="1"/>
          <p:nvPr/>
        </p:nvSpPr>
        <p:spPr>
          <a:xfrm>
            <a:off x="395536" y="1484784"/>
            <a:ext cx="8352928" cy="224676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2800" b="1" dirty="0" smtClean="0"/>
              <a:t>create table  </a:t>
            </a:r>
            <a:r>
              <a:rPr lang="en-US" sz="2800" b="1" dirty="0" smtClean="0">
                <a:solidFill>
                  <a:srgbClr val="FF0000"/>
                </a:solidFill>
              </a:rPr>
              <a:t>table name </a:t>
            </a:r>
          </a:p>
          <a:p>
            <a:pPr algn="l"/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FF0000"/>
                </a:solidFill>
              </a:rPr>
              <a:t>column_name1</a:t>
            </a:r>
            <a:r>
              <a:rPr lang="en-US" sz="2800" b="1" dirty="0" smtClean="0"/>
              <a:t>     </a:t>
            </a:r>
            <a:r>
              <a:rPr lang="en-US" sz="2800" b="1" dirty="0" smtClean="0">
                <a:solidFill>
                  <a:srgbClr val="0070C0"/>
                </a:solidFill>
              </a:rPr>
              <a:t>data type </a:t>
            </a:r>
            <a:r>
              <a:rPr lang="en-US" sz="2800" b="1" dirty="0" smtClean="0">
                <a:solidFill>
                  <a:schemeClr val="accent1"/>
                </a:solidFill>
              </a:rPr>
              <a:t> constraint </a:t>
            </a:r>
            <a:r>
              <a:rPr lang="en-US" sz="2800" b="1" dirty="0" smtClean="0"/>
              <a:t>,</a:t>
            </a:r>
          </a:p>
          <a:p>
            <a:pPr algn="l"/>
            <a:r>
              <a:rPr lang="en-US" sz="2800" b="1" dirty="0" smtClean="0"/>
              <a:t> column_name2     data type  constraint ,</a:t>
            </a:r>
          </a:p>
          <a:p>
            <a:pPr algn="l"/>
            <a:r>
              <a:rPr lang="en-US" sz="2800" b="1" dirty="0" smtClean="0"/>
              <a:t>.</a:t>
            </a:r>
          </a:p>
          <a:p>
            <a:pPr algn="l"/>
            <a:r>
              <a:rPr lang="en-US" sz="2800" b="1" dirty="0" smtClean="0"/>
              <a:t> column_name n    data type  constraint );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3563888" y="4348261"/>
            <a:ext cx="5184576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/>
            <a:r>
              <a:rPr lang="en-US" sz="2400" b="1" dirty="0" smtClean="0"/>
              <a:t> </a:t>
            </a:r>
            <a:r>
              <a:rPr lang="ar-SA" sz="2400" b="1" dirty="0" smtClean="0"/>
              <a:t>إسم العمود (الحقل) </a:t>
            </a:r>
            <a:r>
              <a:rPr lang="ar-SA" sz="2800" b="1" dirty="0" smtClean="0"/>
              <a:t>: </a:t>
            </a:r>
            <a:r>
              <a:rPr lang="en-US" sz="2800" b="1" dirty="0" smtClean="0"/>
              <a:t>Column name</a:t>
            </a:r>
            <a:endParaRPr lang="en-US" sz="2400" b="1" dirty="0" smtClean="0"/>
          </a:p>
          <a:p>
            <a:pPr algn="l"/>
            <a:r>
              <a:rPr lang="ar-SA" sz="2400" b="1" dirty="0" smtClean="0"/>
              <a:t> نوع البيانات : </a:t>
            </a:r>
            <a:r>
              <a:rPr lang="en-US" sz="2800" b="1" dirty="0" smtClean="0"/>
              <a:t>Data type</a:t>
            </a:r>
            <a:endParaRPr lang="en-US" sz="2400" b="1" dirty="0" smtClean="0"/>
          </a:p>
          <a:p>
            <a:pPr algn="l"/>
            <a:r>
              <a:rPr lang="ar-SA" sz="2400" b="1" dirty="0" smtClean="0"/>
              <a:t>القيد </a:t>
            </a:r>
            <a:r>
              <a:rPr lang="en-US" sz="2800" b="1" dirty="0" smtClean="0"/>
              <a:t>constraint </a:t>
            </a:r>
            <a:r>
              <a:rPr lang="en-US" sz="2400" b="1" dirty="0" smtClean="0"/>
              <a:t>:</a:t>
            </a:r>
            <a:endParaRPr lang="ar-SA" sz="2400" b="1" dirty="0"/>
          </a:p>
        </p:txBody>
      </p:sp>
      <p:sp>
        <p:nvSpPr>
          <p:cNvPr id="7" name="مربع نص 6"/>
          <p:cNvSpPr txBox="1"/>
          <p:nvPr/>
        </p:nvSpPr>
        <p:spPr>
          <a:xfrm>
            <a:off x="107504" y="6021288"/>
            <a:ext cx="89644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/>
              <a:t>create table</a:t>
            </a:r>
            <a:r>
              <a:rPr lang="en-US" sz="2400" b="1" dirty="0" smtClean="0">
                <a:solidFill>
                  <a:srgbClr val="FF0000"/>
                </a:solidFill>
              </a:rPr>
              <a:t>  table name  </a:t>
            </a:r>
            <a:r>
              <a:rPr lang="en-US" sz="2400" b="1" dirty="0" smtClean="0"/>
              <a:t>(column_name 1  </a:t>
            </a:r>
            <a:r>
              <a:rPr lang="en-US" sz="2400" b="1" dirty="0" smtClean="0">
                <a:solidFill>
                  <a:srgbClr val="FF0000"/>
                </a:solidFill>
              </a:rPr>
              <a:t>data type  constraint</a:t>
            </a:r>
            <a:r>
              <a:rPr lang="en-US" sz="2400" b="1" dirty="0" smtClean="0"/>
              <a:t> ,.,.);</a:t>
            </a:r>
          </a:p>
        </p:txBody>
      </p:sp>
      <p:cxnSp>
        <p:nvCxnSpPr>
          <p:cNvPr id="9" name="رابط كسهم مستقيم 8"/>
          <p:cNvCxnSpPr/>
          <p:nvPr/>
        </p:nvCxnSpPr>
        <p:spPr>
          <a:xfrm>
            <a:off x="5148064" y="3717032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107504" y="6492875"/>
            <a:ext cx="2133600" cy="365125"/>
          </a:xfrm>
        </p:spPr>
        <p:txBody>
          <a:bodyPr/>
          <a:lstStyle/>
          <a:p>
            <a:fld id="{67980349-9FED-4FF2-8BA1-854C352EFA20}" type="slidenum">
              <a:rPr lang="ar-SA" smtClean="0"/>
              <a:pPr/>
              <a:t>5</a:t>
            </a:fld>
            <a:endParaRPr lang="ar-SA" dirty="0"/>
          </a:p>
        </p:txBody>
      </p:sp>
      <p:sp>
        <p:nvSpPr>
          <p:cNvPr id="5" name="مربع نص 4"/>
          <p:cNvSpPr txBox="1"/>
          <p:nvPr/>
        </p:nvSpPr>
        <p:spPr>
          <a:xfrm>
            <a:off x="107504" y="207793"/>
            <a:ext cx="9036496" cy="64940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b="1" dirty="0" smtClean="0">
                <a:solidFill>
                  <a:srgbClr val="FF0000"/>
                </a:solidFill>
              </a:rPr>
              <a:t>مثال: </a:t>
            </a:r>
            <a:r>
              <a:rPr lang="ar-SA" sz="2800" b="1" dirty="0" smtClean="0"/>
              <a:t>إنشاء جدول للطلبة المكون من رقم الطالب (</a:t>
            </a:r>
            <a:r>
              <a:rPr lang="en-US" sz="2800" b="1" dirty="0" smtClean="0"/>
              <a:t>std_id</a:t>
            </a:r>
            <a:r>
              <a:rPr lang="ar-SA" sz="2800" b="1" dirty="0" smtClean="0"/>
              <a:t>)،إسم الطالب (</a:t>
            </a:r>
            <a:r>
              <a:rPr lang="en-US" sz="2800" b="1" dirty="0" smtClean="0"/>
              <a:t>std_name</a:t>
            </a:r>
            <a:r>
              <a:rPr lang="ar-SA" sz="2800" b="1" dirty="0" smtClean="0"/>
              <a:t>)، وإسم الكلية (</a:t>
            </a:r>
            <a:r>
              <a:rPr lang="en-US" sz="2800" b="1" dirty="0" smtClean="0"/>
              <a:t>col_name</a:t>
            </a:r>
            <a:r>
              <a:rPr lang="ar-SA" sz="2800" b="1" dirty="0" smtClean="0"/>
              <a:t>).</a:t>
            </a:r>
          </a:p>
          <a:p>
            <a:endParaRPr lang="en-US" sz="3200" b="1" dirty="0" smtClean="0"/>
          </a:p>
          <a:p>
            <a:pPr algn="l"/>
            <a:r>
              <a:rPr lang="en-US" sz="3200" b="1" dirty="0" smtClean="0"/>
              <a:t>create table </a:t>
            </a:r>
            <a:r>
              <a:rPr lang="en-US" sz="3200" b="1" dirty="0" smtClean="0">
                <a:solidFill>
                  <a:srgbClr val="FF0000"/>
                </a:solidFill>
              </a:rPr>
              <a:t>student</a:t>
            </a:r>
          </a:p>
          <a:p>
            <a:pPr algn="l"/>
            <a:r>
              <a:rPr lang="en-US" sz="3200" b="1" dirty="0" smtClean="0"/>
              <a:t>(</a:t>
            </a:r>
            <a:r>
              <a:rPr lang="en-US" sz="3200" b="1" dirty="0" err="1" smtClean="0">
                <a:solidFill>
                  <a:srgbClr val="FF0000"/>
                </a:solidFill>
              </a:rPr>
              <a:t>std_id</a:t>
            </a:r>
            <a:r>
              <a:rPr lang="en-US" sz="3200" b="1" dirty="0" smtClean="0"/>
              <a:t>  </a:t>
            </a:r>
            <a:r>
              <a:rPr lang="en-US" sz="3200" b="1" dirty="0" smtClean="0"/>
              <a:t>number(5) Primary key ,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3200" b="1" dirty="0" err="1" smtClean="0">
                <a:solidFill>
                  <a:srgbClr val="FF0000"/>
                </a:solidFill>
              </a:rPr>
              <a:t>Std_name</a:t>
            </a:r>
            <a:r>
              <a:rPr lang="en-US" sz="3200" b="1" dirty="0" smtClean="0"/>
              <a:t>  </a:t>
            </a:r>
            <a:r>
              <a:rPr lang="en-US" sz="3200" b="1" dirty="0" smtClean="0"/>
              <a:t>varchar2(50)  not null, </a:t>
            </a:r>
          </a:p>
          <a:p>
            <a:pPr algn="l"/>
            <a:r>
              <a:rPr lang="en-US" sz="3200" b="1" dirty="0" err="1" smtClean="0">
                <a:solidFill>
                  <a:srgbClr val="FF0000"/>
                </a:solidFill>
              </a:rPr>
              <a:t>Col_name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/>
              <a:t>varchar2(50) not null);</a:t>
            </a:r>
          </a:p>
          <a:p>
            <a:pPr algn="l"/>
            <a:endParaRPr lang="ar-SA" sz="3200" b="1" dirty="0" smtClean="0"/>
          </a:p>
          <a:p>
            <a:pPr algn="l"/>
            <a:endParaRPr lang="ar-SA" sz="3200" b="1" dirty="0" smtClean="0"/>
          </a:p>
          <a:p>
            <a:pPr algn="l"/>
            <a:endParaRPr lang="en-US" sz="3200" b="1" dirty="0" smtClean="0"/>
          </a:p>
          <a:p>
            <a:pPr algn="l"/>
            <a:endParaRPr lang="ar-SA" sz="3200" b="1" dirty="0" smtClean="0"/>
          </a:p>
          <a:p>
            <a:pPr algn="l"/>
            <a:r>
              <a:rPr lang="en-US" sz="3200" b="1" dirty="0" smtClean="0"/>
              <a:t>select*from </a:t>
            </a:r>
            <a:r>
              <a:rPr lang="en-US" sz="3200" b="1" dirty="0" smtClean="0">
                <a:solidFill>
                  <a:srgbClr val="FF0000"/>
                </a:solidFill>
              </a:rPr>
              <a:t>tab</a:t>
            </a:r>
            <a:r>
              <a:rPr lang="en-US" sz="3200" b="1" dirty="0" smtClean="0"/>
              <a:t>;</a:t>
            </a:r>
            <a:endParaRPr lang="ar-SA" sz="3200" b="1" dirty="0" smtClean="0"/>
          </a:p>
          <a:p>
            <a:pPr algn="l"/>
            <a:r>
              <a:rPr lang="en-US" sz="3200" b="1" dirty="0" smtClean="0"/>
              <a:t> desc  </a:t>
            </a:r>
            <a:r>
              <a:rPr lang="en-US" sz="3200" b="1" dirty="0" smtClean="0">
                <a:solidFill>
                  <a:srgbClr val="FF0000"/>
                </a:solidFill>
              </a:rPr>
              <a:t>student</a:t>
            </a:r>
            <a:r>
              <a:rPr lang="en-US" sz="3200" b="1" dirty="0" smtClean="0"/>
              <a:t>;</a:t>
            </a:r>
            <a:endParaRPr lang="ar-SA" sz="3200" b="1" dirty="0" smtClean="0"/>
          </a:p>
        </p:txBody>
      </p:sp>
      <p:cxnSp>
        <p:nvCxnSpPr>
          <p:cNvPr id="7" name="رابط مستقيم 6"/>
          <p:cNvCxnSpPr/>
          <p:nvPr/>
        </p:nvCxnSpPr>
        <p:spPr>
          <a:xfrm>
            <a:off x="2483768" y="764704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مستطيل 5"/>
          <p:cNvSpPr/>
          <p:nvPr/>
        </p:nvSpPr>
        <p:spPr>
          <a:xfrm>
            <a:off x="179512" y="4365104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create table </a:t>
            </a:r>
            <a:r>
              <a:rPr lang="en-US" b="1" dirty="0" smtClean="0">
                <a:solidFill>
                  <a:srgbClr val="FF0000"/>
                </a:solidFill>
              </a:rPr>
              <a:t>student 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std_id</a:t>
            </a:r>
            <a:r>
              <a:rPr lang="en-US" b="1" dirty="0" smtClean="0"/>
              <a:t>  number(5) Primary key 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std_name</a:t>
            </a:r>
            <a:r>
              <a:rPr lang="en-US" b="1" dirty="0" smtClean="0"/>
              <a:t>  varchar2(50)  not null, </a:t>
            </a:r>
            <a:endParaRPr lang="ar-SA" b="1" dirty="0" smtClean="0"/>
          </a:p>
          <a:p>
            <a:pPr algn="l"/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col_name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varchar2(50) not null);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ar-SA" b="1" dirty="0" smtClean="0">
                <a:solidFill>
                  <a:srgbClr val="C00000"/>
                </a:solidFill>
              </a:rPr>
              <a:t>تعديل جدول </a:t>
            </a:r>
            <a:r>
              <a:rPr lang="en-US" b="1" dirty="0" smtClean="0">
                <a:solidFill>
                  <a:srgbClr val="C00000"/>
                </a:solidFill>
              </a:rPr>
              <a:t>alter table </a:t>
            </a: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83568" y="1981289"/>
            <a:ext cx="8229600" cy="6046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ar-SA" sz="3600" b="1" dirty="0" smtClean="0"/>
              <a:t>الصيغة العامة لإضافة حقل جديد :</a:t>
            </a:r>
          </a:p>
          <a:p>
            <a:pPr>
              <a:buFont typeface="Wingdings" pitchFamily="2" charset="2"/>
              <a:buChar char="Ø"/>
            </a:pPr>
            <a:endParaRPr lang="ar-SA" sz="3600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6</a:t>
            </a:fld>
            <a:endParaRPr lang="ar-SA" dirty="0"/>
          </a:p>
        </p:txBody>
      </p:sp>
      <p:sp>
        <p:nvSpPr>
          <p:cNvPr id="5" name="مربع نص 4"/>
          <p:cNvSpPr txBox="1"/>
          <p:nvPr/>
        </p:nvSpPr>
        <p:spPr>
          <a:xfrm>
            <a:off x="179512" y="2725176"/>
            <a:ext cx="867645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1">
            <a:spAutoFit/>
          </a:bodyPr>
          <a:lstStyle/>
          <a:p>
            <a:pPr algn="l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 </a:t>
            </a:r>
            <a:r>
              <a:rPr lang="en-US" sz="3600" b="1" dirty="0" smtClean="0"/>
              <a:t>table name </a:t>
            </a:r>
            <a:r>
              <a:rPr lang="en-US" sz="3600" b="1" dirty="0" smtClean="0">
                <a:solidFill>
                  <a:srgbClr val="FF0000"/>
                </a:solidFill>
              </a:rPr>
              <a:t>Add</a:t>
            </a:r>
            <a:r>
              <a:rPr lang="en-US" sz="3600" b="1" dirty="0" smtClean="0"/>
              <a:t>  (column_name   data type </a:t>
            </a:r>
            <a:r>
              <a:rPr lang="en-US" sz="3600" b="1" dirty="0" smtClean="0">
                <a:solidFill>
                  <a:srgbClr val="FF0000"/>
                </a:solidFill>
              </a:rPr>
              <a:t>constraint</a:t>
            </a:r>
            <a:r>
              <a:rPr lang="en-US" sz="3600" b="1" dirty="0" smtClean="0"/>
              <a:t>) ;</a:t>
            </a:r>
            <a:endParaRPr lang="ar-SA" sz="3600" b="1" dirty="0"/>
          </a:p>
        </p:txBody>
      </p:sp>
      <p:sp>
        <p:nvSpPr>
          <p:cNvPr id="6" name="مربع نص 5"/>
          <p:cNvSpPr txBox="1"/>
          <p:nvPr/>
        </p:nvSpPr>
        <p:spPr>
          <a:xfrm>
            <a:off x="0" y="4357553"/>
            <a:ext cx="889248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ar-SA" sz="2800" b="1" dirty="0" smtClean="0"/>
              <a:t> قم بإضافة حقل عنوان الطالب (</a:t>
            </a:r>
            <a:r>
              <a:rPr lang="en-US" sz="2800" b="1" dirty="0" smtClean="0"/>
              <a:t> (std_address</a:t>
            </a:r>
            <a:endParaRPr lang="ar-SA" sz="2800" b="1" dirty="0" smtClean="0"/>
          </a:p>
          <a:p>
            <a:pPr algn="l"/>
            <a:r>
              <a:rPr lang="en-US" sz="3200" b="1" dirty="0" smtClean="0"/>
              <a:t>alter table student </a:t>
            </a:r>
            <a:r>
              <a:rPr lang="en-US" sz="3200" b="1" dirty="0" smtClean="0">
                <a:solidFill>
                  <a:srgbClr val="FF0000"/>
                </a:solidFill>
              </a:rPr>
              <a:t>add</a:t>
            </a:r>
            <a:r>
              <a:rPr lang="en-US" sz="3200" b="1" dirty="0" smtClean="0"/>
              <a:t> (std_address varchar2(</a:t>
            </a:r>
            <a:r>
              <a:rPr lang="en-US" sz="3200" b="1" dirty="0" smtClean="0">
                <a:solidFill>
                  <a:srgbClr val="FF0000"/>
                </a:solidFill>
              </a:rPr>
              <a:t>20</a:t>
            </a:r>
            <a:r>
              <a:rPr lang="en-US" sz="3200" b="1" dirty="0" smtClean="0"/>
              <a:t>)) ;</a:t>
            </a:r>
            <a:r>
              <a:rPr lang="ar-SA" sz="3200" b="1" dirty="0" smtClean="0"/>
              <a:t>  </a:t>
            </a:r>
            <a:endParaRPr lang="ar-SA" sz="3200" b="1" dirty="0"/>
          </a:p>
        </p:txBody>
      </p:sp>
      <p:sp>
        <p:nvSpPr>
          <p:cNvPr id="7" name="عنصر نائب للمحتوى 2"/>
          <p:cNvSpPr txBox="1">
            <a:spLocks/>
          </p:cNvSpPr>
          <p:nvPr/>
        </p:nvSpPr>
        <p:spPr>
          <a:xfrm>
            <a:off x="179512" y="908720"/>
            <a:ext cx="2016224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1">
            <a:noAutofit/>
          </a:bodyPr>
          <a:lstStyle/>
          <a:p>
            <a:pPr marL="342900" marR="0" lvl="0" indent="-342900" algn="l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ar-SA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إضافة</a:t>
            </a:r>
            <a:r>
              <a:rPr kumimoji="0" lang="ar-SA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حقل :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endParaRPr kumimoji="0" lang="ar-SA" sz="2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ar-SA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تعديل :</a:t>
            </a:r>
            <a:r>
              <a:rPr lang="en-US" sz="2000" b="1" noProof="0" dirty="0" smtClean="0"/>
              <a:t>modify </a:t>
            </a:r>
            <a:endParaRPr lang="ar-SA" sz="2000" b="1" noProof="0" dirty="0" smtClean="0"/>
          </a:p>
          <a:p>
            <a:pPr marL="342900" marR="0" lvl="0" indent="-342900" algn="l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ar-SA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حذف حقل:</a:t>
            </a:r>
            <a:r>
              <a:rPr kumimoji="0" 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drop </a:t>
            </a:r>
            <a:endParaRPr kumimoji="0" lang="ar-S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>
            <a:off x="457200" y="6376243"/>
            <a:ext cx="2133600" cy="365125"/>
          </a:xfrm>
        </p:spPr>
        <p:txBody>
          <a:bodyPr/>
          <a:lstStyle/>
          <a:p>
            <a:fld id="{67980349-9FED-4FF2-8BA1-854C352EFA20}" type="slidenum">
              <a:rPr lang="ar-SA" smtClean="0"/>
              <a:pPr/>
              <a:t>7</a:t>
            </a:fld>
            <a:endParaRPr lang="ar-SA" dirty="0"/>
          </a:p>
        </p:txBody>
      </p:sp>
      <p:sp>
        <p:nvSpPr>
          <p:cNvPr id="5" name="عنصر نائب للمحتوى 2"/>
          <p:cNvSpPr>
            <a:spLocks noGrp="1"/>
          </p:cNvSpPr>
          <p:nvPr>
            <p:ph idx="1"/>
          </p:nvPr>
        </p:nvSpPr>
        <p:spPr>
          <a:xfrm>
            <a:off x="806896" y="304057"/>
            <a:ext cx="8229600" cy="6046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ar-SA" sz="3600" b="1" dirty="0" smtClean="0"/>
              <a:t>الصيغة العامة للتعديل على حقل:</a:t>
            </a:r>
          </a:p>
          <a:p>
            <a:pPr>
              <a:buNone/>
            </a:pPr>
            <a:endParaRPr lang="ar-SA" sz="3600" b="1" dirty="0"/>
          </a:p>
        </p:txBody>
      </p:sp>
      <p:sp>
        <p:nvSpPr>
          <p:cNvPr id="6" name="مربع نص 5"/>
          <p:cNvSpPr txBox="1"/>
          <p:nvPr/>
        </p:nvSpPr>
        <p:spPr>
          <a:xfrm>
            <a:off x="107504" y="1124744"/>
            <a:ext cx="889248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 </a:t>
            </a:r>
            <a:r>
              <a:rPr lang="en-US" sz="2800" b="1" dirty="0" smtClean="0"/>
              <a:t>table name </a:t>
            </a:r>
            <a:r>
              <a:rPr lang="en-US" sz="2800" b="1" dirty="0" smtClean="0">
                <a:solidFill>
                  <a:srgbClr val="FF0000"/>
                </a:solidFill>
              </a:rPr>
              <a:t>modify</a:t>
            </a:r>
            <a:r>
              <a:rPr lang="en-US" sz="2800" b="1" dirty="0" smtClean="0"/>
              <a:t> ( column_name data type) ;</a:t>
            </a:r>
            <a:endParaRPr lang="ar-SA" sz="2800" b="1" dirty="0"/>
          </a:p>
        </p:txBody>
      </p:sp>
      <p:sp>
        <p:nvSpPr>
          <p:cNvPr id="8" name="مستطيل 7"/>
          <p:cNvSpPr/>
          <p:nvPr/>
        </p:nvSpPr>
        <p:spPr>
          <a:xfrm>
            <a:off x="179512" y="2080741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ar-SA" sz="2800" b="1" dirty="0" smtClean="0"/>
              <a:t>قم بتعديل نوع البيانات لحقل عنوان الطالب </a:t>
            </a:r>
            <a:endParaRPr lang="en-US" sz="2800" b="1" dirty="0" smtClean="0"/>
          </a:p>
          <a:p>
            <a:r>
              <a:rPr lang="en-US" sz="2800" b="1" dirty="0" smtClean="0"/>
              <a:t>alter table student </a:t>
            </a:r>
            <a:r>
              <a:rPr lang="en-US" sz="2800" b="1" dirty="0" smtClean="0">
                <a:solidFill>
                  <a:srgbClr val="FF0000"/>
                </a:solidFill>
              </a:rPr>
              <a:t>modify</a:t>
            </a:r>
            <a:r>
              <a:rPr lang="en-US" sz="2800" b="1" dirty="0" smtClean="0"/>
              <a:t> (std_address  varchar2(</a:t>
            </a:r>
            <a:r>
              <a:rPr lang="en-US" sz="2800" b="1" dirty="0" smtClean="0">
                <a:solidFill>
                  <a:srgbClr val="FF0000"/>
                </a:solidFill>
              </a:rPr>
              <a:t>50</a:t>
            </a:r>
            <a:r>
              <a:rPr lang="en-US" sz="2800" b="1" dirty="0" smtClean="0"/>
              <a:t>)) ;</a:t>
            </a:r>
            <a:endParaRPr lang="ar-SA" sz="2800" b="1" dirty="0"/>
          </a:p>
        </p:txBody>
      </p:sp>
      <p:sp>
        <p:nvSpPr>
          <p:cNvPr id="9" name="عنصر نائب للمحتوى 2"/>
          <p:cNvSpPr txBox="1">
            <a:spLocks/>
          </p:cNvSpPr>
          <p:nvPr/>
        </p:nvSpPr>
        <p:spPr>
          <a:xfrm>
            <a:off x="755576" y="3132262"/>
            <a:ext cx="8229600" cy="604663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ar-SA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الصيغة العامة لحذف حقل :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ar-SA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395536" y="4017406"/>
            <a:ext cx="81369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1">
            <a:spAutoFit/>
          </a:bodyPr>
          <a:lstStyle/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 </a:t>
            </a:r>
            <a:r>
              <a:rPr lang="en-US" sz="2800" b="1" dirty="0" smtClean="0"/>
              <a:t>table name </a:t>
            </a:r>
            <a:r>
              <a:rPr lang="en-US" sz="2800" b="1" dirty="0" smtClean="0">
                <a:solidFill>
                  <a:srgbClr val="FF0000"/>
                </a:solidFill>
              </a:rPr>
              <a:t>drop column</a:t>
            </a:r>
            <a:r>
              <a:rPr lang="en-US" sz="2800" b="1" dirty="0" smtClean="0"/>
              <a:t>  column_name ;</a:t>
            </a:r>
            <a:endParaRPr lang="ar-SA" sz="2800" b="1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251520" y="4961061"/>
            <a:ext cx="854994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ar-SA" sz="2800" b="1" dirty="0" smtClean="0"/>
              <a:t> قم بحذف حقل عنوان الطالب (</a:t>
            </a:r>
            <a:r>
              <a:rPr lang="en-US" sz="2800" b="1" dirty="0" smtClean="0"/>
              <a:t>(std_address</a:t>
            </a:r>
            <a:r>
              <a:rPr lang="ar-SA" sz="2800" b="1" dirty="0" smtClean="0"/>
              <a:t> من الجدول </a:t>
            </a:r>
          </a:p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Alter table </a:t>
            </a:r>
            <a:r>
              <a:rPr lang="en-US" sz="3200" b="1" dirty="0" smtClean="0"/>
              <a:t>student </a:t>
            </a:r>
            <a:r>
              <a:rPr lang="en-US" sz="3200" b="1" dirty="0" smtClean="0">
                <a:solidFill>
                  <a:srgbClr val="FF0000"/>
                </a:solidFill>
              </a:rPr>
              <a:t>drop column </a:t>
            </a:r>
            <a:r>
              <a:rPr lang="en-US" sz="3200" b="1" dirty="0" smtClean="0"/>
              <a:t>std_address ;</a:t>
            </a:r>
            <a:r>
              <a:rPr lang="ar-SA" sz="3200" b="1" dirty="0" smtClean="0"/>
              <a:t>  </a:t>
            </a:r>
            <a:endParaRPr lang="ar-SA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>
          <a:xfrm>
            <a:off x="251520" y="6376243"/>
            <a:ext cx="2133600" cy="365125"/>
          </a:xfrm>
        </p:spPr>
        <p:txBody>
          <a:bodyPr/>
          <a:lstStyle/>
          <a:p>
            <a:fld id="{67980349-9FED-4FF2-8BA1-854C352EFA20}" type="slidenum">
              <a:rPr lang="ar-SA" smtClean="0"/>
              <a:pPr/>
              <a:t>8</a:t>
            </a:fld>
            <a:endParaRPr lang="ar-SA" dirty="0"/>
          </a:p>
        </p:txBody>
      </p:sp>
      <p:sp>
        <p:nvSpPr>
          <p:cNvPr id="3" name="مستطيل 2"/>
          <p:cNvSpPr/>
          <p:nvPr/>
        </p:nvSpPr>
        <p:spPr>
          <a:xfrm>
            <a:off x="35496" y="2141856"/>
            <a:ext cx="903649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l"/>
            <a:r>
              <a:rPr lang="en-US" sz="3200" b="1" dirty="0" smtClean="0"/>
              <a:t>alter table student </a:t>
            </a:r>
            <a:r>
              <a:rPr lang="en-US" sz="3200" b="1" dirty="0" smtClean="0">
                <a:solidFill>
                  <a:srgbClr val="FF0000"/>
                </a:solidFill>
              </a:rPr>
              <a:t>add</a:t>
            </a:r>
            <a:r>
              <a:rPr lang="en-US" sz="3200" b="1" dirty="0" smtClean="0"/>
              <a:t> (std_address varchar2(</a:t>
            </a:r>
            <a:r>
              <a:rPr lang="en-US" sz="3200" b="1" dirty="0" smtClean="0">
                <a:solidFill>
                  <a:srgbClr val="FF0000"/>
                </a:solidFill>
              </a:rPr>
              <a:t>20</a:t>
            </a:r>
            <a:r>
              <a:rPr lang="en-US" sz="3200" b="1" dirty="0" smtClean="0"/>
              <a:t>)) ;</a:t>
            </a:r>
            <a:endParaRPr lang="ar-SA" sz="3200" dirty="0"/>
          </a:p>
        </p:txBody>
      </p:sp>
      <p:sp>
        <p:nvSpPr>
          <p:cNvPr id="4" name="مستطيل 3"/>
          <p:cNvSpPr/>
          <p:nvPr/>
        </p:nvSpPr>
        <p:spPr>
          <a:xfrm>
            <a:off x="35496" y="3276273"/>
            <a:ext cx="903649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l"/>
            <a:r>
              <a:rPr lang="en-US" sz="2800" b="1" dirty="0" smtClean="0"/>
              <a:t>alter table student </a:t>
            </a:r>
            <a:r>
              <a:rPr lang="en-US" sz="2800" b="1" dirty="0" smtClean="0">
                <a:solidFill>
                  <a:srgbClr val="FF0000"/>
                </a:solidFill>
              </a:rPr>
              <a:t>modify</a:t>
            </a:r>
            <a:r>
              <a:rPr lang="en-US" sz="2800" b="1" dirty="0" smtClean="0"/>
              <a:t> (std_address  varchar2(</a:t>
            </a:r>
            <a:r>
              <a:rPr lang="en-US" sz="2800" b="1" dirty="0" smtClean="0">
                <a:solidFill>
                  <a:srgbClr val="FF0000"/>
                </a:solidFill>
              </a:rPr>
              <a:t>50</a:t>
            </a:r>
            <a:r>
              <a:rPr lang="en-US" sz="2800" b="1" dirty="0" smtClean="0"/>
              <a:t>)) ;</a:t>
            </a:r>
            <a:endParaRPr lang="ar-SA" sz="2800" b="1" dirty="0"/>
          </a:p>
        </p:txBody>
      </p:sp>
      <p:sp>
        <p:nvSpPr>
          <p:cNvPr id="5" name="مستطيل 4"/>
          <p:cNvSpPr/>
          <p:nvPr/>
        </p:nvSpPr>
        <p:spPr>
          <a:xfrm>
            <a:off x="35496" y="4356393"/>
            <a:ext cx="9036495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l"/>
            <a:r>
              <a:rPr lang="en-US" sz="3200" b="1" dirty="0" smtClean="0"/>
              <a:t>alter table student </a:t>
            </a:r>
            <a:r>
              <a:rPr lang="en-US" sz="3200" b="1" dirty="0" smtClean="0">
                <a:solidFill>
                  <a:srgbClr val="FF0000"/>
                </a:solidFill>
              </a:rPr>
              <a:t>drop column </a:t>
            </a:r>
            <a:r>
              <a:rPr lang="en-US" sz="3200" b="1" dirty="0" smtClean="0"/>
              <a:t>std_address ;</a:t>
            </a:r>
            <a:r>
              <a:rPr lang="ar-SA" sz="3200" b="1" dirty="0" smtClean="0"/>
              <a:t>  </a:t>
            </a:r>
            <a:endParaRPr lang="ar-SA" sz="3200" b="1" dirty="0"/>
          </a:p>
        </p:txBody>
      </p:sp>
      <p:sp>
        <p:nvSpPr>
          <p:cNvPr id="6" name="مستطيل 5"/>
          <p:cNvSpPr/>
          <p:nvPr/>
        </p:nvSpPr>
        <p:spPr>
          <a:xfrm>
            <a:off x="72008" y="908720"/>
            <a:ext cx="889248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l"/>
            <a:r>
              <a:rPr lang="en-US" sz="2400" b="1" dirty="0" smtClean="0"/>
              <a:t>create table </a:t>
            </a:r>
            <a:r>
              <a:rPr lang="en-US" sz="2400" b="1" dirty="0" smtClean="0">
                <a:solidFill>
                  <a:srgbClr val="FF0000"/>
                </a:solidFill>
              </a:rPr>
              <a:t>student 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id</a:t>
            </a:r>
            <a:r>
              <a:rPr lang="en-US" sz="2400" b="1" dirty="0" smtClean="0"/>
              <a:t>  number(5) Primary key ,</a:t>
            </a:r>
            <a:r>
              <a:rPr lang="en-US" sz="2400" b="1" dirty="0" smtClean="0">
                <a:solidFill>
                  <a:srgbClr val="FF0000"/>
                </a:solidFill>
              </a:rPr>
              <a:t> name</a:t>
            </a:r>
            <a:r>
              <a:rPr lang="en-US" sz="2400" b="1" dirty="0" smtClean="0"/>
              <a:t>  varchar2(50)  not null,</a:t>
            </a:r>
            <a:r>
              <a:rPr lang="en-US" sz="2400" b="1" dirty="0" smtClean="0">
                <a:solidFill>
                  <a:srgbClr val="FF0000"/>
                </a:solidFill>
              </a:rPr>
              <a:t> name </a:t>
            </a:r>
            <a:r>
              <a:rPr lang="en-US" sz="2400" b="1" dirty="0" smtClean="0"/>
              <a:t>varchar2(50) not null);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107504" y="5373216"/>
            <a:ext cx="349826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1">
            <a:spAutoFit/>
          </a:bodyPr>
          <a:lstStyle/>
          <a:p>
            <a:r>
              <a:rPr lang="en-US" sz="3200" b="1" dirty="0" smtClean="0"/>
              <a:t>Drop table student;</a:t>
            </a:r>
            <a:endParaRPr lang="ar-SA" sz="32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ar-SA" b="1" dirty="0" smtClean="0">
                <a:solidFill>
                  <a:srgbClr val="C00000"/>
                </a:solidFill>
              </a:rPr>
              <a:t>حذف جدول </a:t>
            </a:r>
            <a:r>
              <a:rPr lang="en-US" b="1" dirty="0" smtClean="0">
                <a:solidFill>
                  <a:srgbClr val="C00000"/>
                </a:solidFill>
              </a:rPr>
              <a:t>drop table</a:t>
            </a: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6046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ar-SA" sz="3600" b="1" dirty="0" smtClean="0"/>
              <a:t>الصيغة العامة لحذف جدول  :</a:t>
            </a:r>
            <a:endParaRPr lang="ar-SA" sz="3600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0349-9FED-4FF2-8BA1-854C352EFA20}" type="slidenum">
              <a:rPr lang="ar-SA" smtClean="0"/>
              <a:pPr/>
              <a:t>9</a:t>
            </a:fld>
            <a:endParaRPr lang="ar-SA" dirty="0"/>
          </a:p>
        </p:txBody>
      </p:sp>
      <p:sp>
        <p:nvSpPr>
          <p:cNvPr id="5" name="مربع نص 4"/>
          <p:cNvSpPr txBox="1"/>
          <p:nvPr/>
        </p:nvSpPr>
        <p:spPr>
          <a:xfrm>
            <a:off x="683568" y="2348880"/>
            <a:ext cx="516814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1">
            <a:spAutoFit/>
          </a:bodyPr>
          <a:lstStyle/>
          <a:p>
            <a:pPr algn="l"/>
            <a:r>
              <a:rPr lang="en-US" sz="4000" b="1" dirty="0" smtClean="0"/>
              <a:t>drop table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 </a:t>
            </a:r>
            <a:r>
              <a:rPr lang="en-US" sz="4000" b="1" dirty="0" smtClean="0"/>
              <a:t>;</a:t>
            </a:r>
            <a:endParaRPr lang="ar-SA" sz="4000" b="1" dirty="0"/>
          </a:p>
        </p:txBody>
      </p:sp>
      <p:sp>
        <p:nvSpPr>
          <p:cNvPr id="6" name="مربع نص 5"/>
          <p:cNvSpPr txBox="1"/>
          <p:nvPr/>
        </p:nvSpPr>
        <p:spPr>
          <a:xfrm>
            <a:off x="323528" y="4143851"/>
            <a:ext cx="8496944" cy="18774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ar-SA" sz="3600" b="1" dirty="0" smtClean="0"/>
              <a:t>أحذف جدول </a:t>
            </a:r>
            <a:r>
              <a:rPr lang="en-US" sz="3600" b="1" dirty="0" smtClean="0"/>
              <a:t>student</a:t>
            </a:r>
            <a:r>
              <a:rPr lang="ar-SA" sz="3600" b="1" dirty="0" smtClean="0"/>
              <a:t> </a:t>
            </a:r>
          </a:p>
          <a:p>
            <a:pPr algn="l"/>
            <a:r>
              <a:rPr lang="en-US" sz="3600" b="1" dirty="0" smtClean="0"/>
              <a:t>drop table </a:t>
            </a:r>
            <a:r>
              <a:rPr lang="en-US" sz="3600" b="1" dirty="0" smtClean="0">
                <a:solidFill>
                  <a:srgbClr val="FF0000"/>
                </a:solidFill>
              </a:rPr>
              <a:t>student</a:t>
            </a:r>
            <a:r>
              <a:rPr lang="en-US" sz="3600" b="1" dirty="0" smtClean="0"/>
              <a:t> ;</a:t>
            </a:r>
          </a:p>
          <a:p>
            <a:endParaRPr lang="ar-SA" sz="2000" b="1" dirty="0" smtClean="0"/>
          </a:p>
          <a:p>
            <a:pPr>
              <a:buFont typeface="Wingdings" pitchFamily="2" charset="2"/>
              <a:buChar char="v"/>
            </a:pPr>
            <a:r>
              <a:rPr lang="ar-SA" sz="2400" b="1" dirty="0" smtClean="0"/>
              <a:t>سوف يتم حذف الجدول نهائيا مع كافة البيانات ولا يمكن التراجع عن هذه العملية. 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417</Words>
  <Application>Microsoft Office PowerPoint</Application>
  <PresentationFormat>عرض على الشاشة (3:4)‏</PresentationFormat>
  <Paragraphs>88</Paragraphs>
  <Slides>11</Slides>
  <Notes>2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سمة Office</vt:lpstr>
      <vt:lpstr>تطبيقات قواعد البيانات في الاعمال DDL</vt:lpstr>
      <vt:lpstr>؟</vt:lpstr>
      <vt:lpstr>لغة تعريف البيانات</vt:lpstr>
      <vt:lpstr>إنشاء جدول create table</vt:lpstr>
      <vt:lpstr>عرض تقديمي في PowerPoint</vt:lpstr>
      <vt:lpstr>تعديل جدول alter table </vt:lpstr>
      <vt:lpstr>عرض تقديمي في PowerPoint</vt:lpstr>
      <vt:lpstr>عرض تقديمي في PowerPoint</vt:lpstr>
      <vt:lpstr>حذف جدول drop table</vt:lpstr>
      <vt:lpstr>عرض تقديمي في PowerPoint</vt:lpstr>
      <vt:lpstr>عرض تقديمي في PowerPoint</vt:lpstr>
    </vt:vector>
  </TitlesOfParts>
  <Company>Microsoft (C)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DR.Ahmed Saker 2O14</dc:creator>
  <cp:lastModifiedBy>hp</cp:lastModifiedBy>
  <cp:revision>631</cp:revision>
  <dcterms:created xsi:type="dcterms:W3CDTF">2021-11-29T06:25:15Z</dcterms:created>
  <dcterms:modified xsi:type="dcterms:W3CDTF">2022-10-27T08:12:07Z</dcterms:modified>
</cp:coreProperties>
</file>