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1"/>
  </p:notesMasterIdLst>
  <p:sldIdLst>
    <p:sldId id="297" r:id="rId2"/>
    <p:sldId id="261" r:id="rId3"/>
    <p:sldId id="301" r:id="rId4"/>
    <p:sldId id="310" r:id="rId5"/>
    <p:sldId id="309" r:id="rId6"/>
    <p:sldId id="312" r:id="rId7"/>
    <p:sldId id="313" r:id="rId8"/>
    <p:sldId id="314" r:id="rId9"/>
    <p:sldId id="315" r:id="rId10"/>
    <p:sldId id="318" r:id="rId11"/>
    <p:sldId id="319" r:id="rId12"/>
    <p:sldId id="316" r:id="rId13"/>
    <p:sldId id="326" r:id="rId14"/>
    <p:sldId id="317" r:id="rId15"/>
    <p:sldId id="320" r:id="rId16"/>
    <p:sldId id="322" r:id="rId17"/>
    <p:sldId id="321" r:id="rId18"/>
    <p:sldId id="323" r:id="rId19"/>
    <p:sldId id="324" r:id="rId20"/>
    <p:sldId id="325" r:id="rId21"/>
    <p:sldId id="327" r:id="rId22"/>
    <p:sldId id="328" r:id="rId23"/>
    <p:sldId id="329" r:id="rId24"/>
    <p:sldId id="330" r:id="rId25"/>
    <p:sldId id="336" r:id="rId26"/>
    <p:sldId id="335" r:id="rId27"/>
    <p:sldId id="331" r:id="rId28"/>
    <p:sldId id="337" r:id="rId29"/>
    <p:sldId id="263" r:id="rId30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نمط متوسط 1 - تميي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نمط فاتح 3 - تميي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8462" autoAdjust="0"/>
  </p:normalViewPr>
  <p:slideViewPr>
    <p:cSldViewPr>
      <p:cViewPr varScale="1">
        <p:scale>
          <a:sx n="45" d="100"/>
          <a:sy n="45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F875-1258-4A8E-9EDE-4159A01DF95C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CD912-FBE4-4B99-B84E-2E3B664F7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D912-FBE4-4B99-B84E-2E3B664F7CC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1000"/>
            <a:lum/>
          </a:blip>
          <a:srcRect/>
          <a:stretch>
            <a:fillRect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19/02/1444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5724128" y="1484784"/>
            <a:ext cx="3384376" cy="2376264"/>
          </a:xfrm>
          <a:effectLst>
            <a:innerShdw blurRad="114300">
              <a:prstClr val="black"/>
            </a:innerShdw>
          </a:effectLst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 prst="convex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  <a:cs typeface="DecoType Naskh Variants" pitchFamily="2" charset="-78"/>
              </a:rPr>
              <a:t>Data</a:t>
            </a:r>
          </a:p>
          <a:p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  <a:cs typeface="DecoType Naskh Variants" pitchFamily="2" charset="-78"/>
              </a:rPr>
              <a:t>Structure </a:t>
            </a:r>
            <a:r>
              <a:rPr lang="ar-SA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  <a:cs typeface="DecoType Naskh Variants" pitchFamily="2" charset="-78"/>
              </a:rPr>
              <a:t> </a:t>
            </a:r>
          </a:p>
        </p:txBody>
      </p:sp>
      <p:pic>
        <p:nvPicPr>
          <p:cNvPr id="5" name="صورة 4" descr="0_UVG1F-0kLAEWAT3k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0" y="44624"/>
            <a:ext cx="5724128" cy="6480720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6516216" y="4365104"/>
            <a:ext cx="1614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ndalus" pitchFamily="18" charset="-78"/>
                <a:cs typeface="Andalus" pitchFamily="18" charset="-78"/>
              </a:rPr>
              <a:t>Lec</a:t>
            </a:r>
            <a:r>
              <a:rPr lang="en-US" sz="4000" b="1" dirty="0" smtClean="0">
                <a:latin typeface="Andalus" pitchFamily="18" charset="-78"/>
                <a:cs typeface="Andalus" pitchFamily="18" charset="-78"/>
              </a:rPr>
              <a:t> (2)</a:t>
            </a:r>
            <a:endParaRPr lang="en-US" sz="40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مربع نص 4"/>
          <p:cNvSpPr txBox="1">
            <a:spLocks noChangeArrowheads="1"/>
          </p:cNvSpPr>
          <p:nvPr/>
        </p:nvSpPr>
        <p:spPr bwMode="auto">
          <a:xfrm>
            <a:off x="1714500" y="6381328"/>
            <a:ext cx="5748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sz="1800" b="1" dirty="0"/>
              <a:t>أ.أميمة محمود فقير – جامعة </a:t>
            </a:r>
            <a:r>
              <a:rPr lang="ar-SA" sz="1800" b="1" dirty="0" err="1"/>
              <a:t>دنقلا</a:t>
            </a:r>
            <a:r>
              <a:rPr lang="ar-SA" sz="1800" b="1" dirty="0"/>
              <a:t> – كلية علوم الحاسوب وتقانة المعلومات</a:t>
            </a:r>
            <a:endParaRPr lang="en-US" sz="18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عمليات المكدسة: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pic>
        <p:nvPicPr>
          <p:cNvPr id="4098" name="Picture 2" descr="D:\Semester1\هياكل البيانات\المحاضرات\stack_push_operation.jpg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1043608" y="1412776"/>
            <a:ext cx="7025171" cy="432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عمليات المكدسة: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pic>
        <p:nvPicPr>
          <p:cNvPr id="5122" name="Picture 2" descr="D:\Semester1\هياكل البيانات\المحاضرات\stack_pop_operation.jpg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611560" y="1628800"/>
            <a:ext cx="7812726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خصائص المكدس: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ديناميكي، أي أنه يزداد ويتقلص حسب الرغبة.</a:t>
            </a:r>
          </a:p>
          <a:p>
            <a:pPr algn="r" rtl="1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الوصول لأي عنصر يتم عبر القمة، أي لا يمكن حذف أي عنصر إلا بعد حذف جميع العناصر الأعلى منه.</a:t>
            </a:r>
          </a:p>
          <a:p>
            <a:pPr algn="r" rtl="1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تتطلب المكدسات تعريف مؤشر واحد يشير إلى قمة المكدس ونطلق عليه </a:t>
            </a:r>
            <a:r>
              <a:rPr lang="ar-SA" dirty="0" err="1" smtClean="0">
                <a:latin typeface="Simplified Arabic" pitchFamily="18" charset="-78"/>
                <a:cs typeface="Simplified Arabic" pitchFamily="18" charset="-78"/>
              </a:rPr>
              <a:t>الـ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Top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.</a:t>
            </a:r>
          </a:p>
          <a:p>
            <a:pPr algn="r" rtl="1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تزداد قيمة المؤشر بمقدار واحد عند الإضافة وينقص بمقدار واحد عند الحذف.</a:t>
            </a:r>
          </a:p>
          <a:p>
            <a:pPr algn="r" rtl="1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يصبح المكدس خالياً </a:t>
            </a:r>
            <a:r>
              <a:rPr lang="ar-SA" dirty="0" err="1" smtClean="0">
                <a:latin typeface="Simplified Arabic" pitchFamily="18" charset="-78"/>
                <a:cs typeface="Simplified Arabic" pitchFamily="18" charset="-78"/>
              </a:rPr>
              <a:t>اذا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كان المؤشر = -1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 .</a:t>
            </a:r>
            <a:endParaRPr lang="ar-SA" dirty="0" smtClean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المكدس(</a:t>
            </a:r>
            <a:r>
              <a:rPr lang="en-US" sz="4000" b="1" dirty="0">
                <a:solidFill>
                  <a:srgbClr val="C00000"/>
                </a:solidFill>
                <a:cs typeface="DecoType Naskh Variants" pitchFamily="2" charset="-78"/>
              </a:rPr>
              <a:t>The 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Stack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Ø"/>
            </a:pPr>
            <a:r>
              <a:rPr lang="ar-SA" sz="3600" b="1" dirty="0" smtClean="0">
                <a:latin typeface="Simplified Arabic" pitchFamily="18" charset="-78"/>
                <a:cs typeface="Simplified Arabic" pitchFamily="18" charset="-78"/>
              </a:rPr>
              <a:t>مثال:</a:t>
            </a:r>
          </a:p>
          <a:p>
            <a:pPr algn="r" rtl="1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اذا اردنا اضافة العناصر 12،6،9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في المكدس .</a:t>
            </a:r>
          </a:p>
          <a:p>
            <a:pPr algn="r" rtl="1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الحل:</a:t>
            </a:r>
          </a:p>
          <a:p>
            <a:pPr algn="r" rtl="1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نتبع الخطوات التالية:- بما ان المكدس له عمليتان 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push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للاضافة و 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pop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للحذف.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المكدس(</a:t>
            </a:r>
            <a:r>
              <a:rPr lang="en-US" sz="4000" b="1" dirty="0">
                <a:solidFill>
                  <a:srgbClr val="C00000"/>
                </a:solidFill>
                <a:cs typeface="DecoType Naskh Variants" pitchFamily="2" charset="-78"/>
              </a:rPr>
              <a:t>The 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Stack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pic>
        <p:nvPicPr>
          <p:cNvPr id="3074" name="Picture 2" descr="D:\Semester1\هياكل البيانات\المحاضرات\java-stac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7140" y="2389584"/>
            <a:ext cx="2628900" cy="4495800"/>
          </a:xfrm>
          <a:prstGeom prst="rect">
            <a:avLst/>
          </a:prstGeom>
          <a:noFill/>
        </p:spPr>
      </p:pic>
      <p:pic>
        <p:nvPicPr>
          <p:cNvPr id="3075" name="Picture 3" descr="D:\Semester1\هياكل البيانات\المحاضرات\java-stack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643336"/>
            <a:ext cx="1981200" cy="3810000"/>
          </a:xfrm>
          <a:prstGeom prst="rect">
            <a:avLst/>
          </a:prstGeom>
          <a:noFill/>
        </p:spPr>
      </p:pic>
      <p:pic>
        <p:nvPicPr>
          <p:cNvPr id="3076" name="Picture 4" descr="D:\Semester1\هياكل البيانات\المحاضرات\java-stack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2636912"/>
            <a:ext cx="2152650" cy="4104456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2636912"/>
            <a:ext cx="2376264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مربع نص 8"/>
          <p:cNvSpPr txBox="1"/>
          <p:nvPr/>
        </p:nvSpPr>
        <p:spPr>
          <a:xfrm>
            <a:off x="2267744" y="2060848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Push 12</a:t>
            </a:r>
            <a:endParaRPr lang="en-US" sz="2000" b="1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4701844" y="2132856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Push 6</a:t>
            </a:r>
            <a:endParaRPr lang="en-US" sz="20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7150116" y="206084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Push 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كيفية عمل دالة  (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Push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363272" cy="551723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عملية 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Push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SA" dirty="0" err="1" smtClean="0">
                <a:latin typeface="Simplified Arabic" pitchFamily="18" charset="-78"/>
                <a:cs typeface="Simplified Arabic" pitchFamily="18" charset="-78"/>
              </a:rPr>
              <a:t>او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إضافة عنصر جديد إلى Stack تتم من خلال سلسلة من الخطوات كما يلي :</a:t>
            </a:r>
            <a:endParaRPr lang="en-US" dirty="0" smtClean="0">
              <a:latin typeface="Simplified Arabic" pitchFamily="18" charset="-78"/>
              <a:cs typeface="Simplified Arabic" pitchFamily="18" charset="-78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فحص ما إذا كان </a:t>
            </a:r>
            <a:r>
              <a:rPr lang="ar-SA" dirty="0" err="1" smtClean="0">
                <a:latin typeface="Simplified Arabic" pitchFamily="18" charset="-78"/>
                <a:cs typeface="Simplified Arabic" pitchFamily="18" charset="-78"/>
              </a:rPr>
              <a:t>ال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Stack فارغ </a:t>
            </a:r>
            <a:r>
              <a:rPr lang="ar-SA" dirty="0" err="1" smtClean="0">
                <a:latin typeface="Simplified Arabic" pitchFamily="18" charset="-78"/>
                <a:cs typeface="Simplified Arabic" pitchFamily="18" charset="-78"/>
              </a:rPr>
              <a:t>او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بمعنى آخر استدعاء دالة isEmpty.</a:t>
            </a:r>
            <a:endParaRPr lang="en-US" dirty="0" smtClean="0">
              <a:latin typeface="Simplified Arabic" pitchFamily="18" charset="-78"/>
              <a:cs typeface="Simplified Arabic" pitchFamily="18" charset="-78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إذا كان Stack ملئ إظهار رسالة خطأ والخروج من البرنامج.</a:t>
            </a:r>
            <a:endParaRPr lang="en-US" dirty="0" smtClean="0">
              <a:latin typeface="Simplified Arabic" pitchFamily="18" charset="-78"/>
              <a:cs typeface="Simplified Arabic" pitchFamily="18" charset="-78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أما إذا كان </a:t>
            </a:r>
            <a:r>
              <a:rPr lang="ar-SA" dirty="0" err="1" smtClean="0">
                <a:latin typeface="Simplified Arabic" pitchFamily="18" charset="-78"/>
                <a:cs typeface="Simplified Arabic" pitchFamily="18" charset="-78"/>
              </a:rPr>
              <a:t>ال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Stack ما زال فارغاً، فنقوم بزيادة top ليشير على المكان الفارغ الموجود أعلى آخر عنصر.</a:t>
            </a:r>
            <a:endParaRPr lang="en-US" dirty="0" smtClean="0">
              <a:latin typeface="Simplified Arabic" pitchFamily="18" charset="-78"/>
              <a:cs typeface="Simplified Arabic" pitchFamily="18" charset="-78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نضع العنصر الجديد في أعلى مكان في Stack.</a:t>
            </a:r>
            <a:endParaRPr lang="en-US" dirty="0" smtClean="0">
              <a:latin typeface="Simplified Arabic" pitchFamily="18" charset="-78"/>
              <a:cs typeface="Simplified Arabic" pitchFamily="18" charset="-78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الانتهاء والعودة من الدالة.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كيفية عمل دالة  (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Push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pic>
        <p:nvPicPr>
          <p:cNvPr id="6146" name="Picture 2" descr="D:\Semester1\هياكل البيانات\المحاضرات\java-stack2.png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259067" y="1916832"/>
            <a:ext cx="8633413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كيفية عمل دالة  (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Pop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363272" cy="5517232"/>
          </a:xfrm>
        </p:spPr>
        <p:txBody>
          <a:bodyPr>
            <a:no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ar-SA" dirty="0" smtClean="0"/>
              <a:t>الوصول إلى آخر عنصر في Stack </a:t>
            </a:r>
            <a:r>
              <a:rPr lang="ar-SA" dirty="0" err="1" smtClean="0"/>
              <a:t>او</a:t>
            </a:r>
            <a:r>
              <a:rPr lang="ar-SA" dirty="0" smtClean="0"/>
              <a:t> اعلي عنصر لحذفه من Stack عملية تسمى Pop وهى تمر بمجموعة من الخطوات :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ar-SA" dirty="0" smtClean="0"/>
              <a:t>فحص ما إذا كان Stack فارغ.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ar-SA" dirty="0" smtClean="0"/>
              <a:t>إذا كان Stack فارغ الخروج وإظهار رسالة خطأ.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ar-SA" dirty="0" smtClean="0"/>
              <a:t>إذا لم يكن </a:t>
            </a:r>
            <a:r>
              <a:rPr lang="ar-SA" dirty="0" err="1" smtClean="0"/>
              <a:t>ال</a:t>
            </a:r>
            <a:r>
              <a:rPr lang="ar-SA" dirty="0" smtClean="0"/>
              <a:t> Stack فارغ نقوم بالوصول إلى أعلى عنصر والذي يشير إليه top.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ar-SA" dirty="0" smtClean="0"/>
              <a:t>تقليل top بواحد مما يعنى حذف العنصر الأخير من </a:t>
            </a:r>
            <a:r>
              <a:rPr lang="ar-SA" dirty="0" err="1" smtClean="0"/>
              <a:t>ال</a:t>
            </a:r>
            <a:r>
              <a:rPr lang="ar-SA" dirty="0" smtClean="0"/>
              <a:t>Stack.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ar-SA" dirty="0" smtClean="0"/>
              <a:t>الانتهاء والعودة.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كيفية عمل دالة  (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Pop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pic>
        <p:nvPicPr>
          <p:cNvPr id="7170" name="Picture 2" descr="D:\Semester1\هياكل البيانات\المحاضرات\java-stack3.png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285058" y="1556792"/>
            <a:ext cx="8463406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التعامل مع المكدسات برمجيا 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b="1" dirty="0" smtClean="0">
                <a:latin typeface="Simplified Arabic" pitchFamily="18" charset="-78"/>
                <a:cs typeface="Simplified Arabic" pitchFamily="18" charset="-78"/>
              </a:rPr>
              <a:t>الوظائف التي نحتاجها في stack:</a:t>
            </a:r>
            <a:endParaRPr lang="en-US" b="1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push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(E item)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: وهذه العملية تستخدم لإضافة عناصر إلى </a:t>
            </a:r>
            <a:r>
              <a:rPr lang="ar-SA" dirty="0" err="1" smtClean="0">
                <a:latin typeface="Simplified Arabic" pitchFamily="18" charset="-78"/>
                <a:cs typeface="Simplified Arabic" pitchFamily="18" charset="-78"/>
              </a:rPr>
              <a:t>الـ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stack.</a:t>
            </a:r>
            <a:endParaRPr lang="en-US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pop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()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: تستخدم لإخراج أول عنصر (آخر عنصر </a:t>
            </a:r>
            <a:r>
              <a:rPr lang="ar-SA" dirty="0" err="1" smtClean="0">
                <a:latin typeface="Simplified Arabic" pitchFamily="18" charset="-78"/>
                <a:cs typeface="Simplified Arabic" pitchFamily="18" charset="-78"/>
              </a:rPr>
              <a:t>اضيف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) من stack.</a:t>
            </a:r>
            <a:endParaRPr lang="en-US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isEmpty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()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: تستخدم لفحص </a:t>
            </a:r>
            <a:r>
              <a:rPr lang="ar-SA" dirty="0" err="1" smtClean="0">
                <a:latin typeface="Simplified Arabic" pitchFamily="18" charset="-78"/>
                <a:cs typeface="Simplified Arabic" pitchFamily="18" charset="-78"/>
              </a:rPr>
              <a:t>اذا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 ما كانت stack خالية أو لا.</a:t>
            </a:r>
            <a:endParaRPr lang="en-US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clear: تستخدم لحذف جميع العناصر في stack.</a:t>
            </a:r>
            <a:endParaRPr lang="en-US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peek()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: تستخدم للاستعلام عن أول عنصر (آخر عنصر مضاف) في stack دون حذفه.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search (object o)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: للبحث عن عنصر محدد وترجع موقعه.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عناصر المحاضرة:</a:t>
            </a:r>
            <a:endParaRPr lang="ar-SA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المكدسات (</a:t>
            </a:r>
            <a:r>
              <a:rPr lang="en-US" sz="3600" dirty="0" smtClean="0">
                <a:solidFill>
                  <a:srgbClr val="C00000"/>
                </a:solidFill>
                <a:latin typeface="Simplified Arabic" pitchFamily="18" charset="-78"/>
                <a:cs typeface="Simplified Arabic" pitchFamily="18" charset="-78"/>
              </a:rPr>
              <a:t>Stacks</a:t>
            </a: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).</a:t>
            </a:r>
          </a:p>
          <a:p>
            <a:pPr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تطبيق عملي.</a:t>
            </a:r>
          </a:p>
          <a:p>
            <a:pPr>
              <a:buFont typeface="Wingdings" pitchFamily="2" charset="2"/>
              <a:buChar char="Ø"/>
            </a:pP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ar-SA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ar-SA" sz="3600" dirty="0">
              <a:latin typeface="Simplified Arabic" pitchFamily="18" charset="-78"/>
              <a:cs typeface="Simplified Arabic" pitchFamily="18" charset="-7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Java Stack Class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pic>
        <p:nvPicPr>
          <p:cNvPr id="8194" name="Picture 2" descr="D:\Semester1\هياكل البيانات\المحاضرات\java-stack8.pn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2123728" y="1124744"/>
            <a:ext cx="5328592" cy="5458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مثال (1):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b="1" dirty="0" smtClean="0">
                <a:latin typeface="Simplified Arabic" pitchFamily="18" charset="-78"/>
                <a:cs typeface="Simplified Arabic" pitchFamily="18" charset="-78"/>
              </a:rPr>
              <a:t>برنامج كامل عن المكدسات والدوال التي تتعامل معها.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525344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import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java.util.Stack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public class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StackExample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public static void main(String[]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args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 {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// Creating a Stack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Stack&lt;String&gt;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stackOfCards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= new Stack&lt;&gt;();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// Pushing new items to the Stack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stackOfCards.push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("Jack");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stackOfCards.push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("Queen");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stackOfCards.push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("King");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stackOfCards.push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("Ace");</a:t>
            </a:r>
            <a:endParaRPr lang="en-US" b="1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04867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("Stack =&gt; " +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stackOfCards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String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cardAtTop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= stackOfCards.pop();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("Stack.pop() =&gt; " +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cardAtTop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("Current Stack =&gt; " +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stackOfCards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04867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// Get the item at the top of the stack without removing it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cardAtTop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=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stackOfCards.peek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Stack.peek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 =&gt; " +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cardAtTop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("Current Stack =&gt; " +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stackOfCards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04867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("Is Stack empty? : " +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stackOfCards.isEmpty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());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// Find the size of Stack</a:t>
            </a:r>
          </a:p>
          <a:p>
            <a:pPr algn="l" rtl="0">
              <a:buNone/>
            </a:pP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       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System.out.println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("Size of Stack : " + </a:t>
            </a:r>
            <a:r>
              <a:rPr lang="en-US" b="1" dirty="0" err="1" smtClean="0">
                <a:latin typeface="Simplified Arabic" pitchFamily="18" charset="-78"/>
                <a:cs typeface="Simplified Arabic" pitchFamily="18" charset="-78"/>
              </a:rPr>
              <a:t>stackOfCards.size</a:t>
            </a:r>
            <a:r>
              <a:rPr lang="en-US" b="1" dirty="0" smtClean="0">
                <a:latin typeface="Simplified Arabic" pitchFamily="18" charset="-78"/>
                <a:cs typeface="Simplified Arabic" pitchFamily="18" charset="-78"/>
              </a:rPr>
              <a:t>());</a:t>
            </a:r>
          </a:p>
          <a:p>
            <a:pPr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373616" cy="612068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b="1" dirty="0" smtClean="0"/>
              <a:t>// Search for an element</a:t>
            </a:r>
          </a:p>
          <a:p>
            <a:pPr algn="l" rtl="0"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position = </a:t>
            </a:r>
            <a:r>
              <a:rPr lang="en-US" b="1" dirty="0" err="1" smtClean="0"/>
              <a:t>stackOfCards.search</a:t>
            </a:r>
            <a:r>
              <a:rPr lang="en-US" b="1" dirty="0" smtClean="0"/>
              <a:t>("Queen");</a:t>
            </a:r>
          </a:p>
          <a:p>
            <a:pPr algn="l" rtl="0">
              <a:buNone/>
            </a:pPr>
            <a:r>
              <a:rPr lang="en-US" b="1" dirty="0" smtClean="0"/>
              <a:t>        if(position != -1) </a:t>
            </a:r>
          </a:p>
          <a:p>
            <a:pPr algn="l" rtl="0"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("Found the element \"Queen\" at position : " + position);</a:t>
            </a:r>
          </a:p>
          <a:p>
            <a:pPr algn="l" rtl="0">
              <a:buNone/>
            </a:pPr>
            <a:r>
              <a:rPr lang="en-US" b="1" dirty="0" smtClean="0"/>
              <a:t>         else </a:t>
            </a:r>
          </a:p>
          <a:p>
            <a:pPr algn="l" rtl="0"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("Element not found");</a:t>
            </a:r>
          </a:p>
          <a:p>
            <a:pPr algn="l" rtl="0">
              <a:buNone/>
            </a:pPr>
            <a:r>
              <a:rPr lang="en-US" b="1" dirty="0" smtClean="0"/>
              <a:t>        }</a:t>
            </a:r>
          </a:p>
          <a:p>
            <a:pPr algn="l" rtl="0">
              <a:buNone/>
            </a:pPr>
            <a:r>
              <a:rPr lang="en-US" b="1" dirty="0" smtClean="0"/>
              <a:t>}</a:t>
            </a:r>
            <a:endParaRPr lang="en-US" b="1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dirty="0" smtClean="0"/>
              <a:t>Stack =&gt; [Jack, Queen, King, Ace]</a:t>
            </a:r>
          </a:p>
          <a:p>
            <a:pPr algn="l" rtl="0">
              <a:buNone/>
            </a:pPr>
            <a:r>
              <a:rPr lang="en-US" dirty="0" smtClean="0"/>
              <a:t>Stack.pop() =&gt; Ace</a:t>
            </a:r>
          </a:p>
          <a:p>
            <a:pPr algn="l" rtl="0">
              <a:buNone/>
            </a:pPr>
            <a:r>
              <a:rPr lang="en-US" dirty="0" smtClean="0"/>
              <a:t>Current Stack =&gt; [Jack, Queen, King]</a:t>
            </a:r>
          </a:p>
          <a:p>
            <a:pPr algn="l" rtl="0">
              <a:buNone/>
            </a:pPr>
            <a:r>
              <a:rPr lang="en-US" dirty="0" err="1" smtClean="0"/>
              <a:t>Stack.peek</a:t>
            </a:r>
            <a:r>
              <a:rPr lang="en-US" dirty="0" smtClean="0"/>
              <a:t>() =&gt; King</a:t>
            </a:r>
          </a:p>
          <a:p>
            <a:pPr algn="l" rtl="0">
              <a:buNone/>
            </a:pPr>
            <a:r>
              <a:rPr lang="en-US" dirty="0" smtClean="0"/>
              <a:t>Current Stack =&gt; [Jack, Queen, King]</a:t>
            </a:r>
          </a:p>
          <a:p>
            <a:pPr algn="l" rtl="0">
              <a:buNone/>
            </a:pPr>
            <a:r>
              <a:rPr lang="en-US" dirty="0" smtClean="0"/>
              <a:t>Is Stack empty? : false</a:t>
            </a:r>
          </a:p>
          <a:p>
            <a:pPr algn="l" rtl="0">
              <a:buNone/>
            </a:pPr>
            <a:r>
              <a:rPr lang="en-US" dirty="0" smtClean="0"/>
              <a:t>Size of Stack : 3</a:t>
            </a:r>
          </a:p>
          <a:p>
            <a:pPr algn="l" rtl="0">
              <a:buNone/>
            </a:pPr>
            <a:r>
              <a:rPr lang="en-US" dirty="0" smtClean="0"/>
              <a:t>Found the element "Queen" at position : 2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المخرجات 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rmAutofit/>
          </a:bodyPr>
          <a:lstStyle/>
          <a:p>
            <a:pPr algn="r">
              <a:buFont typeface="Wingdings" pitchFamily="2" charset="2"/>
              <a:buChar char="Ø"/>
            </a:pPr>
            <a:r>
              <a:rPr lang="ar-SA" b="1" dirty="0" smtClean="0"/>
              <a:t>طرق تمثيل المعادلة :</a:t>
            </a:r>
            <a:endParaRPr lang="en-US" b="1" dirty="0" smtClean="0"/>
          </a:p>
          <a:p>
            <a:pPr algn="l" rtl="0">
              <a:buNone/>
            </a:pPr>
            <a:r>
              <a:rPr lang="en-US" b="1" dirty="0" smtClean="0"/>
              <a:t>Infix  prefix  postfix</a:t>
            </a:r>
            <a:endParaRPr lang="ar-SA" b="1" dirty="0" smtClean="0"/>
          </a:p>
          <a:p>
            <a:pPr algn="r">
              <a:buFont typeface="Wingdings" pitchFamily="2" charset="2"/>
              <a:buChar char="Ø"/>
            </a:pPr>
            <a:endParaRPr lang="en-US" b="1" dirty="0"/>
          </a:p>
        </p:txBody>
      </p:sp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Lucida Calligraphy" pitchFamily="66" charset="0"/>
              </a:rPr>
              <a:t>Home work</a:t>
            </a:r>
            <a:endParaRPr lang="ar-SA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3810000" y="1891873"/>
            <a:ext cx="1495922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700" b="1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؟</a:t>
            </a:r>
            <a:endParaRPr lang="en-US" sz="4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المكدس(</a:t>
            </a:r>
            <a:r>
              <a:rPr lang="en-US" sz="4000" b="1" dirty="0">
                <a:solidFill>
                  <a:srgbClr val="C00000"/>
                </a:solidFill>
                <a:cs typeface="DecoType Naskh Variants" pitchFamily="2" charset="-78"/>
              </a:rPr>
              <a:t>The 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Stack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نموذج خاص لتخزين البيانات بآلية ثابتة وإخراجها بآلية ثابتة.</a:t>
            </a:r>
          </a:p>
          <a:p>
            <a:pPr algn="just"/>
            <a:r>
              <a:rPr lang="ar-SA" sz="3600" dirty="0" smtClean="0"/>
              <a:t>هو عبارة عن مصفوفة نضيف في نهايته ونحذف من آخره فقط ولا نستطيع الوصول إلى أي عنصر بالداخل.</a:t>
            </a: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عبارة عن مصفوفة تعبأ البيانات فيها بطريقة تعكس البيانات، دخول البيانات وخروجها تتم من نهاية طرفية واحدة تسمى </a:t>
            </a: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Top</a:t>
            </a: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المكدس(</a:t>
            </a:r>
            <a:r>
              <a:rPr lang="en-US" sz="4000" b="1" dirty="0">
                <a:solidFill>
                  <a:srgbClr val="C00000"/>
                </a:solidFill>
                <a:cs typeface="DecoType Naskh Variants" pitchFamily="2" charset="-78"/>
              </a:rPr>
              <a:t>The 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Stack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755576" y="1556792"/>
            <a:ext cx="742672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المكدس(</a:t>
            </a:r>
            <a:r>
              <a:rPr lang="en-US" sz="4000" b="1" dirty="0">
                <a:solidFill>
                  <a:srgbClr val="C00000"/>
                </a:solidFill>
                <a:cs typeface="DecoType Naskh Variants" pitchFamily="2" charset="-78"/>
              </a:rPr>
              <a:t>The </a:t>
            </a:r>
            <a:r>
              <a:rPr lang="en-US" sz="4000" b="1" dirty="0" smtClean="0">
                <a:solidFill>
                  <a:srgbClr val="C00000"/>
                </a:solidFill>
                <a:cs typeface="DecoType Naskh Variants" pitchFamily="2" charset="-78"/>
              </a:rPr>
              <a:t>Stack</a:t>
            </a:r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):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هنالك خاصية مهمة </a:t>
            </a:r>
            <a:r>
              <a:rPr lang="ar-SA" sz="3600" dirty="0" err="1" smtClean="0">
                <a:latin typeface="Simplified Arabic" pitchFamily="18" charset="-78"/>
                <a:cs typeface="Simplified Arabic" pitchFamily="18" charset="-78"/>
              </a:rPr>
              <a:t>لل</a:t>
            </a: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 Stack وهى أن أول عنصر وضع في Stack يخرج آخر عنصر وآخر عنصر وضع في Stack يخرج أول عنصر مما يعنى </a:t>
            </a:r>
            <a:r>
              <a:rPr lang="ar-SA" sz="3600" dirty="0" err="1" smtClean="0">
                <a:latin typeface="Simplified Arabic" pitchFamily="18" charset="-78"/>
                <a:cs typeface="Simplified Arabic" pitchFamily="18" charset="-78"/>
              </a:rPr>
              <a:t>ان</a:t>
            </a: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 ترتيب دخول العناصر في Stack عكس ترتيب خروج هذه العناصر.</a:t>
            </a: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لذلك يطلق على stack مصطلح </a:t>
            </a:r>
            <a:r>
              <a:rPr lang="en-US" sz="3600" dirty="0" smtClean="0">
                <a:latin typeface="Simplified Arabic" pitchFamily="18" charset="-78"/>
                <a:cs typeface="Simplified Arabic" pitchFamily="18" charset="-78"/>
              </a:rPr>
              <a:t>LIFO</a:t>
            </a: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  (last in first out)</a:t>
            </a: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لماذا نستخدم المكدسات ؟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يمكننا استخدام stack في عدة مواقف هذه بعض منها:</a:t>
            </a:r>
            <a:endParaRPr lang="en-US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ü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في حالة وجود بيانات ونريد عرضهم بالمعكوس.</a:t>
            </a:r>
            <a:endParaRPr lang="en-US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ü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تستخدم في لغات البرمجة لتتحقق من وجود تطابق بين الرموز المدخلة (مثلاً للتأكد بأن كل { لديها } ).</a:t>
            </a:r>
            <a:endParaRPr lang="en-US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ü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تستخدم لإضافة الأعداد الكبيرة باستخدام بعض الخوارزميات.</a:t>
            </a:r>
            <a:endParaRPr lang="en-US" sz="3600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لماذا نستخدم المكدسات ؟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يمكننا استخدام stack في عدة مواقف هذه بعض منها:</a:t>
            </a:r>
            <a:endParaRPr lang="en-US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ü"/>
            </a:pPr>
            <a:r>
              <a:rPr lang="ar-SA" sz="3600" b="1" dirty="0" smtClean="0">
                <a:latin typeface="Simplified Arabic" pitchFamily="18" charset="-78"/>
                <a:cs typeface="Simplified Arabic" pitchFamily="18" charset="-78"/>
              </a:rPr>
              <a:t>إيجاد قيم </a:t>
            </a:r>
            <a:r>
              <a:rPr lang="ar-SA" sz="3600" b="1" dirty="0" err="1" smtClean="0">
                <a:latin typeface="Simplified Arabic" pitchFamily="18" charset="-78"/>
                <a:cs typeface="Simplified Arabic" pitchFamily="18" charset="-78"/>
              </a:rPr>
              <a:t>التعابير</a:t>
            </a:r>
            <a:r>
              <a:rPr lang="ar-SA" sz="3600" b="1" dirty="0" smtClean="0">
                <a:latin typeface="Simplified Arabic" pitchFamily="18" charset="-78"/>
                <a:cs typeface="Simplified Arabic" pitchFamily="18" charset="-78"/>
              </a:rPr>
              <a:t> الحسابية.</a:t>
            </a:r>
            <a:endParaRPr lang="en-US" sz="3600" b="1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ü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تستخدم لغايات الاستدعاء الذاتي.</a:t>
            </a:r>
          </a:p>
          <a:p>
            <a:pPr algn="just">
              <a:buFont typeface="Wingdings" pitchFamily="2" charset="2"/>
              <a:buChar char="ü"/>
            </a:pPr>
            <a:r>
              <a:rPr lang="ar-SA" sz="3600" dirty="0" smtClean="0"/>
              <a:t>ومن وظائف المكدس التراجع (</a:t>
            </a:r>
            <a:r>
              <a:rPr lang="en-US" sz="3600" dirty="0" smtClean="0"/>
              <a:t>undo</a:t>
            </a:r>
            <a:r>
              <a:rPr lang="ar-SA" sz="3600" dirty="0" smtClean="0"/>
              <a:t>) لأنها تكون خطوة خطوة.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عمليات المكدسة: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latin typeface="Simplified Arabic" pitchFamily="18" charset="-78"/>
                <a:cs typeface="Simplified Arabic" pitchFamily="18" charset="-78"/>
              </a:rPr>
              <a:t>يمكن تمثيل Stack على أن لها عمليتان هما:</a:t>
            </a:r>
            <a:endParaRPr lang="en-US" sz="3600" dirty="0" smtClean="0"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solidFill>
                  <a:srgbClr val="C00000"/>
                </a:solidFill>
                <a:latin typeface="Simplified Arabic" pitchFamily="18" charset="-78"/>
                <a:cs typeface="Simplified Arabic" pitchFamily="18" charset="-78"/>
              </a:rPr>
              <a:t>Push</a:t>
            </a:r>
            <a:endParaRPr lang="en-US" sz="3600" dirty="0" smtClean="0">
              <a:solidFill>
                <a:srgbClr val="C00000"/>
              </a:solidFill>
              <a:latin typeface="Simplified Arabic" pitchFamily="18" charset="-78"/>
              <a:cs typeface="Simplified Arabic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ar-SA" sz="3600" dirty="0" smtClean="0">
                <a:solidFill>
                  <a:srgbClr val="C00000"/>
                </a:solidFill>
                <a:latin typeface="Simplified Arabic" pitchFamily="18" charset="-78"/>
                <a:cs typeface="Simplified Arabic" pitchFamily="18" charset="-78"/>
              </a:rPr>
              <a:t>Pop</a:t>
            </a:r>
            <a:endParaRPr lang="en-US" sz="3600" dirty="0">
              <a:solidFill>
                <a:srgbClr val="C00000"/>
              </a:solidFill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 smtClean="0">
                <a:solidFill>
                  <a:srgbClr val="C00000"/>
                </a:solidFill>
                <a:cs typeface="DecoType Naskh Variants" pitchFamily="2" charset="-78"/>
              </a:rPr>
              <a:t>عمليات المكدسة:</a:t>
            </a:r>
            <a:endParaRPr lang="en-US" sz="4000" b="1" dirty="0">
              <a:solidFill>
                <a:srgbClr val="C00000"/>
              </a:solidFill>
              <a:cs typeface="DecoType Naskh Variants" pitchFamily="2" charset="-78"/>
            </a:endParaRPr>
          </a:p>
        </p:txBody>
      </p:sp>
      <p:pic>
        <p:nvPicPr>
          <p:cNvPr id="2050" name="Picture 2" descr="D:\Semester1\هياكل البيانات\المحاضرات\java-stack.pn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1835696" y="1412776"/>
            <a:ext cx="5531600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016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7899</TotalTime>
  <Words>928</Words>
  <Application>Microsoft Office PowerPoint</Application>
  <PresentationFormat>عرض على الشاشة (3:4)‏</PresentationFormat>
  <Paragraphs>131</Paragraphs>
  <Slides>29</Slides>
  <Notes>11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29</vt:i4>
      </vt:variant>
    </vt:vector>
  </HeadingPairs>
  <TitlesOfParts>
    <vt:vector size="30" baseType="lpstr">
      <vt:lpstr>سمة Office</vt:lpstr>
      <vt:lpstr>الشريحة 1</vt:lpstr>
      <vt:lpstr>عناصر المحاضرة:</vt:lpstr>
      <vt:lpstr>المكدس(The Stack):</vt:lpstr>
      <vt:lpstr>المكدس(The Stack):</vt:lpstr>
      <vt:lpstr>المكدس(The Stack):</vt:lpstr>
      <vt:lpstr>لماذا نستخدم المكدسات ؟</vt:lpstr>
      <vt:lpstr>لماذا نستخدم المكدسات ؟</vt:lpstr>
      <vt:lpstr>عمليات المكدسة:</vt:lpstr>
      <vt:lpstr>عمليات المكدسة:</vt:lpstr>
      <vt:lpstr>عمليات المكدسة:</vt:lpstr>
      <vt:lpstr>عمليات المكدسة:</vt:lpstr>
      <vt:lpstr>خصائص المكدس:</vt:lpstr>
      <vt:lpstr>المكدس(The Stack):</vt:lpstr>
      <vt:lpstr>المكدس(The Stack):</vt:lpstr>
      <vt:lpstr>كيفية عمل دالة  (Push):</vt:lpstr>
      <vt:lpstr>كيفية عمل دالة  (Push):</vt:lpstr>
      <vt:lpstr>كيفية عمل دالة  (Pop):</vt:lpstr>
      <vt:lpstr>كيفية عمل دالة  (Pop):</vt:lpstr>
      <vt:lpstr>التعامل مع المكدسات برمجيا :</vt:lpstr>
      <vt:lpstr>Java Stack Class</vt:lpstr>
      <vt:lpstr>مثال (1):</vt:lpstr>
      <vt:lpstr>الشريحة 22</vt:lpstr>
      <vt:lpstr>الشريحة 23</vt:lpstr>
      <vt:lpstr>الشريحة 24</vt:lpstr>
      <vt:lpstr>الشريحة 25</vt:lpstr>
      <vt:lpstr>الشريحة 26</vt:lpstr>
      <vt:lpstr>المخرجات :</vt:lpstr>
      <vt:lpstr>Home work</vt:lpstr>
      <vt:lpstr>الشريحة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DONGOLAS</dc:creator>
  <cp:lastModifiedBy>DR.Ahmed Saker 2O14</cp:lastModifiedBy>
  <cp:revision>74</cp:revision>
  <dcterms:created xsi:type="dcterms:W3CDTF">2022-09-05T13:05:39Z</dcterms:created>
  <dcterms:modified xsi:type="dcterms:W3CDTF">2022-09-15T09:01:30Z</dcterms:modified>
</cp:coreProperties>
</file>