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5"/>
  </p:notesMasterIdLst>
  <p:sldIdLst>
    <p:sldId id="297" r:id="rId2"/>
    <p:sldId id="261" r:id="rId3"/>
    <p:sldId id="301" r:id="rId4"/>
    <p:sldId id="356" r:id="rId5"/>
    <p:sldId id="357" r:id="rId6"/>
    <p:sldId id="358" r:id="rId7"/>
    <p:sldId id="359" r:id="rId8"/>
    <p:sldId id="361" r:id="rId9"/>
    <p:sldId id="362" r:id="rId10"/>
    <p:sldId id="365" r:id="rId11"/>
    <p:sldId id="363" r:id="rId12"/>
    <p:sldId id="364" r:id="rId13"/>
    <p:sldId id="366" r:id="rId14"/>
    <p:sldId id="360" r:id="rId15"/>
    <p:sldId id="368" r:id="rId16"/>
    <p:sldId id="327" r:id="rId17"/>
    <p:sldId id="328" r:id="rId18"/>
    <p:sldId id="367" r:id="rId19"/>
    <p:sldId id="331" r:id="rId20"/>
    <p:sldId id="370" r:id="rId21"/>
    <p:sldId id="337" r:id="rId22"/>
    <p:sldId id="372" r:id="rId23"/>
    <p:sldId id="263" r:id="rId24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نمط متوسط 2 - تميي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نمط متوسط 2 - تميي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النمط المتوس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نمط متوسط 2 - تميي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نمط متوسط 1 - تميي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نمط فاتح 3 - تميي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8462" autoAdjust="0"/>
  </p:normalViewPr>
  <p:slideViewPr>
    <p:cSldViewPr>
      <p:cViewPr varScale="1">
        <p:scale>
          <a:sx n="49" d="100"/>
          <a:sy n="49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BF875-1258-4A8E-9EDE-4159A01DF95C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CD912-FBE4-4B99-B84E-2E3B664F7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D912-FBE4-4B99-B84E-2E3B664F7CC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D912-FBE4-4B99-B84E-2E3B664F7CC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D912-FBE4-4B99-B84E-2E3B664F7CC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D912-FBE4-4B99-B84E-2E3B664F7CC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D912-FBE4-4B99-B84E-2E3B664F7CC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D912-FBE4-4B99-B84E-2E3B664F7CC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D912-FBE4-4B99-B84E-2E3B664F7CC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26/02/1444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26/02/1444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26/02/1444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26/02/1444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26/02/1444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26/02/1444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26/02/1444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26/02/1444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26/02/1444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26/02/1444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26/02/1444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1000"/>
            <a:lum/>
          </a:blip>
          <a:srcRect/>
          <a:stretch>
            <a:fillRect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pPr/>
              <a:t>26/02/1444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5724128" y="1484784"/>
            <a:ext cx="3384376" cy="2376264"/>
          </a:xfrm>
          <a:effectLst>
            <a:innerShdw blurRad="114300">
              <a:prstClr val="black"/>
            </a:innerShdw>
          </a:effectLst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 prst="convex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onotype Corsiva" pitchFamily="66" charset="0"/>
                <a:cs typeface="DecoType Naskh Variants" pitchFamily="2" charset="-78"/>
              </a:rPr>
              <a:t>Data</a:t>
            </a:r>
          </a:p>
          <a:p>
            <a:r>
              <a:rPr lang="en-US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onotype Corsiva" pitchFamily="66" charset="0"/>
                <a:cs typeface="DecoType Naskh Variants" pitchFamily="2" charset="-78"/>
              </a:rPr>
              <a:t>Structure </a:t>
            </a:r>
            <a:r>
              <a:rPr lang="ar-SA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onotype Corsiva" pitchFamily="66" charset="0"/>
                <a:cs typeface="DecoType Naskh Variants" pitchFamily="2" charset="-78"/>
              </a:rPr>
              <a:t> </a:t>
            </a:r>
          </a:p>
        </p:txBody>
      </p:sp>
      <p:pic>
        <p:nvPicPr>
          <p:cNvPr id="5" name="صورة 4" descr="0_UVG1F-0kLAEWAT3k.png"/>
          <p:cNvPicPr>
            <a:picLocks noChangeAspect="1"/>
          </p:cNvPicPr>
          <p:nvPr/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0" y="44624"/>
            <a:ext cx="5724128" cy="6480720"/>
          </a:xfrm>
          <a:prstGeom prst="rect">
            <a:avLst/>
          </a:prstGeom>
        </p:spPr>
      </p:pic>
      <p:sp>
        <p:nvSpPr>
          <p:cNvPr id="7" name="مربع نص 6"/>
          <p:cNvSpPr txBox="1"/>
          <p:nvPr/>
        </p:nvSpPr>
        <p:spPr>
          <a:xfrm>
            <a:off x="6516216" y="4365104"/>
            <a:ext cx="1614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latin typeface="Andalus" pitchFamily="18" charset="-78"/>
                <a:cs typeface="Andalus" pitchFamily="18" charset="-78"/>
              </a:rPr>
              <a:t>Lec</a:t>
            </a:r>
            <a:r>
              <a:rPr lang="en-US" sz="4000" b="1" dirty="0" smtClean="0">
                <a:latin typeface="Andalus" pitchFamily="18" charset="-78"/>
                <a:cs typeface="Andalus" pitchFamily="18" charset="-78"/>
              </a:rPr>
              <a:t> (3)</a:t>
            </a:r>
            <a:endParaRPr lang="en-US" sz="4000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مربع نص 4"/>
          <p:cNvSpPr txBox="1">
            <a:spLocks noChangeArrowheads="1"/>
          </p:cNvSpPr>
          <p:nvPr/>
        </p:nvSpPr>
        <p:spPr bwMode="auto">
          <a:xfrm>
            <a:off x="1714500" y="6381328"/>
            <a:ext cx="5748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ar-SA" sz="1800" b="1" dirty="0"/>
              <a:t>أ.أميمة محمود فقير – جامعة </a:t>
            </a:r>
            <a:r>
              <a:rPr lang="ar-SA" sz="1800" b="1" dirty="0" err="1"/>
              <a:t>دنقلا</a:t>
            </a:r>
            <a:r>
              <a:rPr lang="ar-SA" sz="1800" b="1" dirty="0"/>
              <a:t> – كلية علوم الحاسوب وتقانة المعلومات</a:t>
            </a:r>
            <a:endParaRPr lang="en-US" sz="1800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الطابور الخطي: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عند إضافة أي عنصر إلى الطابور يجب أولا التأكد من أن الطابور ليس ممتلئا بعد ذلك يتم إضافة العنصر في الذيل ومن ثم زيادة قيمة مؤشر الذيل بمقدار 1.</a:t>
            </a:r>
          </a:p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أي يكون الرأس ثابت والذيل يزيد بمقدار 1 في كل عملية إضافة.</a:t>
            </a:r>
          </a:p>
        </p:txBody>
      </p:sp>
    </p:spTree>
    <p:extLst>
      <p:ext uri="{BB962C8B-B14F-4D97-AF65-F5344CB8AC3E}">
        <p14:creationId xmlns="" xmlns:p14="http://schemas.microsoft.com/office/powerpoint/2010/main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الطابور الخطي: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عند حذف عنصر من الطابور يجب </a:t>
            </a:r>
            <a:r>
              <a:rPr lang="ar-SA" sz="3600" dirty="0" err="1" smtClean="0">
                <a:latin typeface="Simplified Arabic" pitchFamily="18" charset="-78"/>
                <a:cs typeface="Simplified Arabic" pitchFamily="18" charset="-78"/>
              </a:rPr>
              <a:t>اولا</a:t>
            </a: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 التأكد من أن الطابور ليس خاليا بعد ذلك يتم حذف العنصر الموجود في الرأس ومن ثم زيادة قيمة مؤشر الرأس بمقدار 1.</a:t>
            </a:r>
          </a:p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عملية الحذف عكس عملية الإضافة، أي يكون الذيل ثابت والرأس يزيد بمقدار 1 في كل عملية حذف.</a:t>
            </a:r>
          </a:p>
        </p:txBody>
      </p:sp>
    </p:spTree>
    <p:extLst>
      <p:ext uri="{BB962C8B-B14F-4D97-AF65-F5344CB8AC3E}">
        <p14:creationId xmlns="" xmlns:p14="http://schemas.microsoft.com/office/powerpoint/2010/main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الطابور الخطي: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72008" y="1484784"/>
            <a:ext cx="889248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مستطيل 5"/>
          <p:cNvSpPr/>
          <p:nvPr/>
        </p:nvSpPr>
        <p:spPr>
          <a:xfrm>
            <a:off x="1216063" y="6021288"/>
            <a:ext cx="63802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200" b="1" dirty="0" smtClean="0">
                <a:solidFill>
                  <a:srgbClr val="C00000"/>
                </a:solidFill>
                <a:cs typeface="DecoType Naskh Variants" pitchFamily="2" charset="-78"/>
              </a:rPr>
              <a:t>شكل يوضح عمليات الحذف والإضافة في الطابور الخطي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التعامل مع الطابور الخطي برمجيا: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دالة الإضافة : </a:t>
            </a:r>
            <a:r>
              <a:rPr lang="en-US" sz="3600" dirty="0" smtClean="0">
                <a:latin typeface="Simplified Arabic" pitchFamily="18" charset="-78"/>
                <a:cs typeface="Simplified Arabic" pitchFamily="18" charset="-78"/>
              </a:rPr>
              <a:t>add (item)</a:t>
            </a:r>
            <a:endParaRPr lang="ar-SA" sz="3600" dirty="0" smtClean="0">
              <a:latin typeface="Simplified Arabic" pitchFamily="18" charset="-78"/>
              <a:cs typeface="Simplified Arabic" pitchFamily="18" charset="-78"/>
            </a:endParaRPr>
          </a:p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دالة الحذف : </a:t>
            </a:r>
            <a:r>
              <a:rPr lang="en-US" sz="3600" dirty="0" smtClean="0">
                <a:latin typeface="Simplified Arabic" pitchFamily="18" charset="-78"/>
                <a:cs typeface="Simplified Arabic" pitchFamily="18" charset="-78"/>
              </a:rPr>
              <a:t>remove()</a:t>
            </a:r>
            <a:endParaRPr lang="ar-SA" sz="3600" dirty="0" smtClean="0">
              <a:latin typeface="Simplified Arabic" pitchFamily="18" charset="-78"/>
              <a:cs typeface="Simplified Arabic" pitchFamily="18" charset="-78"/>
            </a:endParaRPr>
          </a:p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دالة ترجع أول عنصر في الصف :</a:t>
            </a:r>
            <a:r>
              <a:rPr lang="en-US" sz="3600" dirty="0" smtClean="0">
                <a:latin typeface="Simplified Arabic" pitchFamily="18" charset="-78"/>
                <a:cs typeface="Simplified Arabic" pitchFamily="18" charset="-78"/>
              </a:rPr>
              <a:t>peek()</a:t>
            </a:r>
            <a:endParaRPr lang="ar-SA" sz="3600" dirty="0" smtClean="0">
              <a:latin typeface="Simplified Arabic" pitchFamily="18" charset="-78"/>
              <a:cs typeface="Simplified Arabic" pitchFamily="18" charset="-78"/>
            </a:endParaRPr>
          </a:p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دالة للتأكد من الصف فارغ أم لا : </a:t>
            </a:r>
            <a:r>
              <a:rPr lang="en-US" sz="3600" dirty="0" err="1" smtClean="0">
                <a:latin typeface="Simplified Arabic" pitchFamily="18" charset="-78"/>
                <a:cs typeface="Simplified Arabic" pitchFamily="18" charset="-78"/>
              </a:rPr>
              <a:t>isEmpty</a:t>
            </a:r>
            <a:r>
              <a:rPr lang="en-US" sz="3600" dirty="0" smtClean="0">
                <a:latin typeface="Simplified Arabic" pitchFamily="18" charset="-78"/>
                <a:cs typeface="Simplified Arabic" pitchFamily="18" charset="-78"/>
              </a:rPr>
              <a:t>()</a:t>
            </a:r>
            <a:endParaRPr lang="ar-SA" sz="3600" dirty="0" smtClean="0">
              <a:latin typeface="Simplified Arabic" pitchFamily="18" charset="-78"/>
              <a:cs typeface="Simplified Arabic" pitchFamily="18" charset="-78"/>
            </a:endParaRPr>
          </a:p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دالة تعيد حجم الصف : </a:t>
            </a:r>
            <a:r>
              <a:rPr lang="en-US" sz="3600" dirty="0" smtClean="0">
                <a:latin typeface="Simplified Arabic" pitchFamily="18" charset="-78"/>
                <a:cs typeface="Simplified Arabic" pitchFamily="18" charset="-78"/>
              </a:rPr>
              <a:t>size()</a:t>
            </a:r>
            <a:endParaRPr lang="ar-SA" sz="3600" dirty="0" smtClean="0">
              <a:latin typeface="Simplified Arabic" pitchFamily="18" charset="-78"/>
              <a:cs typeface="Simplified Arabic" pitchFamily="18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الصف (</a:t>
            </a:r>
            <a:r>
              <a:rPr lang="en-US" sz="4000" b="1" dirty="0" smtClean="0">
                <a:solidFill>
                  <a:srgbClr val="C00000"/>
                </a:solidFill>
                <a:cs typeface="DecoType Naskh Variants" pitchFamily="2" charset="-78"/>
              </a:rPr>
              <a:t>The Queue</a:t>
            </a:r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):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8892480" cy="4525963"/>
          </a:xfrm>
        </p:spPr>
        <p:txBody>
          <a:bodyPr>
            <a:noAutofit/>
          </a:bodyPr>
          <a:lstStyle/>
          <a:p>
            <a:pPr marL="742950" indent="-742950" algn="just">
              <a:buFont typeface="+mj-lt"/>
              <a:buAutoNum type="arabicPeriod" startAt="2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طابور دائري</a:t>
            </a: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:</a:t>
            </a:r>
          </a:p>
          <a:p>
            <a:pPr marL="742950" indent="-742950" algn="just">
              <a:buFont typeface="Wingdings" pitchFamily="2" charset="2"/>
              <a:buChar char="Ø"/>
            </a:pP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جاءت لمعالجة مشكلة الامتلاء الكاذب في الطابور الخطي.</a:t>
            </a:r>
            <a:endParaRPr lang="ar-SA" dirty="0" smtClean="0">
              <a:latin typeface="Simplified Arabic" pitchFamily="18" charset="-78"/>
              <a:cs typeface="Simplified Arabic" pitchFamily="18" charset="-78"/>
            </a:endParaRPr>
          </a:p>
          <a:p>
            <a:pPr marL="742950" indent="-742950" algn="just">
              <a:buFont typeface="Wingdings" pitchFamily="2" charset="2"/>
              <a:buChar char="Ø"/>
            </a:pP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له حجم محدود وشرط امتلاءه أن الرأس = الذيل +1.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2267744" y="3446402"/>
            <a:ext cx="4320480" cy="341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مقارنة بين الطابور الدائري والخطي: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graphicFrame>
        <p:nvGraphicFramePr>
          <p:cNvPr id="5" name="جدول 4"/>
          <p:cNvGraphicFramePr>
            <a:graphicFrameLocks noGrp="1"/>
          </p:cNvGraphicFramePr>
          <p:nvPr/>
        </p:nvGraphicFramePr>
        <p:xfrm>
          <a:off x="395534" y="1412776"/>
          <a:ext cx="8496945" cy="53321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30454"/>
                <a:gridCol w="2534176"/>
                <a:gridCol w="2832315"/>
              </a:tblGrid>
              <a:tr h="882098">
                <a:tc>
                  <a:txBody>
                    <a:bodyPr/>
                    <a:lstStyle/>
                    <a:p>
                      <a:pPr algn="ctr"/>
                      <a:r>
                        <a:rPr lang="ar-SA" sz="2800" dirty="0" smtClean="0"/>
                        <a:t>الطابور الدائري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 smtClean="0"/>
                        <a:t>الطابور الخطي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 smtClean="0"/>
                        <a:t>وجه المقارنة</a:t>
                      </a:r>
                      <a:endParaRPr lang="en-US" sz="2800" dirty="0"/>
                    </a:p>
                  </a:txBody>
                  <a:tcPr/>
                </a:tc>
              </a:tr>
              <a:tr h="882098">
                <a:tc>
                  <a:txBody>
                    <a:bodyPr/>
                    <a:lstStyle/>
                    <a:p>
                      <a:pPr algn="ctr"/>
                      <a:r>
                        <a:rPr lang="ar-SA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يرتب البيانات في النمط الدائري حيث يتصل العنصر الأخير بالعنصر الأول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b="0" dirty="0" smtClean="0"/>
                        <a:t>حسب دخولها واحدا تلو الآخر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b="0" dirty="0" smtClean="0"/>
                        <a:t>ترتيب العناصر</a:t>
                      </a:r>
                      <a:endParaRPr lang="en-US" sz="2800" b="0" dirty="0"/>
                    </a:p>
                  </a:txBody>
                  <a:tcPr/>
                </a:tc>
              </a:tr>
              <a:tr h="882098">
                <a:tc>
                  <a:txBody>
                    <a:bodyPr/>
                    <a:lstStyle/>
                    <a:p>
                      <a:pPr algn="ctr"/>
                      <a:r>
                        <a:rPr lang="ar-SA" sz="2800" b="0" dirty="0" smtClean="0"/>
                        <a:t>قد يتغير ترتيب تنفيذ المهمة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b="0" dirty="0" smtClean="0"/>
                        <a:t>تنفذ المهام بترتيب دخولها</a:t>
                      </a:r>
                      <a:r>
                        <a:rPr lang="ar-SA" sz="2800" b="0" baseline="0" dirty="0" smtClean="0"/>
                        <a:t> (</a:t>
                      </a:r>
                      <a:r>
                        <a:rPr lang="en-US" sz="2800" b="0" baseline="0" dirty="0" smtClean="0"/>
                        <a:t>FIFO</a:t>
                      </a:r>
                      <a:r>
                        <a:rPr lang="ar-SA" sz="2800" b="0" baseline="0" dirty="0" smtClean="0"/>
                        <a:t>)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ترتيب تنفيذ المهمة</a:t>
                      </a:r>
                      <a:endParaRPr lang="en-US" sz="2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2800" b="0" dirty="0"/>
                    </a:p>
                  </a:txBody>
                  <a:tcPr/>
                </a:tc>
              </a:tr>
              <a:tr h="882098">
                <a:tc>
                  <a:txBody>
                    <a:bodyPr/>
                    <a:lstStyle/>
                    <a:p>
                      <a:pPr algn="ctr"/>
                      <a:r>
                        <a:rPr lang="ar-SA" sz="2800" b="0" dirty="0" smtClean="0"/>
                        <a:t>يمكن إجراء الحذف أو الإضافة من أي موضع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b="0" dirty="0" smtClean="0"/>
                        <a:t>تتم</a:t>
                      </a:r>
                      <a:r>
                        <a:rPr lang="ar-SA" sz="2800" b="0" baseline="0" dirty="0" smtClean="0"/>
                        <a:t> الإضافة من الرأس والحذف من الذيل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b="0" dirty="0" smtClean="0"/>
                        <a:t>الحذف والإضافة</a:t>
                      </a:r>
                      <a:endParaRPr lang="en-US" sz="2800" b="0" dirty="0"/>
                    </a:p>
                  </a:txBody>
                  <a:tcPr/>
                </a:tc>
              </a:tr>
              <a:tr h="882098">
                <a:tc>
                  <a:txBody>
                    <a:bodyPr/>
                    <a:lstStyle/>
                    <a:p>
                      <a:pPr algn="ctr"/>
                      <a:r>
                        <a:rPr lang="ar-SA" sz="2800" b="0" dirty="0" smtClean="0"/>
                        <a:t>فعال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b="0" dirty="0" smtClean="0"/>
                        <a:t>غير فعال ويستهلك الذاكرة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b="0" dirty="0" smtClean="0"/>
                        <a:t>الأداء</a:t>
                      </a:r>
                      <a:endParaRPr lang="en-US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مثال (1):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ar-SA" b="1" dirty="0" smtClean="0">
                <a:latin typeface="Simplified Arabic" pitchFamily="18" charset="-78"/>
                <a:cs typeface="Simplified Arabic" pitchFamily="18" charset="-78"/>
              </a:rPr>
              <a:t>برنامج يوضح عمل الطابور - الصف.</a:t>
            </a:r>
            <a:endParaRPr lang="en-US" dirty="0">
              <a:latin typeface="Simplified Arabic" pitchFamily="18" charset="-78"/>
              <a:cs typeface="Simplified Arabic" pitchFamily="18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6525344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import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java.util.LinkedList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; 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import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java.util.Queue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; 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public class JavaApplication19 {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public static void main(String[]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args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) {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Queue &lt;Integer&gt; q = new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LinkedList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&lt;&gt;();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// Pushing new items to the Queue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for (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int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=0 ;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&lt;5 ;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++)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</a:t>
            </a:r>
            <a:r>
              <a:rPr lang="en-US" b="1" dirty="0" err="1" smtClean="0">
                <a:solidFill>
                  <a:srgbClr val="C00000"/>
                </a:solidFill>
                <a:latin typeface="Simplified Arabic" pitchFamily="18" charset="-78"/>
                <a:cs typeface="Simplified Arabic" pitchFamily="18" charset="-78"/>
              </a:rPr>
              <a:t>q.add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(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);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System.out.println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("queue =&gt; " + q);</a:t>
            </a:r>
          </a:p>
          <a:p>
            <a:pPr algn="l" rtl="0">
              <a:buNone/>
            </a:pPr>
            <a:r>
              <a:rPr lang="ar-SA" b="1" dirty="0" smtClean="0">
                <a:latin typeface="Simplified Arabic" pitchFamily="18" charset="-78"/>
                <a:cs typeface="Simplified Arabic" pitchFamily="18" charset="-78"/>
              </a:rPr>
              <a:t>		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int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removable = </a:t>
            </a:r>
            <a:r>
              <a:rPr lang="en-US" b="1" dirty="0" err="1" smtClean="0">
                <a:solidFill>
                  <a:srgbClr val="C00000"/>
                </a:solidFill>
                <a:latin typeface="Simplified Arabic" pitchFamily="18" charset="-78"/>
                <a:cs typeface="Simplified Arabic" pitchFamily="18" charset="-78"/>
              </a:rPr>
              <a:t>q.remove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();</a:t>
            </a:r>
          </a:p>
        </p:txBody>
      </p:sp>
    </p:spTree>
    <p:extLst>
      <p:ext uri="{BB962C8B-B14F-4D97-AF65-F5344CB8AC3E}">
        <p14:creationId xmlns="" xmlns:p14="http://schemas.microsoft.com/office/powerpoint/2010/main" val="8016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525344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System.out.println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("Queue after remove item =&gt; " + removable);</a:t>
            </a:r>
          </a:p>
          <a:p>
            <a:pPr algn="l" rtl="0">
              <a:buNone/>
            </a:pP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System.out.println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("Current queue =&gt; " + q);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int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AtTop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= </a:t>
            </a:r>
            <a:r>
              <a:rPr lang="en-US" b="1" dirty="0" err="1" smtClean="0">
                <a:solidFill>
                  <a:srgbClr val="C00000"/>
                </a:solidFill>
                <a:latin typeface="Simplified Arabic" pitchFamily="18" charset="-78"/>
                <a:cs typeface="Simplified Arabic" pitchFamily="18" charset="-78"/>
              </a:rPr>
              <a:t>q.peek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();</a:t>
            </a:r>
          </a:p>
          <a:p>
            <a:pPr algn="l" rtl="0">
              <a:buNone/>
            </a:pP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System.out.println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("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queue.peek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() =&gt; " +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AtTop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);</a:t>
            </a:r>
          </a:p>
          <a:p>
            <a:pPr algn="l" rtl="0">
              <a:buNone/>
            </a:pP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System.out.println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("Current queue=&gt; " + q);</a:t>
            </a:r>
          </a:p>
          <a:p>
            <a:pPr algn="l" rtl="0">
              <a:buNone/>
            </a:pP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System.out.println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("Is queue empty? : " + </a:t>
            </a:r>
            <a:r>
              <a:rPr lang="en-US" b="1" dirty="0" err="1" smtClean="0">
                <a:solidFill>
                  <a:srgbClr val="C00000"/>
                </a:solidFill>
                <a:latin typeface="Simplified Arabic" pitchFamily="18" charset="-78"/>
                <a:cs typeface="Simplified Arabic" pitchFamily="18" charset="-78"/>
              </a:rPr>
              <a:t>q.isEmpty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());</a:t>
            </a:r>
          </a:p>
          <a:p>
            <a:pPr algn="l" rtl="0">
              <a:buNone/>
            </a:pP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System.out.println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("Size of queue : " + </a:t>
            </a:r>
            <a:r>
              <a:rPr lang="en-US" b="1" dirty="0" err="1" smtClean="0">
                <a:solidFill>
                  <a:srgbClr val="C00000"/>
                </a:solidFill>
                <a:latin typeface="Simplified Arabic" pitchFamily="18" charset="-78"/>
                <a:cs typeface="Simplified Arabic" pitchFamily="18" charset="-78"/>
              </a:rPr>
              <a:t>q.size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()); 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}}</a:t>
            </a:r>
          </a:p>
        </p:txBody>
      </p:sp>
    </p:spTree>
    <p:extLst>
      <p:ext uri="{BB962C8B-B14F-4D97-AF65-F5344CB8AC3E}">
        <p14:creationId xmlns="" xmlns:p14="http://schemas.microsoft.com/office/powerpoint/2010/main" val="8016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68552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dirty="0" smtClean="0"/>
              <a:t>queue =&gt; [0, 1, 2, 3, 4]</a:t>
            </a:r>
          </a:p>
          <a:p>
            <a:pPr algn="l" rtl="0">
              <a:buNone/>
            </a:pPr>
            <a:r>
              <a:rPr lang="en-US" dirty="0" smtClean="0"/>
              <a:t>Queue after remove item =&gt; 0</a:t>
            </a:r>
          </a:p>
          <a:p>
            <a:pPr algn="l" rtl="0">
              <a:buNone/>
            </a:pPr>
            <a:r>
              <a:rPr lang="en-US" dirty="0" smtClean="0"/>
              <a:t>Current queue =&gt; [1, 2, 3, 4]</a:t>
            </a:r>
          </a:p>
          <a:p>
            <a:pPr algn="l" rtl="0">
              <a:buNone/>
            </a:pPr>
            <a:r>
              <a:rPr lang="en-US" dirty="0" err="1" smtClean="0"/>
              <a:t>queue.peek</a:t>
            </a:r>
            <a:r>
              <a:rPr lang="en-US" dirty="0" smtClean="0"/>
              <a:t>() =&gt; 1</a:t>
            </a:r>
          </a:p>
          <a:p>
            <a:pPr algn="l" rtl="0">
              <a:buNone/>
            </a:pPr>
            <a:r>
              <a:rPr lang="en-US" dirty="0" smtClean="0"/>
              <a:t>Current queue =&gt; [1, 2, 3, 4]</a:t>
            </a:r>
          </a:p>
          <a:p>
            <a:pPr algn="l" rtl="0">
              <a:buNone/>
            </a:pPr>
            <a:r>
              <a:rPr lang="en-US" dirty="0" smtClean="0"/>
              <a:t>Is queue empty? : false</a:t>
            </a:r>
          </a:p>
          <a:p>
            <a:pPr algn="l" rtl="0">
              <a:buNone/>
            </a:pPr>
            <a:r>
              <a:rPr lang="en-US" dirty="0" smtClean="0"/>
              <a:t>Size of queue : 4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المخرجات 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16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عناصر المحاضرة:</a:t>
            </a:r>
            <a:endParaRPr lang="ar-SA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5059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الصفوف – الطوابير (</a:t>
            </a:r>
            <a:r>
              <a:rPr lang="en-US" sz="3600" dirty="0" smtClean="0">
                <a:solidFill>
                  <a:srgbClr val="C00000"/>
                </a:solidFill>
                <a:latin typeface="Simplified Arabic" pitchFamily="18" charset="-78"/>
                <a:cs typeface="Simplified Arabic" pitchFamily="18" charset="-78"/>
              </a:rPr>
              <a:t>Queues</a:t>
            </a: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).</a:t>
            </a:r>
          </a:p>
          <a:p>
            <a:pPr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تطبيق عملي.</a:t>
            </a:r>
          </a:p>
          <a:p>
            <a:pPr>
              <a:buFont typeface="Wingdings" pitchFamily="2" charset="2"/>
              <a:buChar char="Ø"/>
            </a:pPr>
            <a:endParaRPr lang="ar-SA" sz="3600" dirty="0" smtClean="0">
              <a:latin typeface="Simplified Arabic" pitchFamily="18" charset="-78"/>
              <a:cs typeface="Simplified Arabic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ar-SA" sz="3600" dirty="0" smtClean="0">
              <a:latin typeface="Simplified Arabic" pitchFamily="18" charset="-78"/>
              <a:cs typeface="Simplified Arabic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ar-SA" sz="3600" dirty="0" smtClean="0">
              <a:latin typeface="Simplified Arabic" pitchFamily="18" charset="-78"/>
              <a:cs typeface="Simplified Arabic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ar-SA" sz="3600" dirty="0">
              <a:latin typeface="Simplified Arabic" pitchFamily="18" charset="-78"/>
              <a:cs typeface="Simplified Arabic" pitchFamily="18" charset="-78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6525344"/>
          </a:xfrm>
        </p:spPr>
        <p:txBody>
          <a:bodyPr>
            <a:normAutofit fontScale="92500" lnSpcReduction="10000"/>
          </a:bodyPr>
          <a:lstStyle/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import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java.util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.*;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public class  queue{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public static void main(String[]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args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) {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Queue &lt;Integer&gt; q = new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LinkedList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&lt;&gt;();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int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arr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[ ] = new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int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[5];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Scanner input = new Scanner (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System.in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);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for (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int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=0 ;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&lt;5 ;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++){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       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int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x =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input.nextInt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 );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       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q.add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(x);         }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for(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int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r = 0; r&lt; 5 ; r++){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   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arr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[r] =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q.remove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 );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        }   }    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092280" y="-27384"/>
            <a:ext cx="1594520" cy="1008112"/>
          </a:xfrm>
        </p:spPr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مثال (2):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16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68552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ar-SA" b="1" dirty="0" smtClean="0"/>
              <a:t>أكتب برنامج يعمل على نقل عناصر صف إلى صف آخر.</a:t>
            </a:r>
            <a:endParaRPr lang="en-US" b="1" dirty="0"/>
          </a:p>
        </p:txBody>
      </p:sp>
      <p:sp>
        <p:nvSpPr>
          <p:cNvPr id="6" name="عنوان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Lucida Calligraphy" pitchFamily="66" charset="0"/>
              </a:rPr>
              <a:t>class work</a:t>
            </a:r>
            <a:endParaRPr lang="ar-SA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16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8820472" cy="6525344"/>
          </a:xfrm>
        </p:spPr>
        <p:txBody>
          <a:bodyPr>
            <a:normAutofit fontScale="92500" lnSpcReduction="20000"/>
          </a:bodyPr>
          <a:lstStyle/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import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java.util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.*;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public class JavaApplication19 {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public static void main(String[]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args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) {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Queue &lt;Integer&gt; q = new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LinkedList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&lt;&gt;();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Queue &lt;Integer&gt;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newq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= new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LinkedList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&lt;&gt;();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Scanner input = new Scanner (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System.in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);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for (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int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=0 ;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&lt;5 ;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++){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       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int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x =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input.nextInt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();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       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q.add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(x);           }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for (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int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=0 ;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&lt;5 ;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i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++){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newq.add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q.remove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());  }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System.out.println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(q);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System.out.print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(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newq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);       }  }</a:t>
            </a:r>
          </a:p>
        </p:txBody>
      </p:sp>
    </p:spTree>
    <p:extLst>
      <p:ext uri="{BB962C8B-B14F-4D97-AF65-F5344CB8AC3E}">
        <p14:creationId xmlns="" xmlns:p14="http://schemas.microsoft.com/office/powerpoint/2010/main" val="8016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3810000" y="1891873"/>
            <a:ext cx="1495922" cy="450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700" b="1" dirty="0" smtClean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؟</a:t>
            </a:r>
            <a:endParaRPr lang="en-US" sz="4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الصف (</a:t>
            </a:r>
            <a:r>
              <a:rPr lang="en-US" sz="4000" b="1" dirty="0" smtClean="0">
                <a:solidFill>
                  <a:srgbClr val="C00000"/>
                </a:solidFill>
                <a:cs typeface="DecoType Naskh Variants" pitchFamily="2" charset="-78"/>
              </a:rPr>
              <a:t>The Queue</a:t>
            </a:r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):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هو نوع من هياكل البيانات الخطية يشبه المكدس في تخزين المعلومات بشكل مؤقت مع فارق يكمن في أن التنظيم المتبع في إدخال المعلومات وإخراجها هو (</a:t>
            </a:r>
            <a:r>
              <a:rPr lang="en-US" sz="3600" dirty="0" smtClean="0">
                <a:latin typeface="Simplified Arabic" pitchFamily="18" charset="-78"/>
                <a:cs typeface="Simplified Arabic" pitchFamily="18" charset="-78"/>
              </a:rPr>
              <a:t>FIFO – First In First Out</a:t>
            </a: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) .</a:t>
            </a:r>
          </a:p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تكون البيانات متراصة بشكل متتالي ومتقاربة على شكل خط وليس على مواقع متفرقة في الذاكرة.</a:t>
            </a:r>
          </a:p>
        </p:txBody>
      </p:sp>
    </p:spTree>
    <p:extLst>
      <p:ext uri="{BB962C8B-B14F-4D97-AF65-F5344CB8AC3E}">
        <p14:creationId xmlns="" xmlns:p14="http://schemas.microsoft.com/office/powerpoint/2010/main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الصف (</a:t>
            </a:r>
            <a:r>
              <a:rPr lang="en-US" sz="4000" b="1" dirty="0" smtClean="0">
                <a:solidFill>
                  <a:srgbClr val="C00000"/>
                </a:solidFill>
                <a:cs typeface="DecoType Naskh Variants" pitchFamily="2" charset="-78"/>
              </a:rPr>
              <a:t>The Queue</a:t>
            </a:r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):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يحتوي الطابور على مؤشرين: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3200" dirty="0" smtClean="0">
                <a:latin typeface="Simplified Arabic" pitchFamily="18" charset="-78"/>
                <a:cs typeface="Simplified Arabic" pitchFamily="18" charset="-78"/>
              </a:rPr>
              <a:t>Head or Front</a:t>
            </a:r>
            <a:r>
              <a:rPr lang="ar-SA" sz="3200" dirty="0" smtClean="0">
                <a:latin typeface="Simplified Arabic" pitchFamily="18" charset="-78"/>
                <a:cs typeface="Simplified Arabic" pitchFamily="18" charset="-78"/>
              </a:rPr>
              <a:t> (الرأس).</a:t>
            </a:r>
            <a:endParaRPr lang="en-US" sz="3200" dirty="0" smtClean="0">
              <a:latin typeface="Simplified Arabic" pitchFamily="18" charset="-78"/>
              <a:cs typeface="Simplified Arabic" pitchFamily="18" charset="-78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3200" dirty="0" smtClean="0">
                <a:latin typeface="Simplified Arabic" pitchFamily="18" charset="-78"/>
                <a:cs typeface="Simplified Arabic" pitchFamily="18" charset="-78"/>
              </a:rPr>
              <a:t>Tail or Rear</a:t>
            </a:r>
            <a:r>
              <a:rPr lang="ar-SA" sz="3200" dirty="0" smtClean="0">
                <a:latin typeface="Simplified Arabic" pitchFamily="18" charset="-78"/>
                <a:cs typeface="Simplified Arabic" pitchFamily="18" charset="-78"/>
              </a:rPr>
              <a:t> (الذيل).</a:t>
            </a:r>
            <a:endParaRPr lang="en-US" sz="3200" dirty="0" smtClean="0">
              <a:latin typeface="Simplified Arabic" pitchFamily="18" charset="-78"/>
              <a:cs typeface="Simplified Arabic" pitchFamily="18" charset="-78"/>
            </a:endParaRPr>
          </a:p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عند الإضافة يزيد مؤشر الذيل بمقدار 1</a:t>
            </a:r>
          </a:p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عند الحذف يزيد مؤشر الرأس بمقدار 1</a:t>
            </a:r>
          </a:p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عندما يكون الطابور فارغ فإن مؤشر الرأس والذيل = -1.</a:t>
            </a:r>
          </a:p>
        </p:txBody>
      </p:sp>
    </p:spTree>
    <p:extLst>
      <p:ext uri="{BB962C8B-B14F-4D97-AF65-F5344CB8AC3E}">
        <p14:creationId xmlns="" xmlns:p14="http://schemas.microsoft.com/office/powerpoint/2010/main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الصف (</a:t>
            </a:r>
            <a:r>
              <a:rPr lang="en-US" sz="4000" b="1" dirty="0" smtClean="0">
                <a:solidFill>
                  <a:srgbClr val="C00000"/>
                </a:solidFill>
                <a:cs typeface="DecoType Naskh Variants" pitchFamily="2" charset="-78"/>
              </a:rPr>
              <a:t>The Queue</a:t>
            </a:r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):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467544" y="1484784"/>
            <a:ext cx="7973939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الصف (</a:t>
            </a:r>
            <a:r>
              <a:rPr lang="en-US" sz="4000" b="1" dirty="0" smtClean="0">
                <a:solidFill>
                  <a:srgbClr val="C00000"/>
                </a:solidFill>
                <a:cs typeface="DecoType Naskh Variants" pitchFamily="2" charset="-78"/>
              </a:rPr>
              <a:t>The Queue</a:t>
            </a:r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):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84784"/>
            <a:ext cx="5169545" cy="447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096" y="1484784"/>
            <a:ext cx="511318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7166" y="1484784"/>
            <a:ext cx="518457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43131" y="1556792"/>
            <a:ext cx="5090511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12836" y="1556792"/>
            <a:ext cx="511128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0310" y="1556792"/>
            <a:ext cx="5282857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70571" y="1556792"/>
            <a:ext cx="5263071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016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الصف (</a:t>
            </a:r>
            <a:r>
              <a:rPr lang="en-US" sz="4000" b="1" dirty="0" smtClean="0">
                <a:solidFill>
                  <a:srgbClr val="C00000"/>
                </a:solidFill>
                <a:cs typeface="DecoType Naskh Variants" pitchFamily="2" charset="-78"/>
              </a:rPr>
              <a:t>The Queue</a:t>
            </a:r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):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أنواع الطوابير :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طابور خطي: له حجم محدود وشرط امتلاءه أن قيمة الذيل تساوي حجم المصفوفة.</a:t>
            </a:r>
          </a:p>
        </p:txBody>
      </p:sp>
    </p:spTree>
    <p:extLst>
      <p:ext uri="{BB962C8B-B14F-4D97-AF65-F5344CB8AC3E}">
        <p14:creationId xmlns="" xmlns:p14="http://schemas.microsoft.com/office/powerpoint/2010/main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الطابور الخطي: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نجد في البداية أن قيمة الرأس والذيل لا يؤشران لأي موقع.</a:t>
            </a:r>
          </a:p>
          <a:p>
            <a:pPr algn="just" rtl="0">
              <a:buFont typeface="Wingdings" pitchFamily="2" charset="2"/>
              <a:buChar char="Ø"/>
            </a:pPr>
            <a:r>
              <a:rPr lang="en-US" sz="3600" dirty="0" smtClean="0">
                <a:latin typeface="Simplified Arabic" pitchFamily="18" charset="-78"/>
                <a:cs typeface="Simplified Arabic" pitchFamily="18" charset="-78"/>
              </a:rPr>
              <a:t>head and tail = -1.</a:t>
            </a:r>
            <a:endParaRPr lang="ar-SA" sz="3600" dirty="0" smtClean="0">
              <a:latin typeface="Simplified Arabic" pitchFamily="18" charset="-78"/>
              <a:cs typeface="Simplified Arabic" pitchFamily="18" charset="-78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lum bright="-10000" contrast="20000"/>
          </a:blip>
          <a:srcRect/>
          <a:stretch>
            <a:fillRect/>
          </a:stretch>
        </p:blipFill>
        <p:spPr bwMode="auto">
          <a:xfrm>
            <a:off x="1619672" y="3789039"/>
            <a:ext cx="2863578" cy="266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الطابور الخطي: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وعند إدخال ثاني قيمة تصبح قيمة الذيل = 1 وتبقى قيمة الرأس كما هي.</a:t>
            </a:r>
          </a:p>
          <a:p>
            <a:pPr algn="just" rtl="0">
              <a:buFont typeface="Wingdings" pitchFamily="2" charset="2"/>
              <a:buChar char="Ø"/>
            </a:pPr>
            <a:r>
              <a:rPr lang="en-US" sz="3600" dirty="0" smtClean="0">
                <a:latin typeface="Simplified Arabic" pitchFamily="18" charset="-78"/>
                <a:cs typeface="Simplified Arabic" pitchFamily="18" charset="-78"/>
              </a:rPr>
              <a:t>head</a:t>
            </a: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en-US" sz="3600" dirty="0" smtClean="0">
                <a:latin typeface="Simplified Arabic" pitchFamily="18" charset="-78"/>
                <a:cs typeface="Simplified Arabic" pitchFamily="18" charset="-78"/>
              </a:rPr>
              <a:t> =</a:t>
            </a: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en-US" sz="3600" dirty="0" smtClean="0">
                <a:latin typeface="Simplified Arabic" pitchFamily="18" charset="-78"/>
                <a:cs typeface="Simplified Arabic" pitchFamily="18" charset="-78"/>
              </a:rPr>
              <a:t>0  and tail = 1.</a:t>
            </a:r>
            <a:endParaRPr lang="ar-SA" sz="3600" dirty="0" smtClean="0">
              <a:latin typeface="Simplified Arabic" pitchFamily="18" charset="-78"/>
              <a:cs typeface="Simplified Arabic" pitchFamily="18" charset="-78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1115616" y="4221088"/>
            <a:ext cx="2435396" cy="223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13470</TotalTime>
  <Words>881</Words>
  <Application>Microsoft Office PowerPoint</Application>
  <PresentationFormat>عرض على الشاشة (3:4)‏</PresentationFormat>
  <Paragraphs>128</Paragraphs>
  <Slides>23</Slides>
  <Notes>7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23</vt:i4>
      </vt:variant>
    </vt:vector>
  </HeadingPairs>
  <TitlesOfParts>
    <vt:vector size="24" baseType="lpstr">
      <vt:lpstr>سمة Office</vt:lpstr>
      <vt:lpstr>الشريحة 1</vt:lpstr>
      <vt:lpstr>عناصر المحاضرة:</vt:lpstr>
      <vt:lpstr>الصف (The Queue):</vt:lpstr>
      <vt:lpstr>الصف (The Queue):</vt:lpstr>
      <vt:lpstr>الصف (The Queue):</vt:lpstr>
      <vt:lpstr>الصف (The Queue):</vt:lpstr>
      <vt:lpstr>الصف (The Queue):</vt:lpstr>
      <vt:lpstr>الطابور الخطي:</vt:lpstr>
      <vt:lpstr>الطابور الخطي:</vt:lpstr>
      <vt:lpstr>الطابور الخطي:</vt:lpstr>
      <vt:lpstr>الطابور الخطي:</vt:lpstr>
      <vt:lpstr>الطابور الخطي:</vt:lpstr>
      <vt:lpstr>التعامل مع الطابور الخطي برمجيا:</vt:lpstr>
      <vt:lpstr>الصف (The Queue):</vt:lpstr>
      <vt:lpstr>مقارنة بين الطابور الدائري والخطي:</vt:lpstr>
      <vt:lpstr>مثال (1):</vt:lpstr>
      <vt:lpstr>الشريحة 17</vt:lpstr>
      <vt:lpstr>الشريحة 18</vt:lpstr>
      <vt:lpstr>المخرجات :</vt:lpstr>
      <vt:lpstr>مثال (2):</vt:lpstr>
      <vt:lpstr>class work</vt:lpstr>
      <vt:lpstr>الشريحة 22</vt:lpstr>
      <vt:lpstr>الشريحة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DONGOLAS</dc:creator>
  <cp:lastModifiedBy>DR.Ahmed Saker 2O14</cp:lastModifiedBy>
  <cp:revision>105</cp:revision>
  <dcterms:created xsi:type="dcterms:W3CDTF">2022-09-05T13:05:39Z</dcterms:created>
  <dcterms:modified xsi:type="dcterms:W3CDTF">2022-09-22T07:59:14Z</dcterms:modified>
</cp:coreProperties>
</file>