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4"/>
  </p:notesMasterIdLst>
  <p:sldIdLst>
    <p:sldId id="297" r:id="rId2"/>
    <p:sldId id="261" r:id="rId3"/>
    <p:sldId id="301"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8" r:id="rId24"/>
    <p:sldId id="327" r:id="rId25"/>
    <p:sldId id="328" r:id="rId26"/>
    <p:sldId id="370" r:id="rId27"/>
    <p:sldId id="393" r:id="rId28"/>
    <p:sldId id="394" r:id="rId29"/>
    <p:sldId id="395" r:id="rId30"/>
    <p:sldId id="396" r:id="rId31"/>
    <p:sldId id="397" r:id="rId32"/>
    <p:sldId id="263" r:id="rId33"/>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نمط متوسط 1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نمط فاتح 3 - تميي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8462" autoAdjust="0"/>
  </p:normalViewPr>
  <p:slideViewPr>
    <p:cSldViewPr>
      <p:cViewPr varScale="1">
        <p:scale>
          <a:sx n="49" d="100"/>
          <a:sy n="49" d="100"/>
        </p:scale>
        <p:origin x="-5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BF875-1258-4A8E-9EDE-4159A01DF95C}" type="datetimeFigureOut">
              <a:rPr lang="en-US" smtClean="0"/>
              <a:pPr/>
              <a:t>9/27/2022</a:t>
            </a:fld>
            <a:endParaRPr lang="en-US"/>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CD912-FBE4-4B99-B84E-2E3B664F7C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F00CD912-FBE4-4B99-B84E-2E3B664F7CCD}"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02/03/1444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1000"/>
            <a:lum/>
          </a:blip>
          <a:srcRect/>
          <a:stretch>
            <a:fillRect r="1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02/03/1444</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5724128" y="1484784"/>
            <a:ext cx="3384376" cy="2376264"/>
          </a:xfrm>
          <a:effectLst>
            <a:innerShdw blurRad="114300">
              <a:prstClr val="black"/>
            </a:innerShdw>
          </a:effectLst>
        </p:spPr>
        <p:txBody>
          <a:bodyPr>
            <a:noAutofit/>
            <a:scene3d>
              <a:camera prst="orthographicFront"/>
              <a:lightRig rig="flat" dir="tl">
                <a:rot lat="0" lon="0" rev="6600000"/>
              </a:lightRig>
            </a:scene3d>
            <a:sp3d extrusionH="25400" contourW="8890">
              <a:bevelT w="38100" h="31750" prst="convex"/>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Data</a:t>
            </a:r>
          </a:p>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Structure </a:t>
            </a:r>
            <a:r>
              <a:rPr lang="ar-SA"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 </a:t>
            </a:r>
          </a:p>
        </p:txBody>
      </p:sp>
      <p:pic>
        <p:nvPicPr>
          <p:cNvPr id="5" name="صورة 4" descr="0_UVG1F-0kLAEWAT3k.png"/>
          <p:cNvPicPr>
            <a:picLocks noChangeAspect="1"/>
          </p:cNvPicPr>
          <p:nvPr/>
        </p:nvPicPr>
        <p:blipFill>
          <a:blip r:embed="rId2" cstate="print">
            <a:lum bright="10000"/>
          </a:blip>
          <a:stretch>
            <a:fillRect/>
          </a:stretch>
        </p:blipFill>
        <p:spPr>
          <a:xfrm>
            <a:off x="0" y="44624"/>
            <a:ext cx="5724128" cy="6480720"/>
          </a:xfrm>
          <a:prstGeom prst="rect">
            <a:avLst/>
          </a:prstGeom>
        </p:spPr>
      </p:pic>
      <p:sp>
        <p:nvSpPr>
          <p:cNvPr id="7" name="مربع نص 6"/>
          <p:cNvSpPr txBox="1"/>
          <p:nvPr/>
        </p:nvSpPr>
        <p:spPr>
          <a:xfrm>
            <a:off x="6516216" y="4365104"/>
            <a:ext cx="1614545" cy="707886"/>
          </a:xfrm>
          <a:prstGeom prst="rect">
            <a:avLst/>
          </a:prstGeom>
          <a:noFill/>
        </p:spPr>
        <p:txBody>
          <a:bodyPr wrap="none" rtlCol="0">
            <a:spAutoFit/>
          </a:bodyPr>
          <a:lstStyle/>
          <a:p>
            <a:r>
              <a:rPr lang="en-US" sz="4000" b="1" dirty="0" err="1" smtClean="0">
                <a:latin typeface="Andalus" pitchFamily="18" charset="-78"/>
                <a:cs typeface="Andalus" pitchFamily="18" charset="-78"/>
              </a:rPr>
              <a:t>Lec</a:t>
            </a:r>
            <a:r>
              <a:rPr lang="en-US" sz="4000" b="1" dirty="0" smtClean="0">
                <a:latin typeface="Andalus" pitchFamily="18" charset="-78"/>
                <a:cs typeface="Andalus" pitchFamily="18" charset="-78"/>
              </a:rPr>
              <a:t> (4)</a:t>
            </a:r>
            <a:endParaRPr lang="en-US" sz="4000" b="1" dirty="0">
              <a:latin typeface="Andalus" pitchFamily="18" charset="-78"/>
              <a:cs typeface="Andalus" pitchFamily="18" charset="-78"/>
            </a:endParaRPr>
          </a:p>
        </p:txBody>
      </p:sp>
      <p:sp>
        <p:nvSpPr>
          <p:cNvPr id="8" name="مربع نص 4"/>
          <p:cNvSpPr txBox="1">
            <a:spLocks noChangeArrowheads="1"/>
          </p:cNvSpPr>
          <p:nvPr/>
        </p:nvSpPr>
        <p:spPr bwMode="auto">
          <a:xfrm>
            <a:off x="1714500" y="6381328"/>
            <a:ext cx="5748338" cy="369887"/>
          </a:xfrm>
          <a:prstGeom prst="rect">
            <a:avLst/>
          </a:prstGeom>
          <a:noFill/>
          <a:ln w="9525">
            <a:noFill/>
            <a:miter lim="800000"/>
            <a:headEnd/>
            <a:tailEnd/>
          </a:ln>
        </p:spPr>
        <p:txBody>
          <a:bodyPr wrap="none">
            <a:spAutoFit/>
          </a:bodyPr>
          <a:lstStyle/>
          <a:p>
            <a:pPr algn="ctr"/>
            <a:r>
              <a:rPr lang="ar-SA" sz="1800" b="1" dirty="0"/>
              <a:t>أ.أميمة محمود فقير – جامعة </a:t>
            </a:r>
            <a:r>
              <a:rPr lang="ar-SA" sz="1800" b="1" dirty="0" err="1"/>
              <a:t>دنقلا</a:t>
            </a:r>
            <a:r>
              <a:rPr lang="ar-SA" sz="1800" b="1" dirty="0"/>
              <a:t> – كلية علوم الحاسوب وتقانة المعلومات</a:t>
            </a:r>
            <a:endParaRPr lang="en-US" sz="1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هي قائمة من مجموعة من العقد تشير كل عقدة فيها إلى العقدة التي تليها، عدا العقدة الأخيرة تشير إلى </a:t>
            </a:r>
            <a:r>
              <a:rPr lang="en-US" dirty="0" smtClean="0">
                <a:latin typeface="Simplified Arabic" pitchFamily="18" charset="-78"/>
                <a:cs typeface="Simplified Arabic" pitchFamily="18" charset="-78"/>
              </a:rPr>
              <a:t>null</a:t>
            </a:r>
            <a:r>
              <a:rPr lang="ar-SA" dirty="0" smtClean="0">
                <a:latin typeface="Simplified Arabic" pitchFamily="18" charset="-78"/>
                <a:cs typeface="Simplified Arabic" pitchFamily="18" charset="-78"/>
              </a:rPr>
              <a:t>.</a:t>
            </a:r>
            <a:endParaRPr lang="ar-SA" sz="3200" dirty="0" smtClean="0">
              <a:latin typeface="Simplified Arabic" pitchFamily="18" charset="-78"/>
              <a:cs typeface="Simplified Arabic" pitchFamily="18" charset="-78"/>
            </a:endParaRPr>
          </a:p>
        </p:txBody>
      </p:sp>
      <p:pic>
        <p:nvPicPr>
          <p:cNvPr id="4098" name="Picture 2"/>
          <p:cNvPicPr>
            <a:picLocks noChangeAspect="1" noChangeArrowheads="1"/>
          </p:cNvPicPr>
          <p:nvPr/>
        </p:nvPicPr>
        <p:blipFill>
          <a:blip r:embed="rId2" cstate="print">
            <a:lum bright="-10000" contrast="30000"/>
          </a:blip>
          <a:srcRect/>
          <a:stretch>
            <a:fillRect/>
          </a:stretch>
        </p:blipFill>
        <p:spPr bwMode="auto">
          <a:xfrm>
            <a:off x="531640" y="3501008"/>
            <a:ext cx="8208912" cy="1584176"/>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ثنائية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هي قائمة من مجموعة من العقد تحتوي كل عقدة على مؤشرين (واحد للعقدة السابقة والآخر للعقدة اللاحقة).</a:t>
            </a:r>
          </a:p>
          <a:p>
            <a:pPr algn="just">
              <a:buFont typeface="Wingdings" pitchFamily="2" charset="2"/>
              <a:buChar char="Ø"/>
            </a:pPr>
            <a:r>
              <a:rPr lang="ar-SA" dirty="0" smtClean="0">
                <a:latin typeface="Simplified Arabic" pitchFamily="18" charset="-78"/>
                <a:cs typeface="Simplified Arabic" pitchFamily="18" charset="-78"/>
              </a:rPr>
              <a:t>العقدة الأولى والأخيرة أحد مؤشريها يشير للعقدة التالية والآخر يشير إلى </a:t>
            </a:r>
            <a:r>
              <a:rPr lang="en-US" dirty="0" smtClean="0">
                <a:latin typeface="Simplified Arabic" pitchFamily="18" charset="-78"/>
                <a:cs typeface="Simplified Arabic" pitchFamily="18" charset="-78"/>
              </a:rPr>
              <a:t>null</a:t>
            </a:r>
            <a:r>
              <a:rPr lang="ar-SA" dirty="0" smtClean="0">
                <a:latin typeface="Simplified Arabic" pitchFamily="18" charset="-78"/>
                <a:cs typeface="Simplified Arabic" pitchFamily="18" charset="-78"/>
              </a:rPr>
              <a:t>.</a:t>
            </a:r>
          </a:p>
          <a:p>
            <a:pPr algn="just">
              <a:buFont typeface="Wingdings" pitchFamily="2" charset="2"/>
              <a:buChar char="Ø"/>
            </a:pPr>
            <a:endParaRPr lang="ar-SA" sz="3200" dirty="0" smtClean="0">
              <a:latin typeface="Simplified Arabic" pitchFamily="18" charset="-78"/>
              <a:cs typeface="Simplified Arabic" pitchFamily="18" charset="-78"/>
            </a:endParaRPr>
          </a:p>
        </p:txBody>
      </p:sp>
      <p:pic>
        <p:nvPicPr>
          <p:cNvPr id="5122" name="Picture 2"/>
          <p:cNvPicPr>
            <a:picLocks noChangeAspect="1" noChangeArrowheads="1"/>
          </p:cNvPicPr>
          <p:nvPr/>
        </p:nvPicPr>
        <p:blipFill>
          <a:blip r:embed="rId2" cstate="print">
            <a:lum bright="-10000" contrast="30000"/>
          </a:blip>
          <a:srcRect/>
          <a:stretch>
            <a:fillRect/>
          </a:stretch>
        </p:blipFill>
        <p:spPr bwMode="auto">
          <a:xfrm>
            <a:off x="440964" y="4149080"/>
            <a:ext cx="8433152" cy="2160240"/>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الدائرية:</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هي قائمة من مجموعة من العقد بحيث تشير العقدة الأخيرة إلى العقدة الأولى.</a:t>
            </a:r>
            <a:endParaRPr lang="ar-SA" dirty="0" smtClean="0">
              <a:latin typeface="Simplified Arabic" pitchFamily="18" charset="-78"/>
              <a:cs typeface="Simplified Arabic" pitchFamily="18" charset="-78"/>
            </a:endParaRPr>
          </a:p>
          <a:p>
            <a:pPr algn="just">
              <a:buFont typeface="Wingdings" pitchFamily="2" charset="2"/>
              <a:buChar char="Ø"/>
            </a:pPr>
            <a:endParaRPr lang="ar-SA" sz="3200" dirty="0" smtClean="0">
              <a:latin typeface="Simplified Arabic" pitchFamily="18" charset="-78"/>
              <a:cs typeface="Simplified Arabic" pitchFamily="18" charset="-78"/>
            </a:endParaRPr>
          </a:p>
        </p:txBody>
      </p:sp>
      <p:grpSp>
        <p:nvGrpSpPr>
          <p:cNvPr id="14" name="مجموعة 13"/>
          <p:cNvGrpSpPr/>
          <p:nvPr/>
        </p:nvGrpSpPr>
        <p:grpSpPr>
          <a:xfrm>
            <a:off x="107504" y="3356992"/>
            <a:ext cx="8784976" cy="2232248"/>
            <a:chOff x="107504" y="3284984"/>
            <a:chExt cx="8784976" cy="2232248"/>
          </a:xfrm>
        </p:grpSpPr>
        <p:pic>
          <p:nvPicPr>
            <p:cNvPr id="6146" name="Picture 2"/>
            <p:cNvPicPr>
              <a:picLocks noChangeAspect="1" noChangeArrowheads="1"/>
            </p:cNvPicPr>
            <p:nvPr/>
          </p:nvPicPr>
          <p:blipFill>
            <a:blip r:embed="rId2" cstate="print">
              <a:lum bright="-10000" contrast="30000"/>
            </a:blip>
            <a:srcRect/>
            <a:stretch>
              <a:fillRect/>
            </a:stretch>
          </p:blipFill>
          <p:spPr bwMode="auto">
            <a:xfrm>
              <a:off x="107504" y="3284984"/>
              <a:ext cx="8496944" cy="1656184"/>
            </a:xfrm>
            <a:prstGeom prst="rect">
              <a:avLst/>
            </a:prstGeom>
            <a:noFill/>
            <a:ln w="9525">
              <a:noFill/>
              <a:miter lim="800000"/>
              <a:headEnd/>
              <a:tailEnd/>
            </a:ln>
          </p:spPr>
        </p:pic>
        <p:cxnSp>
          <p:nvCxnSpPr>
            <p:cNvPr id="7" name="رابط مستقيم 6"/>
            <p:cNvCxnSpPr/>
            <p:nvPr/>
          </p:nvCxnSpPr>
          <p:spPr>
            <a:xfrm flipV="1">
              <a:off x="8532440" y="4149080"/>
              <a:ext cx="323528" cy="0"/>
            </a:xfrm>
            <a:prstGeom prst="line">
              <a:avLst/>
            </a:prstGeom>
          </p:spPr>
          <p:style>
            <a:lnRef idx="3">
              <a:schemeClr val="dk1"/>
            </a:lnRef>
            <a:fillRef idx="0">
              <a:schemeClr val="dk1"/>
            </a:fillRef>
            <a:effectRef idx="2">
              <a:schemeClr val="dk1"/>
            </a:effectRef>
            <a:fontRef idx="minor">
              <a:schemeClr val="tx1"/>
            </a:fontRef>
          </p:style>
        </p:cxnSp>
        <p:cxnSp>
          <p:nvCxnSpPr>
            <p:cNvPr id="9" name="رابط مستقيم 8"/>
            <p:cNvCxnSpPr/>
            <p:nvPr/>
          </p:nvCxnSpPr>
          <p:spPr>
            <a:xfrm>
              <a:off x="8892480" y="4149080"/>
              <a:ext cx="0" cy="1368152"/>
            </a:xfrm>
            <a:prstGeom prst="line">
              <a:avLst/>
            </a:prstGeom>
          </p:spPr>
          <p:style>
            <a:lnRef idx="3">
              <a:schemeClr val="dk1"/>
            </a:lnRef>
            <a:fillRef idx="0">
              <a:schemeClr val="dk1"/>
            </a:fillRef>
            <a:effectRef idx="2">
              <a:schemeClr val="dk1"/>
            </a:effectRef>
            <a:fontRef idx="minor">
              <a:schemeClr val="tx1"/>
            </a:fontRef>
          </p:style>
        </p:cxnSp>
        <p:cxnSp>
          <p:nvCxnSpPr>
            <p:cNvPr id="11" name="رابط مستقيم 10"/>
            <p:cNvCxnSpPr/>
            <p:nvPr/>
          </p:nvCxnSpPr>
          <p:spPr>
            <a:xfrm flipH="1">
              <a:off x="1691680" y="5517232"/>
              <a:ext cx="7164288" cy="0"/>
            </a:xfrm>
            <a:prstGeom prst="line">
              <a:avLst/>
            </a:prstGeom>
          </p:spPr>
          <p:style>
            <a:lnRef idx="3">
              <a:schemeClr val="dk1"/>
            </a:lnRef>
            <a:fillRef idx="0">
              <a:schemeClr val="dk1"/>
            </a:fillRef>
            <a:effectRef idx="2">
              <a:schemeClr val="dk1"/>
            </a:effectRef>
            <a:fontRef idx="minor">
              <a:schemeClr val="tx1"/>
            </a:fontRef>
          </p:style>
        </p:cxnSp>
        <p:cxnSp>
          <p:nvCxnSpPr>
            <p:cNvPr id="13" name="رابط كسهم مستقيم 12"/>
            <p:cNvCxnSpPr/>
            <p:nvPr/>
          </p:nvCxnSpPr>
          <p:spPr>
            <a:xfrm flipV="1">
              <a:off x="1691680" y="4581128"/>
              <a:ext cx="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العمليات التي </a:t>
            </a:r>
            <a:r>
              <a:rPr lang="ar-SA" dirty="0" smtClean="0">
                <a:latin typeface="Simplified Arabic" pitchFamily="18" charset="-78"/>
                <a:cs typeface="Simplified Arabic" pitchFamily="18" charset="-78"/>
              </a:rPr>
              <a:t>يمكن أن تتم على القوائم المتصلة:</a:t>
            </a:r>
          </a:p>
          <a:p>
            <a:pPr lvl="1" algn="just">
              <a:buFont typeface="Wingdings" pitchFamily="2" charset="2"/>
              <a:buChar char="Ø"/>
            </a:pPr>
            <a:r>
              <a:rPr lang="ar-SA" sz="2800" dirty="0" smtClean="0">
                <a:latin typeface="Simplified Arabic" pitchFamily="18" charset="-78"/>
                <a:cs typeface="Simplified Arabic" pitchFamily="18" charset="-78"/>
              </a:rPr>
              <a:t>الإضافة – التعديل – الحذف – عرض العناصر – البحث</a:t>
            </a:r>
          </a:p>
          <a:p>
            <a:pPr algn="just">
              <a:buFont typeface="Wingdings" pitchFamily="2" charset="2"/>
              <a:buChar char="Ø"/>
            </a:pPr>
            <a:r>
              <a:rPr lang="ar-SA" sz="3200" dirty="0" smtClean="0">
                <a:latin typeface="Simplified Arabic" pitchFamily="18" charset="-78"/>
                <a:cs typeface="Simplified Arabic" pitchFamily="18" charset="-78"/>
              </a:rPr>
              <a:t>الإضافة:</a:t>
            </a:r>
          </a:p>
          <a:p>
            <a:pPr lvl="1" algn="just">
              <a:buFont typeface="Wingdings" pitchFamily="2" charset="2"/>
              <a:buChar char="Ø"/>
            </a:pPr>
            <a:r>
              <a:rPr lang="ar-SA" sz="2800" dirty="0" smtClean="0">
                <a:latin typeface="Simplified Arabic" pitchFamily="18" charset="-78"/>
                <a:cs typeface="Simplified Arabic" pitchFamily="18" charset="-78"/>
              </a:rPr>
              <a:t>إضافة أول عقدة.</a:t>
            </a:r>
          </a:p>
          <a:p>
            <a:pPr lvl="1" algn="just">
              <a:buFont typeface="Wingdings" pitchFamily="2" charset="2"/>
              <a:buChar char="Ø"/>
            </a:pPr>
            <a:r>
              <a:rPr lang="ar-SA" dirty="0" smtClean="0">
                <a:latin typeface="Simplified Arabic" pitchFamily="18" charset="-78"/>
                <a:cs typeface="Simplified Arabic" pitchFamily="18" charset="-78"/>
              </a:rPr>
              <a:t>الإضافة من اليمين (النهاية).</a:t>
            </a:r>
          </a:p>
          <a:p>
            <a:pPr lvl="1" algn="just">
              <a:buFont typeface="Wingdings" pitchFamily="2" charset="2"/>
              <a:buChar char="Ø"/>
            </a:pPr>
            <a:r>
              <a:rPr lang="ar-SA" sz="2800" dirty="0" smtClean="0">
                <a:latin typeface="Simplified Arabic" pitchFamily="18" charset="-78"/>
                <a:cs typeface="Simplified Arabic" pitchFamily="18" charset="-78"/>
              </a:rPr>
              <a:t>الإضافة من اليسار (البداية).</a:t>
            </a:r>
          </a:p>
          <a:p>
            <a:pPr lvl="1" algn="just">
              <a:buFont typeface="Wingdings" pitchFamily="2" charset="2"/>
              <a:buChar char="Ø"/>
            </a:pPr>
            <a:r>
              <a:rPr lang="ar-SA" dirty="0" smtClean="0">
                <a:latin typeface="Simplified Arabic" pitchFamily="18" charset="-78"/>
                <a:cs typeface="Simplified Arabic" pitchFamily="18" charset="-78"/>
              </a:rPr>
              <a:t>الإضافة من الوسط.</a:t>
            </a:r>
            <a:endParaRPr lang="ar-SA" sz="28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العمليات التي </a:t>
            </a:r>
            <a:r>
              <a:rPr lang="ar-SA" dirty="0" smtClean="0">
                <a:latin typeface="Simplified Arabic" pitchFamily="18" charset="-78"/>
                <a:cs typeface="Simplified Arabic" pitchFamily="18" charset="-78"/>
              </a:rPr>
              <a:t>يمكن أن تتم على القوائم المتصلة:</a:t>
            </a:r>
          </a:p>
          <a:p>
            <a:pPr lvl="1" algn="just">
              <a:buFont typeface="Wingdings" pitchFamily="2" charset="2"/>
              <a:buChar char="Ø"/>
            </a:pPr>
            <a:r>
              <a:rPr lang="ar-SA" sz="2800" dirty="0" smtClean="0">
                <a:latin typeface="Simplified Arabic" pitchFamily="18" charset="-78"/>
                <a:cs typeface="Simplified Arabic" pitchFamily="18" charset="-78"/>
              </a:rPr>
              <a:t>الإضافة – التعديل – الحذف – عرض العناصر – البحث</a:t>
            </a:r>
          </a:p>
          <a:p>
            <a:pPr algn="just">
              <a:buFont typeface="Wingdings" pitchFamily="2" charset="2"/>
              <a:buChar char="Ø"/>
            </a:pPr>
            <a:r>
              <a:rPr lang="ar-SA" sz="3200" dirty="0" smtClean="0">
                <a:latin typeface="Simplified Arabic" pitchFamily="18" charset="-78"/>
                <a:cs typeface="Simplified Arabic" pitchFamily="18" charset="-78"/>
              </a:rPr>
              <a:t>الإضافة:</a:t>
            </a:r>
          </a:p>
          <a:p>
            <a:pPr lvl="1" algn="just">
              <a:buFont typeface="Wingdings" pitchFamily="2" charset="2"/>
              <a:buChar char="Ø"/>
            </a:pPr>
            <a:r>
              <a:rPr lang="ar-SA" sz="2800" dirty="0" smtClean="0">
                <a:latin typeface="Simplified Arabic" pitchFamily="18" charset="-78"/>
                <a:cs typeface="Simplified Arabic" pitchFamily="18" charset="-78"/>
              </a:rPr>
              <a:t>إضافة أول عقدة.</a:t>
            </a:r>
          </a:p>
          <a:p>
            <a:pPr lvl="1" algn="just">
              <a:buFont typeface="Wingdings" pitchFamily="2" charset="2"/>
              <a:buChar char="Ø"/>
            </a:pPr>
            <a:r>
              <a:rPr lang="ar-SA" dirty="0" smtClean="0">
                <a:latin typeface="Simplified Arabic" pitchFamily="18" charset="-78"/>
                <a:cs typeface="Simplified Arabic" pitchFamily="18" charset="-78"/>
              </a:rPr>
              <a:t>الإضافة من اليمين (النهاية).</a:t>
            </a:r>
          </a:p>
          <a:p>
            <a:pPr lvl="1" algn="just">
              <a:buFont typeface="Wingdings" pitchFamily="2" charset="2"/>
              <a:buChar char="Ø"/>
            </a:pPr>
            <a:r>
              <a:rPr lang="ar-SA" sz="2800" dirty="0" smtClean="0">
                <a:latin typeface="Simplified Arabic" pitchFamily="18" charset="-78"/>
                <a:cs typeface="Simplified Arabic" pitchFamily="18" charset="-78"/>
              </a:rPr>
              <a:t>الإضافة من اليسار (البداية).</a:t>
            </a:r>
          </a:p>
          <a:p>
            <a:pPr lvl="1" algn="just">
              <a:buFont typeface="Wingdings" pitchFamily="2" charset="2"/>
              <a:buChar char="Ø"/>
            </a:pPr>
            <a:r>
              <a:rPr lang="ar-SA" dirty="0" smtClean="0">
                <a:latin typeface="Simplified Arabic" pitchFamily="18" charset="-78"/>
                <a:cs typeface="Simplified Arabic" pitchFamily="18" charset="-78"/>
              </a:rPr>
              <a:t>الإضافة من الوسط.</a:t>
            </a:r>
            <a:endParaRPr lang="ar-SA" sz="28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الإضافة </a:t>
            </a:r>
            <a:r>
              <a:rPr lang="ar-SA" dirty="0" smtClean="0">
                <a:latin typeface="Simplified Arabic" pitchFamily="18" charset="-78"/>
                <a:cs typeface="Simplified Arabic" pitchFamily="18" charset="-78"/>
              </a:rPr>
              <a:t>من اليمين (النهاية).</a:t>
            </a:r>
          </a:p>
          <a:p>
            <a:pPr algn="just">
              <a:buFont typeface="Wingdings" pitchFamily="2" charset="2"/>
              <a:buChar char="§"/>
            </a:pPr>
            <a:r>
              <a:rPr lang="ar-SA" dirty="0" smtClean="0">
                <a:latin typeface="Simplified Arabic" pitchFamily="18" charset="-78"/>
                <a:cs typeface="Simplified Arabic" pitchFamily="18" charset="-78"/>
              </a:rPr>
              <a:t>ننشئ عقدة جديدة ونجعلها تؤشر إلى </a:t>
            </a:r>
            <a:r>
              <a:rPr lang="en-US" dirty="0" smtClean="0">
                <a:latin typeface="Simplified Arabic" pitchFamily="18" charset="-78"/>
                <a:cs typeface="Simplified Arabic" pitchFamily="18" charset="-78"/>
              </a:rPr>
              <a:t>null</a:t>
            </a:r>
          </a:p>
          <a:p>
            <a:pPr algn="just">
              <a:buFont typeface="Wingdings" pitchFamily="2" charset="2"/>
              <a:buChar char="§"/>
            </a:pPr>
            <a:r>
              <a:rPr lang="ar-SA" dirty="0" smtClean="0">
                <a:latin typeface="Simplified Arabic" pitchFamily="18" charset="-78"/>
                <a:cs typeface="Simplified Arabic" pitchFamily="18" charset="-78"/>
              </a:rPr>
              <a:t>نجعل العقدة الأخيرة بدلا من أن تشير إلى </a:t>
            </a:r>
            <a:r>
              <a:rPr lang="en-US" dirty="0" smtClean="0">
                <a:latin typeface="Simplified Arabic" pitchFamily="18" charset="-78"/>
                <a:cs typeface="Simplified Arabic" pitchFamily="18" charset="-78"/>
              </a:rPr>
              <a:t>null</a:t>
            </a:r>
            <a:r>
              <a:rPr lang="ar-SA" dirty="0" smtClean="0">
                <a:latin typeface="Simplified Arabic" pitchFamily="18" charset="-78"/>
                <a:cs typeface="Simplified Arabic" pitchFamily="18" charset="-78"/>
              </a:rPr>
              <a:t> تشير إلى العقدة الجديدة.</a:t>
            </a:r>
          </a:p>
        </p:txBody>
      </p:sp>
      <p:pic>
        <p:nvPicPr>
          <p:cNvPr id="7170" name="Picture 2"/>
          <p:cNvPicPr>
            <a:picLocks noChangeAspect="1" noChangeArrowheads="1"/>
          </p:cNvPicPr>
          <p:nvPr/>
        </p:nvPicPr>
        <p:blipFill>
          <a:blip r:embed="rId2" cstate="print">
            <a:lum bright="-10000" contrast="30000"/>
          </a:blip>
          <a:srcRect/>
          <a:stretch>
            <a:fillRect/>
          </a:stretch>
        </p:blipFill>
        <p:spPr bwMode="auto">
          <a:xfrm>
            <a:off x="929716" y="4293096"/>
            <a:ext cx="2931754" cy="1728192"/>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lum bright="-10000" contrast="30000"/>
          </a:blip>
          <a:srcRect/>
          <a:stretch>
            <a:fillRect/>
          </a:stretch>
        </p:blipFill>
        <p:spPr bwMode="auto">
          <a:xfrm>
            <a:off x="4644008" y="4149080"/>
            <a:ext cx="3711079" cy="2376264"/>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الإضافة </a:t>
            </a:r>
            <a:r>
              <a:rPr lang="ar-SA" dirty="0" smtClean="0">
                <a:latin typeface="Simplified Arabic" pitchFamily="18" charset="-78"/>
                <a:cs typeface="Simplified Arabic" pitchFamily="18" charset="-78"/>
              </a:rPr>
              <a:t>من اليسار (البداية).</a:t>
            </a:r>
          </a:p>
          <a:p>
            <a:pPr algn="just">
              <a:buNone/>
            </a:pPr>
            <a:r>
              <a:rPr lang="ar-SA" dirty="0" smtClean="0">
                <a:latin typeface="Simplified Arabic" pitchFamily="18" charset="-78"/>
                <a:cs typeface="Simplified Arabic" pitchFamily="18" charset="-78"/>
              </a:rPr>
              <a:t>نقوم بإنشاء عقدة جديدة ونجعلها تؤشر إلى أول عقدة من القائمة ثم نجعل عنوان القائمة هو العقدة الجديدة.</a:t>
            </a: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الإضافة </a:t>
            </a:r>
            <a:r>
              <a:rPr lang="ar-SA" dirty="0" smtClean="0">
                <a:latin typeface="Simplified Arabic" pitchFamily="18" charset="-78"/>
                <a:cs typeface="Simplified Arabic" pitchFamily="18" charset="-78"/>
              </a:rPr>
              <a:t>من الوسط:</a:t>
            </a:r>
          </a:p>
          <a:p>
            <a:pPr marL="514350" indent="-514350" algn="just">
              <a:buFont typeface="+mj-lt"/>
              <a:buAutoNum type="arabicPeriod"/>
            </a:pPr>
            <a:r>
              <a:rPr lang="ar-SA" dirty="0" smtClean="0">
                <a:latin typeface="Simplified Arabic" pitchFamily="18" charset="-78"/>
                <a:cs typeface="Simplified Arabic" pitchFamily="18" charset="-78"/>
              </a:rPr>
              <a:t>لدينا قائمة من العقد، نبحث عن العقدة التي نريد أن نضيف بعدها.</a:t>
            </a:r>
          </a:p>
          <a:p>
            <a:pPr marL="514350" indent="-514350" algn="just">
              <a:buFont typeface="+mj-lt"/>
              <a:buAutoNum type="arabicPeriod"/>
            </a:pPr>
            <a:r>
              <a:rPr lang="ar-SA" dirty="0" smtClean="0">
                <a:latin typeface="Simplified Arabic" pitchFamily="18" charset="-78"/>
                <a:cs typeface="Simplified Arabic" pitchFamily="18" charset="-78"/>
              </a:rPr>
              <a:t>ننشئ عقدة جديدة ونجعلها تؤشر إلى العقدة التي تلي العقدة المقصودة.</a:t>
            </a:r>
          </a:p>
          <a:p>
            <a:pPr marL="514350" indent="-514350" algn="just">
              <a:buFont typeface="+mj-lt"/>
              <a:buAutoNum type="arabicPeriod"/>
            </a:pPr>
            <a:r>
              <a:rPr lang="ar-SA" dirty="0" smtClean="0">
                <a:latin typeface="Simplified Arabic" pitchFamily="18" charset="-78"/>
                <a:cs typeface="Simplified Arabic" pitchFamily="18" charset="-78"/>
              </a:rPr>
              <a:t>نجعل العقدة المقصودة تؤشر إلى العقدة الجديدة.</a:t>
            </a:r>
          </a:p>
          <a:p>
            <a:pPr algn="just">
              <a:buFont typeface="Wingdings" pitchFamily="2" charset="2"/>
              <a:buChar char="§"/>
            </a:pP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pic>
        <p:nvPicPr>
          <p:cNvPr id="8194" name="Picture 2"/>
          <p:cNvPicPr>
            <a:picLocks noChangeAspect="1" noChangeArrowheads="1"/>
          </p:cNvPicPr>
          <p:nvPr/>
        </p:nvPicPr>
        <p:blipFill>
          <a:blip r:embed="rId2" cstate="print">
            <a:lum bright="-10000" contrast="30000"/>
          </a:blip>
          <a:srcRect/>
          <a:stretch>
            <a:fillRect/>
          </a:stretch>
        </p:blipFill>
        <p:spPr bwMode="auto">
          <a:xfrm>
            <a:off x="827584" y="1852652"/>
            <a:ext cx="7416824" cy="11443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lum bright="-10000" contrast="30000"/>
          </a:blip>
          <a:srcRect/>
          <a:stretch>
            <a:fillRect/>
          </a:stretch>
        </p:blipFill>
        <p:spPr bwMode="auto">
          <a:xfrm>
            <a:off x="827584" y="1988840"/>
            <a:ext cx="7776864" cy="2376264"/>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lum bright="-10000" contrast="30000"/>
          </a:blip>
          <a:srcRect/>
          <a:stretch>
            <a:fillRect/>
          </a:stretch>
        </p:blipFill>
        <p:spPr bwMode="auto">
          <a:xfrm>
            <a:off x="755576" y="1916832"/>
            <a:ext cx="7776864" cy="2520280"/>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8194"/>
                                        </p:tgtEl>
                                      </p:cBhvr>
                                    </p:animEffect>
                                    <p:set>
                                      <p:cBhvr>
                                        <p:cTn id="11" dur="1" fill="hold">
                                          <p:stCondLst>
                                            <p:cond delay="499"/>
                                          </p:stCondLst>
                                        </p:cTn>
                                        <p:tgtEl>
                                          <p:spTgt spid="819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8195"/>
                                        </p:tgtEl>
                                      </p:cBhvr>
                                    </p:animEffect>
                                    <p:set>
                                      <p:cBhvr>
                                        <p:cTn id="20" dur="1" fill="hold">
                                          <p:stCondLst>
                                            <p:cond delay="499"/>
                                          </p:stCondLst>
                                        </p:cTn>
                                        <p:tgtEl>
                                          <p:spTgt spid="819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8196"/>
                                        </p:tgtEl>
                                      </p:cBhvr>
                                    </p:animEffect>
                                    <p:set>
                                      <p:cBhvr>
                                        <p:cTn id="29" dur="1" fill="hold">
                                          <p:stCondLst>
                                            <p:cond delay="499"/>
                                          </p:stCondLst>
                                        </p:cTn>
                                        <p:tgtEl>
                                          <p:spTgt spid="8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412776"/>
            <a:ext cx="8229600" cy="4925144"/>
          </a:xfrm>
        </p:spPr>
        <p:txBody>
          <a:bodyPr>
            <a:noAutofit/>
          </a:bodyPr>
          <a:lstStyle/>
          <a:p>
            <a:pPr algn="just">
              <a:buFont typeface="Wingdings" pitchFamily="2" charset="2"/>
              <a:buChar char="Ø"/>
            </a:pPr>
            <a:r>
              <a:rPr lang="ar-SA" sz="3200" dirty="0" smtClean="0">
                <a:latin typeface="Simplified Arabic" pitchFamily="18" charset="-78"/>
                <a:cs typeface="Simplified Arabic" pitchFamily="18" charset="-78"/>
              </a:rPr>
              <a:t>الحذف وله 3 طرق</a:t>
            </a:r>
            <a:r>
              <a:rPr lang="ar-SA" dirty="0" smtClean="0">
                <a:latin typeface="Simplified Arabic" pitchFamily="18" charset="-78"/>
                <a:cs typeface="Simplified Arabic" pitchFamily="18" charset="-78"/>
              </a:rPr>
              <a:t>:</a:t>
            </a:r>
          </a:p>
          <a:p>
            <a:pPr lvl="1" algn="just">
              <a:buFont typeface="Wingdings" pitchFamily="2" charset="2"/>
              <a:buChar char="Ø"/>
            </a:pPr>
            <a:r>
              <a:rPr lang="ar-SA" dirty="0" smtClean="0">
                <a:latin typeface="Simplified Arabic" pitchFamily="18" charset="-78"/>
                <a:cs typeface="Simplified Arabic" pitchFamily="18" charset="-78"/>
              </a:rPr>
              <a:t>الحذف من </a:t>
            </a:r>
            <a:r>
              <a:rPr lang="ar-SA" dirty="0" smtClean="0">
                <a:latin typeface="Simplified Arabic" pitchFamily="18" charset="-78"/>
                <a:cs typeface="Simplified Arabic" pitchFamily="18" charset="-78"/>
              </a:rPr>
              <a:t>اليمين (النهاية).</a:t>
            </a:r>
          </a:p>
          <a:p>
            <a:pPr lvl="1" algn="just">
              <a:buFont typeface="Wingdings" pitchFamily="2" charset="2"/>
              <a:buChar char="Ø"/>
            </a:pPr>
            <a:r>
              <a:rPr lang="ar-SA" dirty="0" smtClean="0">
                <a:latin typeface="Simplified Arabic" pitchFamily="18" charset="-78"/>
                <a:cs typeface="Simplified Arabic" pitchFamily="18" charset="-78"/>
              </a:rPr>
              <a:t>الحذف </a:t>
            </a:r>
            <a:r>
              <a:rPr lang="ar-SA" dirty="0" smtClean="0">
                <a:latin typeface="Simplified Arabic" pitchFamily="18" charset="-78"/>
                <a:cs typeface="Simplified Arabic" pitchFamily="18" charset="-78"/>
              </a:rPr>
              <a:t>من </a:t>
            </a:r>
            <a:r>
              <a:rPr lang="ar-SA" dirty="0" smtClean="0">
                <a:latin typeface="Simplified Arabic" pitchFamily="18" charset="-78"/>
                <a:cs typeface="Simplified Arabic" pitchFamily="18" charset="-78"/>
              </a:rPr>
              <a:t>اليسار (البداية).</a:t>
            </a:r>
          </a:p>
          <a:p>
            <a:pPr lvl="1" algn="just">
              <a:buFont typeface="Wingdings" pitchFamily="2" charset="2"/>
              <a:buChar char="Ø"/>
            </a:pPr>
            <a:r>
              <a:rPr lang="ar-SA" dirty="0" smtClean="0">
                <a:latin typeface="Simplified Arabic" pitchFamily="18" charset="-78"/>
                <a:cs typeface="Simplified Arabic" pitchFamily="18" charset="-78"/>
              </a:rPr>
              <a:t>الحذف </a:t>
            </a:r>
            <a:r>
              <a:rPr lang="ar-SA" dirty="0" smtClean="0">
                <a:latin typeface="Simplified Arabic" pitchFamily="18" charset="-78"/>
                <a:cs typeface="Simplified Arabic" pitchFamily="18" charset="-78"/>
              </a:rPr>
              <a:t>من </a:t>
            </a:r>
            <a:r>
              <a:rPr lang="ar-SA" dirty="0" smtClean="0">
                <a:latin typeface="Simplified Arabic" pitchFamily="18" charset="-78"/>
                <a:cs typeface="Simplified Arabic" pitchFamily="18" charset="-78"/>
              </a:rPr>
              <a:t>الوسط</a:t>
            </a:r>
            <a:r>
              <a:rPr lang="ar-SA" dirty="0" smtClean="0">
                <a:latin typeface="Simplified Arabic" pitchFamily="18" charset="-78"/>
                <a:cs typeface="Simplified Arabic" pitchFamily="18" charset="-78"/>
              </a:rPr>
              <a:t>.</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عناصر المحاضرة:</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buFont typeface="Wingdings" pitchFamily="2" charset="2"/>
              <a:buChar char="Ø"/>
            </a:pPr>
            <a:r>
              <a:rPr lang="ar-SA" sz="3600" dirty="0" smtClean="0">
                <a:latin typeface="Simplified Arabic" pitchFamily="18" charset="-78"/>
                <a:cs typeface="Simplified Arabic" pitchFamily="18" charset="-78"/>
              </a:rPr>
              <a:t>القائمة </a:t>
            </a:r>
            <a:r>
              <a:rPr lang="ar-SA" sz="3600" dirty="0" smtClean="0">
                <a:latin typeface="Simplified Arabic" pitchFamily="18" charset="-78"/>
                <a:cs typeface="Simplified Arabic" pitchFamily="18" charset="-78"/>
              </a:rPr>
              <a:t>المتصلة (</a:t>
            </a:r>
            <a:r>
              <a:rPr lang="en-US" sz="3600" dirty="0" smtClean="0">
                <a:solidFill>
                  <a:srgbClr val="C00000"/>
                </a:solidFill>
                <a:latin typeface="Simplified Arabic" pitchFamily="18" charset="-78"/>
                <a:cs typeface="Simplified Arabic" pitchFamily="18" charset="-78"/>
              </a:rPr>
              <a:t>Linked List</a:t>
            </a:r>
            <a:r>
              <a:rPr lang="ar-SA" sz="3600" dirty="0" smtClean="0">
                <a:latin typeface="Simplified Arabic" pitchFamily="18" charset="-78"/>
                <a:cs typeface="Simplified Arabic" pitchFamily="18" charset="-78"/>
              </a:rPr>
              <a:t>).</a:t>
            </a:r>
          </a:p>
          <a:p>
            <a:pPr>
              <a:buFont typeface="Wingdings" pitchFamily="2" charset="2"/>
              <a:buChar char="Ø"/>
            </a:pPr>
            <a:r>
              <a:rPr lang="ar-SA" sz="3600" dirty="0" smtClean="0">
                <a:latin typeface="Simplified Arabic" pitchFamily="18" charset="-78"/>
                <a:cs typeface="Simplified Arabic" pitchFamily="18" charset="-78"/>
              </a:rPr>
              <a:t>تطبيق عملي.</a:t>
            </a:r>
          </a:p>
          <a:p>
            <a:pPr>
              <a:buFont typeface="Wingdings" pitchFamily="2" charset="2"/>
              <a:buChar char="Ø"/>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412776"/>
            <a:ext cx="8229600" cy="5112568"/>
          </a:xfrm>
        </p:spPr>
        <p:txBody>
          <a:bodyPr>
            <a:noAutofit/>
          </a:bodyPr>
          <a:lstStyle/>
          <a:p>
            <a:pPr algn="just">
              <a:buFont typeface="Wingdings" pitchFamily="2" charset="2"/>
              <a:buChar char="Ø"/>
            </a:pPr>
            <a:r>
              <a:rPr lang="ar-SA" dirty="0" smtClean="0">
                <a:latin typeface="Simplified Arabic" pitchFamily="18" charset="-78"/>
                <a:cs typeface="Simplified Arabic" pitchFamily="18" charset="-78"/>
              </a:rPr>
              <a:t>الحذف من اليسار (البداية</a:t>
            </a:r>
            <a:r>
              <a:rPr lang="ar-SA" dirty="0" smtClean="0">
                <a:latin typeface="Simplified Arabic" pitchFamily="18" charset="-78"/>
                <a:cs typeface="Simplified Arabic" pitchFamily="18" charset="-78"/>
              </a:rPr>
              <a:t>).</a:t>
            </a:r>
          </a:p>
          <a:p>
            <a:pPr marL="514350" indent="-514350" algn="just">
              <a:buFont typeface="+mj-lt"/>
              <a:buAutoNum type="arabicPeriod"/>
            </a:pPr>
            <a:r>
              <a:rPr lang="ar-SA" dirty="0" smtClean="0">
                <a:latin typeface="Simplified Arabic" pitchFamily="18" charset="-78"/>
                <a:cs typeface="Simplified Arabic" pitchFamily="18" charset="-78"/>
              </a:rPr>
              <a:t>نجعل العقدة التالية للعقدة الأولى هي بداية القائمة.</a:t>
            </a:r>
          </a:p>
          <a:p>
            <a:pPr marL="514350" indent="-514350" algn="just">
              <a:buFont typeface="+mj-lt"/>
              <a:buAutoNum type="arabicPeriod"/>
            </a:pPr>
            <a:r>
              <a:rPr lang="ar-SA" dirty="0" smtClean="0">
                <a:latin typeface="Simplified Arabic" pitchFamily="18" charset="-78"/>
                <a:cs typeface="Simplified Arabic" pitchFamily="18" charset="-78"/>
              </a:rPr>
              <a:t>تكون العقدة الأولى حرة نقوم بحذفها.</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412776"/>
            <a:ext cx="8229600" cy="5112568"/>
          </a:xfrm>
        </p:spPr>
        <p:txBody>
          <a:bodyPr>
            <a:noAutofit/>
          </a:bodyPr>
          <a:lstStyle/>
          <a:p>
            <a:pPr algn="just">
              <a:buFont typeface="Wingdings" pitchFamily="2" charset="2"/>
              <a:buChar char="Ø"/>
            </a:pPr>
            <a:r>
              <a:rPr lang="ar-SA" dirty="0" smtClean="0">
                <a:latin typeface="Simplified Arabic" pitchFamily="18" charset="-78"/>
                <a:cs typeface="Simplified Arabic" pitchFamily="18" charset="-78"/>
              </a:rPr>
              <a:t>الحذف من </a:t>
            </a:r>
            <a:r>
              <a:rPr lang="ar-SA" dirty="0" smtClean="0">
                <a:latin typeface="Simplified Arabic" pitchFamily="18" charset="-78"/>
                <a:cs typeface="Simplified Arabic" pitchFamily="18" charset="-78"/>
              </a:rPr>
              <a:t>اليمين (النهاية).</a:t>
            </a:r>
          </a:p>
          <a:p>
            <a:pPr marL="514350" indent="-514350" algn="just">
              <a:buFont typeface="+mj-lt"/>
              <a:buAutoNum type="arabicPeriod"/>
            </a:pPr>
            <a:r>
              <a:rPr lang="ar-SA" dirty="0" smtClean="0">
                <a:latin typeface="Simplified Arabic" pitchFamily="18" charset="-78"/>
                <a:cs typeface="Simplified Arabic" pitchFamily="18" charset="-78"/>
              </a:rPr>
              <a:t>تحديد العقدة التي تسبق العقدة الأخيرة.</a:t>
            </a:r>
          </a:p>
          <a:p>
            <a:pPr marL="514350" indent="-514350" algn="just">
              <a:buFont typeface="+mj-lt"/>
              <a:buAutoNum type="arabicPeriod"/>
            </a:pPr>
            <a:r>
              <a:rPr lang="ar-SA" dirty="0" smtClean="0">
                <a:latin typeface="Simplified Arabic" pitchFamily="18" charset="-78"/>
                <a:cs typeface="Simplified Arabic" pitchFamily="18" charset="-78"/>
              </a:rPr>
              <a:t>جعلها تؤشر إلى </a:t>
            </a:r>
            <a:r>
              <a:rPr lang="en-US" dirty="0" smtClean="0">
                <a:latin typeface="Simplified Arabic" pitchFamily="18" charset="-78"/>
                <a:cs typeface="Simplified Arabic" pitchFamily="18" charset="-78"/>
              </a:rPr>
              <a:t>null</a:t>
            </a:r>
            <a:r>
              <a:rPr lang="ar-SA" dirty="0" smtClean="0">
                <a:latin typeface="Simplified Arabic" pitchFamily="18" charset="-78"/>
                <a:cs typeface="Simplified Arabic" pitchFamily="18" charset="-78"/>
              </a:rPr>
              <a:t> أي نجعلها العقدة الأخيرة.</a:t>
            </a:r>
          </a:p>
          <a:p>
            <a:pPr marL="514350" indent="-514350" algn="just">
              <a:buFont typeface="+mj-lt"/>
              <a:buAutoNum type="arabicPeriod"/>
            </a:pPr>
            <a:r>
              <a:rPr lang="ar-SA" dirty="0" smtClean="0">
                <a:latin typeface="Simplified Arabic" pitchFamily="18" charset="-78"/>
                <a:cs typeface="Simplified Arabic" pitchFamily="18" charset="-78"/>
              </a:rPr>
              <a:t>حذف العقدة الأخيرة.</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أحادية الاتجاه</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412776"/>
            <a:ext cx="8229600" cy="5112568"/>
          </a:xfrm>
        </p:spPr>
        <p:txBody>
          <a:bodyPr>
            <a:noAutofit/>
          </a:bodyPr>
          <a:lstStyle/>
          <a:p>
            <a:pPr algn="just">
              <a:buFont typeface="Wingdings" pitchFamily="2" charset="2"/>
              <a:buChar char="Ø"/>
            </a:pPr>
            <a:r>
              <a:rPr lang="ar-SA" dirty="0" smtClean="0">
                <a:latin typeface="Simplified Arabic" pitchFamily="18" charset="-78"/>
                <a:cs typeface="Simplified Arabic" pitchFamily="18" charset="-78"/>
              </a:rPr>
              <a:t>الحذف من </a:t>
            </a:r>
            <a:r>
              <a:rPr lang="ar-SA" dirty="0" smtClean="0">
                <a:latin typeface="Simplified Arabic" pitchFamily="18" charset="-78"/>
                <a:cs typeface="Simplified Arabic" pitchFamily="18" charset="-78"/>
              </a:rPr>
              <a:t>الوسط:</a:t>
            </a:r>
          </a:p>
          <a:p>
            <a:pPr marL="514350" indent="-514350" algn="just">
              <a:buFont typeface="+mj-lt"/>
              <a:buAutoNum type="arabicPeriod"/>
            </a:pPr>
            <a:r>
              <a:rPr lang="ar-SA" dirty="0" smtClean="0">
                <a:latin typeface="Simplified Arabic" pitchFamily="18" charset="-78"/>
                <a:cs typeface="Simplified Arabic" pitchFamily="18" charset="-78"/>
              </a:rPr>
              <a:t>نحدد العقدة المراد حذفها.</a:t>
            </a:r>
          </a:p>
          <a:p>
            <a:pPr marL="514350" indent="-514350" algn="just">
              <a:buFont typeface="+mj-lt"/>
              <a:buAutoNum type="arabicPeriod"/>
            </a:pPr>
            <a:r>
              <a:rPr lang="ar-SA" dirty="0" smtClean="0">
                <a:latin typeface="Simplified Arabic" pitchFamily="18" charset="-78"/>
                <a:cs typeface="Simplified Arabic" pitchFamily="18" charset="-78"/>
              </a:rPr>
              <a:t>نجعل العقدة السابقة لها تؤشر للعقدة التالية لها.</a:t>
            </a:r>
          </a:p>
          <a:p>
            <a:pPr marL="514350" indent="-514350" algn="just">
              <a:buFont typeface="+mj-lt"/>
              <a:buAutoNum type="arabicPeriod"/>
            </a:pPr>
            <a:r>
              <a:rPr lang="ar-SA" dirty="0" smtClean="0">
                <a:latin typeface="Simplified Arabic" pitchFamily="18" charset="-78"/>
                <a:cs typeface="Simplified Arabic" pitchFamily="18" charset="-78"/>
              </a:rPr>
              <a:t>نحذف العقدة الحرة.</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الحزن التسلسلي والدينامكي:</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buNone/>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a:latin typeface="Simplified Arabic" pitchFamily="18" charset="-78"/>
              <a:cs typeface="Simplified Arabic" pitchFamily="18" charset="-78"/>
            </a:endParaRPr>
          </a:p>
        </p:txBody>
      </p:sp>
      <p:graphicFrame>
        <p:nvGraphicFramePr>
          <p:cNvPr id="4" name="جدول 3"/>
          <p:cNvGraphicFramePr>
            <a:graphicFrameLocks noGrp="1"/>
          </p:cNvGraphicFramePr>
          <p:nvPr/>
        </p:nvGraphicFramePr>
        <p:xfrm>
          <a:off x="251519" y="1343744"/>
          <a:ext cx="8568954" cy="4998720"/>
        </p:xfrm>
        <a:graphic>
          <a:graphicData uri="http://schemas.openxmlformats.org/drawingml/2006/table">
            <a:tbl>
              <a:tblPr firstRow="1" bandRow="1">
                <a:tableStyleId>{5C22544A-7EE6-4342-B048-85BDC9FD1C3A}</a:tableStyleId>
              </a:tblPr>
              <a:tblGrid>
                <a:gridCol w="3024337"/>
                <a:gridCol w="3384376"/>
                <a:gridCol w="2160241"/>
              </a:tblGrid>
              <a:tr h="370840">
                <a:tc>
                  <a:txBody>
                    <a:bodyPr/>
                    <a:lstStyle/>
                    <a:p>
                      <a:pPr algn="ctr"/>
                      <a:r>
                        <a:rPr lang="ar-SA" sz="2800" dirty="0" smtClean="0"/>
                        <a:t>القوائم</a:t>
                      </a:r>
                      <a:r>
                        <a:rPr lang="ar-SA" sz="2800" baseline="0" dirty="0" smtClean="0"/>
                        <a:t> المتصلة</a:t>
                      </a:r>
                      <a:endParaRPr lang="en-US" sz="2800" dirty="0"/>
                    </a:p>
                  </a:txBody>
                  <a:tcPr/>
                </a:tc>
                <a:tc>
                  <a:txBody>
                    <a:bodyPr/>
                    <a:lstStyle/>
                    <a:p>
                      <a:pPr algn="ctr"/>
                      <a:r>
                        <a:rPr lang="ar-SA" sz="2800" dirty="0" smtClean="0"/>
                        <a:t>المصفوفات</a:t>
                      </a:r>
                      <a:endParaRPr lang="en-US" sz="2800" dirty="0"/>
                    </a:p>
                  </a:txBody>
                  <a:tcPr/>
                </a:tc>
                <a:tc>
                  <a:txBody>
                    <a:bodyPr/>
                    <a:lstStyle/>
                    <a:p>
                      <a:pPr algn="ctr"/>
                      <a:r>
                        <a:rPr lang="ar-SA" sz="2800" dirty="0" smtClean="0"/>
                        <a:t>وجه المقارنة</a:t>
                      </a:r>
                      <a:endParaRPr lang="en-US" sz="2800" dirty="0"/>
                    </a:p>
                  </a:txBody>
                  <a:tcPr/>
                </a:tc>
              </a:tr>
              <a:tr h="370840">
                <a:tc>
                  <a:txBody>
                    <a:bodyPr/>
                    <a:lstStyle/>
                    <a:p>
                      <a:pPr algn="ctr"/>
                      <a:r>
                        <a:rPr lang="ar-SA" sz="2800" dirty="0" smtClean="0"/>
                        <a:t>متغير</a:t>
                      </a:r>
                      <a:endParaRPr lang="en-US" sz="2800" dirty="0"/>
                    </a:p>
                  </a:txBody>
                  <a:tcPr/>
                </a:tc>
                <a:tc>
                  <a:txBody>
                    <a:bodyPr/>
                    <a:lstStyle/>
                    <a:p>
                      <a:pPr algn="ctr"/>
                      <a:r>
                        <a:rPr lang="ar-SA" sz="2800" dirty="0" smtClean="0"/>
                        <a:t>ثابت</a:t>
                      </a:r>
                      <a:endParaRPr lang="en-US" sz="2800" dirty="0"/>
                    </a:p>
                  </a:txBody>
                  <a:tcPr/>
                </a:tc>
                <a:tc>
                  <a:txBody>
                    <a:bodyPr/>
                    <a:lstStyle/>
                    <a:p>
                      <a:pPr algn="ctr"/>
                      <a:r>
                        <a:rPr lang="ar-SA" sz="2800" dirty="0" smtClean="0"/>
                        <a:t>الحجم</a:t>
                      </a:r>
                      <a:endParaRPr lang="en-US" sz="2800" dirty="0"/>
                    </a:p>
                  </a:txBody>
                  <a:tcPr/>
                </a:tc>
              </a:tr>
              <a:tr h="370840">
                <a:tc>
                  <a:txBody>
                    <a:bodyPr/>
                    <a:lstStyle/>
                    <a:p>
                      <a:pPr algn="ctr"/>
                      <a:r>
                        <a:rPr lang="ar-SA" sz="2800" b="0" kern="1200" dirty="0" smtClean="0">
                          <a:solidFill>
                            <a:schemeClr val="dk1"/>
                          </a:solidFill>
                          <a:latin typeface="+mn-lt"/>
                          <a:ea typeface="+mn-ea"/>
                          <a:cs typeface="+mn-cs"/>
                        </a:rPr>
                        <a:t>يتم تعيين موضع العنصر أثناء وقت التشغيل</a:t>
                      </a:r>
                      <a:endParaRPr lang="en-US" sz="4400" b="0" dirty="0"/>
                    </a:p>
                  </a:txBody>
                  <a:tcPr/>
                </a:tc>
                <a:tc>
                  <a:txBody>
                    <a:bodyPr/>
                    <a:lstStyle/>
                    <a:p>
                      <a:pPr algn="ctr"/>
                      <a:r>
                        <a:rPr lang="ar-SA" sz="2800" b="0" kern="1200" dirty="0" smtClean="0">
                          <a:solidFill>
                            <a:schemeClr val="dk1"/>
                          </a:solidFill>
                          <a:latin typeface="+mn-lt"/>
                          <a:ea typeface="+mn-ea"/>
                          <a:cs typeface="+mn-cs"/>
                        </a:rPr>
                        <a:t>يتم تخصيص موقع العنصر أثناء وقت التحويل البرمجي</a:t>
                      </a:r>
                      <a:endParaRPr lang="en-US" sz="4400" b="0" dirty="0"/>
                    </a:p>
                  </a:txBody>
                  <a:tcPr/>
                </a:tc>
                <a:tc>
                  <a:txBody>
                    <a:bodyPr/>
                    <a:lstStyle/>
                    <a:p>
                      <a:pPr algn="ctr"/>
                      <a:r>
                        <a:rPr lang="ar-SA" sz="2800" dirty="0" smtClean="0"/>
                        <a:t>توزيع التخزين</a:t>
                      </a:r>
                      <a:endParaRPr lang="en-US" sz="2800" dirty="0"/>
                    </a:p>
                  </a:txBody>
                  <a:tcPr/>
                </a:tc>
              </a:tr>
              <a:tr h="370840">
                <a:tc>
                  <a:txBody>
                    <a:bodyPr/>
                    <a:lstStyle/>
                    <a:p>
                      <a:pPr algn="ctr"/>
                      <a:r>
                        <a:rPr lang="ar-SA" sz="2800" dirty="0" smtClean="0"/>
                        <a:t>عشوائيا</a:t>
                      </a:r>
                      <a:endParaRPr lang="en-US" sz="2800" dirty="0"/>
                    </a:p>
                  </a:txBody>
                  <a:tcPr/>
                </a:tc>
                <a:tc>
                  <a:txBody>
                    <a:bodyPr/>
                    <a:lstStyle/>
                    <a:p>
                      <a:pPr algn="ctr"/>
                      <a:r>
                        <a:rPr lang="ar-SA" sz="2800" dirty="0" smtClean="0"/>
                        <a:t>على</a:t>
                      </a:r>
                      <a:r>
                        <a:rPr lang="ar-SA" sz="2800" baseline="0" dirty="0" smtClean="0"/>
                        <a:t> التوالي</a:t>
                      </a:r>
                      <a:endParaRPr lang="en-US" sz="2800" dirty="0"/>
                    </a:p>
                  </a:txBody>
                  <a:tcPr/>
                </a:tc>
                <a:tc>
                  <a:txBody>
                    <a:bodyPr/>
                    <a:lstStyle/>
                    <a:p>
                      <a:pPr algn="ctr"/>
                      <a:r>
                        <a:rPr lang="ar-SA" sz="2800" dirty="0" smtClean="0"/>
                        <a:t>ترتيب العناصر</a:t>
                      </a:r>
                      <a:endParaRPr lang="en-US" sz="2800" dirty="0"/>
                    </a:p>
                  </a:txBody>
                  <a:tcPr/>
                </a:tc>
              </a:tr>
              <a:tr h="370840">
                <a:tc>
                  <a:txBody>
                    <a:bodyPr/>
                    <a:lstStyle/>
                    <a:p>
                      <a:pPr algn="ctr"/>
                      <a:r>
                        <a:rPr lang="ar-SA" sz="2800" dirty="0" smtClean="0"/>
                        <a:t>متسلسل بدأ</a:t>
                      </a:r>
                      <a:r>
                        <a:rPr lang="ar-SA" sz="2800" baseline="0" dirty="0" smtClean="0"/>
                        <a:t> من العقدة الأولى</a:t>
                      </a:r>
                      <a:endParaRPr lang="en-US" sz="2800" dirty="0"/>
                    </a:p>
                  </a:txBody>
                  <a:tcPr/>
                </a:tc>
                <a:tc>
                  <a:txBody>
                    <a:bodyPr/>
                    <a:lstStyle/>
                    <a:p>
                      <a:pPr algn="ctr"/>
                      <a:r>
                        <a:rPr lang="ar-SA" sz="2800" dirty="0" smtClean="0"/>
                        <a:t>مباشر عن طريق الفهرس</a:t>
                      </a:r>
                      <a:endParaRPr lang="en-US" sz="2800" dirty="0"/>
                    </a:p>
                  </a:txBody>
                  <a:tcPr/>
                </a:tc>
                <a:tc>
                  <a:txBody>
                    <a:bodyPr/>
                    <a:lstStyle/>
                    <a:p>
                      <a:pPr algn="ctr"/>
                      <a:r>
                        <a:rPr lang="ar-SA" sz="2800" dirty="0" smtClean="0"/>
                        <a:t>الوصول للعنصر</a:t>
                      </a:r>
                      <a:endParaRPr lang="en-US" sz="2800" dirty="0"/>
                    </a:p>
                  </a:txBody>
                  <a:tcPr/>
                </a:tc>
              </a:tr>
              <a:tr h="370840">
                <a:tc>
                  <a:txBody>
                    <a:bodyPr/>
                    <a:lstStyle/>
                    <a:p>
                      <a:pPr algn="ctr"/>
                      <a:r>
                        <a:rPr lang="ar-SA" sz="2800" dirty="0" smtClean="0"/>
                        <a:t>سريع وفعال</a:t>
                      </a:r>
                      <a:endParaRPr lang="en-US" sz="2800" dirty="0"/>
                    </a:p>
                  </a:txBody>
                  <a:tcPr/>
                </a:tc>
                <a:tc>
                  <a:txBody>
                    <a:bodyPr/>
                    <a:lstStyle/>
                    <a:p>
                      <a:pPr algn="ctr"/>
                      <a:r>
                        <a:rPr lang="ar-SA" sz="2800" dirty="0" smtClean="0"/>
                        <a:t>بطيئة نسبيا</a:t>
                      </a:r>
                      <a:endParaRPr lang="en-US" sz="2800" dirty="0"/>
                    </a:p>
                  </a:txBody>
                  <a:tcPr/>
                </a:tc>
                <a:tc>
                  <a:txBody>
                    <a:bodyPr/>
                    <a:lstStyle/>
                    <a:p>
                      <a:pPr algn="ctr"/>
                      <a:r>
                        <a:rPr lang="ar-SA" sz="2800" dirty="0" smtClean="0"/>
                        <a:t>الإدراج والحذف</a:t>
                      </a:r>
                      <a:endParaRPr lang="en-US" sz="2800" dirty="0"/>
                    </a:p>
                  </a:txBody>
                  <a:tcPr/>
                </a:tc>
              </a:tr>
              <a:tr h="370840">
                <a:tc>
                  <a:txBody>
                    <a:bodyPr/>
                    <a:lstStyle/>
                    <a:p>
                      <a:pPr algn="ctr"/>
                      <a:r>
                        <a:rPr lang="ar-SA" sz="2800" dirty="0" smtClean="0"/>
                        <a:t>أكثر</a:t>
                      </a:r>
                      <a:endParaRPr lang="en-US" sz="2800" dirty="0"/>
                    </a:p>
                  </a:txBody>
                  <a:tcPr/>
                </a:tc>
                <a:tc>
                  <a:txBody>
                    <a:bodyPr/>
                    <a:lstStyle/>
                    <a:p>
                      <a:pPr algn="ctr"/>
                      <a:r>
                        <a:rPr lang="ar-SA" sz="2800" dirty="0" smtClean="0"/>
                        <a:t>أقل</a:t>
                      </a:r>
                      <a:endParaRPr lang="en-US" sz="2800" dirty="0"/>
                    </a:p>
                  </a:txBody>
                  <a:tcPr/>
                </a:tc>
                <a:tc>
                  <a:txBody>
                    <a:bodyPr/>
                    <a:lstStyle/>
                    <a:p>
                      <a:pPr algn="ctr"/>
                      <a:r>
                        <a:rPr lang="ar-SA" sz="2800" dirty="0" smtClean="0"/>
                        <a:t>الذاكرة المطلوبة</a:t>
                      </a:r>
                      <a:endParaRPr lang="en-US" sz="2800" dirty="0"/>
                    </a:p>
                  </a:txBody>
                  <a:tcPr/>
                </a:tc>
              </a:tr>
              <a:tr h="370840">
                <a:tc>
                  <a:txBody>
                    <a:bodyPr/>
                    <a:lstStyle/>
                    <a:p>
                      <a:pPr algn="ctr"/>
                      <a:r>
                        <a:rPr lang="ar-SA" sz="2800" dirty="0" smtClean="0"/>
                        <a:t>فعال</a:t>
                      </a:r>
                      <a:endParaRPr lang="en-US" sz="2800" dirty="0"/>
                    </a:p>
                  </a:txBody>
                  <a:tcPr/>
                </a:tc>
                <a:tc>
                  <a:txBody>
                    <a:bodyPr/>
                    <a:lstStyle/>
                    <a:p>
                      <a:pPr algn="ctr"/>
                      <a:r>
                        <a:rPr lang="ar-SA" sz="2800" dirty="0" smtClean="0"/>
                        <a:t>غير فعال</a:t>
                      </a:r>
                      <a:endParaRPr lang="en-US" sz="2800" dirty="0"/>
                    </a:p>
                  </a:txBody>
                  <a:tcPr/>
                </a:tc>
                <a:tc>
                  <a:txBody>
                    <a:bodyPr/>
                    <a:lstStyle/>
                    <a:p>
                      <a:pPr algn="ctr"/>
                      <a:r>
                        <a:rPr lang="ar-SA" sz="2800" dirty="0" smtClean="0"/>
                        <a:t>استخدام الذاكرة</a:t>
                      </a:r>
                      <a:endParaRPr lang="en-US" sz="2800" dirty="0"/>
                    </a:p>
                  </a:txBody>
                  <a:tcPr/>
                </a:tc>
              </a:tr>
            </a:tbl>
          </a:graphicData>
        </a:graphic>
      </p:graphicFrame>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sz="4000" b="1" dirty="0" smtClean="0">
                <a:solidFill>
                  <a:srgbClr val="C00000"/>
                </a:solidFill>
                <a:cs typeface="DecoType Naskh Variants" pitchFamily="2" charset="-78"/>
              </a:rPr>
              <a:t>مثال (1):</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340768"/>
            <a:ext cx="8229600" cy="5184576"/>
          </a:xfrm>
        </p:spPr>
        <p:txBody>
          <a:bodyPr>
            <a:normAutofit/>
          </a:bodyPr>
          <a:lstStyle/>
          <a:p>
            <a:pPr algn="just">
              <a:buFont typeface="Wingdings" pitchFamily="2" charset="2"/>
              <a:buChar char="Ø"/>
            </a:pPr>
            <a:r>
              <a:rPr lang="ar-SA" b="1" dirty="0" smtClean="0">
                <a:latin typeface="Simplified Arabic" pitchFamily="18" charset="-78"/>
                <a:cs typeface="Simplified Arabic" pitchFamily="18" charset="-78"/>
              </a:rPr>
              <a:t>برنامج يوضح </a:t>
            </a:r>
            <a:r>
              <a:rPr lang="ar-SA" b="1" dirty="0" smtClean="0">
                <a:latin typeface="Simplified Arabic" pitchFamily="18" charset="-78"/>
                <a:cs typeface="Simplified Arabic" pitchFamily="18" charset="-78"/>
              </a:rPr>
              <a:t>العمليات على القوائم المتصلة</a:t>
            </a:r>
            <a:endParaRPr lang="en-US" dirty="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public class </a:t>
            </a:r>
            <a:r>
              <a:rPr lang="en-US" b="1" dirty="0" smtClean="0">
                <a:latin typeface="Simplified Arabic" pitchFamily="18" charset="-78"/>
                <a:cs typeface="Simplified Arabic" pitchFamily="18" charset="-78"/>
              </a:rPr>
              <a:t>list{</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&lt;String&gt; s </a:t>
            </a:r>
            <a:r>
              <a:rPr lang="en-US" b="1" dirty="0" smtClean="0">
                <a:latin typeface="Simplified Arabic" pitchFamily="18" charset="-78"/>
                <a:cs typeface="Simplified Arabic" pitchFamily="18" charset="-78"/>
              </a:rPr>
              <a:t>=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 String &gt;();</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dongola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halfa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a:t>
            </a:r>
            <a:r>
              <a:rPr lang="en-US" b="1" dirty="0" err="1" smtClean="0">
                <a:latin typeface="Simplified Arabic" pitchFamily="18" charset="-78"/>
                <a:cs typeface="Simplified Arabic" pitchFamily="18" charset="-78"/>
              </a:rPr>
              <a:t>Algoled</a:t>
            </a: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a:t>
            </a:r>
            <a:r>
              <a:rPr lang="en-US" b="1" dirty="0" smtClean="0">
                <a:latin typeface="Simplified Arabic" pitchFamily="18" charset="-78"/>
                <a:cs typeface="Simplified Arabic" pitchFamily="18" charset="-78"/>
              </a:rPr>
              <a:t>" + </a:t>
            </a:r>
            <a:r>
              <a:rPr lang="en-US" b="1" dirty="0" smtClean="0">
                <a:latin typeface="Simplified Arabic" pitchFamily="18" charset="-78"/>
                <a:cs typeface="Simplified Arabic" pitchFamily="18" charset="-78"/>
              </a:rPr>
              <a:t>s);</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a:p>
            <a:pPr algn="l" rtl="0">
              <a:buNone/>
            </a:pPr>
            <a:r>
              <a:rPr lang="ar-SA" b="1" dirty="0" smtClean="0">
                <a:latin typeface="Simplified Arabic" pitchFamily="18" charset="-78"/>
                <a:cs typeface="Simplified Arabic" pitchFamily="18" charset="-78"/>
              </a:rPr>
              <a:t>		</a:t>
            </a:r>
            <a:endParaRPr lang="en-US" b="1"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9036496" cy="6525344"/>
          </a:xfrm>
        </p:spPr>
        <p:txBody>
          <a:bodyPr>
            <a:normAutofit/>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public 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&lt;Number&gt;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a:t>
            </a:r>
            <a:r>
              <a:rPr lang="en-US" b="1" dirty="0" smtClean="0">
                <a:latin typeface="Simplified Arabic" pitchFamily="18" charset="-78"/>
                <a:cs typeface="Simplified Arabic" pitchFamily="18" charset="-78"/>
              </a:rPr>
              <a:t> Number </a:t>
            </a:r>
            <a:r>
              <a:rPr lang="en-US" b="1" dirty="0" smtClean="0">
                <a:latin typeface="Simplified Arabic" pitchFamily="18" charset="-78"/>
                <a:cs typeface="Simplified Arabic" pitchFamily="18" charset="-78"/>
              </a:rPr>
              <a:t>&gt;();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Integer (4));</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Float(9.4));</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Double(65.876));</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Long(657436876</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 + s);</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(2):</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fontScale="92500" lnSpcReduction="10000"/>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public 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&lt;Number&gt;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a:t>
            </a:r>
            <a:r>
              <a:rPr lang="en-US" b="1" dirty="0" smtClean="0">
                <a:latin typeface="Simplified Arabic" pitchFamily="18" charset="-78"/>
                <a:cs typeface="Simplified Arabic" pitchFamily="18" charset="-78"/>
              </a:rPr>
              <a:t> Number </a:t>
            </a:r>
            <a:r>
              <a:rPr lang="en-US" b="1" dirty="0" smtClean="0">
                <a:latin typeface="Simplified Arabic" pitchFamily="18" charset="-78"/>
                <a:cs typeface="Simplified Arabic" pitchFamily="18" charset="-78"/>
              </a:rPr>
              <a:t>&gt;();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Integer (4));</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Float(9.4));</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Double(65.876));</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Long(65765436876));</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(2 , new Integer (10));</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 + s);</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a:t>
            </a:r>
            <a:r>
              <a:rPr lang="ar-SA" sz="4000" b="1" dirty="0" smtClean="0">
                <a:solidFill>
                  <a:srgbClr val="C00000"/>
                </a:solidFill>
                <a:cs typeface="DecoType Naskh Variants" pitchFamily="2" charset="-78"/>
              </a:rPr>
              <a:t>(3):</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fontScale="92500" lnSpcReduction="10000"/>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public 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&lt;Number&gt;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a:t>
            </a:r>
            <a:r>
              <a:rPr lang="en-US" b="1" dirty="0" smtClean="0">
                <a:latin typeface="Simplified Arabic" pitchFamily="18" charset="-78"/>
                <a:cs typeface="Simplified Arabic" pitchFamily="18" charset="-78"/>
              </a:rPr>
              <a:t> Number </a:t>
            </a:r>
            <a:r>
              <a:rPr lang="en-US" b="1" dirty="0" smtClean="0">
                <a:latin typeface="Simplified Arabic" pitchFamily="18" charset="-78"/>
                <a:cs typeface="Simplified Arabic" pitchFamily="18" charset="-78"/>
              </a:rPr>
              <a:t>&gt;();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Integer (4));</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Float(9.4));</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Double(65.876));</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(2 , new Integer (10));</a:t>
            </a:r>
          </a:p>
          <a:p>
            <a:pPr algn="l" rtl="0">
              <a:buNone/>
            </a:pPr>
            <a:r>
              <a:rPr lang="en-US" b="1" dirty="0" smtClean="0">
                <a:latin typeface="Simplified Arabic" pitchFamily="18" charset="-78"/>
                <a:cs typeface="Simplified Arabic" pitchFamily="18" charset="-78"/>
              </a:rPr>
              <a:t>		 Number N = </a:t>
            </a:r>
            <a:r>
              <a:rPr lang="en-US" b="1" dirty="0" err="1" smtClean="0">
                <a:latin typeface="Simplified Arabic" pitchFamily="18" charset="-78"/>
                <a:cs typeface="Simplified Arabic" pitchFamily="18" charset="-78"/>
              </a:rPr>
              <a:t>s.get</a:t>
            </a:r>
            <a:r>
              <a:rPr lang="en-US" b="1" dirty="0" smtClean="0">
                <a:latin typeface="Simplified Arabic" pitchFamily="18" charset="-78"/>
                <a:cs typeface="Simplified Arabic" pitchFamily="18" charset="-78"/>
              </a:rPr>
              <a:t> (1);</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 + s);</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a:t>
            </a:r>
            <a:r>
              <a:rPr lang="ar-SA" sz="4000" b="1" dirty="0" smtClean="0">
                <a:solidFill>
                  <a:srgbClr val="C00000"/>
                </a:solidFill>
                <a:cs typeface="DecoType Naskh Variants" pitchFamily="2" charset="-78"/>
              </a:rPr>
              <a:t>(4):</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fontScale="92500" lnSpcReduction="20000"/>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public 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&lt;Number&gt;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a:t>
            </a:r>
            <a:r>
              <a:rPr lang="en-US" b="1" dirty="0" smtClean="0">
                <a:latin typeface="Simplified Arabic" pitchFamily="18" charset="-78"/>
                <a:cs typeface="Simplified Arabic" pitchFamily="18" charset="-78"/>
              </a:rPr>
              <a:t> Number </a:t>
            </a:r>
            <a:r>
              <a:rPr lang="en-US" b="1" dirty="0" smtClean="0">
                <a:latin typeface="Simplified Arabic" pitchFamily="18" charset="-78"/>
                <a:cs typeface="Simplified Arabic" pitchFamily="18" charset="-78"/>
              </a:rPr>
              <a:t>&gt;();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Integer (4));</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Float(9.4));</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(new </a:t>
            </a:r>
            <a:r>
              <a:rPr lang="en-US" b="1" dirty="0" smtClean="0">
                <a:latin typeface="Simplified Arabic" pitchFamily="18" charset="-78"/>
                <a:cs typeface="Simplified Arabic" pitchFamily="18" charset="-78"/>
              </a:rPr>
              <a:t>Double(65.876));</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(2 , new Integer (10));</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s.set</a:t>
            </a:r>
            <a:r>
              <a:rPr lang="en-US" b="1" dirty="0" smtClean="0">
                <a:latin typeface="Simplified Arabic" pitchFamily="18" charset="-78"/>
                <a:cs typeface="Simplified Arabic" pitchFamily="18" charset="-78"/>
              </a:rPr>
              <a:t> (2 , new Double (66.54));</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s.remove</a:t>
            </a:r>
            <a:r>
              <a:rPr lang="en-US" b="1" dirty="0" smtClean="0">
                <a:latin typeface="Simplified Arabic" pitchFamily="18" charset="-78"/>
                <a:cs typeface="Simplified Arabic" pitchFamily="18" charset="-78"/>
              </a:rPr>
              <a:t> (1);</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 + s);</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a:t>
            </a:r>
            <a:r>
              <a:rPr lang="ar-SA" sz="4000" b="1" dirty="0" smtClean="0">
                <a:solidFill>
                  <a:srgbClr val="C00000"/>
                </a:solidFill>
                <a:cs typeface="DecoType Naskh Variants" pitchFamily="2" charset="-78"/>
              </a:rPr>
              <a:t>(5):</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عبارة عن هيكل بيانات مكون من عقد (</a:t>
            </a:r>
            <a:r>
              <a:rPr lang="en-US" sz="3600" dirty="0" smtClean="0">
                <a:latin typeface="Simplified Arabic" pitchFamily="18" charset="-78"/>
                <a:cs typeface="Simplified Arabic" pitchFamily="18" charset="-78"/>
              </a:rPr>
              <a:t>nodes</a:t>
            </a:r>
            <a:r>
              <a:rPr lang="ar-SA" sz="3600" dirty="0" smtClean="0">
                <a:latin typeface="Simplified Arabic" pitchFamily="18" charset="-78"/>
                <a:cs typeface="Simplified Arabic" pitchFamily="18" charset="-78"/>
              </a:rPr>
              <a:t>) مرتبطة مع بعضها البعض، ولها بداية ونهاية.</a:t>
            </a:r>
            <a:endParaRPr lang="ar-SA" sz="3600" dirty="0" smtClean="0">
              <a:latin typeface="Simplified Arabic" pitchFamily="18" charset="-78"/>
              <a:cs typeface="Simplified Arabic" pitchFamily="18" charset="-78"/>
            </a:endParaRPr>
          </a:p>
        </p:txBody>
      </p:sp>
      <p:pic>
        <p:nvPicPr>
          <p:cNvPr id="1027" name="Picture 3"/>
          <p:cNvPicPr>
            <a:picLocks noChangeAspect="1" noChangeArrowheads="1"/>
          </p:cNvPicPr>
          <p:nvPr/>
        </p:nvPicPr>
        <p:blipFill>
          <a:blip r:embed="rId2" cstate="print">
            <a:lum bright="-10000" contrast="40000"/>
          </a:blip>
          <a:srcRect/>
          <a:stretch>
            <a:fillRect/>
          </a:stretch>
        </p:blipFill>
        <p:spPr bwMode="auto">
          <a:xfrm>
            <a:off x="251520" y="3356992"/>
            <a:ext cx="8640960" cy="1728192"/>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fontScale="92500" lnSpcReduction="20000"/>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public 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&lt;String&gt;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 String &gt;();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dongola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halfa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Algoled</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if(</a:t>
            </a:r>
            <a:r>
              <a:rPr lang="en-US" b="1" dirty="0" err="1" smtClean="0">
                <a:latin typeface="Simplified Arabic" pitchFamily="18" charset="-78"/>
                <a:cs typeface="Simplified Arabic" pitchFamily="18" charset="-78"/>
              </a:rPr>
              <a:t>s.contains</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halfa</a:t>
            </a: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(“yes”);</a:t>
            </a:r>
          </a:p>
          <a:p>
            <a:pPr algn="l" rtl="0">
              <a:buNone/>
            </a:pPr>
            <a:r>
              <a:rPr lang="en-US" b="1" dirty="0" smtClean="0">
                <a:latin typeface="Simplified Arabic" pitchFamily="18" charset="-78"/>
                <a:cs typeface="Simplified Arabic" pitchFamily="18" charset="-78"/>
              </a:rPr>
              <a:t>else </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(“no”);</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a:t>
            </a:r>
            <a:r>
              <a:rPr lang="ar-SA" sz="4000" b="1" dirty="0" smtClean="0">
                <a:solidFill>
                  <a:srgbClr val="C00000"/>
                </a:solidFill>
                <a:cs typeface="DecoType Naskh Variants" pitchFamily="2" charset="-78"/>
              </a:rPr>
              <a:t>(6):</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525344"/>
          </a:xfrm>
        </p:spPr>
        <p:txBody>
          <a:bodyPr>
            <a:normAutofit fontScale="92500" lnSpcReduction="20000"/>
          </a:bodyPr>
          <a:lstStyle/>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java.util.LinkedList</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java.util.List</a:t>
            </a:r>
            <a:r>
              <a:rPr lang="en-US" b="1" dirty="0" smtClean="0">
                <a:latin typeface="Simplified Arabic" pitchFamily="18" charset="-78"/>
                <a:cs typeface="Simplified Arabic" pitchFamily="18" charset="-78"/>
              </a:rPr>
              <a:t>; </a:t>
            </a:r>
            <a:endParaRPr lang="ar-SA"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import </a:t>
            </a:r>
            <a:r>
              <a:rPr lang="en-US" b="1" dirty="0" err="1" smtClean="0">
                <a:latin typeface="Simplified Arabic" pitchFamily="18" charset="-78"/>
                <a:cs typeface="Simplified Arabic" pitchFamily="18" charset="-78"/>
              </a:rPr>
              <a:t>java.util.Collections</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public </a:t>
            </a:r>
            <a:r>
              <a:rPr lang="en-US" b="1" dirty="0" smtClean="0">
                <a:latin typeface="Simplified Arabic" pitchFamily="18" charset="-78"/>
                <a:cs typeface="Simplified Arabic" pitchFamily="18" charset="-78"/>
              </a:rPr>
              <a:t>class list{</a:t>
            </a:r>
          </a:p>
          <a:p>
            <a:pPr algn="l" rtl="0">
              <a:buNone/>
            </a:pPr>
            <a:r>
              <a:rPr lang="en-US" b="1" dirty="0" smtClean="0">
                <a:latin typeface="Simplified Arabic" pitchFamily="18" charset="-78"/>
                <a:cs typeface="Simplified Arabic" pitchFamily="18" charset="-78"/>
              </a:rPr>
              <a:t>     public static void main(String[] </a:t>
            </a:r>
            <a:r>
              <a:rPr lang="en-US" b="1" dirty="0" err="1" smtClean="0">
                <a:latin typeface="Simplified Arabic" pitchFamily="18" charset="-78"/>
                <a:cs typeface="Simplified Arabic" pitchFamily="18" charset="-78"/>
              </a:rPr>
              <a:t>args</a:t>
            </a:r>
            <a:r>
              <a:rPr lang="en-US" b="1" dirty="0" smtClean="0">
                <a:latin typeface="Simplified Arabic" pitchFamily="18" charset="-78"/>
                <a:cs typeface="Simplified Arabic" pitchFamily="18" charset="-78"/>
              </a:rPr>
              <a:t>) {</a:t>
            </a:r>
          </a:p>
          <a:p>
            <a:pPr algn="l" rtl="0">
              <a:buNone/>
            </a:pPr>
            <a:r>
              <a:rPr lang="en-US" b="1" dirty="0" smtClean="0">
                <a:latin typeface="Simplified Arabic" pitchFamily="18" charset="-78"/>
                <a:cs typeface="Simplified Arabic" pitchFamily="18" charset="-78"/>
              </a:rPr>
              <a:t>List &lt;String&gt; s = new </a:t>
            </a:r>
            <a:r>
              <a:rPr lang="en-US" b="1" dirty="0" err="1" smtClean="0">
                <a:latin typeface="Simplified Arabic" pitchFamily="18" charset="-78"/>
                <a:cs typeface="Simplified Arabic" pitchFamily="18" charset="-78"/>
              </a:rPr>
              <a:t>LinkedList</a:t>
            </a:r>
            <a:r>
              <a:rPr lang="en-US" b="1" dirty="0" smtClean="0">
                <a:latin typeface="Simplified Arabic" pitchFamily="18" charset="-78"/>
                <a:cs typeface="Simplified Arabic" pitchFamily="18" charset="-78"/>
              </a:rPr>
              <a:t>&lt; String &gt;();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dongola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halfa</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s.add</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Algoled</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if(</a:t>
            </a:r>
            <a:r>
              <a:rPr lang="en-US" b="1" dirty="0" err="1" smtClean="0">
                <a:latin typeface="Simplified Arabic" pitchFamily="18" charset="-78"/>
                <a:cs typeface="Simplified Arabic" pitchFamily="18" charset="-78"/>
              </a:rPr>
              <a:t>s.contains</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halfa</a:t>
            </a: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a:p>
            <a:pPr algn="l" rtl="0">
              <a:buNone/>
            </a:pP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Collections.sort</a:t>
            </a:r>
            <a:r>
              <a:rPr lang="en-US" b="1" dirty="0" smtClean="0">
                <a:latin typeface="Simplified Arabic" pitchFamily="18" charset="-78"/>
                <a:cs typeface="Simplified Arabic" pitchFamily="18" charset="-78"/>
              </a:rPr>
              <a:t>(s);</a:t>
            </a:r>
          </a:p>
          <a:p>
            <a:pPr algn="l" rtl="0">
              <a:buNone/>
            </a:pPr>
            <a:r>
              <a:rPr lang="en-US" b="1" dirty="0" smtClean="0">
                <a:latin typeface="Simplified Arabic" pitchFamily="18" charset="-78"/>
                <a:cs typeface="Simplified Arabic" pitchFamily="18" charset="-78"/>
              </a:rPr>
              <a:t> </a:t>
            </a:r>
            <a:r>
              <a:rPr lang="en-US" b="1" dirty="0" smtClean="0">
                <a:latin typeface="Simplified Arabic" pitchFamily="18" charset="-78"/>
                <a:cs typeface="Simplified Arabic" pitchFamily="18" charset="-78"/>
              </a:rPr>
              <a:t>		</a:t>
            </a:r>
            <a:r>
              <a:rPr lang="en-US" b="1" dirty="0" err="1" smtClean="0">
                <a:latin typeface="Simplified Arabic" pitchFamily="18" charset="-78"/>
                <a:cs typeface="Simplified Arabic" pitchFamily="18" charset="-78"/>
              </a:rPr>
              <a:t>System.out.println</a:t>
            </a:r>
            <a:r>
              <a:rPr lang="en-US" b="1" dirty="0" smtClean="0">
                <a:latin typeface="Simplified Arabic" pitchFamily="18" charset="-78"/>
                <a:cs typeface="Simplified Arabic" pitchFamily="18" charset="-78"/>
              </a:rPr>
              <a:t>(“list =&gt; " + s</a:t>
            </a:r>
            <a:r>
              <a:rPr lang="en-US" b="1" dirty="0" smtClean="0">
                <a:latin typeface="Simplified Arabic" pitchFamily="18" charset="-78"/>
                <a:cs typeface="Simplified Arabic" pitchFamily="18" charset="-78"/>
              </a:rPr>
              <a:t>);</a:t>
            </a:r>
          </a:p>
          <a:p>
            <a:pPr algn="l" rtl="0">
              <a:buNone/>
            </a:pPr>
            <a:r>
              <a:rPr lang="en-US" b="1" dirty="0" smtClean="0">
                <a:latin typeface="Simplified Arabic" pitchFamily="18" charset="-78"/>
                <a:cs typeface="Simplified Arabic" pitchFamily="18" charset="-78"/>
              </a:rPr>
              <a:t>}}</a:t>
            </a:r>
            <a:endParaRPr lang="en-US" b="1" dirty="0" smtClean="0">
              <a:latin typeface="Simplified Arabic" pitchFamily="18" charset="-78"/>
              <a:cs typeface="Simplified Arabic" pitchFamily="18" charset="-78"/>
            </a:endParaRPr>
          </a:p>
        </p:txBody>
      </p:sp>
      <p:sp>
        <p:nvSpPr>
          <p:cNvPr id="4" name="Title 1"/>
          <p:cNvSpPr>
            <a:spLocks noGrp="1"/>
          </p:cNvSpPr>
          <p:nvPr>
            <p:ph type="title"/>
          </p:nvPr>
        </p:nvSpPr>
        <p:spPr>
          <a:xfrm>
            <a:off x="7092280" y="-27384"/>
            <a:ext cx="1594520" cy="1008112"/>
          </a:xfrm>
        </p:spPr>
        <p:txBody>
          <a:bodyPr>
            <a:normAutofit/>
          </a:bodyPr>
          <a:lstStyle/>
          <a:p>
            <a:pPr algn="r"/>
            <a:r>
              <a:rPr lang="ar-SA" sz="4000" b="1" dirty="0" smtClean="0">
                <a:solidFill>
                  <a:srgbClr val="C00000"/>
                </a:solidFill>
                <a:cs typeface="DecoType Naskh Variants" pitchFamily="2" charset="-78"/>
              </a:rPr>
              <a:t>مثال </a:t>
            </a:r>
            <a:r>
              <a:rPr lang="ar-SA" sz="4000" b="1" dirty="0" smtClean="0">
                <a:solidFill>
                  <a:srgbClr val="C00000"/>
                </a:solidFill>
                <a:cs typeface="DecoType Naskh Variants" pitchFamily="2" charset="-78"/>
              </a:rPr>
              <a:t>(7):</a:t>
            </a:r>
            <a:endParaRPr lang="en-US" sz="4000" b="1" dirty="0">
              <a:solidFill>
                <a:srgbClr val="C00000"/>
              </a:solidFill>
              <a:cs typeface="DecoType Naskh Variants" pitchFamily="2"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810000" y="1891873"/>
            <a:ext cx="1495922" cy="4508927"/>
          </a:xfrm>
          <a:prstGeom prst="rect">
            <a:avLst/>
          </a:prstGeom>
        </p:spPr>
        <p:txBody>
          <a:bodyPr wrap="none">
            <a:spAutoFit/>
          </a:bodyPr>
          <a:lstStyle/>
          <a:p>
            <a:r>
              <a:rPr lang="ar-SA" sz="28700" b="1" dirty="0" smtClean="0">
                <a:solidFill>
                  <a:srgbClr val="C00000"/>
                </a:solidFill>
                <a:effectLst>
                  <a:innerShdw blurRad="63500" dist="50800" dir="13500000">
                    <a:prstClr val="black">
                      <a:alpha val="50000"/>
                    </a:prstClr>
                  </a:innerShdw>
                </a:effectLst>
              </a:rPr>
              <a:t>؟</a:t>
            </a:r>
            <a:endParaRPr lang="en-US" sz="40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هي سلسلة من العقد بحيث كل عقدة ترتبط بعقدة لاحقة لها ما عدا العقدة الأخيرة التي ترتبط بالقيمة </a:t>
            </a:r>
            <a:r>
              <a:rPr lang="ar-SA" sz="3600" dirty="0" smtClean="0">
                <a:latin typeface="Simplified Arabic" pitchFamily="18" charset="-78"/>
                <a:cs typeface="Simplified Arabic" pitchFamily="18" charset="-78"/>
              </a:rPr>
              <a:t>(</a:t>
            </a:r>
            <a:r>
              <a:rPr lang="en-US" sz="3600" dirty="0" smtClean="0">
                <a:latin typeface="Simplified Arabic" pitchFamily="18" charset="-78"/>
                <a:cs typeface="Simplified Arabic" pitchFamily="18" charset="-78"/>
              </a:rPr>
              <a:t>null</a:t>
            </a:r>
            <a:r>
              <a:rPr lang="ar-SA" sz="3600" dirty="0" smtClean="0">
                <a:latin typeface="Simplified Arabic" pitchFamily="18" charset="-78"/>
                <a:cs typeface="Simplified Arabic" pitchFamily="18" charset="-78"/>
              </a:rPr>
              <a:t>) والتي تشير إلى نهاية القائمة.</a:t>
            </a:r>
          </a:p>
          <a:p>
            <a:pPr algn="just">
              <a:buFont typeface="Wingdings" pitchFamily="2" charset="2"/>
              <a:buChar char="Ø"/>
            </a:pPr>
            <a:r>
              <a:rPr lang="ar-SA" sz="3600" dirty="0" smtClean="0">
                <a:latin typeface="Simplified Arabic" pitchFamily="18" charset="-78"/>
                <a:cs typeface="Simplified Arabic" pitchFamily="18" charset="-78"/>
              </a:rPr>
              <a:t>العقدة: عبارة عن سجل أو كائن في القائمة تمثل وحدات مختلفة من الذاكرة المعنونة وتتكون من حقلين (حقل للبيانات وحقل يحمل عنواناً يؤشر للعقدة التالية في الذاكرة) وليست بالضرورة أن تكون العقد متلاصقة فيزيائياً في الذاكرة.</a:t>
            </a:r>
            <a:endParaRPr lang="ar-SA" sz="36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pic>
        <p:nvPicPr>
          <p:cNvPr id="2050" name="Picture 2"/>
          <p:cNvPicPr>
            <a:picLocks noChangeAspect="1" noChangeArrowheads="1"/>
          </p:cNvPicPr>
          <p:nvPr/>
        </p:nvPicPr>
        <p:blipFill>
          <a:blip r:embed="rId2" cstate="print">
            <a:lum bright="-10000" contrast="30000"/>
          </a:blip>
          <a:srcRect/>
          <a:stretch>
            <a:fillRect/>
          </a:stretch>
        </p:blipFill>
        <p:spPr bwMode="auto">
          <a:xfrm>
            <a:off x="467544" y="1484784"/>
            <a:ext cx="8385757" cy="4968552"/>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تتكون العقدة من :</a:t>
            </a:r>
          </a:p>
          <a:p>
            <a:pPr lvl="1" algn="just">
              <a:buFont typeface="Wingdings" pitchFamily="2" charset="2"/>
              <a:buChar char="Ø"/>
            </a:pPr>
            <a:r>
              <a:rPr lang="ar-SA" sz="3200" dirty="0" smtClean="0">
                <a:latin typeface="Simplified Arabic" pitchFamily="18" charset="-78"/>
                <a:cs typeface="Simplified Arabic" pitchFamily="18" charset="-78"/>
              </a:rPr>
              <a:t>حقل البيان: وهو الحقل الذي يحمل العنصر الحقيقي في القائمة، وبيانات هذا العنصر </a:t>
            </a:r>
            <a:r>
              <a:rPr lang="ar-SA" sz="3200" dirty="0" smtClean="0">
                <a:latin typeface="Simplified Arabic" pitchFamily="18" charset="-78"/>
                <a:cs typeface="Simplified Arabic" pitchFamily="18" charset="-78"/>
              </a:rPr>
              <a:t>قد تكون غير متجانسة.</a:t>
            </a:r>
          </a:p>
          <a:p>
            <a:pPr lvl="1" algn="just">
              <a:buFont typeface="Wingdings" pitchFamily="2" charset="2"/>
              <a:buChar char="Ø"/>
            </a:pPr>
            <a:r>
              <a:rPr lang="ar-SA" sz="3200" dirty="0" smtClean="0">
                <a:latin typeface="Simplified Arabic" pitchFamily="18" charset="-78"/>
                <a:cs typeface="Simplified Arabic" pitchFamily="18" charset="-78"/>
              </a:rPr>
              <a:t>حقل الربط: ويحمل عنوان العقدة التالية في القائمة ويعرف باسم المؤشر.</a:t>
            </a:r>
          </a:p>
          <a:p>
            <a:pPr algn="just">
              <a:buFont typeface="Wingdings" pitchFamily="2" charset="2"/>
              <a:buChar char="Ø"/>
            </a:pPr>
            <a:r>
              <a:rPr lang="ar-SA" dirty="0" smtClean="0">
                <a:latin typeface="Simplified Arabic" pitchFamily="18" charset="-78"/>
                <a:cs typeface="Simplified Arabic" pitchFamily="18" charset="-78"/>
              </a:rPr>
              <a:t>يحتوي المؤشر على قيمة بيانية تحدد موقع تخزين العنصر التالي في القائمة وغالبا ما تكون مكتوبة بالنظام الثنائي أو السادس عشري.</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المؤشر </a:t>
            </a:r>
            <a:r>
              <a:rPr lang="en-US" sz="3600" dirty="0" smtClean="0">
                <a:latin typeface="Simplified Arabic" pitchFamily="18" charset="-78"/>
                <a:cs typeface="Simplified Arabic" pitchFamily="18" charset="-78"/>
              </a:rPr>
              <a:t>head</a:t>
            </a:r>
            <a:r>
              <a:rPr lang="ar-SA" sz="3600" dirty="0" smtClean="0">
                <a:latin typeface="Simplified Arabic" pitchFamily="18" charset="-78"/>
                <a:cs typeface="Simplified Arabic" pitchFamily="18" charset="-78"/>
              </a:rPr>
              <a:t> هو مؤشر لأول عقدة في القائمة المتصلة وإذا كانت القائمة فارغة فإنه يشير إلى </a:t>
            </a:r>
            <a:r>
              <a:rPr lang="en-US" sz="3600" dirty="0" smtClean="0">
                <a:latin typeface="Simplified Arabic" pitchFamily="18" charset="-78"/>
                <a:cs typeface="Simplified Arabic" pitchFamily="18" charset="-78"/>
              </a:rPr>
              <a:t>null</a:t>
            </a:r>
            <a:r>
              <a:rPr lang="ar-SA" sz="3600" dirty="0" smtClean="0">
                <a:latin typeface="Simplified Arabic" pitchFamily="18" charset="-78"/>
                <a:cs typeface="Simplified Arabic" pitchFamily="18" charset="-78"/>
              </a:rPr>
              <a:t>.</a:t>
            </a:r>
          </a:p>
          <a:p>
            <a:pPr algn="just">
              <a:buFont typeface="Wingdings" pitchFamily="2" charset="2"/>
              <a:buChar char="Ø"/>
            </a:pPr>
            <a:endParaRPr lang="ar-SA" sz="3600" dirty="0" smtClean="0">
              <a:latin typeface="Simplified Arabic" pitchFamily="18" charset="-78"/>
              <a:cs typeface="Simplified Arabic" pitchFamily="18" charset="-78"/>
            </a:endParaRPr>
          </a:p>
          <a:p>
            <a:pPr algn="just">
              <a:buFont typeface="Wingdings" pitchFamily="2" charset="2"/>
              <a:buChar char="Ø"/>
            </a:pPr>
            <a:endParaRPr lang="ar-SA" sz="3600" dirty="0" smtClean="0">
              <a:latin typeface="Simplified Arabic" pitchFamily="18" charset="-78"/>
              <a:cs typeface="Simplified Arabic" pitchFamily="18" charset="-78"/>
            </a:endParaRPr>
          </a:p>
          <a:p>
            <a:pPr algn="just">
              <a:buFont typeface="Wingdings" pitchFamily="2" charset="2"/>
              <a:buChar char="Ø"/>
            </a:pPr>
            <a:endParaRPr lang="ar-SA" sz="3600" dirty="0" smtClean="0">
              <a:latin typeface="Simplified Arabic" pitchFamily="18" charset="-78"/>
              <a:cs typeface="Simplified Arabic" pitchFamily="18" charset="-78"/>
            </a:endParaRPr>
          </a:p>
          <a:p>
            <a:pPr algn="just">
              <a:buFont typeface="Wingdings" pitchFamily="2" charset="2"/>
              <a:buChar char="Ø"/>
            </a:pPr>
            <a:r>
              <a:rPr lang="ar-SA" sz="3600" dirty="0" smtClean="0">
                <a:latin typeface="Simplified Arabic" pitchFamily="18" charset="-78"/>
                <a:cs typeface="Simplified Arabic" pitchFamily="18" charset="-78"/>
              </a:rPr>
              <a:t>مشكلة المؤشر </a:t>
            </a:r>
            <a:r>
              <a:rPr lang="en-US" sz="3600" dirty="0" smtClean="0">
                <a:latin typeface="Simplified Arabic" pitchFamily="18" charset="-78"/>
                <a:cs typeface="Simplified Arabic" pitchFamily="18" charset="-78"/>
              </a:rPr>
              <a:t>head</a:t>
            </a:r>
            <a:r>
              <a:rPr lang="ar-SA" sz="3600" dirty="0" smtClean="0">
                <a:latin typeface="Simplified Arabic" pitchFamily="18" charset="-78"/>
                <a:cs typeface="Simplified Arabic" pitchFamily="18" charset="-78"/>
              </a:rPr>
              <a:t>  لو حذف أو تبدلت قيمته لا نستطيع الوصول للقائمة ولا نستطيع حذفها (تسرب الذاكرة).</a:t>
            </a:r>
            <a:endParaRPr lang="ar-SA" dirty="0" smtClean="0">
              <a:latin typeface="Simplified Arabic" pitchFamily="18" charset="-78"/>
              <a:cs typeface="Simplified Arabic" pitchFamily="18" charset="-78"/>
            </a:endParaRPr>
          </a:p>
        </p:txBody>
      </p:sp>
      <p:pic>
        <p:nvPicPr>
          <p:cNvPr id="3074" name="Picture 2"/>
          <p:cNvPicPr>
            <a:picLocks noChangeAspect="1" noChangeArrowheads="1"/>
          </p:cNvPicPr>
          <p:nvPr/>
        </p:nvPicPr>
        <p:blipFill>
          <a:blip r:embed="rId2" cstate="print">
            <a:lum bright="-10000" contrast="30000"/>
          </a:blip>
          <a:srcRect/>
          <a:stretch>
            <a:fillRect/>
          </a:stretch>
        </p:blipFill>
        <p:spPr bwMode="auto">
          <a:xfrm>
            <a:off x="2602346" y="2780928"/>
            <a:ext cx="4561942" cy="2160240"/>
          </a:xfrm>
          <a:prstGeom prst="rect">
            <a:avLst/>
          </a:prstGeom>
          <a:noFill/>
          <a:ln w="9525">
            <a:noFill/>
            <a:miter lim="800000"/>
            <a:headEnd/>
            <a:tailEnd/>
          </a:ln>
        </p:spPr>
      </p:pic>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مميزات 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dirty="0" smtClean="0">
                <a:latin typeface="Simplified Arabic" pitchFamily="18" charset="-78"/>
                <a:cs typeface="Simplified Arabic" pitchFamily="18" charset="-78"/>
              </a:rPr>
              <a:t>ليس من الضرورة تحديد حجمها.</a:t>
            </a:r>
          </a:p>
          <a:p>
            <a:pPr algn="just">
              <a:buFont typeface="Wingdings" pitchFamily="2" charset="2"/>
              <a:buChar char="Ø"/>
            </a:pPr>
            <a:r>
              <a:rPr lang="ar-SA" dirty="0" smtClean="0">
                <a:latin typeface="Simplified Arabic" pitchFamily="18" charset="-78"/>
                <a:cs typeface="Simplified Arabic" pitchFamily="18" charset="-78"/>
              </a:rPr>
              <a:t>تقبل أنواع غير متجانسة من البيانات.</a:t>
            </a:r>
          </a:p>
          <a:p>
            <a:pPr algn="just">
              <a:buFont typeface="Wingdings" pitchFamily="2" charset="2"/>
              <a:buChar char="Ø"/>
            </a:pPr>
            <a:r>
              <a:rPr lang="ar-SA" dirty="0" smtClean="0">
                <a:latin typeface="Simplified Arabic" pitchFamily="18" charset="-78"/>
                <a:cs typeface="Simplified Arabic" pitchFamily="18" charset="-78"/>
              </a:rPr>
              <a:t>غير متجاورة في الذاكرة مما يسهل عملية الحذف </a:t>
            </a:r>
            <a:r>
              <a:rPr lang="ar-SA" dirty="0" err="1" smtClean="0">
                <a:latin typeface="Simplified Arabic" pitchFamily="18" charset="-78"/>
                <a:cs typeface="Simplified Arabic" pitchFamily="18" charset="-78"/>
              </a:rPr>
              <a:t>والاضافة</a:t>
            </a:r>
            <a:r>
              <a:rPr lang="ar-SA" dirty="0" smtClean="0">
                <a:latin typeface="Simplified Arabic" pitchFamily="18" charset="-78"/>
                <a:cs typeface="Simplified Arabic" pitchFamily="18" charset="-78"/>
              </a:rPr>
              <a:t>.</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أنواع القائمة المتصلة (</a:t>
            </a:r>
            <a:r>
              <a:rPr lang="en-US" sz="4000" b="1" dirty="0" smtClean="0">
                <a:solidFill>
                  <a:srgbClr val="C00000"/>
                </a:solidFill>
                <a:cs typeface="DecoType Naskh Variants" pitchFamily="2" charset="-78"/>
              </a:rPr>
              <a:t>Linked List</a:t>
            </a:r>
            <a:r>
              <a:rPr lang="ar-SA" b="1" dirty="0" smtClean="0">
                <a:solidFill>
                  <a:srgbClr val="C00000"/>
                </a:solidFill>
                <a:cs typeface="DecoType Naskh Variants" pitchFamily="2" charset="-78"/>
              </a:rPr>
              <a:t>)</a:t>
            </a:r>
            <a:r>
              <a:rPr lang="en-US" b="1" dirty="0" smtClean="0">
                <a:solidFill>
                  <a:srgbClr val="C00000"/>
                </a:solidFill>
                <a:cs typeface="DecoType Naskh Variants" pitchFamily="2" charset="-78"/>
              </a:rPr>
              <a:t>:</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600200"/>
            <a:ext cx="8229600" cy="4925144"/>
          </a:xfrm>
        </p:spPr>
        <p:txBody>
          <a:bodyPr>
            <a:noAutofit/>
          </a:bodyPr>
          <a:lstStyle/>
          <a:p>
            <a:pPr algn="just">
              <a:buFont typeface="Wingdings" pitchFamily="2" charset="2"/>
              <a:buChar char="Ø"/>
            </a:pPr>
            <a:r>
              <a:rPr lang="ar-SA" dirty="0" smtClean="0">
                <a:latin typeface="Simplified Arabic" pitchFamily="18" charset="-78"/>
                <a:cs typeface="Simplified Arabic" pitchFamily="18" charset="-78"/>
              </a:rPr>
              <a:t>يوجد عدة أنواع أهمها:</a:t>
            </a:r>
          </a:p>
          <a:p>
            <a:pPr lvl="1" algn="just">
              <a:buFont typeface="Wingdings" pitchFamily="2" charset="2"/>
              <a:buChar char="Ø"/>
            </a:pPr>
            <a:r>
              <a:rPr lang="ar-SA" sz="3200" dirty="0" smtClean="0">
                <a:latin typeface="Simplified Arabic" pitchFamily="18" charset="-78"/>
                <a:cs typeface="Simplified Arabic" pitchFamily="18" charset="-78"/>
              </a:rPr>
              <a:t>القائمة المتصلة أحادية الاتجاه (</a:t>
            </a:r>
            <a:r>
              <a:rPr lang="en-US" sz="3200" dirty="0" smtClean="0">
                <a:latin typeface="Simplified Arabic" pitchFamily="18" charset="-78"/>
                <a:cs typeface="Simplified Arabic" pitchFamily="18" charset="-78"/>
              </a:rPr>
              <a:t>single linked list</a:t>
            </a:r>
            <a:r>
              <a:rPr lang="ar-SA" sz="3200" dirty="0" smtClean="0">
                <a:latin typeface="Simplified Arabic" pitchFamily="18" charset="-78"/>
                <a:cs typeface="Simplified Arabic" pitchFamily="18" charset="-78"/>
              </a:rPr>
              <a:t>).</a:t>
            </a:r>
          </a:p>
          <a:p>
            <a:pPr lvl="1" algn="just">
              <a:buFont typeface="Wingdings" pitchFamily="2" charset="2"/>
              <a:buChar char="Ø"/>
            </a:pPr>
            <a:r>
              <a:rPr lang="ar-SA" sz="3200" dirty="0" smtClean="0">
                <a:latin typeface="Simplified Arabic" pitchFamily="18" charset="-78"/>
                <a:cs typeface="Simplified Arabic" pitchFamily="18" charset="-78"/>
              </a:rPr>
              <a:t>القائمة المتصلة ثنائية الاتجاه (</a:t>
            </a:r>
            <a:r>
              <a:rPr lang="en-US" sz="3200" dirty="0" smtClean="0">
                <a:latin typeface="Simplified Arabic" pitchFamily="18" charset="-78"/>
                <a:cs typeface="Simplified Arabic" pitchFamily="18" charset="-78"/>
              </a:rPr>
              <a:t>double linked list</a:t>
            </a:r>
            <a:r>
              <a:rPr lang="ar-SA" sz="3200" dirty="0" smtClean="0">
                <a:latin typeface="Simplified Arabic" pitchFamily="18" charset="-78"/>
                <a:cs typeface="Simplified Arabic" pitchFamily="18" charset="-78"/>
              </a:rPr>
              <a:t>).</a:t>
            </a:r>
          </a:p>
          <a:p>
            <a:pPr lvl="1" algn="just">
              <a:buFont typeface="Wingdings" pitchFamily="2" charset="2"/>
              <a:buChar char="Ø"/>
            </a:pPr>
            <a:r>
              <a:rPr lang="ar-SA" sz="3200" dirty="0" smtClean="0">
                <a:latin typeface="Simplified Arabic" pitchFamily="18" charset="-78"/>
                <a:cs typeface="Simplified Arabic" pitchFamily="18" charset="-78"/>
              </a:rPr>
              <a:t>القائمة المتصلة الدائرية (</a:t>
            </a:r>
            <a:r>
              <a:rPr lang="en-US" sz="3200" dirty="0" smtClean="0">
                <a:latin typeface="Simplified Arabic" pitchFamily="18" charset="-78"/>
                <a:cs typeface="Simplified Arabic" pitchFamily="18" charset="-78"/>
              </a:rPr>
              <a:t>circular linked list</a:t>
            </a:r>
            <a:r>
              <a:rPr lang="ar-SA" sz="3200" dirty="0" smtClean="0">
                <a:latin typeface="Simplified Arabic" pitchFamily="18" charset="-78"/>
                <a:cs typeface="Simplified Arabic" pitchFamily="18" charset="-78"/>
              </a:rPr>
              <a:t>).</a:t>
            </a:r>
            <a:endParaRPr lang="ar-SA" sz="32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15862</TotalTime>
  <Words>1075</Words>
  <Application>Microsoft Office PowerPoint</Application>
  <PresentationFormat>عرض على الشاشة (3:4)‏</PresentationFormat>
  <Paragraphs>219</Paragraphs>
  <Slides>32</Slides>
  <Notes>8</Notes>
  <HiddenSlides>0</HiddenSlides>
  <MMClips>0</MMClips>
  <ScaleCrop>false</ScaleCrop>
  <HeadingPairs>
    <vt:vector size="4" baseType="variant">
      <vt:variant>
        <vt:lpstr>سمة</vt:lpstr>
      </vt:variant>
      <vt:variant>
        <vt:i4>1</vt:i4>
      </vt:variant>
      <vt:variant>
        <vt:lpstr>عناوين الشرائح</vt:lpstr>
      </vt:variant>
      <vt:variant>
        <vt:i4>32</vt:i4>
      </vt:variant>
    </vt:vector>
  </HeadingPairs>
  <TitlesOfParts>
    <vt:vector size="33" baseType="lpstr">
      <vt:lpstr>سمة Office</vt:lpstr>
      <vt:lpstr>الشريحة 1</vt:lpstr>
      <vt:lpstr>عناصر المحاضرة:</vt:lpstr>
      <vt:lpstr>القائمة المتصلة (Linked List):</vt:lpstr>
      <vt:lpstr>القائمة المتصلة (Linked List):</vt:lpstr>
      <vt:lpstr>القائمة المتصلة (Linked List):</vt:lpstr>
      <vt:lpstr>القائمة المتصلة (Linked List):</vt:lpstr>
      <vt:lpstr>القائمة المتصلة (Linked List):</vt:lpstr>
      <vt:lpstr>مميزات القائمة المتصلة (Linked List):</vt:lpstr>
      <vt:lpstr>أنواع القائمة المتصلة (Linked List):</vt:lpstr>
      <vt:lpstr>القائمة المتصلة أحادية الاتجاه:</vt:lpstr>
      <vt:lpstr>القائمة المتصلة ثنائية الاتجاه:</vt:lpstr>
      <vt:lpstr>القائمة المتصلة الدائرية:</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القائمة المتصلة أحادية الاتجاه:</vt:lpstr>
      <vt:lpstr>الحزن التسلسلي والدينامكي:</vt:lpstr>
      <vt:lpstr>مثال (1):</vt:lpstr>
      <vt:lpstr>الشريحة 25</vt:lpstr>
      <vt:lpstr>مثال (2):</vt:lpstr>
      <vt:lpstr>مثال (3):</vt:lpstr>
      <vt:lpstr>مثال (4):</vt:lpstr>
      <vt:lpstr>مثال (5):</vt:lpstr>
      <vt:lpstr>مثال (6):</vt:lpstr>
      <vt:lpstr>مثال (7):</vt:lpstr>
      <vt:lpstr>الشريحة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DONGOLAS</dc:creator>
  <cp:lastModifiedBy>DR.Ahmed Saker 2O14</cp:lastModifiedBy>
  <cp:revision>143</cp:revision>
  <dcterms:created xsi:type="dcterms:W3CDTF">2022-09-05T13:05:39Z</dcterms:created>
  <dcterms:modified xsi:type="dcterms:W3CDTF">2022-09-29T07:39:12Z</dcterms:modified>
</cp:coreProperties>
</file>