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0"/>
  </p:notesMasterIdLst>
  <p:sldIdLst>
    <p:sldId id="297" r:id="rId2"/>
    <p:sldId id="261" r:id="rId3"/>
    <p:sldId id="301" r:id="rId4"/>
    <p:sldId id="302" r:id="rId5"/>
    <p:sldId id="303" r:id="rId6"/>
    <p:sldId id="304" r:id="rId7"/>
    <p:sldId id="306" r:id="rId8"/>
    <p:sldId id="305" r:id="rId9"/>
    <p:sldId id="331" r:id="rId10"/>
    <p:sldId id="310" r:id="rId11"/>
    <p:sldId id="311" r:id="rId12"/>
    <p:sldId id="333" r:id="rId13"/>
    <p:sldId id="312" r:id="rId14"/>
    <p:sldId id="313" r:id="rId15"/>
    <p:sldId id="314" r:id="rId16"/>
    <p:sldId id="315" r:id="rId17"/>
    <p:sldId id="316" r:id="rId18"/>
    <p:sldId id="317" r:id="rId19"/>
    <p:sldId id="318" r:id="rId20"/>
    <p:sldId id="319" r:id="rId21"/>
    <p:sldId id="320" r:id="rId22"/>
    <p:sldId id="321" r:id="rId23"/>
    <p:sldId id="322" r:id="rId24"/>
    <p:sldId id="329" r:id="rId25"/>
    <p:sldId id="326" r:id="rId26"/>
    <p:sldId id="332" r:id="rId27"/>
    <p:sldId id="330" r:id="rId28"/>
    <p:sldId id="263" r:id="rId29"/>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النمط المتوس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نمط متوسط 1 - تميي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نمط فاتح 3 - تميي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8462" autoAdjust="0"/>
  </p:normalViewPr>
  <p:slideViewPr>
    <p:cSldViewPr>
      <p:cViewPr varScale="1">
        <p:scale>
          <a:sx n="80" d="100"/>
          <a:sy n="80" d="100"/>
        </p:scale>
        <p:origin x="-99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عنصر نائب للتاريخ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BBF875-1258-4A8E-9EDE-4159A01DF95C}" type="datetimeFigureOut">
              <a:rPr lang="en-US" smtClean="0"/>
              <a:pPr/>
              <a:t>2/8/2025</a:t>
            </a:fld>
            <a:endParaRPr lang="en-US"/>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6" name="عنصر نائب للتذييل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عنصر نائب لرقم الشريحة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0CD912-FBE4-4B99-B84E-2E3B664F7C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685800" y="2130425"/>
            <a:ext cx="7772400" cy="1470025"/>
          </a:xfrm>
        </p:spPr>
        <p:txBody>
          <a:body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10/08/46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10/08/46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10/08/46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10/08/46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722313" y="4406900"/>
            <a:ext cx="7772400" cy="1362075"/>
          </a:xfrm>
        </p:spPr>
        <p:txBody>
          <a:bodyPr anchor="t"/>
          <a:lstStyle>
            <a:lvl1pPr algn="r">
              <a:defRPr sz="4000" b="1" cap="all"/>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10/08/46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10/08/46</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lvl1pPr>
              <a:defRPr/>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10/08/46</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1B8ABB09-4A1D-463E-8065-109CC2B7EFAA}" type="datetimeFigureOut">
              <a:rPr lang="ar-SA" smtClean="0"/>
              <a:pPr/>
              <a:t>10/08/46</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10/08/46</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3008313" cy="1162050"/>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10/08/46</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1792288" y="4800600"/>
            <a:ext cx="5486400" cy="566738"/>
          </a:xfrm>
        </p:spPr>
        <p:txBody>
          <a:bodyPr anchor="b"/>
          <a:lstStyle>
            <a:lvl1pPr algn="r">
              <a:defRPr sz="2000" b="1"/>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10/08/46</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11000"/>
            <a:lum/>
          </a:blip>
          <a:srcRect/>
          <a:stretch>
            <a:fillRect r="1000"/>
          </a:stretch>
        </a:blipFill>
        <a:effectLst/>
      </p:bgPr>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B8ABB09-4A1D-463E-8065-109CC2B7EFAA}" type="datetimeFigureOut">
              <a:rPr lang="ar-SA" smtClean="0"/>
              <a:pPr/>
              <a:t>10/08/46</a:t>
            </a:fld>
            <a:endParaRPr lang="ar-SA"/>
          </a:p>
        </p:txBody>
      </p:sp>
      <p:sp>
        <p:nvSpPr>
          <p:cNvPr id="5" name="عنصر نائب للتذييل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5724128" y="1484784"/>
            <a:ext cx="3384376" cy="2376264"/>
          </a:xfrm>
          <a:effectLst>
            <a:innerShdw blurRad="114300">
              <a:prstClr val="black"/>
            </a:innerShdw>
          </a:effectLst>
        </p:spPr>
        <p:txBody>
          <a:bodyPr>
            <a:noAutofit/>
            <a:scene3d>
              <a:camera prst="orthographicFront"/>
              <a:lightRig rig="flat" dir="tl">
                <a:rot lat="0" lon="0" rev="6600000"/>
              </a:lightRig>
            </a:scene3d>
            <a:sp3d extrusionH="25400" contourW="8890">
              <a:bevelT w="38100" h="31750" prst="convex"/>
              <a:contourClr>
                <a:schemeClr val="accent2">
                  <a:shade val="75000"/>
                </a:schemeClr>
              </a:contourClr>
            </a:sp3d>
          </a:bodyPr>
          <a:lstStyle/>
          <a:p>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onotype Corsiva" pitchFamily="66" charset="0"/>
                <a:cs typeface="DecoType Naskh Variants" pitchFamily="2" charset="-78"/>
              </a:rPr>
              <a:t>Data</a:t>
            </a:r>
          </a:p>
          <a:p>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onotype Corsiva" pitchFamily="66" charset="0"/>
                <a:cs typeface="DecoType Naskh Variants" pitchFamily="2" charset="-78"/>
              </a:rPr>
              <a:t>Structure </a:t>
            </a:r>
            <a:r>
              <a:rPr lang="ar-SA"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Monotype Corsiva" pitchFamily="66" charset="0"/>
                <a:cs typeface="DecoType Naskh Variants" pitchFamily="2" charset="-78"/>
              </a:rPr>
              <a:t> </a:t>
            </a:r>
          </a:p>
        </p:txBody>
      </p:sp>
      <p:pic>
        <p:nvPicPr>
          <p:cNvPr id="5" name="صورة 4" descr="0_UVG1F-0kLAEWAT3k.png"/>
          <p:cNvPicPr>
            <a:picLocks noChangeAspect="1"/>
          </p:cNvPicPr>
          <p:nvPr/>
        </p:nvPicPr>
        <p:blipFill>
          <a:blip r:embed="rId2" cstate="print">
            <a:lum bright="10000"/>
          </a:blip>
          <a:stretch>
            <a:fillRect/>
          </a:stretch>
        </p:blipFill>
        <p:spPr>
          <a:xfrm>
            <a:off x="0" y="44624"/>
            <a:ext cx="5724128" cy="6480720"/>
          </a:xfrm>
          <a:prstGeom prst="rect">
            <a:avLst/>
          </a:prstGeom>
        </p:spPr>
      </p:pic>
      <p:sp>
        <p:nvSpPr>
          <p:cNvPr id="7" name="مربع نص 6"/>
          <p:cNvSpPr txBox="1"/>
          <p:nvPr/>
        </p:nvSpPr>
        <p:spPr>
          <a:xfrm>
            <a:off x="6516218" y="4365104"/>
            <a:ext cx="1614545" cy="707886"/>
          </a:xfrm>
          <a:prstGeom prst="rect">
            <a:avLst/>
          </a:prstGeom>
          <a:noFill/>
        </p:spPr>
        <p:txBody>
          <a:bodyPr wrap="none" rtlCol="0">
            <a:spAutoFit/>
          </a:bodyPr>
          <a:lstStyle/>
          <a:p>
            <a:r>
              <a:rPr lang="en-US" sz="4000" b="1" dirty="0" err="1" smtClean="0">
                <a:latin typeface="Andalus" pitchFamily="18" charset="-78"/>
                <a:cs typeface="Andalus" pitchFamily="18" charset="-78"/>
              </a:rPr>
              <a:t>Lec</a:t>
            </a:r>
            <a:r>
              <a:rPr lang="en-US" sz="4000" b="1" dirty="0" smtClean="0">
                <a:latin typeface="Andalus" pitchFamily="18" charset="-78"/>
                <a:cs typeface="Andalus" pitchFamily="18" charset="-78"/>
              </a:rPr>
              <a:t> </a:t>
            </a:r>
            <a:r>
              <a:rPr lang="en-US" sz="4000" b="1" dirty="0" smtClean="0">
                <a:latin typeface="Andalus" pitchFamily="18" charset="-78"/>
                <a:cs typeface="Andalus" pitchFamily="18" charset="-78"/>
              </a:rPr>
              <a:t>(5)</a:t>
            </a:r>
            <a:endParaRPr lang="en-US" sz="4000" b="1" dirty="0">
              <a:latin typeface="Andalus" pitchFamily="18" charset="-78"/>
              <a:cs typeface="Andalus" pitchFamily="18" charset="-78"/>
            </a:endParaRPr>
          </a:p>
        </p:txBody>
      </p:sp>
      <p:sp>
        <p:nvSpPr>
          <p:cNvPr id="8" name="مربع نص 4"/>
          <p:cNvSpPr txBox="1">
            <a:spLocks noChangeArrowheads="1"/>
          </p:cNvSpPr>
          <p:nvPr/>
        </p:nvSpPr>
        <p:spPr bwMode="auto">
          <a:xfrm>
            <a:off x="1714500" y="6381328"/>
            <a:ext cx="5748338" cy="369887"/>
          </a:xfrm>
          <a:prstGeom prst="rect">
            <a:avLst/>
          </a:prstGeom>
          <a:noFill/>
          <a:ln w="9525">
            <a:noFill/>
            <a:miter lim="800000"/>
            <a:headEnd/>
            <a:tailEnd/>
          </a:ln>
        </p:spPr>
        <p:txBody>
          <a:bodyPr wrap="none">
            <a:spAutoFit/>
          </a:bodyPr>
          <a:lstStyle/>
          <a:p>
            <a:pPr algn="ctr"/>
            <a:r>
              <a:rPr lang="ar-SA" sz="1800" b="1" dirty="0"/>
              <a:t>أ.أميمة محمود فقير – جامعة </a:t>
            </a:r>
            <a:r>
              <a:rPr lang="ar-SA" sz="1800" b="1" dirty="0" err="1"/>
              <a:t>دنقلا</a:t>
            </a:r>
            <a:r>
              <a:rPr lang="ar-SA" sz="1800" b="1" dirty="0"/>
              <a:t> – كلية علوم الحاسوب وتقانة المعلومات</a:t>
            </a:r>
            <a:endParaRPr lang="en-US" sz="1800" b="1" dirty="0"/>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268760"/>
            <a:ext cx="8686800" cy="5589240"/>
          </a:xfrm>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المؤشر أو </a:t>
            </a:r>
            <a:r>
              <a:rPr lang="ar-SA" sz="3600" dirty="0" err="1" smtClean="0">
                <a:latin typeface="Simplified Arabic" pitchFamily="18" charset="-78"/>
                <a:cs typeface="Simplified Arabic" pitchFamily="18" charset="-78"/>
              </a:rPr>
              <a:t>الـ</a:t>
            </a:r>
            <a:r>
              <a:rPr lang="ar-SA" sz="3600" dirty="0" smtClean="0">
                <a:latin typeface="Simplified Arabic" pitchFamily="18" charset="-78"/>
                <a:cs typeface="Simplified Arabic" pitchFamily="18" charset="-78"/>
              </a:rPr>
              <a:t> </a:t>
            </a:r>
            <a:r>
              <a:rPr lang="en-US" sz="3600" dirty="0" smtClean="0">
                <a:latin typeface="Simplified Arabic" pitchFamily="18" charset="-78"/>
                <a:cs typeface="Simplified Arabic" pitchFamily="18" charset="-78"/>
              </a:rPr>
              <a:t>Pointer</a:t>
            </a:r>
            <a:r>
              <a:rPr lang="ar-SA" sz="3600" dirty="0" smtClean="0">
                <a:latin typeface="Simplified Arabic" pitchFamily="18" charset="-78"/>
                <a:cs typeface="Simplified Arabic" pitchFamily="18" charset="-78"/>
              </a:rPr>
              <a:t> في لغة البرمجة </a:t>
            </a:r>
            <a:r>
              <a:rPr lang="en-US" sz="3600" dirty="0" smtClean="0">
                <a:latin typeface="Simplified Arabic" pitchFamily="18" charset="-78"/>
                <a:cs typeface="Simplified Arabic" pitchFamily="18" charset="-78"/>
              </a:rPr>
              <a:t>C++</a:t>
            </a:r>
            <a:r>
              <a:rPr lang="ar-SA" sz="3600" dirty="0" smtClean="0">
                <a:latin typeface="Simplified Arabic" pitchFamily="18" charset="-78"/>
                <a:cs typeface="Simplified Arabic" pitchFamily="18" charset="-78"/>
              </a:rPr>
              <a:t> هو عبارة عن متغير تحتوي قيمته على عنوان متغير آخر في الذاكرة، أي يشير إلى عنوان المتغير فقط.</a:t>
            </a:r>
          </a:p>
          <a:p>
            <a:pPr algn="just">
              <a:buFont typeface="Wingdings" pitchFamily="2" charset="2"/>
              <a:buChar char="Ø"/>
            </a:pPr>
            <a:r>
              <a:rPr lang="ar-SA" sz="3600" dirty="0" smtClean="0">
                <a:latin typeface="Simplified Arabic" pitchFamily="18" charset="-78"/>
                <a:cs typeface="Simplified Arabic" pitchFamily="18" charset="-78"/>
              </a:rPr>
              <a:t>حجم المتغير من النوع </a:t>
            </a:r>
            <a:r>
              <a:rPr lang="en-US" sz="3600" dirty="0" smtClean="0">
                <a:latin typeface="Simplified Arabic" pitchFamily="18" charset="-78"/>
                <a:cs typeface="Simplified Arabic" pitchFamily="18" charset="-78"/>
              </a:rPr>
              <a:t>Pointer </a:t>
            </a:r>
            <a:r>
              <a:rPr lang="ar-SA" sz="3600" dirty="0" smtClean="0">
                <a:latin typeface="Simplified Arabic" pitchFamily="18" charset="-78"/>
                <a:cs typeface="Simplified Arabic" pitchFamily="18" charset="-78"/>
              </a:rPr>
              <a:t> يكون ثابت أي كان حجم أو نوع البيانات التي يقوم بالإشارة إليها، ويتم تحديده طبقا لمعمارية وحدة المعالجة المركزية وبالتبعية نظام التشغيل المستهدف، عادة ما يتم حجز مساحة </a:t>
            </a:r>
            <a:r>
              <a:rPr lang="ar-SA" sz="3600" b="1" dirty="0" smtClean="0">
                <a:latin typeface="Simplified Arabic" pitchFamily="18" charset="-78"/>
                <a:cs typeface="Simplified Arabic" pitchFamily="18" charset="-78"/>
              </a:rPr>
              <a:t>4-</a:t>
            </a:r>
            <a:r>
              <a:rPr lang="en-US" sz="3600" b="1" dirty="0" smtClean="0">
                <a:latin typeface="Simplified Arabic" pitchFamily="18" charset="-78"/>
                <a:cs typeface="Simplified Arabic" pitchFamily="18" charset="-78"/>
              </a:rPr>
              <a:t>Byte</a:t>
            </a:r>
            <a:r>
              <a:rPr lang="en-US" sz="3600" dirty="0" smtClean="0">
                <a:latin typeface="Simplified Arabic" pitchFamily="18" charset="-78"/>
                <a:cs typeface="Simplified Arabic" pitchFamily="18" charset="-78"/>
              </a:rPr>
              <a:t> </a:t>
            </a:r>
            <a:r>
              <a:rPr lang="ar-SA" sz="3600" dirty="0" smtClean="0">
                <a:latin typeface="Simplified Arabic" pitchFamily="18" charset="-78"/>
                <a:cs typeface="Simplified Arabic" pitchFamily="18" charset="-78"/>
              </a:rPr>
              <a:t>في المعمارية 32-</a:t>
            </a:r>
            <a:r>
              <a:rPr lang="en-US" sz="3600" dirty="0" smtClean="0">
                <a:latin typeface="Simplified Arabic" pitchFamily="18" charset="-78"/>
                <a:cs typeface="Simplified Arabic" pitchFamily="18" charset="-78"/>
              </a:rPr>
              <a:t>bit </a:t>
            </a:r>
            <a:r>
              <a:rPr lang="ar-SA" sz="3600" dirty="0" smtClean="0">
                <a:latin typeface="Simplified Arabic" pitchFamily="18" charset="-78"/>
                <a:cs typeface="Simplified Arabic" pitchFamily="18" charset="-78"/>
              </a:rPr>
              <a:t> ويتم حجز مساحة </a:t>
            </a:r>
            <a:r>
              <a:rPr lang="ar-SA" sz="3600" b="1" dirty="0" smtClean="0">
                <a:latin typeface="Simplified Arabic" pitchFamily="18" charset="-78"/>
                <a:cs typeface="Simplified Arabic" pitchFamily="18" charset="-78"/>
              </a:rPr>
              <a:t>8-</a:t>
            </a:r>
            <a:r>
              <a:rPr lang="en-US" sz="3600" b="1" dirty="0" smtClean="0">
                <a:latin typeface="Simplified Arabic" pitchFamily="18" charset="-78"/>
                <a:cs typeface="Simplified Arabic" pitchFamily="18" charset="-78"/>
              </a:rPr>
              <a:t>Byte</a:t>
            </a:r>
            <a:r>
              <a:rPr lang="en-US" sz="3600" dirty="0" smtClean="0">
                <a:latin typeface="Simplified Arabic" pitchFamily="18" charset="-78"/>
                <a:cs typeface="Simplified Arabic" pitchFamily="18" charset="-78"/>
              </a:rPr>
              <a:t> </a:t>
            </a:r>
            <a:r>
              <a:rPr lang="ar-SA" sz="3600" dirty="0" smtClean="0">
                <a:latin typeface="Simplified Arabic" pitchFamily="18" charset="-78"/>
                <a:cs typeface="Simplified Arabic" pitchFamily="18" charset="-78"/>
              </a:rPr>
              <a:t> في المعمارية 64-</a:t>
            </a:r>
            <a:r>
              <a:rPr lang="en-US" sz="3600" dirty="0" smtClean="0">
                <a:latin typeface="Simplified Arabic" pitchFamily="18" charset="-78"/>
                <a:cs typeface="Simplified Arabic" pitchFamily="18" charset="-78"/>
              </a:rPr>
              <a:t>bit.</a:t>
            </a:r>
            <a:endParaRPr lang="en-US" sz="3600" dirty="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268760"/>
            <a:ext cx="8686800" cy="5589240"/>
          </a:xfrm>
        </p:spPr>
        <p:txBody>
          <a:bodyPr>
            <a:noAutofit/>
          </a:bodyPr>
          <a:lstStyle/>
          <a:p>
            <a:pPr algn="just">
              <a:buFont typeface="Wingdings" pitchFamily="2" charset="2"/>
              <a:buChar char="Ø"/>
            </a:pPr>
            <a:r>
              <a:rPr lang="ar-SA" sz="3600" dirty="0" smtClean="0"/>
              <a:t>في لغة البرمجة </a:t>
            </a:r>
            <a:r>
              <a:rPr lang="en-US" sz="3600" dirty="0" smtClean="0"/>
              <a:t>C++</a:t>
            </a:r>
            <a:r>
              <a:rPr lang="ar-SA" sz="3600" dirty="0" smtClean="0"/>
              <a:t> لا توجد الكلمة </a:t>
            </a:r>
            <a:r>
              <a:rPr lang="en-US" sz="3600" b="1" dirty="0" smtClean="0"/>
              <a:t>Pointer</a:t>
            </a:r>
            <a:r>
              <a:rPr lang="en-US" sz="3600" dirty="0" smtClean="0"/>
              <a:t> </a:t>
            </a:r>
            <a:r>
              <a:rPr lang="ar-SA" sz="3600" dirty="0" smtClean="0"/>
              <a:t> كنوع للبيانات كما هو الحال مع باقي الأنواع مثل </a:t>
            </a:r>
            <a:r>
              <a:rPr lang="en-US" sz="3600" dirty="0" err="1" smtClean="0"/>
              <a:t>int</a:t>
            </a:r>
            <a:r>
              <a:rPr lang="en-US" sz="3600" dirty="0" smtClean="0"/>
              <a:t> </a:t>
            </a:r>
            <a:r>
              <a:rPr lang="ar-SA" sz="3600" dirty="0" smtClean="0"/>
              <a:t> أو </a:t>
            </a:r>
            <a:r>
              <a:rPr lang="en-US" sz="3600" dirty="0" smtClean="0"/>
              <a:t>char، </a:t>
            </a:r>
            <a:r>
              <a:rPr lang="ar-SA" sz="3600" dirty="0" smtClean="0"/>
              <a:t>ولكن يتم إضافة رمز النجمة * مع نوع البيانات لتحديد أن هذا المتغير هو مؤشر.</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pic>
        <p:nvPicPr>
          <p:cNvPr id="4" name="Picture 2" descr="C:\Users\Public\Music\Sample Music\هياكل\Capture5.PNG"/>
          <p:cNvPicPr>
            <a:picLocks noGrp="1" noChangeAspect="1" noChangeArrowheads="1"/>
          </p:cNvPicPr>
          <p:nvPr>
            <p:ph idx="1"/>
          </p:nvPr>
        </p:nvPicPr>
        <p:blipFill>
          <a:blip r:embed="rId2"/>
          <a:srcRect/>
          <a:stretch>
            <a:fillRect/>
          </a:stretch>
        </p:blipFill>
        <p:spPr bwMode="auto">
          <a:xfrm>
            <a:off x="285720" y="428604"/>
            <a:ext cx="8643998" cy="55721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268760"/>
            <a:ext cx="8686800" cy="5589240"/>
          </a:xfrm>
        </p:spPr>
        <p:txBody>
          <a:bodyPr>
            <a:noAutofit/>
          </a:bodyPr>
          <a:lstStyle/>
          <a:p>
            <a:pPr algn="just">
              <a:buFont typeface="Wingdings" pitchFamily="2" charset="2"/>
              <a:buChar char="Ø"/>
            </a:pPr>
            <a:r>
              <a:rPr lang="ar-SA" sz="3600" dirty="0" smtClean="0"/>
              <a:t>تتكون الذاكرة من عدد كبير جدا من الوحدات القابلة لتخزين البيانات الثنائية (إما صفر أو واحد) تسمى هذه الوحدات </a:t>
            </a:r>
            <a:r>
              <a:rPr lang="ar-SA" sz="3600" dirty="0" err="1" smtClean="0"/>
              <a:t>بـ</a:t>
            </a:r>
            <a:r>
              <a:rPr lang="ar-SA" sz="3600" dirty="0" smtClean="0"/>
              <a:t> </a:t>
            </a:r>
            <a:r>
              <a:rPr lang="ar-SA" sz="3600" b="1" dirty="0" smtClean="0"/>
              <a:t>بت</a:t>
            </a:r>
            <a:r>
              <a:rPr lang="ar-SA" sz="3600" dirty="0" smtClean="0"/>
              <a:t> أو </a:t>
            </a:r>
            <a:r>
              <a:rPr lang="en-US" sz="3600" b="1" dirty="0" smtClean="0"/>
              <a:t>bit</a:t>
            </a:r>
            <a:r>
              <a:rPr lang="en-US" sz="3600" dirty="0" smtClean="0"/>
              <a:t>، </a:t>
            </a:r>
            <a:r>
              <a:rPr lang="ar-SA" sz="3600" dirty="0" smtClean="0"/>
              <a:t>ونظرا لصغر حجم هذه الوحدة يتم التعامل مع الذاكرة بوحدة أكبر قليلا تسمى </a:t>
            </a:r>
            <a:r>
              <a:rPr lang="ar-SA" sz="3600" dirty="0" err="1" smtClean="0"/>
              <a:t>بـ</a:t>
            </a:r>
            <a:r>
              <a:rPr lang="ar-SA" sz="3600" dirty="0" smtClean="0"/>
              <a:t> </a:t>
            </a:r>
            <a:r>
              <a:rPr lang="ar-SA" sz="3600" b="1" dirty="0" smtClean="0"/>
              <a:t>بايت</a:t>
            </a:r>
            <a:r>
              <a:rPr lang="ar-SA" sz="3600" dirty="0" smtClean="0"/>
              <a:t> أو </a:t>
            </a:r>
            <a:r>
              <a:rPr lang="en-US" sz="3600" b="1" dirty="0" smtClean="0"/>
              <a:t>Byte</a:t>
            </a:r>
            <a:r>
              <a:rPr lang="en-US" sz="3600" dirty="0" smtClean="0"/>
              <a:t> </a:t>
            </a:r>
            <a:r>
              <a:rPr lang="ar-SA" sz="3600" dirty="0" smtClean="0"/>
              <a:t>وهي مكونة من 8 بت، وتعد وحدة البايت هي أصغر وحدة يمكن حجزها لتخزين المتغيرات في أجهزة الحاسوب.</a:t>
            </a:r>
            <a:endParaRPr lang="en-US" sz="3600" dirty="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268760"/>
            <a:ext cx="8686800" cy="5589240"/>
          </a:xfrm>
        </p:spPr>
        <p:txBody>
          <a:bodyPr>
            <a:noAutofit/>
          </a:bodyPr>
          <a:lstStyle/>
          <a:p>
            <a:pPr algn="just">
              <a:buFont typeface="Wingdings" pitchFamily="2" charset="2"/>
              <a:buChar char="Ø"/>
            </a:pPr>
            <a:r>
              <a:rPr lang="ar-SA" sz="3600" dirty="0" smtClean="0"/>
              <a:t>حتى يتمكن جهاز الحاسوب من التعامل مع الذاكرة يتم تقسيمها إلى وحدات بايت، ويتم ترقيم كل وحدة برقم مسلسل يبدأ </a:t>
            </a:r>
            <a:r>
              <a:rPr lang="ar-SA" sz="3600" dirty="0" err="1" smtClean="0"/>
              <a:t>بـ</a:t>
            </a:r>
            <a:r>
              <a:rPr lang="ar-SA" sz="3600" dirty="0" smtClean="0"/>
              <a:t> صفر، ويسمى هذا الرقم بعنوان وحدة الذاكرة أو </a:t>
            </a:r>
            <a:r>
              <a:rPr lang="ar-SA" sz="3600" dirty="0" err="1" smtClean="0"/>
              <a:t>الـ</a:t>
            </a:r>
            <a:r>
              <a:rPr lang="ar-SA" sz="3600" dirty="0" smtClean="0"/>
              <a:t> </a:t>
            </a:r>
            <a:r>
              <a:rPr lang="en-US" sz="3600" dirty="0" smtClean="0"/>
              <a:t>Memory Address، </a:t>
            </a:r>
            <a:r>
              <a:rPr lang="ar-SA" sz="3600" dirty="0" smtClean="0"/>
              <a:t>فإذا فرضنا أن جهاز الحاسوب يحتوي على ذاكرة بقدرة تخزينية واحد كيلو بايت 1</a:t>
            </a:r>
            <a:r>
              <a:rPr lang="en-US" sz="3600" dirty="0" smtClean="0"/>
              <a:t>KB </a:t>
            </a:r>
            <a:r>
              <a:rPr lang="ar-SA" sz="3600" dirty="0" smtClean="0"/>
              <a:t> في هذه الحالة سوف تحتوي الذاكرة على 1024 بايت بما يعني وجود 1024 عنوان للذاكرة، بحيث يمثل العنوان صفر أول وحدة في الذاكرة والعنوان 1023 آخر عنوان في الذاكرة.</a:t>
            </a:r>
            <a:endParaRPr lang="en-US" sz="3600" dirty="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الإعلان عن  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268760"/>
            <a:ext cx="8686800" cy="5328592"/>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نقصد بالإعلان عن المؤشرات أن يتم إنشاء متغير جديد من النوع </a:t>
            </a:r>
            <a:r>
              <a:rPr lang="en-US" sz="3600" dirty="0" smtClean="0">
                <a:latin typeface="Simplified Arabic" pitchFamily="18" charset="-78"/>
                <a:cs typeface="Simplified Arabic" pitchFamily="18" charset="-78"/>
              </a:rPr>
              <a:t>Pointer،</a:t>
            </a:r>
            <a:r>
              <a:rPr lang="ar-SA" sz="3600" dirty="0" smtClean="0">
                <a:latin typeface="Simplified Arabic" pitchFamily="18" charset="-78"/>
                <a:cs typeface="Simplified Arabic" pitchFamily="18" charset="-78"/>
              </a:rPr>
              <a:t> وتمهيد قيمة ابتدائية له (</a:t>
            </a:r>
            <a:r>
              <a:rPr lang="en-US" sz="3600" dirty="0" smtClean="0">
                <a:latin typeface="Simplified Arabic" pitchFamily="18" charset="-78"/>
                <a:cs typeface="Simplified Arabic" pitchFamily="18" charset="-78"/>
              </a:rPr>
              <a:t>null</a:t>
            </a:r>
            <a:r>
              <a:rPr lang="ar-SA" sz="3600" dirty="0" smtClean="0">
                <a:latin typeface="Simplified Arabic" pitchFamily="18" charset="-78"/>
                <a:cs typeface="Simplified Arabic" pitchFamily="18" charset="-78"/>
              </a:rPr>
              <a:t>).</a:t>
            </a:r>
          </a:p>
          <a:p>
            <a:pPr algn="just">
              <a:buFont typeface="Wingdings" pitchFamily="2" charset="2"/>
              <a:buChar char="Ø"/>
            </a:pPr>
            <a:r>
              <a:rPr lang="ar-SA" sz="3600" dirty="0" smtClean="0">
                <a:latin typeface="Simplified Arabic" pitchFamily="18" charset="-78"/>
                <a:cs typeface="Simplified Arabic" pitchFamily="18" charset="-78"/>
              </a:rPr>
              <a:t>لكي يتم إنشاء متغير جديد يجب تحديد نوع البيانات الخاص بالمتغير الذي سوف يتم إنشاء المؤشر ليتعامل معه، ثم يتم </a:t>
            </a:r>
            <a:r>
              <a:rPr lang="ar-SA" sz="3600" dirty="0" err="1" smtClean="0">
                <a:latin typeface="Simplified Arabic" pitchFamily="18" charset="-78"/>
                <a:cs typeface="Simplified Arabic" pitchFamily="18" charset="-78"/>
              </a:rPr>
              <a:t>إستخدام</a:t>
            </a:r>
            <a:r>
              <a:rPr lang="ar-SA" sz="3600" dirty="0" smtClean="0">
                <a:latin typeface="Simplified Arabic" pitchFamily="18" charset="-78"/>
                <a:cs typeface="Simplified Arabic" pitchFamily="18" charset="-78"/>
              </a:rPr>
              <a:t> رمز النجمة * قبل </a:t>
            </a:r>
            <a:r>
              <a:rPr lang="ar-SA" sz="3600" dirty="0" err="1" smtClean="0">
                <a:latin typeface="Simplified Arabic" pitchFamily="18" charset="-78"/>
                <a:cs typeface="Simplified Arabic" pitchFamily="18" charset="-78"/>
              </a:rPr>
              <a:t>إسم</a:t>
            </a:r>
            <a:r>
              <a:rPr lang="ar-SA" sz="3600" dirty="0" smtClean="0">
                <a:latin typeface="Simplified Arabic" pitchFamily="18" charset="-78"/>
                <a:cs typeface="Simplified Arabic" pitchFamily="18" charset="-78"/>
              </a:rPr>
              <a:t> المتغير.</a:t>
            </a:r>
          </a:p>
          <a:p>
            <a:pPr algn="just">
              <a:buFont typeface="Wingdings" pitchFamily="2" charset="2"/>
              <a:buChar char="Ø"/>
            </a:pPr>
            <a:r>
              <a:rPr lang="ar-SA" sz="3600" dirty="0" smtClean="0">
                <a:latin typeface="Simplified Arabic" pitchFamily="18" charset="-78"/>
                <a:cs typeface="Simplified Arabic" pitchFamily="18" charset="-78"/>
              </a:rPr>
              <a:t>الصيغة العامة:</a:t>
            </a:r>
          </a:p>
          <a:p>
            <a:pPr algn="just" rtl="0">
              <a:buNone/>
            </a:pPr>
            <a:r>
              <a:rPr lang="en-US" sz="4000" dirty="0" smtClean="0">
                <a:latin typeface="Simplified Arabic" pitchFamily="18" charset="-78"/>
                <a:cs typeface="Simplified Arabic" pitchFamily="18" charset="-78"/>
              </a:rPr>
              <a:t>Data-Type </a:t>
            </a:r>
            <a:r>
              <a:rPr lang="en-US" sz="4000" b="1" dirty="0" smtClean="0">
                <a:solidFill>
                  <a:srgbClr val="FF0000"/>
                </a:solidFill>
                <a:latin typeface="Simplified Arabic" pitchFamily="18" charset="-78"/>
                <a:cs typeface="Simplified Arabic" pitchFamily="18" charset="-78"/>
              </a:rPr>
              <a:t>*</a:t>
            </a:r>
            <a:r>
              <a:rPr lang="en-US" sz="4000" dirty="0" err="1" smtClean="0">
                <a:latin typeface="Simplified Arabic" pitchFamily="18" charset="-78"/>
                <a:cs typeface="Simplified Arabic" pitchFamily="18" charset="-78"/>
              </a:rPr>
              <a:t>variable_name</a:t>
            </a:r>
            <a:r>
              <a:rPr lang="en-US" sz="4000" dirty="0" smtClean="0">
                <a:latin typeface="Simplified Arabic" pitchFamily="18" charset="-78"/>
                <a:cs typeface="Simplified Arabic" pitchFamily="18" charset="-78"/>
              </a:rPr>
              <a:t>;</a:t>
            </a:r>
          </a:p>
          <a:p>
            <a:pPr algn="just" rtl="0">
              <a:buNone/>
            </a:pPr>
            <a:endParaRPr lang="en-US" sz="3600" dirty="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268760"/>
            <a:ext cx="8686800" cy="5328592"/>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يتم الإعلان عن المؤشرات قبل استخدامها في البرنامج فمثلاً العبارات :</a:t>
            </a:r>
            <a:endParaRPr lang="en-US" sz="3600" dirty="0" smtClean="0">
              <a:latin typeface="Simplified Arabic" pitchFamily="18" charset="-78"/>
              <a:cs typeface="Simplified Arabic" pitchFamily="18" charset="-78"/>
            </a:endParaRPr>
          </a:p>
          <a:p>
            <a:pPr algn="just" rtl="0">
              <a:buFont typeface="Wingdings" pitchFamily="2" charset="2"/>
              <a:buChar char="Ø"/>
            </a:pPr>
            <a:r>
              <a:rPr lang="en-US" sz="3600" b="1" dirty="0" err="1" smtClean="0">
                <a:latin typeface="Simplified Arabic" pitchFamily="18" charset="-78"/>
                <a:cs typeface="Simplified Arabic" pitchFamily="18" charset="-78"/>
              </a:rPr>
              <a:t>int</a:t>
            </a:r>
            <a:r>
              <a:rPr lang="en-US" sz="3600" b="1" dirty="0" smtClean="0">
                <a:latin typeface="Simplified Arabic" pitchFamily="18" charset="-78"/>
                <a:cs typeface="Simplified Arabic" pitchFamily="18" charset="-78"/>
              </a:rPr>
              <a:t> </a:t>
            </a:r>
            <a:r>
              <a:rPr lang="ar-SA" sz="3600" b="1" dirty="0" smtClean="0">
                <a:latin typeface="Simplified Arabic" pitchFamily="18" charset="-78"/>
                <a:cs typeface="Simplified Arabic" pitchFamily="18" charset="-78"/>
              </a:rPr>
              <a:t>  </a:t>
            </a:r>
            <a:r>
              <a:rPr lang="en-US" sz="3600" b="1" dirty="0" smtClean="0">
                <a:latin typeface="Simplified Arabic" pitchFamily="18" charset="-78"/>
                <a:cs typeface="Simplified Arabic" pitchFamily="18" charset="-78"/>
              </a:rPr>
              <a:t>*</a:t>
            </a:r>
            <a:r>
              <a:rPr lang="en-US" sz="3600" b="1" dirty="0" err="1" smtClean="0">
                <a:latin typeface="Simplified Arabic" pitchFamily="18" charset="-78"/>
                <a:cs typeface="Simplified Arabic" pitchFamily="18" charset="-78"/>
              </a:rPr>
              <a:t>countptr</a:t>
            </a:r>
            <a:r>
              <a:rPr lang="en-US" sz="3600" b="1" dirty="0" smtClean="0">
                <a:latin typeface="Simplified Arabic" pitchFamily="18" charset="-78"/>
                <a:cs typeface="Simplified Arabic" pitchFamily="18" charset="-78"/>
              </a:rPr>
              <a:t>;</a:t>
            </a:r>
            <a:endParaRPr lang="ar-SA" sz="3600" b="1" dirty="0" smtClean="0">
              <a:latin typeface="Simplified Arabic" pitchFamily="18" charset="-78"/>
              <a:cs typeface="Simplified Arabic" pitchFamily="18" charset="-78"/>
            </a:endParaRPr>
          </a:p>
          <a:p>
            <a:pPr algn="just" rtl="0">
              <a:buFont typeface="Wingdings" pitchFamily="2" charset="2"/>
              <a:buChar char="Ø"/>
            </a:pPr>
            <a:r>
              <a:rPr lang="en-US" sz="3600" b="1" dirty="0" err="1" smtClean="0">
                <a:latin typeface="Simplified Arabic" pitchFamily="18" charset="-78"/>
                <a:cs typeface="Simplified Arabic" pitchFamily="18" charset="-78"/>
              </a:rPr>
              <a:t>int</a:t>
            </a:r>
            <a:r>
              <a:rPr lang="en-US" sz="3600" b="1" dirty="0" smtClean="0">
                <a:latin typeface="Simplified Arabic" pitchFamily="18" charset="-78"/>
                <a:cs typeface="Simplified Arabic" pitchFamily="18" charset="-78"/>
              </a:rPr>
              <a:t>*</a:t>
            </a:r>
            <a:r>
              <a:rPr lang="ar-SA" sz="3600" b="1" dirty="0" smtClean="0">
                <a:latin typeface="Simplified Arabic" pitchFamily="18" charset="-78"/>
                <a:cs typeface="Simplified Arabic" pitchFamily="18" charset="-78"/>
              </a:rPr>
              <a:t>  </a:t>
            </a:r>
            <a:r>
              <a:rPr lang="en-US" sz="3600" b="1" dirty="0" err="1" smtClean="0">
                <a:latin typeface="Simplified Arabic" pitchFamily="18" charset="-78"/>
                <a:cs typeface="Simplified Arabic" pitchFamily="18" charset="-78"/>
              </a:rPr>
              <a:t>countptr</a:t>
            </a:r>
            <a:r>
              <a:rPr lang="en-US" sz="3600" b="1" dirty="0" smtClean="0">
                <a:latin typeface="Simplified Arabic" pitchFamily="18" charset="-78"/>
                <a:cs typeface="Simplified Arabic" pitchFamily="18" charset="-78"/>
              </a:rPr>
              <a:t>;</a:t>
            </a:r>
          </a:p>
          <a:p>
            <a:pPr algn="just" rtl="0">
              <a:buFont typeface="Wingdings" pitchFamily="2" charset="2"/>
              <a:buChar char="Ø"/>
            </a:pPr>
            <a:r>
              <a:rPr lang="en-US" sz="3600" b="1" dirty="0" err="1" smtClean="0">
                <a:latin typeface="Simplified Arabic" pitchFamily="18" charset="-78"/>
                <a:cs typeface="Simplified Arabic" pitchFamily="18" charset="-78"/>
              </a:rPr>
              <a:t>int</a:t>
            </a:r>
            <a:r>
              <a:rPr lang="en-US" sz="3600" b="1" dirty="0" smtClean="0">
                <a:latin typeface="Simplified Arabic" pitchFamily="18" charset="-78"/>
                <a:cs typeface="Simplified Arabic" pitchFamily="18" charset="-78"/>
              </a:rPr>
              <a:t> </a:t>
            </a:r>
            <a:r>
              <a:rPr lang="ar-SA" sz="3600" b="1" dirty="0" smtClean="0">
                <a:latin typeface="Simplified Arabic" pitchFamily="18" charset="-78"/>
                <a:cs typeface="Simplified Arabic" pitchFamily="18" charset="-78"/>
              </a:rPr>
              <a:t> </a:t>
            </a:r>
            <a:r>
              <a:rPr lang="en-US" sz="3600" b="1" dirty="0" smtClean="0">
                <a:latin typeface="Simplified Arabic" pitchFamily="18" charset="-78"/>
                <a:cs typeface="Simplified Arabic" pitchFamily="18" charset="-78"/>
              </a:rPr>
              <a:t>*</a:t>
            </a:r>
            <a:r>
              <a:rPr lang="ar-SA" sz="3600" b="1" dirty="0" smtClean="0">
                <a:latin typeface="Simplified Arabic" pitchFamily="18" charset="-78"/>
                <a:cs typeface="Simplified Arabic" pitchFamily="18" charset="-78"/>
              </a:rPr>
              <a:t> </a:t>
            </a:r>
            <a:r>
              <a:rPr lang="en-US" sz="3600" b="1" dirty="0" err="1" smtClean="0">
                <a:latin typeface="Simplified Arabic" pitchFamily="18" charset="-78"/>
                <a:cs typeface="Simplified Arabic" pitchFamily="18" charset="-78"/>
              </a:rPr>
              <a:t>countptr</a:t>
            </a:r>
            <a:r>
              <a:rPr lang="en-US" sz="3600" b="1" dirty="0" smtClean="0">
                <a:latin typeface="Simplified Arabic" pitchFamily="18" charset="-78"/>
                <a:cs typeface="Simplified Arabic" pitchFamily="18" charset="-78"/>
              </a:rPr>
              <a:t>;</a:t>
            </a:r>
          </a:p>
          <a:p>
            <a:pPr algn="just">
              <a:buFont typeface="Wingdings" pitchFamily="2" charset="2"/>
              <a:buChar char="Ø"/>
            </a:pPr>
            <a:r>
              <a:rPr lang="ar-SA" sz="3600" dirty="0" smtClean="0">
                <a:latin typeface="Simplified Arabic" pitchFamily="18" charset="-78"/>
                <a:cs typeface="Simplified Arabic" pitchFamily="18" charset="-78"/>
              </a:rPr>
              <a:t>	تعلن عن مؤشر </a:t>
            </a:r>
            <a:r>
              <a:rPr lang="en-US" sz="3600" dirty="0" err="1" smtClean="0">
                <a:latin typeface="Simplified Arabic" pitchFamily="18" charset="-78"/>
                <a:cs typeface="Simplified Arabic" pitchFamily="18" charset="-78"/>
              </a:rPr>
              <a:t>countptr</a:t>
            </a:r>
            <a:r>
              <a:rPr lang="ar-SA" sz="3600" dirty="0" smtClean="0">
                <a:latin typeface="Simplified Arabic" pitchFamily="18" charset="-78"/>
                <a:cs typeface="Simplified Arabic" pitchFamily="18" charset="-78"/>
              </a:rPr>
              <a:t> ليشير إلى متغير من النوع </a:t>
            </a:r>
            <a:r>
              <a:rPr lang="en-US" sz="3600" dirty="0" err="1" smtClean="0">
                <a:latin typeface="Simplified Arabic" pitchFamily="18" charset="-78"/>
                <a:cs typeface="Simplified Arabic" pitchFamily="18" charset="-78"/>
              </a:rPr>
              <a:t>int</a:t>
            </a:r>
            <a:r>
              <a:rPr lang="ar-SA" sz="3600" dirty="0" smtClean="0">
                <a:latin typeface="Simplified Arabic" pitchFamily="18" charset="-78"/>
                <a:cs typeface="Simplified Arabic" pitchFamily="18" charset="-78"/>
              </a:rPr>
              <a:t>.</a:t>
            </a:r>
          </a:p>
          <a:p>
            <a:pPr algn="just" rtl="0">
              <a:buFont typeface="Wingdings" pitchFamily="2" charset="2"/>
              <a:buChar char="Ø"/>
            </a:pPr>
            <a:r>
              <a:rPr lang="en-US" sz="3600" b="1" dirty="0" err="1" smtClean="0">
                <a:latin typeface="Simplified Arabic" pitchFamily="18" charset="-78"/>
                <a:cs typeface="Simplified Arabic" pitchFamily="18" charset="-78"/>
              </a:rPr>
              <a:t>int</a:t>
            </a:r>
            <a:r>
              <a:rPr lang="ar-SA" sz="3600" b="1" dirty="0" smtClean="0">
                <a:latin typeface="Simplified Arabic" pitchFamily="18" charset="-78"/>
                <a:cs typeface="Simplified Arabic" pitchFamily="18" charset="-78"/>
              </a:rPr>
              <a:t> </a:t>
            </a:r>
            <a:r>
              <a:rPr lang="en-US" sz="3600" b="1" dirty="0" smtClean="0">
                <a:latin typeface="Simplified Arabic" pitchFamily="18" charset="-78"/>
                <a:cs typeface="Simplified Arabic" pitchFamily="18" charset="-78"/>
              </a:rPr>
              <a:t> </a:t>
            </a:r>
            <a:r>
              <a:rPr lang="en-US" sz="3600" b="1" dirty="0" err="1" smtClean="0">
                <a:latin typeface="Simplified Arabic" pitchFamily="18" charset="-78"/>
                <a:cs typeface="Simplified Arabic" pitchFamily="18" charset="-78"/>
              </a:rPr>
              <a:t>i_var</a:t>
            </a:r>
            <a:r>
              <a:rPr lang="en-US" sz="3600" b="1" dirty="0" smtClean="0">
                <a:latin typeface="Simplified Arabic" pitchFamily="18" charset="-78"/>
                <a:cs typeface="Simplified Arabic" pitchFamily="18" charset="-78"/>
              </a:rPr>
              <a:t>, </a:t>
            </a:r>
            <a:r>
              <a:rPr lang="en-US" sz="3600" b="1" dirty="0" smtClean="0">
                <a:solidFill>
                  <a:srgbClr val="FF0000"/>
                </a:solidFill>
                <a:latin typeface="Simplified Arabic" pitchFamily="18" charset="-78"/>
                <a:cs typeface="Simplified Arabic" pitchFamily="18" charset="-78"/>
              </a:rPr>
              <a:t>*</a:t>
            </a:r>
            <a:r>
              <a:rPr lang="en-US" sz="3600" b="1" dirty="0" err="1" smtClean="0">
                <a:latin typeface="Simplified Arabic" pitchFamily="18" charset="-78"/>
                <a:cs typeface="Simplified Arabic" pitchFamily="18" charset="-78"/>
              </a:rPr>
              <a:t>i_ptr</a:t>
            </a:r>
            <a:r>
              <a:rPr lang="ar-SA" sz="3600" b="1" dirty="0" smtClean="0">
                <a:latin typeface="Simplified Arabic" pitchFamily="18" charset="-78"/>
                <a:cs typeface="Simplified Arabic" pitchFamily="18" charset="-78"/>
              </a:rPr>
              <a:t> </a:t>
            </a:r>
            <a:r>
              <a:rPr lang="en-US" sz="3600" b="1" dirty="0" smtClean="0">
                <a:latin typeface="Simplified Arabic" pitchFamily="18" charset="-78"/>
                <a:cs typeface="Simplified Arabic" pitchFamily="18" charset="-78"/>
              </a:rPr>
              <a:t>;</a:t>
            </a:r>
            <a:endParaRPr lang="en-US" sz="3600" b="1" dirty="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268760"/>
            <a:ext cx="8686800" cy="5328592"/>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يفضل تمهيد قيمة المتغير </a:t>
            </a:r>
            <a:r>
              <a:rPr lang="ar-SA" sz="3600" dirty="0" err="1" smtClean="0">
                <a:latin typeface="Simplified Arabic" pitchFamily="18" charset="-78"/>
                <a:cs typeface="Simplified Arabic" pitchFamily="18" charset="-78"/>
              </a:rPr>
              <a:t>ب</a:t>
            </a:r>
            <a:r>
              <a:rPr lang="ar-SA" sz="3600" dirty="0" smtClean="0">
                <a:latin typeface="Simplified Arabic" pitchFamily="18" charset="-78"/>
                <a:cs typeface="Simplified Arabic" pitchFamily="18" charset="-78"/>
              </a:rPr>
              <a:t> 0 أو  </a:t>
            </a:r>
            <a:r>
              <a:rPr lang="en-US" sz="3600" dirty="0" smtClean="0">
                <a:latin typeface="Simplified Arabic" pitchFamily="18" charset="-78"/>
                <a:cs typeface="Simplified Arabic" pitchFamily="18" charset="-78"/>
              </a:rPr>
              <a:t>null</a:t>
            </a:r>
            <a:r>
              <a:rPr lang="ar-SA" sz="3600" dirty="0" smtClean="0">
                <a:latin typeface="Simplified Arabic" pitchFamily="18" charset="-78"/>
                <a:cs typeface="Simplified Arabic" pitchFamily="18" charset="-78"/>
              </a:rPr>
              <a:t> أثناء الإعلان عن المتغير وذلك لضمان عدم حدوث </a:t>
            </a:r>
            <a:r>
              <a:rPr lang="ar-SA" sz="3600" dirty="0" err="1" smtClean="0">
                <a:latin typeface="Simplified Arabic" pitchFamily="18" charset="-78"/>
                <a:cs typeface="Simplified Arabic" pitchFamily="18" charset="-78"/>
              </a:rPr>
              <a:t>اخطاء</a:t>
            </a:r>
            <a:r>
              <a:rPr lang="ar-SA" sz="3600" dirty="0" smtClean="0">
                <a:latin typeface="Simplified Arabic" pitchFamily="18" charset="-78"/>
                <a:cs typeface="Simplified Arabic" pitchFamily="18" charset="-78"/>
              </a:rPr>
              <a:t>، مثلا محاولة استخدام المتغير قبل أن يتم تحديد قيمة فعليه له.</a:t>
            </a:r>
          </a:p>
          <a:p>
            <a:pPr algn="just" rtl="0">
              <a:buFont typeface="Wingdings" pitchFamily="2" charset="2"/>
              <a:buChar char="Ø"/>
            </a:pPr>
            <a:r>
              <a:rPr lang="en-US" sz="3600" dirty="0" err="1" smtClean="0"/>
              <a:t>int</a:t>
            </a:r>
            <a:r>
              <a:rPr lang="en-US" sz="3600" dirty="0" smtClean="0"/>
              <a:t> *</a:t>
            </a:r>
            <a:r>
              <a:rPr lang="en-US" sz="3600" dirty="0" err="1" smtClean="0"/>
              <a:t>ptr</a:t>
            </a:r>
            <a:r>
              <a:rPr lang="en-US" sz="3600" dirty="0" smtClean="0"/>
              <a:t> = NULL;</a:t>
            </a:r>
          </a:p>
          <a:p>
            <a:pPr algn="just" rtl="0">
              <a:buFont typeface="Wingdings" pitchFamily="2" charset="2"/>
              <a:buChar char="Ø"/>
            </a:pPr>
            <a:r>
              <a:rPr lang="en-US" sz="3600" dirty="0" err="1" smtClean="0"/>
              <a:t>int</a:t>
            </a:r>
            <a:r>
              <a:rPr lang="en-US" sz="3600" dirty="0" smtClean="0"/>
              <a:t> *</a:t>
            </a:r>
            <a:r>
              <a:rPr lang="en-US" sz="3600" dirty="0" err="1" smtClean="0"/>
              <a:t>ptr</a:t>
            </a:r>
            <a:r>
              <a:rPr lang="en-US" sz="3600" dirty="0" smtClean="0"/>
              <a:t> = 0;</a:t>
            </a:r>
          </a:p>
          <a:p>
            <a:pPr algn="just">
              <a:buFont typeface="Wingdings" pitchFamily="2" charset="2"/>
              <a:buChar char="Ø"/>
            </a:pPr>
            <a:endParaRPr lang="en-US" sz="3600" b="1" dirty="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395536" y="5715000"/>
            <a:ext cx="8229600" cy="1143000"/>
          </a:xfrm>
        </p:spPr>
        <p:txBody>
          <a:bodyPr>
            <a:normAutofit/>
          </a:bodyPr>
          <a:lstStyle/>
          <a:p>
            <a:r>
              <a:rPr lang="ar-SA" altLang="ar-SA" sz="3600" b="1" cap="all" spc="-60" dirty="0" smtClean="0">
                <a:solidFill>
                  <a:srgbClr val="C00000"/>
                </a:solidFill>
                <a:cs typeface="DecoType Naskh Variants" pitchFamily="2" charset="-78"/>
              </a:rPr>
              <a:t>شكل يوضح عنوان المؤشر</a:t>
            </a:r>
            <a:endParaRPr lang="ar-SA" altLang="ar-SA" sz="3600" b="1" cap="all" spc="-60" dirty="0">
              <a:solidFill>
                <a:srgbClr val="C00000"/>
              </a:solidFill>
              <a:cs typeface="DecoType Naskh Variants" pitchFamily="2" charset="-78"/>
            </a:endParaRPr>
          </a:p>
        </p:txBody>
      </p:sp>
      <p:pic>
        <p:nvPicPr>
          <p:cNvPr id="3" name="Picture 2" descr="C:\Users\DONGOLA\Desktop\how-pointer-stored-in-memory.PNG"/>
          <p:cNvPicPr>
            <a:picLocks noChangeAspect="1" noChangeArrowheads="1"/>
          </p:cNvPicPr>
          <p:nvPr/>
        </p:nvPicPr>
        <p:blipFill>
          <a:blip r:embed="rId2" cstate="print"/>
          <a:srcRect/>
          <a:stretch>
            <a:fillRect/>
          </a:stretch>
        </p:blipFill>
        <p:spPr bwMode="auto">
          <a:xfrm>
            <a:off x="-1819" y="-27384"/>
            <a:ext cx="9145819" cy="2736304"/>
          </a:xfrm>
          <a:prstGeom prst="rect">
            <a:avLst/>
          </a:prstGeom>
          <a:noFill/>
        </p:spPr>
      </p:pic>
      <p:sp>
        <p:nvSpPr>
          <p:cNvPr id="5" name="مربع نص 4"/>
          <p:cNvSpPr txBox="1"/>
          <p:nvPr/>
        </p:nvSpPr>
        <p:spPr>
          <a:xfrm>
            <a:off x="395535" y="2924944"/>
            <a:ext cx="8609667" cy="3416320"/>
          </a:xfrm>
          <a:prstGeom prst="rect">
            <a:avLst/>
          </a:prstGeom>
          <a:noFill/>
        </p:spPr>
        <p:txBody>
          <a:bodyPr wrap="square" rtlCol="0">
            <a:spAutoFit/>
          </a:bodyPr>
          <a:lstStyle/>
          <a:p>
            <a:pPr algn="just">
              <a:buFont typeface="Wingdings" pitchFamily="2" charset="2"/>
              <a:buChar char="Ø"/>
            </a:pPr>
            <a:r>
              <a:rPr lang="ar-SA" sz="3600" dirty="0" smtClean="0">
                <a:latin typeface="Simplified Arabic" pitchFamily="18" charset="-78"/>
                <a:cs typeface="Simplified Arabic" pitchFamily="18" charset="-78"/>
              </a:rPr>
              <a:t>المؤشر </a:t>
            </a:r>
            <a:r>
              <a:rPr lang="en-US" sz="3600" dirty="0" err="1" smtClean="0">
                <a:latin typeface="Simplified Arabic" pitchFamily="18" charset="-78"/>
                <a:cs typeface="Simplified Arabic" pitchFamily="18" charset="-78"/>
              </a:rPr>
              <a:t>ptr</a:t>
            </a:r>
            <a:r>
              <a:rPr lang="en-US" sz="3600" dirty="0" smtClean="0">
                <a:latin typeface="Simplified Arabic" pitchFamily="18" charset="-78"/>
                <a:cs typeface="Simplified Arabic" pitchFamily="18" charset="-78"/>
              </a:rPr>
              <a:t> </a:t>
            </a:r>
            <a:r>
              <a:rPr lang="ar-SA" sz="3600" dirty="0" smtClean="0">
                <a:latin typeface="Simplified Arabic" pitchFamily="18" charset="-78"/>
                <a:cs typeface="Simplified Arabic" pitchFamily="18" charset="-78"/>
              </a:rPr>
              <a:t> تم تخصيص مساحة خاصة له في الذاكرة وهذه المساحة لها عنوان وقيمة أيضاً.</a:t>
            </a:r>
          </a:p>
          <a:p>
            <a:pPr algn="just">
              <a:buFont typeface="Wingdings" pitchFamily="2" charset="2"/>
              <a:buChar char="Ø"/>
            </a:pPr>
            <a:r>
              <a:rPr lang="ar-SA" sz="3600" dirty="0" smtClean="0">
                <a:latin typeface="Simplified Arabic" pitchFamily="18" charset="-78"/>
                <a:cs typeface="Simplified Arabic" pitchFamily="18" charset="-78"/>
              </a:rPr>
              <a:t>قيمة المؤشر </a:t>
            </a:r>
            <a:r>
              <a:rPr lang="en-US" sz="3600" dirty="0" err="1" smtClean="0">
                <a:latin typeface="Simplified Arabic" pitchFamily="18" charset="-78"/>
                <a:cs typeface="Simplified Arabic" pitchFamily="18" charset="-78"/>
              </a:rPr>
              <a:t>ptr</a:t>
            </a:r>
            <a:r>
              <a:rPr lang="ar-SA" sz="3600" dirty="0" smtClean="0">
                <a:latin typeface="Simplified Arabic" pitchFamily="18" charset="-78"/>
                <a:cs typeface="Simplified Arabic" pitchFamily="18" charset="-78"/>
              </a:rPr>
              <a:t> هي عنوان المتغير </a:t>
            </a:r>
            <a:r>
              <a:rPr lang="en-US" sz="3600" dirty="0" smtClean="0">
                <a:latin typeface="Simplified Arabic" pitchFamily="18" charset="-78"/>
                <a:cs typeface="Simplified Arabic" pitchFamily="18" charset="-78"/>
              </a:rPr>
              <a:t>language</a:t>
            </a:r>
            <a:r>
              <a:rPr lang="ar-SA" sz="3600" dirty="0" smtClean="0">
                <a:latin typeface="Simplified Arabic" pitchFamily="18" charset="-78"/>
                <a:cs typeface="Simplified Arabic" pitchFamily="18" charset="-78"/>
              </a:rPr>
              <a:t> في الذاكرة, وهذا يعني أن قيمة المؤشر دائماً تكون عنوان الشيء الذي يشير إليه في الذاكرة.</a:t>
            </a:r>
          </a:p>
          <a:p>
            <a:pPr algn="just">
              <a:buFont typeface="Wingdings" pitchFamily="2" charset="2"/>
              <a:buChar char="Ø"/>
            </a:pPr>
            <a:endParaRPr lang="en-US" sz="3600" dirty="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عوامل 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268760"/>
            <a:ext cx="8686800" cy="5328592"/>
          </a:xfrm>
        </p:spPr>
        <p:txBody>
          <a:bodyPr>
            <a:normAutofit/>
          </a:bodyPr>
          <a:lstStyle/>
          <a:p>
            <a:pPr algn="just">
              <a:buFont typeface="Wingdings" pitchFamily="2" charset="2"/>
              <a:buChar char="Ø"/>
            </a:pPr>
            <a:r>
              <a:rPr lang="ar-SA" sz="3600" b="1" dirty="0" smtClean="0">
                <a:latin typeface="Simplified Arabic" pitchFamily="18" charset="-78"/>
                <a:cs typeface="Simplified Arabic" pitchFamily="18" charset="-78"/>
              </a:rPr>
              <a:t>عامل العنوان  </a:t>
            </a:r>
            <a:r>
              <a:rPr lang="en-US" sz="3600" b="1" dirty="0" smtClean="0">
                <a:latin typeface="Simplified Arabic" pitchFamily="18" charset="-78"/>
                <a:cs typeface="Simplified Arabic" pitchFamily="18" charset="-78"/>
              </a:rPr>
              <a:t>&amp;</a:t>
            </a:r>
            <a:r>
              <a:rPr lang="ar-SA" sz="3600" b="1" dirty="0" smtClean="0">
                <a:latin typeface="Simplified Arabic" pitchFamily="18" charset="-78"/>
                <a:cs typeface="Simplified Arabic" pitchFamily="18" charset="-78"/>
              </a:rPr>
              <a:t>:</a:t>
            </a:r>
            <a:endParaRPr lang="en-US" sz="3600" dirty="0" smtClean="0">
              <a:latin typeface="Simplified Arabic" pitchFamily="18" charset="-78"/>
              <a:cs typeface="Simplified Arabic" pitchFamily="18" charset="-78"/>
            </a:endParaRPr>
          </a:p>
          <a:p>
            <a:pPr algn="just">
              <a:buNone/>
            </a:pPr>
            <a:r>
              <a:rPr lang="ar-SA" sz="3600" dirty="0" smtClean="0">
                <a:latin typeface="Simplified Arabic" pitchFamily="18" charset="-78"/>
                <a:cs typeface="Simplified Arabic" pitchFamily="18" charset="-78"/>
              </a:rPr>
              <a:t>العامل &amp; يسمى عامل العنوان وهو يستعمل لمعرفة العنوان الذي يحتله متغير ما [يرجع عنوان معامله] فمثلاً إذا استعملنا الإعلان:</a:t>
            </a:r>
            <a:endParaRPr lang="en-US" sz="3600" dirty="0" smtClean="0">
              <a:latin typeface="Simplified Arabic" pitchFamily="18" charset="-78"/>
              <a:cs typeface="Simplified Arabic" pitchFamily="18" charset="-78"/>
            </a:endParaRPr>
          </a:p>
          <a:p>
            <a:pPr algn="just" rtl="0">
              <a:buNone/>
            </a:pPr>
            <a:r>
              <a:rPr lang="en-US" sz="3600" dirty="0" err="1" smtClean="0">
                <a:latin typeface="Simplified Arabic" pitchFamily="18" charset="-78"/>
                <a:cs typeface="Simplified Arabic" pitchFamily="18" charset="-78"/>
              </a:rPr>
              <a:t>int</a:t>
            </a:r>
            <a:r>
              <a:rPr lang="en-US" sz="3600" dirty="0" smtClean="0">
                <a:latin typeface="Simplified Arabic" pitchFamily="18" charset="-78"/>
                <a:cs typeface="Simplified Arabic" pitchFamily="18" charset="-78"/>
              </a:rPr>
              <a:t> y= 5;</a:t>
            </a:r>
          </a:p>
          <a:p>
            <a:pPr algn="just" rtl="0">
              <a:buNone/>
            </a:pPr>
            <a:r>
              <a:rPr lang="en-US" sz="3600" dirty="0" err="1" smtClean="0">
                <a:latin typeface="Simplified Arabic" pitchFamily="18" charset="-78"/>
                <a:cs typeface="Simplified Arabic" pitchFamily="18" charset="-78"/>
              </a:rPr>
              <a:t>int</a:t>
            </a:r>
            <a:r>
              <a:rPr lang="en-US" sz="3600" dirty="0" smtClean="0">
                <a:latin typeface="Simplified Arabic" pitchFamily="18" charset="-78"/>
                <a:cs typeface="Simplified Arabic" pitchFamily="18" charset="-78"/>
              </a:rPr>
              <a:t> *</a:t>
            </a:r>
            <a:r>
              <a:rPr lang="en-US" sz="3600" dirty="0" err="1" smtClean="0">
                <a:latin typeface="Simplified Arabic" pitchFamily="18" charset="-78"/>
                <a:cs typeface="Simplified Arabic" pitchFamily="18" charset="-78"/>
              </a:rPr>
              <a:t>yptr</a:t>
            </a:r>
            <a:r>
              <a:rPr lang="en-US" sz="3600" dirty="0" smtClean="0">
                <a:latin typeface="Simplified Arabic" pitchFamily="18" charset="-78"/>
                <a:cs typeface="Simplified Arabic" pitchFamily="18" charset="-78"/>
              </a:rPr>
              <a:t>;</a:t>
            </a:r>
          </a:p>
          <a:p>
            <a:pPr algn="just">
              <a:buNone/>
            </a:pPr>
            <a:r>
              <a:rPr lang="ar-SA" sz="3600" dirty="0" smtClean="0">
                <a:latin typeface="Simplified Arabic" pitchFamily="18" charset="-78"/>
                <a:cs typeface="Simplified Arabic" pitchFamily="18" charset="-78"/>
              </a:rPr>
              <a:t>العبارة: </a:t>
            </a:r>
            <a:r>
              <a:rPr lang="en-US" sz="3600" b="1" dirty="0" err="1" smtClean="0">
                <a:solidFill>
                  <a:srgbClr val="C00000"/>
                </a:solidFill>
                <a:latin typeface="Simplified Arabic" pitchFamily="18" charset="-78"/>
                <a:cs typeface="Simplified Arabic" pitchFamily="18" charset="-78"/>
              </a:rPr>
              <a:t>yptr</a:t>
            </a:r>
            <a:r>
              <a:rPr lang="en-US" sz="3600" b="1" dirty="0" smtClean="0">
                <a:solidFill>
                  <a:srgbClr val="C00000"/>
                </a:solidFill>
                <a:latin typeface="Simplified Arabic" pitchFamily="18" charset="-78"/>
                <a:cs typeface="Simplified Arabic" pitchFamily="18" charset="-78"/>
              </a:rPr>
              <a:t> =&amp;y;</a:t>
            </a:r>
            <a:r>
              <a:rPr lang="ar-SA" sz="3600" b="1" dirty="0" smtClean="0">
                <a:solidFill>
                  <a:schemeClr val="tx2"/>
                </a:solidFill>
                <a:latin typeface="Simplified Arabic" pitchFamily="18" charset="-78"/>
                <a:cs typeface="Simplified Arabic" pitchFamily="18" charset="-78"/>
              </a:rPr>
              <a:t>  </a:t>
            </a:r>
            <a:r>
              <a:rPr lang="ar-SA" sz="3600" dirty="0" smtClean="0">
                <a:latin typeface="Simplified Arabic" pitchFamily="18" charset="-78"/>
                <a:cs typeface="Simplified Arabic" pitchFamily="18" charset="-78"/>
              </a:rPr>
              <a:t>تقوم بتعيين عنوان المتغير </a:t>
            </a:r>
            <a:r>
              <a:rPr lang="en-US" sz="3600" dirty="0" smtClean="0">
                <a:latin typeface="Simplified Arabic" pitchFamily="18" charset="-78"/>
                <a:cs typeface="Simplified Arabic" pitchFamily="18" charset="-78"/>
              </a:rPr>
              <a:t>y </a:t>
            </a:r>
            <a:r>
              <a:rPr lang="ar-SA" sz="3600" dirty="0" smtClean="0">
                <a:latin typeface="Simplified Arabic" pitchFamily="18" charset="-78"/>
                <a:cs typeface="Simplified Arabic" pitchFamily="18" charset="-78"/>
              </a:rPr>
              <a:t> للمؤشر </a:t>
            </a:r>
            <a:r>
              <a:rPr lang="en-US" sz="3600" dirty="0" err="1" smtClean="0">
                <a:latin typeface="Simplified Arabic" pitchFamily="18" charset="-78"/>
                <a:cs typeface="Simplified Arabic" pitchFamily="18" charset="-78"/>
              </a:rPr>
              <a:t>yptr</a:t>
            </a:r>
            <a:r>
              <a:rPr lang="ar-SA" sz="3600" dirty="0" smtClean="0">
                <a:latin typeface="Simplified Arabic" pitchFamily="18" charset="-78"/>
                <a:cs typeface="Simplified Arabic" pitchFamily="18" charset="-78"/>
              </a:rPr>
              <a:t> ويقال أن </a:t>
            </a:r>
            <a:r>
              <a:rPr lang="en-US" sz="3600" dirty="0" err="1" smtClean="0">
                <a:latin typeface="Simplified Arabic" pitchFamily="18" charset="-78"/>
                <a:cs typeface="Simplified Arabic" pitchFamily="18" charset="-78"/>
              </a:rPr>
              <a:t>yptr</a:t>
            </a:r>
            <a:r>
              <a:rPr lang="ar-SA" sz="3600" dirty="0" smtClean="0">
                <a:latin typeface="Simplified Arabic" pitchFamily="18" charset="-78"/>
                <a:cs typeface="Simplified Arabic" pitchFamily="18" charset="-78"/>
              </a:rPr>
              <a:t> يشير لـ </a:t>
            </a:r>
            <a:r>
              <a:rPr lang="en-US" sz="3600" dirty="0" smtClean="0">
                <a:latin typeface="Simplified Arabic" pitchFamily="18" charset="-78"/>
                <a:cs typeface="Simplified Arabic" pitchFamily="18" charset="-78"/>
              </a:rPr>
              <a:t>y</a:t>
            </a:r>
            <a:r>
              <a:rPr lang="ar-SA" sz="3600" dirty="0" smtClean="0">
                <a:latin typeface="Simplified Arabic" pitchFamily="18" charset="-78"/>
                <a:cs typeface="Simplified Arabic" pitchFamily="18" charset="-78"/>
              </a:rPr>
              <a:t> .</a:t>
            </a:r>
            <a:endParaRPr lang="en-US" sz="3600" dirty="0">
              <a:latin typeface="Simplified Arabic" pitchFamily="18" charset="-78"/>
              <a:cs typeface="Simplified Arabic" pitchFamily="18" charset="-78"/>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152400"/>
            <a:ext cx="8229600" cy="1143000"/>
          </a:xfrm>
        </p:spPr>
        <p:txBody>
          <a:bodyPr>
            <a:normAutofit/>
          </a:bodyPr>
          <a:lstStyle/>
          <a:p>
            <a:pPr algn="r"/>
            <a:r>
              <a:rPr lang="ar-SA" sz="4000" b="1" dirty="0" smtClean="0">
                <a:solidFill>
                  <a:srgbClr val="C00000"/>
                </a:solidFill>
                <a:cs typeface="DecoType Naskh Variants" pitchFamily="2" charset="-78"/>
              </a:rPr>
              <a:t>عناصر المحاضرة:</a:t>
            </a:r>
            <a:endParaRPr 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341437"/>
            <a:ext cx="8229600" cy="5059363"/>
          </a:xfrm>
        </p:spPr>
        <p:txBody>
          <a:bodyPr>
            <a:normAutofit/>
          </a:bodyPr>
          <a:lstStyle/>
          <a:p>
            <a:pPr>
              <a:buFont typeface="Wingdings" pitchFamily="2" charset="2"/>
              <a:buChar char="Ø"/>
            </a:pPr>
            <a:r>
              <a:rPr lang="ar-SA" sz="3600" dirty="0" smtClean="0">
                <a:latin typeface="Simplified Arabic" pitchFamily="18" charset="-78"/>
                <a:cs typeface="Simplified Arabic" pitchFamily="18" charset="-78"/>
              </a:rPr>
              <a:t>النداء الذاتي.</a:t>
            </a:r>
          </a:p>
          <a:p>
            <a:pPr>
              <a:buFont typeface="Wingdings" pitchFamily="2" charset="2"/>
              <a:buChar char="Ø"/>
            </a:pPr>
            <a:r>
              <a:rPr lang="ar-SA" sz="3600" dirty="0" smtClean="0">
                <a:latin typeface="Simplified Arabic" pitchFamily="18" charset="-78"/>
                <a:cs typeface="Simplified Arabic" pitchFamily="18" charset="-78"/>
              </a:rPr>
              <a:t>المؤشرات (</a:t>
            </a:r>
            <a:r>
              <a:rPr lang="en-US" sz="3600" b="1" dirty="0" smtClean="0">
                <a:solidFill>
                  <a:srgbClr val="C00000"/>
                </a:solidFill>
              </a:rPr>
              <a:t>Pointers</a:t>
            </a:r>
            <a:r>
              <a:rPr lang="ar-SA" sz="3600" dirty="0" smtClean="0">
                <a:latin typeface="Simplified Arabic" pitchFamily="18" charset="-78"/>
                <a:cs typeface="Simplified Arabic" pitchFamily="18" charset="-78"/>
              </a:rPr>
              <a:t>).</a:t>
            </a:r>
          </a:p>
          <a:p>
            <a:pPr>
              <a:buNone/>
            </a:pPr>
            <a:endParaRPr lang="ar-SA" sz="3600" dirty="0" smtClean="0">
              <a:latin typeface="Simplified Arabic" pitchFamily="18" charset="-78"/>
              <a:cs typeface="Simplified Arabic" pitchFamily="18" charset="-78"/>
            </a:endParaRPr>
          </a:p>
          <a:p>
            <a:pPr>
              <a:buFont typeface="Wingdings" pitchFamily="2" charset="2"/>
              <a:buChar char="Ø"/>
            </a:pPr>
            <a:endParaRPr lang="ar-SA" sz="3600" dirty="0">
              <a:latin typeface="Simplified Arabic" pitchFamily="18" charset="-78"/>
              <a:cs typeface="Simplified Arabic" pitchFamily="18" charset="-78"/>
            </a:endParaRP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عوامل 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268760"/>
            <a:ext cx="8686800" cy="5328592"/>
          </a:xfrm>
        </p:spPr>
        <p:txBody>
          <a:bodyPr>
            <a:normAutofit/>
          </a:bodyPr>
          <a:lstStyle/>
          <a:p>
            <a:pPr algn="just">
              <a:buNone/>
            </a:pPr>
            <a:r>
              <a:rPr lang="ar-SA" sz="3600" b="1" dirty="0" smtClean="0">
                <a:latin typeface="Simplified Arabic" pitchFamily="18" charset="-78"/>
                <a:cs typeface="Simplified Arabic" pitchFamily="18" charset="-78"/>
              </a:rPr>
              <a:t>العامل </a:t>
            </a:r>
            <a:r>
              <a:rPr lang="en-US" sz="3600" b="1" dirty="0" smtClean="0">
                <a:latin typeface="Simplified Arabic" pitchFamily="18" charset="-78"/>
                <a:cs typeface="Simplified Arabic" pitchFamily="18" charset="-78"/>
              </a:rPr>
              <a:t>*</a:t>
            </a:r>
            <a:r>
              <a:rPr lang="ar-SA" sz="3600" b="1" dirty="0" smtClean="0">
                <a:latin typeface="Simplified Arabic" pitchFamily="18" charset="-78"/>
                <a:cs typeface="Simplified Arabic" pitchFamily="18" charset="-78"/>
              </a:rPr>
              <a:t> :</a:t>
            </a:r>
            <a:endParaRPr lang="en-US" sz="3600" dirty="0" smtClean="0">
              <a:latin typeface="Simplified Arabic" pitchFamily="18" charset="-78"/>
              <a:cs typeface="Simplified Arabic" pitchFamily="18" charset="-78"/>
            </a:endParaRPr>
          </a:p>
          <a:p>
            <a:pPr algn="just">
              <a:buNone/>
            </a:pPr>
            <a:r>
              <a:rPr lang="ar-SA" sz="3600" dirty="0" smtClean="0"/>
              <a:t>عند طباعة متغير من النوع </a:t>
            </a:r>
            <a:r>
              <a:rPr lang="en-US" sz="3600" dirty="0" smtClean="0"/>
              <a:t>Pointer </a:t>
            </a:r>
            <a:r>
              <a:rPr lang="ar-SA" sz="3600" dirty="0" smtClean="0"/>
              <a:t> سوف تحصل على عنوان المتغير الآخر وليس القيمة المخزنة في هذا المتغير، ولكي نتمكن من قراءة القيمة المخزنة للمتغير عن طريق المؤشر نقوم باستخدام الرمز * قبل اسم المؤشر، ويعرف هذا الرمز في هذه العملية </a:t>
            </a:r>
            <a:r>
              <a:rPr lang="ar-SA" sz="3600" dirty="0" err="1" smtClean="0"/>
              <a:t>بـ</a:t>
            </a:r>
            <a:r>
              <a:rPr lang="ar-SA" sz="3600" dirty="0" smtClean="0"/>
              <a:t> </a:t>
            </a:r>
            <a:r>
              <a:rPr lang="en-US" sz="3600" dirty="0" smtClean="0"/>
              <a:t>Dereferencing </a:t>
            </a:r>
            <a:r>
              <a:rPr lang="ar-SA" sz="3600" dirty="0" smtClean="0"/>
              <a:t> أو إلغاء التأشير.</a:t>
            </a:r>
            <a:endParaRPr lang="en-US" sz="3600" dirty="0">
              <a:latin typeface="Simplified Arabic" pitchFamily="18" charset="-78"/>
              <a:cs typeface="Simplified Arabic" pitchFamily="18" charset="-78"/>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عوامل 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412776"/>
            <a:ext cx="8686800" cy="5328592"/>
          </a:xfrm>
        </p:spPr>
        <p:txBody>
          <a:bodyPr>
            <a:normAutofit/>
          </a:bodyPr>
          <a:lstStyle/>
          <a:p>
            <a:pPr algn="just">
              <a:buFont typeface="Wingdings" pitchFamily="2" charset="2"/>
              <a:buChar char="Ø"/>
            </a:pPr>
            <a:r>
              <a:rPr lang="ar-SA" sz="3600" dirty="0" smtClean="0">
                <a:latin typeface="Simplified Arabic" pitchFamily="18" charset="-78"/>
                <a:cs typeface="Simplified Arabic" pitchFamily="18" charset="-78"/>
              </a:rPr>
              <a:t>وعندما يتم استعمال العامل </a:t>
            </a:r>
            <a:r>
              <a:rPr lang="en-US" sz="3600" dirty="0" smtClean="0">
                <a:latin typeface="Simplified Arabic" pitchFamily="18" charset="-78"/>
                <a:cs typeface="Simplified Arabic" pitchFamily="18" charset="-78"/>
              </a:rPr>
              <a:t>*</a:t>
            </a:r>
            <a:r>
              <a:rPr lang="ar-SA" sz="3600" dirty="0" smtClean="0">
                <a:latin typeface="Simplified Arabic" pitchFamily="18" charset="-78"/>
                <a:cs typeface="Simplified Arabic" pitchFamily="18" charset="-78"/>
              </a:rPr>
              <a:t> على يسار اسم المتغير كما حصل في التعبير </a:t>
            </a:r>
            <a:r>
              <a:rPr lang="en-US" sz="3600" dirty="0" smtClean="0">
                <a:latin typeface="Simplified Arabic" pitchFamily="18" charset="-78"/>
                <a:cs typeface="Simplified Arabic" pitchFamily="18" charset="-78"/>
              </a:rPr>
              <a:t>*</a:t>
            </a:r>
            <a:r>
              <a:rPr lang="en-US" sz="3600" dirty="0" err="1" smtClean="0">
                <a:latin typeface="Simplified Arabic" pitchFamily="18" charset="-78"/>
                <a:cs typeface="Simplified Arabic" pitchFamily="18" charset="-78"/>
              </a:rPr>
              <a:t>yptr</a:t>
            </a:r>
            <a:r>
              <a:rPr lang="ar-SA" sz="3600" dirty="0" smtClean="0">
                <a:latin typeface="Simplified Arabic" pitchFamily="18" charset="-78"/>
                <a:cs typeface="Simplified Arabic" pitchFamily="18" charset="-78"/>
              </a:rPr>
              <a:t> فإنه يسمى عامل المواربة </a:t>
            </a:r>
            <a:r>
              <a:rPr lang="en-US" sz="3600" dirty="0" smtClean="0">
                <a:latin typeface="Simplified Arabic" pitchFamily="18" charset="-78"/>
                <a:cs typeface="Simplified Arabic" pitchFamily="18" charset="-78"/>
              </a:rPr>
              <a:t>indirection</a:t>
            </a:r>
            <a:r>
              <a:rPr lang="ar-SA" sz="3600" dirty="0" smtClean="0">
                <a:latin typeface="Simplified Arabic" pitchFamily="18" charset="-78"/>
                <a:cs typeface="Simplified Arabic" pitchFamily="18" charset="-78"/>
              </a:rPr>
              <a:t>.</a:t>
            </a:r>
          </a:p>
          <a:p>
            <a:pPr algn="just">
              <a:buFont typeface="Wingdings" pitchFamily="2" charset="2"/>
              <a:buChar char="Ø"/>
            </a:pPr>
            <a:r>
              <a:rPr lang="ar-SA" sz="3600" dirty="0" smtClean="0">
                <a:latin typeface="Simplified Arabic" pitchFamily="18" charset="-78"/>
                <a:cs typeface="Simplified Arabic" pitchFamily="18" charset="-78"/>
              </a:rPr>
              <a:t>العامل </a:t>
            </a:r>
            <a:r>
              <a:rPr lang="en-US" sz="3600" dirty="0" smtClean="0">
                <a:latin typeface="Simplified Arabic" pitchFamily="18" charset="-78"/>
                <a:cs typeface="Simplified Arabic" pitchFamily="18" charset="-78"/>
              </a:rPr>
              <a:t>*</a:t>
            </a:r>
            <a:r>
              <a:rPr lang="ar-SA" sz="3600" dirty="0" smtClean="0">
                <a:latin typeface="Simplified Arabic" pitchFamily="18" charset="-78"/>
                <a:cs typeface="Simplified Arabic" pitchFamily="18" charset="-78"/>
              </a:rPr>
              <a:t> عند استعماله كعامل مواربة له معنى مختلف عن معناه عند استعماله للإعلان عن المتغيرات المؤشرة. يسبق عامل المواربة اسم المتغير ويعنى قيمة المتغير المشار إليه. أما </a:t>
            </a:r>
            <a:r>
              <a:rPr lang="en-US" sz="3600" dirty="0" smtClean="0">
                <a:latin typeface="Simplified Arabic" pitchFamily="18" charset="-78"/>
                <a:cs typeface="Simplified Arabic" pitchFamily="18" charset="-78"/>
              </a:rPr>
              <a:t>*</a:t>
            </a:r>
            <a:r>
              <a:rPr lang="ar-SA" sz="3600" dirty="0" smtClean="0">
                <a:latin typeface="Simplified Arabic" pitchFamily="18" charset="-78"/>
                <a:cs typeface="Simplified Arabic" pitchFamily="18" charset="-78"/>
              </a:rPr>
              <a:t> المستعملة في الإعلان فتعنى مؤشر إلى.</a:t>
            </a:r>
            <a:endParaRPr lang="en-US" sz="3600" dirty="0" smtClean="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عوامل المؤشرات:</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412776"/>
            <a:ext cx="8686800" cy="5328592"/>
          </a:xfrm>
        </p:spPr>
        <p:txBody>
          <a:bodyPr>
            <a:normAutofit/>
          </a:bodyPr>
          <a:lstStyle/>
          <a:p>
            <a:pPr algn="just">
              <a:buFont typeface="Wingdings" pitchFamily="2" charset="2"/>
              <a:buChar char="Ø"/>
            </a:pPr>
            <a:r>
              <a:rPr lang="ar-SA" sz="4000" dirty="0" smtClean="0">
                <a:latin typeface="Simplified Arabic" pitchFamily="18" charset="-78"/>
                <a:cs typeface="Simplified Arabic" pitchFamily="18" charset="-78"/>
              </a:rPr>
              <a:t>إذن :</a:t>
            </a:r>
          </a:p>
          <a:p>
            <a:pPr lvl="1" algn="just">
              <a:buFont typeface="Wingdings" pitchFamily="2" charset="2"/>
              <a:buChar char="Ø"/>
            </a:pPr>
            <a:r>
              <a:rPr lang="ar-SA" sz="3600" dirty="0" smtClean="0">
                <a:latin typeface="Simplified Arabic" pitchFamily="18" charset="-78"/>
                <a:cs typeface="Simplified Arabic" pitchFamily="18" charset="-78"/>
              </a:rPr>
              <a:t>نكتب اسم المؤشر فقط في حال أردنا الوصول لقيمته.</a:t>
            </a:r>
            <a:endParaRPr lang="en-US" sz="3600" dirty="0" smtClean="0">
              <a:latin typeface="Simplified Arabic" pitchFamily="18" charset="-78"/>
              <a:cs typeface="Simplified Arabic" pitchFamily="18" charset="-78"/>
            </a:endParaRPr>
          </a:p>
          <a:p>
            <a:pPr lvl="1" algn="just">
              <a:buFont typeface="Wingdings" pitchFamily="2" charset="2"/>
              <a:buChar char="Ø"/>
            </a:pPr>
            <a:r>
              <a:rPr lang="ar-SA" sz="3600" dirty="0" smtClean="0">
                <a:latin typeface="Simplified Arabic" pitchFamily="18" charset="-78"/>
                <a:cs typeface="Simplified Arabic" pitchFamily="18" charset="-78"/>
              </a:rPr>
              <a:t>نضع &amp; قبل اسم المؤشر في حال أردنا الوصول لعنوانه في الذاكرة.</a:t>
            </a:r>
          </a:p>
          <a:p>
            <a:pPr lvl="1" algn="just">
              <a:buFont typeface="Wingdings" pitchFamily="2" charset="2"/>
              <a:buChar char="Ø"/>
            </a:pPr>
            <a:r>
              <a:rPr lang="ar-SA" sz="3600" dirty="0" smtClean="0">
                <a:latin typeface="Simplified Arabic" pitchFamily="18" charset="-78"/>
                <a:cs typeface="Simplified Arabic" pitchFamily="18" charset="-78"/>
              </a:rPr>
              <a:t>نضع * قبل اسم المؤشر في حال أردنا الوصول لقيمة الشيء الذي يشير إليه.</a:t>
            </a:r>
            <a:endParaRPr lang="en-US" sz="3600" dirty="0" smtClean="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مثال:</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457200" y="1412776"/>
            <a:ext cx="8229600" cy="4525963"/>
          </a:xfrm>
        </p:spPr>
        <p:txBody>
          <a:bodyPr>
            <a:normAutofit/>
          </a:bodyPr>
          <a:lstStyle/>
          <a:p>
            <a:pPr algn="just">
              <a:buFont typeface="Wingdings" pitchFamily="2" charset="2"/>
              <a:buChar char="Ø"/>
            </a:pPr>
            <a:r>
              <a:rPr lang="ar-SA" sz="3600" b="1" dirty="0" smtClean="0"/>
              <a:t>مثال يوضح مفهوم المؤشرات.</a:t>
            </a:r>
          </a:p>
          <a:p>
            <a:pPr algn="just">
              <a:buFont typeface="Wingdings" pitchFamily="2" charset="2"/>
              <a:buChar char="Ø"/>
            </a:pPr>
            <a:r>
              <a:rPr lang="ar-SA" sz="3600" b="1" dirty="0" smtClean="0"/>
              <a:t>ملاحظة:</a:t>
            </a:r>
          </a:p>
          <a:p>
            <a:pPr algn="just">
              <a:buNone/>
            </a:pPr>
            <a:r>
              <a:rPr lang="ar-SA" sz="3600" dirty="0" smtClean="0"/>
              <a:t>عند تشغيل الكود من المثال التالي سوف تحصل على قيمة مختلفة لعنوان المتغير في كل مرة، حيث في كل مرة يتم تشغيل البرنامج يتم تخصيص مساحة في الذاكرة مختلفة عن التي سبق تحديدها وبالتالي تحصل على عنوان مختلف في كل مرة.</a:t>
            </a:r>
            <a:endParaRPr lang="ar-SA" sz="3600" b="1" dirty="0"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0" y="188640"/>
            <a:ext cx="9144000" cy="6408712"/>
          </a:xfrm>
        </p:spPr>
        <p:txBody>
          <a:bodyPr>
            <a:noAutofit/>
          </a:bodyPr>
          <a:lstStyle/>
          <a:p>
            <a:pPr algn="l" rtl="0">
              <a:buNone/>
            </a:pPr>
            <a:r>
              <a:rPr lang="en-US" sz="3600" b="1" dirty="0" smtClean="0"/>
              <a:t>main () {</a:t>
            </a:r>
          </a:p>
          <a:p>
            <a:pPr algn="l" rtl="0">
              <a:buNone/>
            </a:pPr>
            <a:r>
              <a:rPr lang="en-US" sz="3600" b="1" dirty="0" err="1" smtClean="0"/>
              <a:t>int</a:t>
            </a:r>
            <a:r>
              <a:rPr lang="en-US" sz="3600" b="1" dirty="0" smtClean="0"/>
              <a:t> x = 11;</a:t>
            </a:r>
          </a:p>
          <a:p>
            <a:pPr algn="l" rtl="0">
              <a:buNone/>
            </a:pPr>
            <a:r>
              <a:rPr lang="en-US" sz="3600" b="1" dirty="0" err="1" smtClean="0"/>
              <a:t>int</a:t>
            </a:r>
            <a:r>
              <a:rPr lang="en-US" sz="3600" b="1" dirty="0" smtClean="0"/>
              <a:t> *y;</a:t>
            </a:r>
          </a:p>
          <a:p>
            <a:pPr algn="l" rtl="0">
              <a:buNone/>
            </a:pPr>
            <a:r>
              <a:rPr lang="en-US" sz="3600" b="1" dirty="0" smtClean="0"/>
              <a:t>y = &amp;x;</a:t>
            </a:r>
          </a:p>
          <a:p>
            <a:pPr algn="l" rtl="0">
              <a:buNone/>
            </a:pPr>
            <a:r>
              <a:rPr lang="en-US" sz="3600" b="1" dirty="0" smtClean="0"/>
              <a:t>   </a:t>
            </a:r>
            <a:r>
              <a:rPr lang="en-US" sz="3600" b="1" dirty="0" err="1" smtClean="0"/>
              <a:t>cout</a:t>
            </a:r>
            <a:r>
              <a:rPr lang="en-US" sz="3600" b="1" dirty="0" smtClean="0"/>
              <a:t> &lt;&lt; "the value of x =  " &lt;&lt; </a:t>
            </a:r>
            <a:r>
              <a:rPr lang="en-US" sz="3600" b="1" dirty="0" smtClean="0">
                <a:solidFill>
                  <a:srgbClr val="C00000"/>
                </a:solidFill>
              </a:rPr>
              <a:t>x</a:t>
            </a:r>
            <a:r>
              <a:rPr lang="en-US" sz="3600" b="1" dirty="0" smtClean="0"/>
              <a:t> &lt;&lt;</a:t>
            </a:r>
            <a:r>
              <a:rPr lang="en-US" sz="3600" b="1" dirty="0" err="1" smtClean="0"/>
              <a:t>endl</a:t>
            </a:r>
            <a:r>
              <a:rPr lang="en-US" sz="3600" b="1" dirty="0" smtClean="0"/>
              <a:t> ;</a:t>
            </a:r>
          </a:p>
          <a:p>
            <a:pPr algn="l" rtl="0">
              <a:buNone/>
            </a:pPr>
            <a:r>
              <a:rPr lang="en-US" sz="3600" b="1" dirty="0" smtClean="0"/>
              <a:t>   </a:t>
            </a:r>
            <a:r>
              <a:rPr lang="en-US" sz="3600" b="1" dirty="0" err="1" smtClean="0"/>
              <a:t>cout</a:t>
            </a:r>
            <a:r>
              <a:rPr lang="en-US" sz="3600" b="1" dirty="0" smtClean="0"/>
              <a:t> &lt;&lt; "the address of x =  " &lt;&lt; </a:t>
            </a:r>
            <a:r>
              <a:rPr lang="en-US" sz="3600" b="1" dirty="0" smtClean="0">
                <a:solidFill>
                  <a:srgbClr val="C00000"/>
                </a:solidFill>
              </a:rPr>
              <a:t>y</a:t>
            </a:r>
            <a:r>
              <a:rPr lang="en-US" sz="3600" b="1" dirty="0" smtClean="0"/>
              <a:t> &lt;&lt;</a:t>
            </a:r>
            <a:r>
              <a:rPr lang="en-US" sz="3600" b="1" dirty="0" err="1" smtClean="0"/>
              <a:t>endl</a:t>
            </a:r>
            <a:r>
              <a:rPr lang="en-US" sz="3600" b="1" dirty="0" smtClean="0"/>
              <a:t> ;</a:t>
            </a:r>
          </a:p>
          <a:p>
            <a:pPr algn="l" rtl="0">
              <a:buNone/>
            </a:pPr>
            <a:r>
              <a:rPr lang="en-US" sz="3600" b="1" dirty="0" smtClean="0"/>
              <a:t>   </a:t>
            </a:r>
            <a:r>
              <a:rPr lang="en-US" sz="3600" b="1" dirty="0" err="1" smtClean="0"/>
              <a:t>cout</a:t>
            </a:r>
            <a:r>
              <a:rPr lang="en-US" sz="3600" b="1" dirty="0" smtClean="0"/>
              <a:t> &lt;&lt; "the address of x =  " &lt;&lt; </a:t>
            </a:r>
            <a:r>
              <a:rPr lang="en-US" sz="3600" b="1" dirty="0" smtClean="0">
                <a:solidFill>
                  <a:srgbClr val="C00000"/>
                </a:solidFill>
              </a:rPr>
              <a:t>&amp;x</a:t>
            </a:r>
            <a:r>
              <a:rPr lang="en-US" sz="3600" b="1" dirty="0" smtClean="0"/>
              <a:t> &lt;&lt;</a:t>
            </a:r>
            <a:r>
              <a:rPr lang="en-US" sz="3600" b="1" dirty="0" err="1" smtClean="0"/>
              <a:t>endl</a:t>
            </a:r>
            <a:r>
              <a:rPr lang="en-US" sz="3600" b="1" dirty="0" smtClean="0"/>
              <a:t> ;</a:t>
            </a:r>
          </a:p>
          <a:p>
            <a:pPr algn="l" rtl="0">
              <a:buNone/>
            </a:pPr>
            <a:r>
              <a:rPr lang="en-US" sz="3600" b="1" dirty="0" smtClean="0"/>
              <a:t>   </a:t>
            </a:r>
            <a:r>
              <a:rPr lang="en-US" sz="3600" b="1" dirty="0" err="1" smtClean="0"/>
              <a:t>cout</a:t>
            </a:r>
            <a:r>
              <a:rPr lang="en-US" sz="3600" b="1" dirty="0" smtClean="0"/>
              <a:t> &lt;&lt; "the address of y =  " &lt;&lt; </a:t>
            </a:r>
            <a:r>
              <a:rPr lang="en-US" sz="3600" b="1" dirty="0" smtClean="0">
                <a:solidFill>
                  <a:srgbClr val="C00000"/>
                </a:solidFill>
              </a:rPr>
              <a:t>&amp;y</a:t>
            </a:r>
            <a:r>
              <a:rPr lang="en-US" sz="3600" b="1" dirty="0" smtClean="0"/>
              <a:t> &lt;&lt;</a:t>
            </a:r>
            <a:r>
              <a:rPr lang="en-US" sz="3600" b="1" dirty="0" err="1" smtClean="0"/>
              <a:t>endl</a:t>
            </a:r>
            <a:r>
              <a:rPr lang="en-US" sz="3600" b="1" dirty="0" smtClean="0"/>
              <a:t> ;</a:t>
            </a:r>
          </a:p>
          <a:p>
            <a:pPr algn="l" rtl="0">
              <a:buNone/>
            </a:pPr>
            <a:r>
              <a:rPr lang="en-US" sz="3600" b="1" dirty="0" err="1" smtClean="0"/>
              <a:t>getch</a:t>
            </a:r>
            <a:r>
              <a:rPr lang="en-US" sz="3600" b="1" dirty="0" smtClean="0"/>
              <a:t> (); }</a:t>
            </a:r>
            <a:endParaRPr lang="ar-SA" sz="3600" b="1" dirty="0"/>
          </a:p>
        </p:txBody>
      </p:sp>
      <p:pic>
        <p:nvPicPr>
          <p:cNvPr id="2" name="Picture 2"/>
          <p:cNvPicPr>
            <a:picLocks noChangeAspect="1" noChangeArrowheads="1"/>
          </p:cNvPicPr>
          <p:nvPr/>
        </p:nvPicPr>
        <p:blipFill>
          <a:blip r:embed="rId2" cstate="print">
            <a:lum bright="-10000" contrast="30000"/>
          </a:blip>
          <a:srcRect b="14443"/>
          <a:stretch>
            <a:fillRect/>
          </a:stretch>
        </p:blipFill>
        <p:spPr bwMode="auto">
          <a:xfrm>
            <a:off x="1836393" y="0"/>
            <a:ext cx="7307607" cy="256490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altLang="ar-SA" sz="4000" b="1" dirty="0" smtClean="0">
                <a:solidFill>
                  <a:srgbClr val="C00000"/>
                </a:solidFill>
                <a:cs typeface="DecoType Naskh Variants" pitchFamily="2" charset="-78"/>
              </a:rPr>
              <a:t>أهمية استخدام المؤشرات في لغة البرمجة:</a:t>
            </a:r>
            <a:endParaRPr lang="ar-SA" altLang="ar-SA" sz="4000" b="1" dirty="0">
              <a:solidFill>
                <a:srgbClr val="C00000"/>
              </a:solidFill>
              <a:cs typeface="DecoType Naskh Variants" pitchFamily="2" charset="-78"/>
            </a:endParaRPr>
          </a:p>
        </p:txBody>
      </p:sp>
      <p:sp>
        <p:nvSpPr>
          <p:cNvPr id="3" name="عنصر نائب للمحتوى 2"/>
          <p:cNvSpPr>
            <a:spLocks noGrp="1"/>
          </p:cNvSpPr>
          <p:nvPr>
            <p:ph idx="1"/>
          </p:nvPr>
        </p:nvSpPr>
        <p:spPr>
          <a:xfrm>
            <a:off x="205680" y="1412776"/>
            <a:ext cx="8686800" cy="5328592"/>
          </a:xfrm>
        </p:spPr>
        <p:txBody>
          <a:bodyPr>
            <a:normAutofit/>
          </a:bodyPr>
          <a:lstStyle/>
          <a:p>
            <a:pPr algn="just">
              <a:buFont typeface="Wingdings" pitchFamily="2" charset="2"/>
              <a:buChar char="Ø"/>
            </a:pPr>
            <a:r>
              <a:rPr lang="ar-SA" sz="3600" dirty="0" smtClean="0"/>
              <a:t>إدارة الذاكرة بكفاءة عالية.</a:t>
            </a:r>
          </a:p>
          <a:p>
            <a:pPr algn="just">
              <a:buFont typeface="Wingdings" pitchFamily="2" charset="2"/>
              <a:buChar char="Ø"/>
            </a:pPr>
            <a:r>
              <a:rPr lang="ar-SA" sz="3600" dirty="0" smtClean="0"/>
              <a:t>يتم استخدام المؤشرات لتمرير المتغيرات ذات الحجم الكبير بين الدوال.</a:t>
            </a:r>
          </a:p>
          <a:p>
            <a:pPr algn="just">
              <a:buFont typeface="Wingdings" pitchFamily="2" charset="2"/>
              <a:buChar char="Ø"/>
            </a:pPr>
            <a:r>
              <a:rPr lang="ar-SA" sz="3600" dirty="0" smtClean="0"/>
              <a:t>تستخدم المؤشرات لإنشاء متغيرات ديناميكية والتي تمكن المبرمج من إنشاء متغيرات أثناء تشغيل البرنامج عند الحاجة إليها</a:t>
            </a:r>
            <a:endParaRPr lang="ar-SA" sz="3600" dirty="0" smtClean="0">
              <a:latin typeface="Simplified Arabic" pitchFamily="18" charset="-78"/>
              <a:cs typeface="Simplified Arabic" pitchFamily="18" charset="-78"/>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p:txBody>
          <a:bodyPr/>
          <a:lstStyle/>
          <a:p>
            <a:endParaRPr lang="hi-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2406884" y="2514600"/>
            <a:ext cx="4374916" cy="1862048"/>
          </a:xfrm>
          <a:prstGeom prst="rect">
            <a:avLst/>
          </a:prstGeom>
        </p:spPr>
        <p:txBody>
          <a:bodyPr wrap="none">
            <a:spAutoFit/>
            <a:scene3d>
              <a:camera prst="isometricOffAxis1Right"/>
              <a:lightRig rig="soft" dir="tl">
                <a:rot lat="0" lon="0" rev="0"/>
              </a:lightRig>
            </a:scene3d>
            <a:sp3d extrusionH="57150" contourW="25400" prstMaterial="matte">
              <a:bevelT w="25400" h="55880"/>
              <a:contourClr>
                <a:schemeClr val="accent2">
                  <a:tint val="20000"/>
                </a:schemeClr>
              </a:contourClr>
            </a:sp3d>
          </a:bodyPr>
          <a:lstStyle/>
          <a:p>
            <a:r>
              <a:rPr lang="ar-SA" sz="115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Diwani Bent" pitchFamily="2" charset="-78"/>
              </a:rPr>
              <a:t>تم بحمد الله</a:t>
            </a:r>
            <a:endPar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cs typeface="Diwani Bent" pitchFamily="2" charset="-78"/>
            </a:endParaRPr>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810000" y="1891873"/>
            <a:ext cx="1495922" cy="4508927"/>
          </a:xfrm>
          <a:prstGeom prst="rect">
            <a:avLst/>
          </a:prstGeom>
        </p:spPr>
        <p:txBody>
          <a:bodyPr wrap="none">
            <a:spAutoFit/>
          </a:bodyPr>
          <a:lstStyle/>
          <a:p>
            <a:r>
              <a:rPr lang="ar-SA" sz="28700" b="1" dirty="0" smtClean="0">
                <a:solidFill>
                  <a:srgbClr val="C00000"/>
                </a:solidFill>
                <a:effectLst>
                  <a:innerShdw blurRad="63500" dist="50800" dir="13500000">
                    <a:prstClr val="black">
                      <a:alpha val="50000"/>
                    </a:prstClr>
                  </a:innerShdw>
                </a:effectLst>
              </a:rPr>
              <a:t>؟</a:t>
            </a:r>
            <a:endParaRPr lang="en-US" sz="4000"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النداء الذاتي:</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340768"/>
            <a:ext cx="8229600" cy="5184576"/>
          </a:xfrm>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هي أن تعيد الدالة تكرار نفسها أو تستدعي الدالة نفسها مجددا داخل الدالة بنفس اسم الدالة إلى أن يتحقق شرط التوقف للدالة المستدعاة.</a:t>
            </a: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النداء الذاتي:</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340768"/>
            <a:ext cx="8229600" cy="5184576"/>
          </a:xfrm>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ملاحظات:</a:t>
            </a:r>
          </a:p>
          <a:p>
            <a:pPr algn="just">
              <a:buFont typeface="Courier New" pitchFamily="49" charset="0"/>
              <a:buChar char="o"/>
            </a:pPr>
            <a:r>
              <a:rPr lang="ar-SA" sz="3600" dirty="0" smtClean="0">
                <a:latin typeface="Simplified Arabic" pitchFamily="18" charset="-78"/>
                <a:cs typeface="Simplified Arabic" pitchFamily="18" charset="-78"/>
              </a:rPr>
              <a:t>تستدعي الدالة نفسها داخل الدالة بواسطة معاملات مختلفة في كل مرة يتم فيها الاستدعاء.</a:t>
            </a:r>
          </a:p>
          <a:p>
            <a:pPr algn="just">
              <a:buFont typeface="Courier New" pitchFamily="49" charset="0"/>
              <a:buChar char="o"/>
            </a:pPr>
            <a:r>
              <a:rPr lang="ar-SA" sz="3600" dirty="0" smtClean="0">
                <a:latin typeface="Simplified Arabic" pitchFamily="18" charset="-78"/>
                <a:cs typeface="Simplified Arabic" pitchFamily="18" charset="-78"/>
              </a:rPr>
              <a:t>إذا لم يتم وضع شرط التوقف تستدعي الدالة نفسها إلى ما لا نهاية.</a:t>
            </a:r>
          </a:p>
          <a:p>
            <a:pPr algn="just">
              <a:buFont typeface="Courier New" pitchFamily="49" charset="0"/>
              <a:buChar char="o"/>
            </a:pPr>
            <a:r>
              <a:rPr lang="ar-SA" sz="3600" dirty="0" smtClean="0">
                <a:latin typeface="Simplified Arabic" pitchFamily="18" charset="-78"/>
                <a:cs typeface="Simplified Arabic" pitchFamily="18" charset="-78"/>
              </a:rPr>
              <a:t>عند اكتمال آخر استدعاء للدالة يقوم المترجم بإرجاع كل القيم التي نتجت عن الاستدعاء الذاتي وتبدأ بآخر قيمة نتجت حتى أول قيمة.</a:t>
            </a: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مثال :</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340768"/>
            <a:ext cx="8229600" cy="5184576"/>
          </a:xfrm>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أكتب برنامج لإيجاد مضروب أي عدد صحيح باستخدام </a:t>
            </a:r>
            <a:r>
              <a:rPr lang="ar-SA" sz="3200" dirty="0" smtClean="0">
                <a:latin typeface="Simplified Arabic" pitchFamily="18" charset="-78"/>
                <a:cs typeface="Simplified Arabic" pitchFamily="18" charset="-78"/>
              </a:rPr>
              <a:t>النداء الذاتي.</a:t>
            </a: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Autofit/>
          </a:bodyPr>
          <a:lstStyle/>
          <a:p>
            <a:pPr algn="l" rtl="0">
              <a:buNone/>
            </a:pPr>
            <a:r>
              <a:rPr lang="en-US" sz="3600" b="1" dirty="0" smtClean="0"/>
              <a:t>#include&lt;</a:t>
            </a:r>
            <a:r>
              <a:rPr lang="en-US" sz="3600" b="1" dirty="0" err="1" smtClean="0"/>
              <a:t>iostream.h</a:t>
            </a:r>
            <a:r>
              <a:rPr lang="en-US" sz="3600" b="1" dirty="0" smtClean="0"/>
              <a:t>&gt;</a:t>
            </a:r>
            <a:endParaRPr lang="en-US" sz="3600" dirty="0" smtClean="0"/>
          </a:p>
          <a:p>
            <a:pPr algn="l" rtl="0">
              <a:buNone/>
            </a:pPr>
            <a:r>
              <a:rPr lang="en-US" sz="3600" b="1" dirty="0" smtClean="0"/>
              <a:t>#include&lt;</a:t>
            </a:r>
            <a:r>
              <a:rPr lang="en-US" sz="3600" b="1" dirty="0" err="1" smtClean="0"/>
              <a:t>conio.h</a:t>
            </a:r>
            <a:r>
              <a:rPr lang="en-US" sz="3600" b="1" dirty="0" smtClean="0"/>
              <a:t>&gt;</a:t>
            </a:r>
            <a:r>
              <a:rPr lang="en-US" sz="3600" dirty="0" smtClean="0"/>
              <a:t/>
            </a:r>
            <a:br>
              <a:rPr lang="en-US" sz="3600" dirty="0" smtClean="0"/>
            </a:br>
            <a:r>
              <a:rPr lang="en-US" sz="3600" b="1" dirty="0" err="1" smtClean="0"/>
              <a:t>int</a:t>
            </a:r>
            <a:r>
              <a:rPr lang="en-US" sz="3600" b="1" dirty="0" smtClean="0"/>
              <a:t>  fact (</a:t>
            </a:r>
            <a:r>
              <a:rPr lang="en-US" sz="3600" b="1" dirty="0" err="1" smtClean="0"/>
              <a:t>int</a:t>
            </a:r>
            <a:r>
              <a:rPr lang="en-US" sz="3600" b="1" dirty="0" smtClean="0"/>
              <a:t>  n) {</a:t>
            </a:r>
          </a:p>
          <a:p>
            <a:pPr algn="l" rtl="0">
              <a:buNone/>
            </a:pPr>
            <a:r>
              <a:rPr lang="en-US" sz="3600" b="1" dirty="0" smtClean="0"/>
              <a:t>    if (n &lt;=1)</a:t>
            </a:r>
          </a:p>
          <a:p>
            <a:pPr algn="l" rtl="0">
              <a:buNone/>
            </a:pPr>
            <a:r>
              <a:rPr lang="en-US" sz="3600" b="1" dirty="0" smtClean="0"/>
              <a:t>         return 1;</a:t>
            </a:r>
          </a:p>
          <a:p>
            <a:pPr algn="l" rtl="0">
              <a:buNone/>
            </a:pPr>
            <a:r>
              <a:rPr lang="en-US" sz="3600" b="1" dirty="0" smtClean="0"/>
              <a:t>    else</a:t>
            </a:r>
          </a:p>
          <a:p>
            <a:pPr algn="l" rtl="0">
              <a:buNone/>
            </a:pPr>
            <a:r>
              <a:rPr lang="en-US" sz="3600" b="1" dirty="0" smtClean="0"/>
              <a:t>         return ( n * fact (n-1));</a:t>
            </a:r>
          </a:p>
          <a:p>
            <a:pPr algn="l" rtl="0">
              <a:buNone/>
            </a:pPr>
            <a:r>
              <a:rPr lang="en-US" sz="3600" b="1" dirty="0" smtClean="0"/>
              <a:t>  }</a:t>
            </a:r>
          </a:p>
          <a:p>
            <a:pPr algn="l" rtl="0">
              <a:buNone/>
            </a:pPr>
            <a:endParaRPr lang="ar-SA" sz="3600"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Autofit/>
          </a:bodyPr>
          <a:lstStyle/>
          <a:p>
            <a:pPr algn="l" rtl="0">
              <a:buNone/>
            </a:pPr>
            <a:r>
              <a:rPr lang="en-US" sz="3600" b="1" dirty="0" smtClean="0"/>
              <a:t>void main()</a:t>
            </a:r>
            <a:r>
              <a:rPr lang="en-US" sz="3600" dirty="0" smtClean="0"/>
              <a:t/>
            </a:r>
            <a:br>
              <a:rPr lang="en-US" sz="3600" dirty="0" smtClean="0"/>
            </a:br>
            <a:r>
              <a:rPr lang="en-US" sz="3600" b="1" dirty="0" smtClean="0"/>
              <a:t>{</a:t>
            </a:r>
            <a:r>
              <a:rPr lang="en-US" sz="3600" dirty="0" smtClean="0"/>
              <a:t/>
            </a:r>
            <a:br>
              <a:rPr lang="en-US" sz="3600" dirty="0" smtClean="0"/>
            </a:br>
            <a:r>
              <a:rPr lang="en-US" sz="3600" b="1" dirty="0" err="1" smtClean="0"/>
              <a:t>int</a:t>
            </a:r>
            <a:r>
              <a:rPr lang="en-US" sz="3600" b="1" dirty="0" smtClean="0"/>
              <a:t> N;</a:t>
            </a:r>
            <a:r>
              <a:rPr lang="en-US" sz="3600" dirty="0" smtClean="0"/>
              <a:t/>
            </a:r>
            <a:br>
              <a:rPr lang="en-US" sz="3600" dirty="0" smtClean="0"/>
            </a:br>
            <a:r>
              <a:rPr lang="en-US" sz="3600" b="1" dirty="0" err="1" smtClean="0"/>
              <a:t>cout</a:t>
            </a:r>
            <a:r>
              <a:rPr lang="en-US" sz="3600" b="1" dirty="0" smtClean="0"/>
              <a:t>&lt;&lt;"Enter the value of N : ";</a:t>
            </a:r>
            <a:r>
              <a:rPr lang="en-US" sz="3600" dirty="0" smtClean="0"/>
              <a:t/>
            </a:r>
            <a:br>
              <a:rPr lang="en-US" sz="3600" dirty="0" smtClean="0"/>
            </a:br>
            <a:r>
              <a:rPr lang="en-US" sz="3600" b="1" dirty="0" err="1" smtClean="0"/>
              <a:t>cin</a:t>
            </a:r>
            <a:r>
              <a:rPr lang="en-US" sz="3600" b="1" dirty="0" smtClean="0"/>
              <a:t>&gt;&gt;N;</a:t>
            </a:r>
            <a:r>
              <a:rPr lang="en-US" sz="3600" dirty="0" smtClean="0"/>
              <a:t/>
            </a:r>
            <a:br>
              <a:rPr lang="en-US" sz="3600" dirty="0" smtClean="0"/>
            </a:br>
            <a:r>
              <a:rPr lang="en-US" sz="3600" b="1" dirty="0" err="1" smtClean="0"/>
              <a:t>cout</a:t>
            </a:r>
            <a:r>
              <a:rPr lang="en-US" sz="3600" b="1" dirty="0" smtClean="0"/>
              <a:t>&lt;&lt;"Factorial of "&lt;&lt;N&lt;&lt;"="&lt;&lt;fact(N);</a:t>
            </a:r>
            <a:r>
              <a:rPr lang="en-US" sz="3600" dirty="0" smtClean="0"/>
              <a:t/>
            </a:r>
            <a:br>
              <a:rPr lang="en-US" sz="3600" dirty="0" smtClean="0"/>
            </a:br>
            <a:r>
              <a:rPr lang="en-US" sz="3600" b="1" dirty="0" err="1" smtClean="0"/>
              <a:t>getch</a:t>
            </a:r>
            <a:r>
              <a:rPr lang="en-US" sz="3600" b="1" dirty="0" smtClean="0"/>
              <a:t>();</a:t>
            </a:r>
            <a:r>
              <a:rPr lang="en-US" sz="3600" dirty="0" smtClean="0"/>
              <a:t/>
            </a:r>
            <a:br>
              <a:rPr lang="en-US" sz="3600" dirty="0" smtClean="0"/>
            </a:br>
            <a:r>
              <a:rPr lang="en-US" sz="3600" b="1" dirty="0" smtClean="0"/>
              <a:t>}</a:t>
            </a:r>
            <a:endParaRPr lang="ar-SA" sz="3600"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ar-SA" b="1" dirty="0" smtClean="0">
                <a:solidFill>
                  <a:srgbClr val="C00000"/>
                </a:solidFill>
                <a:cs typeface="DecoType Naskh Variants" pitchFamily="2" charset="-78"/>
              </a:rPr>
              <a:t>المشروع:</a:t>
            </a:r>
            <a:endParaRPr lang="en-US" sz="4000" b="1" dirty="0">
              <a:solidFill>
                <a:srgbClr val="C00000"/>
              </a:solidFill>
              <a:cs typeface="DecoType Naskh Variants" pitchFamily="2" charset="-78"/>
            </a:endParaRPr>
          </a:p>
        </p:txBody>
      </p:sp>
      <p:sp>
        <p:nvSpPr>
          <p:cNvPr id="3" name="Content Placeholder 2"/>
          <p:cNvSpPr>
            <a:spLocks noGrp="1"/>
          </p:cNvSpPr>
          <p:nvPr>
            <p:ph idx="1"/>
          </p:nvPr>
        </p:nvSpPr>
        <p:spPr>
          <a:xfrm>
            <a:off x="457200" y="1340768"/>
            <a:ext cx="8229600" cy="5184576"/>
          </a:xfrm>
        </p:spPr>
        <p:txBody>
          <a:bodyPr>
            <a:noAutofit/>
          </a:bodyPr>
          <a:lstStyle/>
          <a:p>
            <a:pPr algn="just">
              <a:buFont typeface="Wingdings" pitchFamily="2" charset="2"/>
              <a:buChar char="Ø"/>
            </a:pPr>
            <a:r>
              <a:rPr lang="ar-SA" sz="3600" dirty="0" smtClean="0">
                <a:latin typeface="Simplified Arabic" pitchFamily="18" charset="-78"/>
                <a:cs typeface="Simplified Arabic" pitchFamily="18" charset="-78"/>
              </a:rPr>
              <a:t>أعد كتابة البرنامج السابق باستخدام الدوال العادية.</a:t>
            </a:r>
            <a:endParaRPr lang="ar-SA" sz="3200" dirty="0" smtClean="0">
              <a:latin typeface="Simplified Arabic" pitchFamily="18" charset="-78"/>
              <a:cs typeface="Simplified Arabic" pitchFamily="18" charset="-78"/>
            </a:endParaRPr>
          </a:p>
        </p:txBody>
      </p:sp>
    </p:spTree>
    <p:extLst>
      <p:ext uri="{BB962C8B-B14F-4D97-AF65-F5344CB8AC3E}">
        <p14:creationId xmlns="" xmlns:p14="http://schemas.microsoft.com/office/powerpoint/2010/main" val="801688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pic>
        <p:nvPicPr>
          <p:cNvPr id="4" name="Picture 2" descr="C:\Users\Public\Music\Sample Music\Capture12.PNG"/>
          <p:cNvPicPr>
            <a:picLocks noGrp="1" noChangeAspect="1" noChangeArrowheads="1"/>
          </p:cNvPicPr>
          <p:nvPr>
            <p:ph idx="1"/>
          </p:nvPr>
        </p:nvPicPr>
        <p:blipFill>
          <a:blip r:embed="rId2"/>
          <a:srcRect/>
          <a:stretch>
            <a:fillRect/>
          </a:stretch>
        </p:blipFill>
        <p:spPr bwMode="auto">
          <a:xfrm>
            <a:off x="428596" y="214290"/>
            <a:ext cx="8501122" cy="6357981"/>
          </a:xfrm>
          <a:prstGeom prst="rect">
            <a:avLst/>
          </a:prstGeom>
          <a:noFill/>
        </p:spPr>
      </p:pic>
    </p:spTree>
  </p:cSld>
  <p:clrMapOvr>
    <a:masterClrMapping/>
  </p:clrMapOvr>
</p:sld>
</file>

<file path=ppt/theme/theme1.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19652</TotalTime>
  <Words>971</Words>
  <Application>Microsoft Office PowerPoint</Application>
  <PresentationFormat>On-screen Show (4:3)</PresentationFormat>
  <Paragraphs>90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سمة Office</vt:lpstr>
      <vt:lpstr>Slide 1</vt:lpstr>
      <vt:lpstr>عناصر المحاضرة:</vt:lpstr>
      <vt:lpstr>النداء الذاتي:</vt:lpstr>
      <vt:lpstr>النداء الذاتي:</vt:lpstr>
      <vt:lpstr>مثال :</vt:lpstr>
      <vt:lpstr>Slide 6</vt:lpstr>
      <vt:lpstr>Slide 7</vt:lpstr>
      <vt:lpstr>المشروع:</vt:lpstr>
      <vt:lpstr>Slide 9</vt:lpstr>
      <vt:lpstr>المؤشرات:</vt:lpstr>
      <vt:lpstr>المؤشرات:</vt:lpstr>
      <vt:lpstr>Slide 12</vt:lpstr>
      <vt:lpstr>المؤشرات:</vt:lpstr>
      <vt:lpstr>المؤشرات:</vt:lpstr>
      <vt:lpstr>الإعلان عن  المؤشرات:</vt:lpstr>
      <vt:lpstr>المؤشرات:</vt:lpstr>
      <vt:lpstr>المؤشرات:</vt:lpstr>
      <vt:lpstr>شكل يوضح عنوان المؤشر</vt:lpstr>
      <vt:lpstr>عوامل المؤشرات:</vt:lpstr>
      <vt:lpstr>عوامل المؤشرات:</vt:lpstr>
      <vt:lpstr>عوامل المؤشرات:</vt:lpstr>
      <vt:lpstr>عوامل المؤشرات:</vt:lpstr>
      <vt:lpstr>مثال:</vt:lpstr>
      <vt:lpstr>Slide 24</vt:lpstr>
      <vt:lpstr>أهمية استخدام المؤشرات في لغة البرمجة:</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الشريحة 1</dc:title>
  <dc:creator>DONGOLAS</dc:creator>
  <cp:lastModifiedBy>MRT</cp:lastModifiedBy>
  <cp:revision>263</cp:revision>
  <dcterms:created xsi:type="dcterms:W3CDTF">2022-09-05T13:05:39Z</dcterms:created>
  <dcterms:modified xsi:type="dcterms:W3CDTF">2025-02-09T06:27:32Z</dcterms:modified>
</cp:coreProperties>
</file>