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2"/>
  </p:notesMasterIdLst>
  <p:handoutMasterIdLst>
    <p:handoutMasterId r:id="rId23"/>
  </p:handoutMasterIdLst>
  <p:sldIdLst>
    <p:sldId id="270" r:id="rId2"/>
    <p:sldId id="271" r:id="rId3"/>
    <p:sldId id="272" r:id="rId4"/>
    <p:sldId id="285" r:id="rId5"/>
    <p:sldId id="286" r:id="rId6"/>
    <p:sldId id="287" r:id="rId7"/>
    <p:sldId id="288" r:id="rId8"/>
    <p:sldId id="289" r:id="rId9"/>
    <p:sldId id="290" r:id="rId10"/>
    <p:sldId id="291" r:id="rId11"/>
    <p:sldId id="292" r:id="rId12"/>
    <p:sldId id="293" r:id="rId13"/>
    <p:sldId id="294" r:id="rId14"/>
    <p:sldId id="295" r:id="rId15"/>
    <p:sldId id="298" r:id="rId16"/>
    <p:sldId id="299" r:id="rId17"/>
    <p:sldId id="300" r:id="rId18"/>
    <p:sldId id="301" r:id="rId19"/>
    <p:sldId id="302" r:id="rId20"/>
    <p:sldId id="296" r:id="rId21"/>
  </p:sldIdLst>
  <p:sldSz cx="12192000" cy="6858000"/>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8904"/>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sz="quarter" idx="1"/>
          </p:nvPr>
        </p:nvSpPr>
        <p:spPr>
          <a:xfrm>
            <a:off x="3990721" y="0"/>
            <a:ext cx="3052974" cy="468904"/>
          </a:xfrm>
          <a:prstGeom prst="rect">
            <a:avLst/>
          </a:prstGeom>
        </p:spPr>
        <p:txBody>
          <a:bodyPr vert="horz" lIns="93662" tIns="46831" rIns="93662" bIns="46831" rtlCol="0"/>
          <a:lstStyle>
            <a:lvl1pPr algn="r">
              <a:defRPr sz="1200"/>
            </a:lvl1pPr>
          </a:lstStyle>
          <a:p>
            <a:fld id="{F2824E2C-52B6-43F5-B357-888C14D046A6}" type="datetimeFigureOut">
              <a:rPr lang="en-US" smtClean="0"/>
              <a:t>28-Nov-21</a:t>
            </a:fld>
            <a:endParaRPr lang="en-US"/>
          </a:p>
        </p:txBody>
      </p:sp>
      <p:sp>
        <p:nvSpPr>
          <p:cNvPr id="4" name="Footer Placeholder 3"/>
          <p:cNvSpPr>
            <a:spLocks noGrp="1"/>
          </p:cNvSpPr>
          <p:nvPr>
            <p:ph type="ftr" sz="quarter" idx="2"/>
          </p:nvPr>
        </p:nvSpPr>
        <p:spPr>
          <a:xfrm>
            <a:off x="0" y="8876711"/>
            <a:ext cx="3052974" cy="468903"/>
          </a:xfrm>
          <a:prstGeom prst="rect">
            <a:avLst/>
          </a:prstGeom>
        </p:spPr>
        <p:txBody>
          <a:bodyPr vert="horz" lIns="93662" tIns="46831" rIns="93662" bIns="46831" rtlCol="0" anchor="b"/>
          <a:lstStyle>
            <a:lvl1pPr algn="l">
              <a:defRPr sz="1200"/>
            </a:lvl1pPr>
          </a:lstStyle>
          <a:p>
            <a:endParaRPr lang="en-US"/>
          </a:p>
        </p:txBody>
      </p:sp>
      <p:sp>
        <p:nvSpPr>
          <p:cNvPr id="5" name="Slide Number Placeholder 4"/>
          <p:cNvSpPr>
            <a:spLocks noGrp="1"/>
          </p:cNvSpPr>
          <p:nvPr>
            <p:ph type="sldNum" sz="quarter" idx="3"/>
          </p:nvPr>
        </p:nvSpPr>
        <p:spPr>
          <a:xfrm>
            <a:off x="3990721" y="8876711"/>
            <a:ext cx="3052974" cy="468903"/>
          </a:xfrm>
          <a:prstGeom prst="rect">
            <a:avLst/>
          </a:prstGeom>
        </p:spPr>
        <p:txBody>
          <a:bodyPr vert="horz" lIns="93662" tIns="46831" rIns="93662" bIns="46831" rtlCol="0" anchor="b"/>
          <a:lstStyle>
            <a:lvl1pPr algn="r">
              <a:defRPr sz="1200"/>
            </a:lvl1pPr>
          </a:lstStyle>
          <a:p>
            <a:fld id="{4BCACC4F-041C-406E-8D4F-0E78EA26F79B}" type="slidenum">
              <a:rPr lang="en-US" smtClean="0"/>
              <a:t>‹#›</a:t>
            </a:fld>
            <a:endParaRPr lang="en-US"/>
          </a:p>
        </p:txBody>
      </p:sp>
    </p:spTree>
    <p:extLst>
      <p:ext uri="{BB962C8B-B14F-4D97-AF65-F5344CB8AC3E}">
        <p14:creationId xmlns:p14="http://schemas.microsoft.com/office/powerpoint/2010/main" val="915672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763" cy="468313"/>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990975" y="0"/>
            <a:ext cx="3052763" cy="468313"/>
          </a:xfrm>
          <a:prstGeom prst="rect">
            <a:avLst/>
          </a:prstGeom>
        </p:spPr>
        <p:txBody>
          <a:bodyPr vert="horz" lIns="91440" tIns="45720" rIns="91440" bIns="45720" rtlCol="0"/>
          <a:lstStyle>
            <a:lvl1pPr algn="l">
              <a:defRPr sz="1200"/>
            </a:lvl1pPr>
          </a:lstStyle>
          <a:p>
            <a:fld id="{4840449E-7180-4FEA-8474-273900E403E5}" type="datetimeFigureOut">
              <a:rPr lang="ar-SA" smtClean="0"/>
              <a:t>23/04/1443</a:t>
            </a:fld>
            <a:endParaRPr lang="ar-SA"/>
          </a:p>
        </p:txBody>
      </p:sp>
      <p:sp>
        <p:nvSpPr>
          <p:cNvPr id="4" name="Slide Image Placeholder 3"/>
          <p:cNvSpPr>
            <a:spLocks noGrp="1" noRot="1" noChangeAspect="1"/>
          </p:cNvSpPr>
          <p:nvPr>
            <p:ph type="sldImg" idx="2"/>
          </p:nvPr>
        </p:nvSpPr>
        <p:spPr>
          <a:xfrm>
            <a:off x="719138" y="1168400"/>
            <a:ext cx="5607050" cy="3154363"/>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704850" y="4497388"/>
            <a:ext cx="5635625" cy="3679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877300"/>
            <a:ext cx="3052763" cy="468313"/>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990975" y="8877300"/>
            <a:ext cx="3052763" cy="468313"/>
          </a:xfrm>
          <a:prstGeom prst="rect">
            <a:avLst/>
          </a:prstGeom>
        </p:spPr>
        <p:txBody>
          <a:bodyPr vert="horz" lIns="91440" tIns="45720" rIns="91440" bIns="45720" rtlCol="0" anchor="b"/>
          <a:lstStyle>
            <a:lvl1pPr algn="l">
              <a:defRPr sz="1200"/>
            </a:lvl1pPr>
          </a:lstStyle>
          <a:p>
            <a:fld id="{DED2EC9E-D0C4-447B-A596-3A3FBB980A76}" type="slidenum">
              <a:rPr lang="ar-SA" smtClean="0"/>
              <a:t>‹#›</a:t>
            </a:fld>
            <a:endParaRPr lang="ar-SA"/>
          </a:p>
        </p:txBody>
      </p:sp>
    </p:spTree>
    <p:extLst>
      <p:ext uri="{BB962C8B-B14F-4D97-AF65-F5344CB8AC3E}">
        <p14:creationId xmlns:p14="http://schemas.microsoft.com/office/powerpoint/2010/main" val="181617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DED2EC9E-D0C4-447B-A596-3A3FBB980A76}" type="slidenum">
              <a:rPr lang="ar-SA" smtClean="0"/>
              <a:t>7</a:t>
            </a:fld>
            <a:endParaRPr lang="ar-SA"/>
          </a:p>
        </p:txBody>
      </p:sp>
    </p:spTree>
    <p:extLst>
      <p:ext uri="{BB962C8B-B14F-4D97-AF65-F5344CB8AC3E}">
        <p14:creationId xmlns:p14="http://schemas.microsoft.com/office/powerpoint/2010/main" val="132652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56A10F-E258-4FFF-A164-9FC390D15C26}" type="datetimeFigureOut">
              <a:rPr lang="en-US" smtClean="0"/>
              <a:t>28-Nov-21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8890-5831-44A7-8793-BF649B69CF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94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A10F-E258-4FFF-A164-9FC390D15C26}" type="datetimeFigureOut">
              <a:rPr lang="en-US" smtClean="0"/>
              <a:t>28-Nov-21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327627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A10F-E258-4FFF-A164-9FC390D15C26}" type="datetimeFigureOut">
              <a:rPr lang="en-US" smtClean="0"/>
              <a:t>28-Nov-21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8890-5831-44A7-8793-BF649B69CF0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64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6A10F-E258-4FFF-A164-9FC390D15C26}" type="datetimeFigureOut">
              <a:rPr lang="en-US" smtClean="0"/>
              <a:t>28-Nov-21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138208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56A10F-E258-4FFF-A164-9FC390D15C26}" type="datetimeFigureOut">
              <a:rPr lang="en-US" smtClean="0"/>
              <a:t>28-Nov-21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98890-5831-44A7-8793-BF649B69CF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07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6A10F-E258-4FFF-A164-9FC390D15C26}" type="datetimeFigureOut">
              <a:rPr lang="en-US" smtClean="0"/>
              <a:t>28-Nov-21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393455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6A10F-E258-4FFF-A164-9FC390D15C26}" type="datetimeFigureOut">
              <a:rPr lang="en-US" smtClean="0"/>
              <a:t>28-Nov-21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21923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6A10F-E258-4FFF-A164-9FC390D15C26}" type="datetimeFigureOut">
              <a:rPr lang="en-US" smtClean="0"/>
              <a:t>28-Nov-21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306540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6A10F-E258-4FFF-A164-9FC390D15C26}" type="datetimeFigureOut">
              <a:rPr lang="en-US" smtClean="0"/>
              <a:t>28-Nov-21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6943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56A10F-E258-4FFF-A164-9FC390D15C26}" type="datetimeFigureOut">
              <a:rPr lang="en-US" smtClean="0"/>
              <a:t>28-Nov-21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8890-5831-44A7-8793-BF649B69CF06}" type="slidenum">
              <a:rPr lang="en-US" smtClean="0"/>
              <a:t>‹#›</a:t>
            </a:fld>
            <a:endParaRPr lang="en-US"/>
          </a:p>
        </p:txBody>
      </p:sp>
    </p:spTree>
    <p:extLst>
      <p:ext uri="{BB962C8B-B14F-4D97-AF65-F5344CB8AC3E}">
        <p14:creationId xmlns:p14="http://schemas.microsoft.com/office/powerpoint/2010/main" val="320413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56A10F-E258-4FFF-A164-9FC390D15C26}" type="datetimeFigureOut">
              <a:rPr lang="en-US" smtClean="0"/>
              <a:t>28-Nov-21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98890-5831-44A7-8793-BF649B69CF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2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56A10F-E258-4FFF-A164-9FC390D15C26}" type="datetimeFigureOut">
              <a:rPr lang="en-US" smtClean="0"/>
              <a:t>28-Nov-21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B98890-5831-44A7-8793-BF649B69CF0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4223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3F3AE3B-2F32-47ED-8022-CF171A76CF7E}"/>
              </a:ext>
            </a:extLst>
          </p:cNvPr>
          <p:cNvSpPr/>
          <p:nvPr/>
        </p:nvSpPr>
        <p:spPr>
          <a:xfrm>
            <a:off x="-667657" y="-189119"/>
            <a:ext cx="9908442" cy="7047119"/>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4" name="Diamond 3">
            <a:extLst>
              <a:ext uri="{FF2B5EF4-FFF2-40B4-BE49-F238E27FC236}">
                <a16:creationId xmlns:a16="http://schemas.microsoft.com/office/drawing/2014/main" id="{63C9E801-58FA-43B2-9AD5-195FF8A173D9}"/>
              </a:ext>
            </a:extLst>
          </p:cNvPr>
          <p:cNvSpPr/>
          <p:nvPr/>
        </p:nvSpPr>
        <p:spPr>
          <a:xfrm>
            <a:off x="8937059" y="2869809"/>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5" name="Diamond 4">
            <a:extLst>
              <a:ext uri="{FF2B5EF4-FFF2-40B4-BE49-F238E27FC236}">
                <a16:creationId xmlns:a16="http://schemas.microsoft.com/office/drawing/2014/main" id="{B7F5DB1D-6709-458A-8E7F-E78066B3A119}"/>
              </a:ext>
            </a:extLst>
          </p:cNvPr>
          <p:cNvSpPr/>
          <p:nvPr/>
        </p:nvSpPr>
        <p:spPr>
          <a:xfrm>
            <a:off x="7663933" y="-213360"/>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a16="http://schemas.microsoft.com/office/drawing/2014/main" id="{469F528A-7E40-4422-A142-C81E3054CFD2}"/>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631830" y="1674564"/>
            <a:ext cx="3750137" cy="3508871"/>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solidFill>
            <a:srgbClr val="5B92FF"/>
          </a:solidFill>
          <a:ln w="76200">
            <a:solidFill>
              <a:srgbClr val="5B92FF"/>
            </a:solidFill>
          </a:ln>
          <a:effectLst>
            <a:glow rad="63500">
              <a:schemeClr val="accent1">
                <a:satMod val="175000"/>
                <a:alpha val="40000"/>
              </a:schemeClr>
            </a:glow>
            <a:outerShdw blurRad="76200" dist="25400" dir="13800000" sx="102000" sy="102000" rotWithShape="0">
              <a:schemeClr val="tx1">
                <a:alpha val="43000"/>
              </a:scheme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pic>
        <p:nvPicPr>
          <p:cNvPr id="11" name="Picture 10">
            <a:extLst>
              <a:ext uri="{FF2B5EF4-FFF2-40B4-BE49-F238E27FC236}">
                <a16:creationId xmlns:a16="http://schemas.microsoft.com/office/drawing/2014/main" id="{7E2D6C1D-6130-4865-9DE6-DD5397751AD8}"/>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837531" y="1885075"/>
            <a:ext cx="3315211" cy="3101926"/>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ln w="76200">
            <a:solidFill>
              <a:srgbClr val="5B92FF"/>
            </a:solidFill>
          </a:ln>
          <a:effectLst>
            <a:glow rad="635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sp>
        <p:nvSpPr>
          <p:cNvPr id="13" name="TextBox 12">
            <a:extLst>
              <a:ext uri="{FF2B5EF4-FFF2-40B4-BE49-F238E27FC236}">
                <a16:creationId xmlns:a16="http://schemas.microsoft.com/office/drawing/2014/main" id="{12BA6366-E2D1-42B2-B6CC-59FFD296D2AF}"/>
              </a:ext>
            </a:extLst>
          </p:cNvPr>
          <p:cNvSpPr txBox="1"/>
          <p:nvPr/>
        </p:nvSpPr>
        <p:spPr>
          <a:xfrm>
            <a:off x="935982" y="863059"/>
            <a:ext cx="6621762" cy="3038781"/>
          </a:xfrm>
          <a:prstGeom prst="rect">
            <a:avLst/>
          </a:prstGeom>
          <a:noFill/>
        </p:spPr>
        <p:txBody>
          <a:bodyPr wrap="square" rtlCol="1">
            <a:spAutoFit/>
          </a:bodyPr>
          <a:lstStyle/>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جامعة دنقلا</a:t>
            </a:r>
            <a:endParaRPr lang="en-US" sz="2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كلية علوم الحاسوب والتنمية البشرية</a:t>
            </a:r>
          </a:p>
          <a:p>
            <a:pPr algn="ctr">
              <a:lnSpc>
                <a:spcPct val="150000"/>
              </a:lnSpc>
            </a:pPr>
            <a:r>
              <a:rPr lang="ar-SA" sz="4000" b="1" dirty="0">
                <a:solidFill>
                  <a:srgbClr val="002060"/>
                </a:solidFill>
                <a:effectLst>
                  <a:outerShdw blurRad="38100" dist="38100" dir="2700000" algn="tl">
                    <a:srgbClr val="000000">
                      <a:alpha val="43137"/>
                    </a:srgbClr>
                  </a:outerShdw>
                </a:effectLst>
              </a:rPr>
              <a:t>       أساليب البرمجة |||</a:t>
            </a:r>
          </a:p>
          <a:p>
            <a:pPr algn="ctr"/>
            <a:r>
              <a:rPr lang="en-US" sz="3200" b="1" dirty="0">
                <a:solidFill>
                  <a:srgbClr val="002060"/>
                </a:solidFill>
              </a:rPr>
              <a:t>Programming Methods (3)</a:t>
            </a:r>
            <a:endParaRPr lang="en-US" sz="6000" b="1" dirty="0">
              <a:solidFill>
                <a:srgbClr val="002060"/>
              </a:solidFill>
              <a:effectLst>
                <a:outerShdw blurRad="38100" dist="38100" dir="2700000" algn="tl">
                  <a:srgbClr val="000000">
                    <a:alpha val="43137"/>
                  </a:srgbClr>
                </a:outerShdw>
              </a:effectLst>
            </a:endParaRPr>
          </a:p>
        </p:txBody>
      </p:sp>
      <p:sp>
        <p:nvSpPr>
          <p:cNvPr id="14" name="Diamond 13">
            <a:extLst>
              <a:ext uri="{FF2B5EF4-FFF2-40B4-BE49-F238E27FC236}">
                <a16:creationId xmlns:a16="http://schemas.microsoft.com/office/drawing/2014/main" id="{88E8847F-4DEE-4D69-BD9C-CD6C998D932A}"/>
              </a:ext>
            </a:extLst>
          </p:cNvPr>
          <p:cNvSpPr/>
          <p:nvPr/>
        </p:nvSpPr>
        <p:spPr>
          <a:xfrm>
            <a:off x="10245385" y="1954124"/>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Diamond 14">
            <a:extLst>
              <a:ext uri="{FF2B5EF4-FFF2-40B4-BE49-F238E27FC236}">
                <a16:creationId xmlns:a16="http://schemas.microsoft.com/office/drawing/2014/main" id="{C6FD2D44-4A91-4A84-A785-088CC8D3F73E}"/>
              </a:ext>
            </a:extLst>
          </p:cNvPr>
          <p:cNvSpPr/>
          <p:nvPr/>
        </p:nvSpPr>
        <p:spPr>
          <a:xfrm>
            <a:off x="10218392" y="574938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TextBox 16">
            <a:extLst>
              <a:ext uri="{FF2B5EF4-FFF2-40B4-BE49-F238E27FC236}">
                <a16:creationId xmlns:a16="http://schemas.microsoft.com/office/drawing/2014/main" id="{E7F5742C-219F-4135-B479-A0BFD75B441A}"/>
              </a:ext>
            </a:extLst>
          </p:cNvPr>
          <p:cNvSpPr txBox="1"/>
          <p:nvPr/>
        </p:nvSpPr>
        <p:spPr>
          <a:xfrm>
            <a:off x="2330924" y="4539827"/>
            <a:ext cx="3315212" cy="584775"/>
          </a:xfrm>
          <a:prstGeom prst="rect">
            <a:avLst/>
          </a:prstGeom>
          <a:noFill/>
        </p:spPr>
        <p:txBody>
          <a:bodyPr wrap="square" rtlCol="1">
            <a:spAutoFit/>
          </a:bodyPr>
          <a:lstStyle/>
          <a:p>
            <a:pPr algn="just" rtl="1"/>
            <a:r>
              <a:rPr lang="ar-SA" sz="3200" b="1" dirty="0">
                <a:effectLst>
                  <a:outerShdw blurRad="38100" dist="38100" dir="2700000" algn="tl">
                    <a:srgbClr val="000000">
                      <a:alpha val="43137"/>
                    </a:srgbClr>
                  </a:outerShdw>
                </a:effectLst>
              </a:rPr>
              <a:t>مقدمة عن لغة بايثون</a:t>
            </a:r>
          </a:p>
        </p:txBody>
      </p:sp>
      <p:sp>
        <p:nvSpPr>
          <p:cNvPr id="18" name="TextBox 17">
            <a:extLst>
              <a:ext uri="{FF2B5EF4-FFF2-40B4-BE49-F238E27FC236}">
                <a16:creationId xmlns:a16="http://schemas.microsoft.com/office/drawing/2014/main" id="{6F7C7050-EFA4-4C24-A16B-8174EF387FA3}"/>
              </a:ext>
            </a:extLst>
          </p:cNvPr>
          <p:cNvSpPr txBox="1"/>
          <p:nvPr/>
        </p:nvSpPr>
        <p:spPr>
          <a:xfrm>
            <a:off x="782476" y="5230589"/>
            <a:ext cx="4239083" cy="523220"/>
          </a:xfrm>
          <a:prstGeom prst="rect">
            <a:avLst/>
          </a:prstGeom>
          <a:noFill/>
        </p:spPr>
        <p:txBody>
          <a:bodyPr wrap="square" rtlCol="1">
            <a:spAutoFit/>
          </a:bodyPr>
          <a:lstStyle/>
          <a:p>
            <a:pPr algn="just" rtl="1"/>
            <a:r>
              <a:rPr lang="ar-SA" sz="2800" dirty="0"/>
              <a:t>أ. لينا الأمين</a:t>
            </a:r>
          </a:p>
        </p:txBody>
      </p:sp>
      <p:sp>
        <p:nvSpPr>
          <p:cNvPr id="19" name="Oval 18" descr="icon new">
            <a:extLst>
              <a:ext uri="{FF2B5EF4-FFF2-40B4-BE49-F238E27FC236}">
                <a16:creationId xmlns:a16="http://schemas.microsoft.com/office/drawing/2014/main" id="{04E883CF-90E5-472D-AABC-BE82054C2E56}"/>
              </a:ext>
            </a:extLst>
          </p:cNvPr>
          <p:cNvSpPr>
            <a:spLocks noChangeArrowheads="1"/>
          </p:cNvSpPr>
          <p:nvPr/>
        </p:nvSpPr>
        <p:spPr bwMode="auto">
          <a:xfrm>
            <a:off x="8621527" y="325396"/>
            <a:ext cx="2080770" cy="1889861"/>
          </a:xfrm>
          <a:prstGeom prst="ellipse">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20" name="Oval 19">
            <a:extLst>
              <a:ext uri="{FF2B5EF4-FFF2-40B4-BE49-F238E27FC236}">
                <a16:creationId xmlns:a16="http://schemas.microsoft.com/office/drawing/2014/main" id="{0901AC8C-3DB8-4061-9A62-558E8BAFB476}"/>
              </a:ext>
            </a:extLst>
          </p:cNvPr>
          <p:cNvSpPr>
            <a:spLocks noChangeArrowheads="1"/>
          </p:cNvSpPr>
          <p:nvPr/>
        </p:nvSpPr>
        <p:spPr bwMode="auto">
          <a:xfrm>
            <a:off x="9803340" y="3584281"/>
            <a:ext cx="2416846" cy="2169528"/>
          </a:xfrm>
          <a:prstGeom prst="ellipse">
            <a:avLst/>
          </a:prstGeom>
          <a:blipFill dpi="0" rotWithShape="1">
            <a:blip r:embed="rId4"/>
            <a:srcRect/>
            <a:stretch>
              <a:fillRect/>
            </a:stretch>
          </a:blipFill>
          <a:ln>
            <a:noFill/>
          </a:ln>
          <a:extLst>
            <a:ext uri="{91240B29-F687-4F45-9708-019B960494DF}">
              <a14:hiddenLine xmlns:a14="http://schemas.microsoft.com/office/drawing/2010/main" w="25400">
                <a:solidFill>
                  <a:srgbClr val="000000"/>
                </a:solidFill>
                <a:round/>
                <a:headEnd/>
                <a:tailEnd/>
              </a14:hiddenLine>
            </a:ext>
          </a:extLst>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21" name="Diamond 20">
            <a:extLst>
              <a:ext uri="{FF2B5EF4-FFF2-40B4-BE49-F238E27FC236}">
                <a16:creationId xmlns:a16="http://schemas.microsoft.com/office/drawing/2014/main" id="{B70CBF82-A046-4207-99AE-8FEF289E1977}"/>
              </a:ext>
            </a:extLst>
          </p:cNvPr>
          <p:cNvSpPr/>
          <p:nvPr/>
        </p:nvSpPr>
        <p:spPr>
          <a:xfrm>
            <a:off x="-430917" y="314929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TextBox 21">
            <a:extLst>
              <a:ext uri="{FF2B5EF4-FFF2-40B4-BE49-F238E27FC236}">
                <a16:creationId xmlns:a16="http://schemas.microsoft.com/office/drawing/2014/main" id="{313F1F4E-0A54-44A9-BD71-6F469F7125AB}"/>
              </a:ext>
            </a:extLst>
          </p:cNvPr>
          <p:cNvSpPr txBox="1"/>
          <p:nvPr/>
        </p:nvSpPr>
        <p:spPr>
          <a:xfrm>
            <a:off x="339789" y="3787284"/>
            <a:ext cx="5124456" cy="584775"/>
          </a:xfrm>
          <a:prstGeom prst="rect">
            <a:avLst/>
          </a:prstGeom>
          <a:noFill/>
        </p:spPr>
        <p:txBody>
          <a:bodyPr wrap="square" rtlCol="1">
            <a:spAutoFit/>
          </a:bodyPr>
          <a:lstStyle/>
          <a:p>
            <a:pPr algn="just" rtl="1"/>
            <a:r>
              <a:rPr lang="ar-SA" sz="3200" b="1" dirty="0"/>
              <a:t>المحاضرة الأولى</a:t>
            </a:r>
          </a:p>
        </p:txBody>
      </p:sp>
    </p:spTree>
    <p:extLst>
      <p:ext uri="{BB962C8B-B14F-4D97-AF65-F5344CB8AC3E}">
        <p14:creationId xmlns:p14="http://schemas.microsoft.com/office/powerpoint/2010/main" val="4966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2000"/>
                                        <p:tgtEl>
                                          <p:spTgt spid="1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ircle(in)">
                                      <p:cBhvr>
                                        <p:cTn id="34" dur="2000"/>
                                        <p:tgtEl>
                                          <p:spTgt spid="1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circle(in)">
                                      <p:cBhvr>
                                        <p:cTn id="40" dur="2000"/>
                                        <p:tgtEl>
                                          <p:spTgt spid="20"/>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circle(in)">
                                      <p:cBhvr>
                                        <p:cTn id="43" dur="2000"/>
                                        <p:tgtEl>
                                          <p:spTgt spid="2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ircle(in)">
                                      <p:cBhvr>
                                        <p:cTn id="4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3" grpId="0"/>
      <p:bldP spid="14" grpId="0" animBg="1"/>
      <p:bldP spid="15" grpId="0" animBg="1"/>
      <p:bldP spid="17" grpId="0"/>
      <p:bldP spid="18" grpId="0"/>
      <p:bldP spid="19" grpId="0" animBg="1"/>
      <p:bldP spid="20" grpId="0" animBg="1"/>
      <p:bldP spid="21" grpId="0" animBg="1"/>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TextBox 34">
            <a:extLst>
              <a:ext uri="{FF2B5EF4-FFF2-40B4-BE49-F238E27FC236}">
                <a16:creationId xmlns:a16="http://schemas.microsoft.com/office/drawing/2014/main" id="{0BB023DA-B2D1-40B5-AB10-EFAAE446DD90}"/>
              </a:ext>
            </a:extLst>
          </p:cNvPr>
          <p:cNvSpPr txBox="1"/>
          <p:nvPr/>
        </p:nvSpPr>
        <p:spPr>
          <a:xfrm>
            <a:off x="4904509" y="297591"/>
            <a:ext cx="6777345"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برنامج بايثون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6" name="Rectangle 35">
            <a:extLst>
              <a:ext uri="{FF2B5EF4-FFF2-40B4-BE49-F238E27FC236}">
                <a16:creationId xmlns:a16="http://schemas.microsoft.com/office/drawing/2014/main" id="{4D9538B3-1988-447C-960C-4D6664958425}"/>
              </a:ext>
            </a:extLst>
          </p:cNvPr>
          <p:cNvSpPr/>
          <p:nvPr/>
        </p:nvSpPr>
        <p:spPr>
          <a:xfrm>
            <a:off x="360218" y="1014785"/>
            <a:ext cx="11188000" cy="523220"/>
          </a:xfrm>
          <a:prstGeom prst="rect">
            <a:avLst/>
          </a:prstGeom>
        </p:spPr>
        <p:txBody>
          <a:bodyPr wrap="square">
            <a:spAutoFit/>
          </a:bodyPr>
          <a:lstStyle/>
          <a:p>
            <a:pPr marL="457200" indent="-457200" algn="r" rtl="1">
              <a:buFont typeface="Wingdings" panose="05000000000000000000" pitchFamily="2" charset="2"/>
              <a:buChar char="q"/>
            </a:pPr>
            <a:r>
              <a:rPr lang="ar-SA" sz="2800" dirty="0">
                <a:ea typeface="Times New Roman" panose="02020603050405020304" pitchFamily="18" charset="0"/>
                <a:cs typeface="Times New Roman" panose="02020603050405020304" pitchFamily="18" charset="0"/>
              </a:rPr>
              <a:t>البرنامج هو سلسلة من التعريفات والأوامر.</a:t>
            </a:r>
            <a:endParaRPr lang="en-US" sz="2800" dirty="0"/>
          </a:p>
        </p:txBody>
      </p:sp>
      <p:sp>
        <p:nvSpPr>
          <p:cNvPr id="37" name="Rectangle 36">
            <a:extLst>
              <a:ext uri="{FF2B5EF4-FFF2-40B4-BE49-F238E27FC236}">
                <a16:creationId xmlns:a16="http://schemas.microsoft.com/office/drawing/2014/main" id="{77D35429-FB2E-43CB-952F-8E75DD002018}"/>
              </a:ext>
            </a:extLst>
          </p:cNvPr>
          <p:cNvSpPr/>
          <p:nvPr/>
        </p:nvSpPr>
        <p:spPr>
          <a:xfrm>
            <a:off x="360218" y="1488819"/>
            <a:ext cx="10837434" cy="954107"/>
          </a:xfrm>
          <a:prstGeom prst="rect">
            <a:avLst/>
          </a:prstGeom>
        </p:spPr>
        <p:txBody>
          <a:bodyPr wrap="square">
            <a:spAutoFit/>
          </a:bodyPr>
          <a:lstStyle/>
          <a:p>
            <a:pPr marL="457200" indent="-457200" algn="r" rtl="1">
              <a:buFont typeface="Arial" panose="020B0604020202020204" pitchFamily="34" charset="0"/>
              <a:buChar char="•"/>
            </a:pPr>
            <a:r>
              <a:rPr lang="ar-SA" sz="2800" dirty="0">
                <a:ea typeface="Times New Roman" panose="02020603050405020304" pitchFamily="18" charset="0"/>
                <a:cs typeface="Times New Roman" panose="02020603050405020304" pitchFamily="18" charset="0"/>
              </a:rPr>
              <a:t>تقيم التعاريف.</a:t>
            </a:r>
          </a:p>
          <a:p>
            <a:pPr marL="457200" indent="-457200" algn="r" rtl="1">
              <a:buFont typeface="Arial" panose="020B0604020202020204" pitchFamily="34" charset="0"/>
              <a:buChar char="•"/>
            </a:pPr>
            <a:r>
              <a:rPr lang="ar-SA" sz="2800" dirty="0">
                <a:cs typeface="Times New Roman" panose="02020603050405020304" pitchFamily="18" charset="0"/>
              </a:rPr>
              <a:t>يتم تنفيذ الأوامر من قبل مفسر بايثون في </a:t>
            </a:r>
            <a:r>
              <a:rPr lang="en-US" sz="2800" dirty="0"/>
              <a:t>shell</a:t>
            </a:r>
            <a:r>
              <a:rPr lang="ar-SA" sz="2800" dirty="0"/>
              <a:t> وهو.</a:t>
            </a:r>
            <a:endParaRPr lang="en-US" sz="2800" dirty="0"/>
          </a:p>
        </p:txBody>
      </p:sp>
      <p:sp>
        <p:nvSpPr>
          <p:cNvPr id="38" name="Rectangle 37">
            <a:extLst>
              <a:ext uri="{FF2B5EF4-FFF2-40B4-BE49-F238E27FC236}">
                <a16:creationId xmlns:a16="http://schemas.microsoft.com/office/drawing/2014/main" id="{3F29A788-FF0D-4DCB-AE11-7FCD6224333B}"/>
              </a:ext>
            </a:extLst>
          </p:cNvPr>
          <p:cNvSpPr/>
          <p:nvPr/>
        </p:nvSpPr>
        <p:spPr>
          <a:xfrm>
            <a:off x="497922" y="2381077"/>
            <a:ext cx="11188000" cy="523220"/>
          </a:xfrm>
          <a:prstGeom prst="rect">
            <a:avLst/>
          </a:prstGeom>
        </p:spPr>
        <p:txBody>
          <a:bodyPr wrap="square">
            <a:spAutoFit/>
          </a:bodyPr>
          <a:lstStyle/>
          <a:p>
            <a:pPr marL="457200" indent="-457200" algn="r" rtl="1">
              <a:buFont typeface="Wingdings" panose="05000000000000000000" pitchFamily="2" charset="2"/>
              <a:buChar char="q"/>
            </a:pPr>
            <a:r>
              <a:rPr lang="ar-SA" sz="2800" dirty="0">
                <a:ea typeface="Times New Roman" panose="02020603050405020304" pitchFamily="18" charset="0"/>
                <a:cs typeface="Times New Roman" panose="02020603050405020304" pitchFamily="18" charset="0"/>
              </a:rPr>
              <a:t>الأوامر (الجمل) تطلب من المفسر تنفيذ أمر.</a:t>
            </a:r>
            <a:endParaRPr lang="en-US" sz="2800" dirty="0"/>
          </a:p>
        </p:txBody>
      </p:sp>
      <p:sp>
        <p:nvSpPr>
          <p:cNvPr id="44" name="Rectangle 43">
            <a:extLst>
              <a:ext uri="{FF2B5EF4-FFF2-40B4-BE49-F238E27FC236}">
                <a16:creationId xmlns:a16="http://schemas.microsoft.com/office/drawing/2014/main" id="{6EBA182D-9E00-4765-AC43-9E77A0287244}"/>
              </a:ext>
            </a:extLst>
          </p:cNvPr>
          <p:cNvSpPr/>
          <p:nvPr/>
        </p:nvSpPr>
        <p:spPr>
          <a:xfrm>
            <a:off x="487011" y="3008146"/>
            <a:ext cx="11188000" cy="523220"/>
          </a:xfrm>
          <a:prstGeom prst="rect">
            <a:avLst/>
          </a:prstGeom>
        </p:spPr>
        <p:txBody>
          <a:bodyPr wrap="square">
            <a:spAutoFit/>
          </a:bodyPr>
          <a:lstStyle/>
          <a:p>
            <a:pPr marL="457200" indent="-457200" algn="r" rtl="1">
              <a:buFont typeface="Wingdings" panose="05000000000000000000" pitchFamily="2" charset="2"/>
              <a:buChar char="q"/>
            </a:pPr>
            <a:r>
              <a:rPr lang="ar-SA" sz="2800" dirty="0">
                <a:ea typeface="Times New Roman" panose="02020603050405020304" pitchFamily="18" charset="0"/>
                <a:cs typeface="Times New Roman" panose="02020603050405020304" pitchFamily="18" charset="0"/>
              </a:rPr>
              <a:t>الأوامر يمكن أن تكتب مباشرة في </a:t>
            </a:r>
            <a:r>
              <a:rPr lang="en-US" sz="2800" dirty="0">
                <a:ea typeface="Times New Roman" panose="02020603050405020304" pitchFamily="18" charset="0"/>
                <a:cs typeface="Times New Roman" panose="02020603050405020304" pitchFamily="18" charset="0"/>
              </a:rPr>
              <a:t>shell</a:t>
            </a:r>
            <a:r>
              <a:rPr lang="ar-SA" sz="2800" dirty="0">
                <a:ea typeface="Times New Roman" panose="02020603050405020304" pitchFamily="18" charset="0"/>
                <a:cs typeface="Times New Roman" panose="02020603050405020304" pitchFamily="18" charset="0"/>
              </a:rPr>
              <a:t> أو تخزن في ملف وتقرأ في </a:t>
            </a:r>
            <a:r>
              <a:rPr lang="en-US" sz="2800" dirty="0">
                <a:ea typeface="Times New Roman" panose="02020603050405020304" pitchFamily="18" charset="0"/>
                <a:cs typeface="Times New Roman" panose="02020603050405020304" pitchFamily="18" charset="0"/>
              </a:rPr>
              <a:t>shell</a:t>
            </a:r>
            <a:r>
              <a:rPr lang="ar-SA" sz="2800" dirty="0">
                <a:ea typeface="Times New Roman" panose="02020603050405020304" pitchFamily="18" charset="0"/>
                <a:cs typeface="Times New Roman" panose="02020603050405020304" pitchFamily="18" charset="0"/>
              </a:rPr>
              <a:t> وتنفذ.</a:t>
            </a:r>
            <a:endParaRPr lang="en-US" sz="2800" dirty="0"/>
          </a:p>
        </p:txBody>
      </p:sp>
      <p:sp>
        <p:nvSpPr>
          <p:cNvPr id="45" name="Rectangle 44">
            <a:extLst>
              <a:ext uri="{FF2B5EF4-FFF2-40B4-BE49-F238E27FC236}">
                <a16:creationId xmlns:a16="http://schemas.microsoft.com/office/drawing/2014/main" id="{05C4F6F2-36DD-4672-82CA-AA8F30369D36}"/>
              </a:ext>
            </a:extLst>
          </p:cNvPr>
          <p:cNvSpPr/>
          <p:nvPr/>
        </p:nvSpPr>
        <p:spPr>
          <a:xfrm>
            <a:off x="360218" y="3576559"/>
            <a:ext cx="10837434" cy="523220"/>
          </a:xfrm>
          <a:prstGeom prst="rect">
            <a:avLst/>
          </a:prstGeom>
        </p:spPr>
        <p:txBody>
          <a:bodyPr wrap="square">
            <a:spAutoFit/>
          </a:bodyPr>
          <a:lstStyle/>
          <a:p>
            <a:pPr marL="457200" indent="-457200" algn="r" rtl="1">
              <a:buFont typeface="Arial" panose="020B0604020202020204" pitchFamily="34" charset="0"/>
              <a:buChar char="•"/>
            </a:pPr>
            <a:r>
              <a:rPr lang="ar-SA" sz="2800" dirty="0">
                <a:ea typeface="Times New Roman" panose="02020603050405020304" pitchFamily="18" charset="0"/>
                <a:cs typeface="Times New Roman" panose="02020603050405020304" pitchFamily="18" charset="0"/>
              </a:rPr>
              <a:t>لحل المشكلة نستخدم برنامج مثل </a:t>
            </a:r>
            <a:r>
              <a:rPr lang="en-US" sz="2800" dirty="0">
                <a:ea typeface="Times New Roman" panose="02020603050405020304" pitchFamily="18" charset="0"/>
                <a:cs typeface="Times New Roman" panose="02020603050405020304" pitchFamily="18" charset="0"/>
              </a:rPr>
              <a:t>Anaconda</a:t>
            </a:r>
            <a:r>
              <a:rPr lang="ar-SA" sz="2800" dirty="0"/>
              <a:t>.</a:t>
            </a:r>
            <a:endParaRPr lang="en-US" sz="2800" dirty="0"/>
          </a:p>
        </p:txBody>
      </p:sp>
      <p:sp>
        <p:nvSpPr>
          <p:cNvPr id="46" name="TextBox 45">
            <a:extLst>
              <a:ext uri="{FF2B5EF4-FFF2-40B4-BE49-F238E27FC236}">
                <a16:creationId xmlns:a16="http://schemas.microsoft.com/office/drawing/2014/main" id="{B4ECB62F-A8C8-43A1-8746-676B9C9B8FF6}"/>
              </a:ext>
            </a:extLst>
          </p:cNvPr>
          <p:cNvSpPr txBox="1"/>
          <p:nvPr/>
        </p:nvSpPr>
        <p:spPr>
          <a:xfrm>
            <a:off x="4987637" y="4022382"/>
            <a:ext cx="6735330"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أول برنامج مكتوب بلغة بايثون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7" name="Rectangle 46">
            <a:extLst>
              <a:ext uri="{FF2B5EF4-FFF2-40B4-BE49-F238E27FC236}">
                <a16:creationId xmlns:a16="http://schemas.microsoft.com/office/drawing/2014/main" id="{86AE44C9-FF81-4472-8569-A55978CA09EB}"/>
              </a:ext>
            </a:extLst>
          </p:cNvPr>
          <p:cNvSpPr/>
          <p:nvPr/>
        </p:nvSpPr>
        <p:spPr>
          <a:xfrm>
            <a:off x="446374" y="4175294"/>
            <a:ext cx="3634393" cy="523220"/>
          </a:xfrm>
          <a:prstGeom prst="rect">
            <a:avLst/>
          </a:prstGeom>
        </p:spPr>
        <p:txBody>
          <a:bodyPr wrap="none">
            <a:spAutoFit/>
          </a:bodyPr>
          <a:lstStyle/>
          <a:p>
            <a:r>
              <a:rPr lang="en-US" sz="2800" dirty="0">
                <a:latin typeface="Times New Roman" panose="02020603050405020304" pitchFamily="18" charset="0"/>
                <a:ea typeface="Times New Roman" panose="02020603050405020304" pitchFamily="18" charset="0"/>
              </a:rPr>
              <a:t>&gt;&gt;&gt; print ' Hello World'</a:t>
            </a:r>
            <a:endParaRPr lang="en-US" sz="2800" dirty="0"/>
          </a:p>
        </p:txBody>
      </p:sp>
      <p:sp>
        <p:nvSpPr>
          <p:cNvPr id="48" name="Rectangle 47">
            <a:extLst>
              <a:ext uri="{FF2B5EF4-FFF2-40B4-BE49-F238E27FC236}">
                <a16:creationId xmlns:a16="http://schemas.microsoft.com/office/drawing/2014/main" id="{E3DD6470-003F-4C91-984D-A1DDC3040433}"/>
              </a:ext>
            </a:extLst>
          </p:cNvPr>
          <p:cNvSpPr/>
          <p:nvPr/>
        </p:nvSpPr>
        <p:spPr>
          <a:xfrm>
            <a:off x="446373" y="4734399"/>
            <a:ext cx="3834681" cy="523220"/>
          </a:xfrm>
          <a:prstGeom prst="rect">
            <a:avLst/>
          </a:prstGeom>
        </p:spPr>
        <p:txBody>
          <a:bodyPr wrap="square">
            <a:spAutoFit/>
          </a:bodyPr>
          <a:lstStyle/>
          <a:p>
            <a:r>
              <a:rPr lang="en-US" sz="2800" dirty="0">
                <a:latin typeface="Times New Roman" panose="02020603050405020304" pitchFamily="18" charset="0"/>
                <a:ea typeface="Times New Roman" panose="02020603050405020304" pitchFamily="18" charset="0"/>
              </a:rPr>
              <a:t>Hello World</a:t>
            </a:r>
            <a:r>
              <a:rPr lang="ar-SA" sz="2800" dirty="0">
                <a:latin typeface="Times New Roman" panose="02020603050405020304" pitchFamily="18" charset="0"/>
                <a:ea typeface="Times New Roman" panose="02020603050405020304" pitchFamily="18" charset="0"/>
              </a:rPr>
              <a:t>المخرج    </a:t>
            </a:r>
            <a:endParaRPr lang="en-US" sz="2800" dirty="0"/>
          </a:p>
        </p:txBody>
      </p:sp>
      <p:sp>
        <p:nvSpPr>
          <p:cNvPr id="49" name="Rectangle 48">
            <a:extLst>
              <a:ext uri="{FF2B5EF4-FFF2-40B4-BE49-F238E27FC236}">
                <a16:creationId xmlns:a16="http://schemas.microsoft.com/office/drawing/2014/main" id="{D4916F89-E32F-4988-9B0F-E6A312F001DD}"/>
              </a:ext>
            </a:extLst>
          </p:cNvPr>
          <p:cNvSpPr/>
          <p:nvPr/>
        </p:nvSpPr>
        <p:spPr>
          <a:xfrm>
            <a:off x="416393" y="5272842"/>
            <a:ext cx="11256422"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هناك عدة طرق لإغلاق </a:t>
            </a:r>
            <a:r>
              <a:rPr lang="en-US" sz="2800" dirty="0">
                <a:latin typeface="Times New Roman" panose="02020603050405020304" pitchFamily="18" charset="0"/>
                <a:ea typeface="Times New Roman" panose="02020603050405020304" pitchFamily="18" charset="0"/>
              </a:rPr>
              <a:t>Python Shell</a:t>
            </a:r>
            <a:r>
              <a:rPr lang="ar-SA" sz="2800" dirty="0">
                <a:latin typeface="Times New Roman" panose="02020603050405020304" pitchFamily="18" charset="0"/>
                <a:ea typeface="Times New Roman" panose="02020603050405020304" pitchFamily="18" charset="0"/>
              </a:rPr>
              <a:t> :</a:t>
            </a:r>
            <a:endParaRPr lang="en-US" sz="2800" dirty="0"/>
          </a:p>
        </p:txBody>
      </p:sp>
      <p:sp>
        <p:nvSpPr>
          <p:cNvPr id="50" name="Rectangle 49">
            <a:extLst>
              <a:ext uri="{FF2B5EF4-FFF2-40B4-BE49-F238E27FC236}">
                <a16:creationId xmlns:a16="http://schemas.microsoft.com/office/drawing/2014/main" id="{67C3CA08-FB5F-471B-9711-99CE3C6E18AE}"/>
              </a:ext>
            </a:extLst>
          </p:cNvPr>
          <p:cNvSpPr/>
          <p:nvPr/>
        </p:nvSpPr>
        <p:spPr>
          <a:xfrm>
            <a:off x="446373" y="5346127"/>
            <a:ext cx="3834681" cy="523220"/>
          </a:xfrm>
          <a:prstGeom prst="rect">
            <a:avLst/>
          </a:prstGeom>
        </p:spPr>
        <p:txBody>
          <a:bodyPr wrap="square">
            <a:spAutoFit/>
          </a:bodyPr>
          <a:lstStyle/>
          <a:p>
            <a:r>
              <a:rPr lang="en-US" sz="2800" dirty="0">
                <a:latin typeface="Times New Roman" panose="02020603050405020304" pitchFamily="18" charset="0"/>
                <a:ea typeface="Times New Roman" panose="02020603050405020304" pitchFamily="18" charset="0"/>
              </a:rPr>
              <a:t>&gt;&gt;&gt; exit()</a:t>
            </a:r>
            <a:endParaRPr lang="en-US" sz="2800" dirty="0"/>
          </a:p>
        </p:txBody>
      </p:sp>
      <p:sp>
        <p:nvSpPr>
          <p:cNvPr id="51" name="Rectangle 50">
            <a:extLst>
              <a:ext uri="{FF2B5EF4-FFF2-40B4-BE49-F238E27FC236}">
                <a16:creationId xmlns:a16="http://schemas.microsoft.com/office/drawing/2014/main" id="{C03A9C6E-CCB8-4EF6-8487-346AECCF0085}"/>
              </a:ext>
            </a:extLst>
          </p:cNvPr>
          <p:cNvSpPr/>
          <p:nvPr/>
        </p:nvSpPr>
        <p:spPr>
          <a:xfrm>
            <a:off x="446368" y="5717932"/>
            <a:ext cx="3834681" cy="523220"/>
          </a:xfrm>
          <a:prstGeom prst="rect">
            <a:avLst/>
          </a:prstGeom>
        </p:spPr>
        <p:txBody>
          <a:bodyPr wrap="square">
            <a:spAutoFit/>
          </a:bodyPr>
          <a:lstStyle/>
          <a:p>
            <a:r>
              <a:rPr lang="en-US" sz="2800" dirty="0">
                <a:latin typeface="Times New Roman" panose="02020603050405020304" pitchFamily="18" charset="0"/>
                <a:ea typeface="Times New Roman" panose="02020603050405020304" pitchFamily="18" charset="0"/>
              </a:rPr>
              <a:t>or</a:t>
            </a:r>
            <a:endParaRPr lang="en-US" sz="2800" dirty="0"/>
          </a:p>
        </p:txBody>
      </p:sp>
      <p:sp>
        <p:nvSpPr>
          <p:cNvPr id="52" name="Rectangle 51">
            <a:extLst>
              <a:ext uri="{FF2B5EF4-FFF2-40B4-BE49-F238E27FC236}">
                <a16:creationId xmlns:a16="http://schemas.microsoft.com/office/drawing/2014/main" id="{09F0DFE6-1230-4F13-BAED-3F79727A195A}"/>
              </a:ext>
            </a:extLst>
          </p:cNvPr>
          <p:cNvSpPr/>
          <p:nvPr/>
        </p:nvSpPr>
        <p:spPr>
          <a:xfrm>
            <a:off x="446368" y="6121232"/>
            <a:ext cx="3834681" cy="523220"/>
          </a:xfrm>
          <a:prstGeom prst="rect">
            <a:avLst/>
          </a:prstGeom>
        </p:spPr>
        <p:txBody>
          <a:bodyPr wrap="square">
            <a:spAutoFit/>
          </a:bodyPr>
          <a:lstStyle/>
          <a:p>
            <a:r>
              <a:rPr lang="en-US" sz="2800" dirty="0">
                <a:latin typeface="Times New Roman" panose="02020603050405020304" pitchFamily="18" charset="0"/>
                <a:ea typeface="Times New Roman" panose="02020603050405020304" pitchFamily="18" charset="0"/>
              </a:rPr>
              <a:t>&gt;&gt;&gt; quit()</a:t>
            </a:r>
            <a:endParaRPr lang="en-US" sz="2800" dirty="0"/>
          </a:p>
        </p:txBody>
      </p:sp>
    </p:spTree>
    <p:extLst>
      <p:ext uri="{BB962C8B-B14F-4D97-AF65-F5344CB8AC3E}">
        <p14:creationId xmlns:p14="http://schemas.microsoft.com/office/powerpoint/2010/main" val="4044045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anim calcmode="lin" valueType="num">
                                      <p:cBhvr>
                                        <p:cTn id="29" dur="1000" fill="hold"/>
                                        <p:tgtEl>
                                          <p:spTgt spid="49"/>
                                        </p:tgtEl>
                                        <p:attrNameLst>
                                          <p:attrName>ppt_x</p:attrName>
                                        </p:attrNameLst>
                                      </p:cBhvr>
                                      <p:tavLst>
                                        <p:tav tm="0">
                                          <p:val>
                                            <p:strVal val="#ppt_x"/>
                                          </p:val>
                                        </p:tav>
                                        <p:tav tm="100000">
                                          <p:val>
                                            <p:strVal val="#ppt_x"/>
                                          </p:val>
                                        </p:tav>
                                      </p:tavLst>
                                    </p:anim>
                                    <p:anim calcmode="lin" valueType="num">
                                      <p:cBhvr>
                                        <p:cTn id="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anim calcmode="lin" valueType="num">
                                      <p:cBhvr>
                                        <p:cTn id="50" dur="1000" fill="hold"/>
                                        <p:tgtEl>
                                          <p:spTgt spid="52"/>
                                        </p:tgtEl>
                                        <p:attrNameLst>
                                          <p:attrName>ppt_x</p:attrName>
                                        </p:attrNameLst>
                                      </p:cBhvr>
                                      <p:tavLst>
                                        <p:tav tm="0">
                                          <p:val>
                                            <p:strVal val="#ppt_x"/>
                                          </p:val>
                                        </p:tav>
                                        <p:tav tm="100000">
                                          <p:val>
                                            <p:strVal val="#ppt_x"/>
                                          </p:val>
                                        </p:tav>
                                      </p:tavLst>
                                    </p:anim>
                                    <p:anim calcmode="lin" valueType="num">
                                      <p:cBhvr>
                                        <p:cTn id="5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TextBox 34">
            <a:extLst>
              <a:ext uri="{FF2B5EF4-FFF2-40B4-BE49-F238E27FC236}">
                <a16:creationId xmlns:a16="http://schemas.microsoft.com/office/drawing/2014/main" id="{F6259232-82FD-4DAB-A816-F0F4C680847F}"/>
              </a:ext>
            </a:extLst>
          </p:cNvPr>
          <p:cNvSpPr txBox="1"/>
          <p:nvPr/>
        </p:nvSpPr>
        <p:spPr>
          <a:xfrm>
            <a:off x="4822744" y="207835"/>
            <a:ext cx="6769522"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إنشاء متغير وتخصيص قيمة له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6" name="Rectangle 35">
            <a:extLst>
              <a:ext uri="{FF2B5EF4-FFF2-40B4-BE49-F238E27FC236}">
                <a16:creationId xmlns:a16="http://schemas.microsoft.com/office/drawing/2014/main" id="{3311EAA5-772B-4237-A936-8810660D3F4E}"/>
              </a:ext>
            </a:extLst>
          </p:cNvPr>
          <p:cNvSpPr/>
          <p:nvPr/>
        </p:nvSpPr>
        <p:spPr>
          <a:xfrm>
            <a:off x="446368" y="791928"/>
            <a:ext cx="11172149"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لإنشاء متغير في لغة بايثون نحدد إسم معين ثم نخصص قيمة للمتغير </a:t>
            </a:r>
            <a:endParaRPr lang="en-US" sz="2800" dirty="0"/>
          </a:p>
        </p:txBody>
      </p:sp>
      <p:sp>
        <p:nvSpPr>
          <p:cNvPr id="37" name="Rectangle 36">
            <a:extLst>
              <a:ext uri="{FF2B5EF4-FFF2-40B4-BE49-F238E27FC236}">
                <a16:creationId xmlns:a16="http://schemas.microsoft.com/office/drawing/2014/main" id="{6F8F2BEF-C03B-4753-9A5F-83BAA6537178}"/>
              </a:ext>
            </a:extLst>
          </p:cNvPr>
          <p:cNvSpPr/>
          <p:nvPr/>
        </p:nvSpPr>
        <p:spPr>
          <a:xfrm>
            <a:off x="493211" y="1238683"/>
            <a:ext cx="4498514" cy="523220"/>
          </a:xfrm>
          <a:prstGeom prst="rect">
            <a:avLst/>
          </a:prstGeom>
        </p:spPr>
        <p:txBody>
          <a:bodyPr wrap="square">
            <a:spAutoFit/>
          </a:bodyPr>
          <a:lstStyle/>
          <a:p>
            <a:r>
              <a:rPr lang="en-US" sz="2800" dirty="0">
                <a:latin typeface="Times New Roman" panose="02020603050405020304" pitchFamily="18" charset="0"/>
                <a:ea typeface="Times New Roman" panose="02020603050405020304" pitchFamily="18" charset="0"/>
              </a:rPr>
              <a:t>&lt;Variable name&gt; = &lt;value&gt;</a:t>
            </a:r>
            <a:endParaRPr lang="en-US" sz="2800" dirty="0"/>
          </a:p>
        </p:txBody>
      </p:sp>
      <p:sp>
        <p:nvSpPr>
          <p:cNvPr id="38" name="Rectangle 37">
            <a:extLst>
              <a:ext uri="{FF2B5EF4-FFF2-40B4-BE49-F238E27FC236}">
                <a16:creationId xmlns:a16="http://schemas.microsoft.com/office/drawing/2014/main" id="{E09AA549-F8EF-43A2-AC0A-6DC6F0226580}"/>
              </a:ext>
            </a:extLst>
          </p:cNvPr>
          <p:cNvSpPr/>
          <p:nvPr/>
        </p:nvSpPr>
        <p:spPr>
          <a:xfrm>
            <a:off x="446368" y="1716933"/>
            <a:ext cx="11172149" cy="1384995"/>
          </a:xfrm>
          <a:prstGeom prst="rect">
            <a:avLst/>
          </a:prstGeom>
        </p:spPr>
        <p:txBody>
          <a:bodyPr wrap="square">
            <a:spAutoFit/>
          </a:bodyPr>
          <a:lstStyle/>
          <a:p>
            <a:pPr algn="just" rtl="1"/>
            <a:r>
              <a:rPr lang="ar-SA" sz="2800" dirty="0">
                <a:latin typeface="Times New Roman" panose="02020603050405020304" pitchFamily="18" charset="0"/>
                <a:ea typeface="Times New Roman" panose="02020603050405020304" pitchFamily="18" charset="0"/>
              </a:rPr>
              <a:t>تستخدم لغة بايثون = لتخصيص قيمة للمتغير ،ولا تحتاج إلى تعريف نوع المتغير حيث يتم تخصيص قيمة للمتغير ويتم الإعلان عنه وتحديد تلك القيمة كقيمة مبدئية ، ليس هناك طريق إلى</a:t>
            </a:r>
          </a:p>
          <a:p>
            <a:pPr algn="just" rtl="1"/>
            <a:r>
              <a:rPr lang="ar-SA" sz="2800" dirty="0">
                <a:latin typeface="Times New Roman" panose="02020603050405020304" pitchFamily="18" charset="0"/>
                <a:ea typeface="Times New Roman" panose="02020603050405020304" pitchFamily="18" charset="0"/>
              </a:rPr>
              <a:t>الإعلان عن متغير بدون تخصيص قيمة أولية.</a:t>
            </a:r>
            <a:endParaRPr lang="en-US" sz="2800" dirty="0"/>
          </a:p>
        </p:txBody>
      </p:sp>
      <p:sp>
        <p:nvSpPr>
          <p:cNvPr id="39" name="Rectangle 38">
            <a:extLst>
              <a:ext uri="{FF2B5EF4-FFF2-40B4-BE49-F238E27FC236}">
                <a16:creationId xmlns:a16="http://schemas.microsoft.com/office/drawing/2014/main" id="{CFDF5CD7-1FA8-4A29-B8BD-195B2C2F9089}"/>
              </a:ext>
            </a:extLst>
          </p:cNvPr>
          <p:cNvSpPr/>
          <p:nvPr/>
        </p:nvSpPr>
        <p:spPr>
          <a:xfrm>
            <a:off x="573483" y="2923337"/>
            <a:ext cx="5212720"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Integer </a:t>
            </a:r>
            <a:endParaRPr lang="ar-SA" sz="2800" dirty="0">
              <a:latin typeface="Times New Roman" panose="02020603050405020304" pitchFamily="18" charset="0"/>
            </a:endParaRPr>
          </a:p>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FF4500"/>
                </a:solidFill>
                <a:latin typeface="RobotoMono-Regular"/>
              </a:rPr>
              <a:t>2</a:t>
            </a:r>
            <a:br>
              <a:rPr lang="en-US" sz="2800" dirty="0">
                <a:solidFill>
                  <a:srgbClr val="FF45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(a)    </a:t>
            </a:r>
            <a:r>
              <a:rPr lang="en-US" sz="2800" i="1" dirty="0">
                <a:solidFill>
                  <a:srgbClr val="808080"/>
                </a:solidFill>
                <a:latin typeface="RobotoMono-Italic"/>
              </a:rPr>
              <a:t># Output: 2</a:t>
            </a:r>
            <a:endParaRPr lang="en-US" sz="2800" dirty="0"/>
          </a:p>
        </p:txBody>
      </p:sp>
      <p:sp>
        <p:nvSpPr>
          <p:cNvPr id="44" name="Rectangle 43">
            <a:extLst>
              <a:ext uri="{FF2B5EF4-FFF2-40B4-BE49-F238E27FC236}">
                <a16:creationId xmlns:a16="http://schemas.microsoft.com/office/drawing/2014/main" id="{5AE1F437-5CFC-40CB-924F-BE732B548990}"/>
              </a:ext>
            </a:extLst>
          </p:cNvPr>
          <p:cNvSpPr/>
          <p:nvPr/>
        </p:nvSpPr>
        <p:spPr>
          <a:xfrm>
            <a:off x="491032" y="4748422"/>
            <a:ext cx="5212720"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Floating point</a:t>
            </a:r>
            <a:br>
              <a:rPr lang="en-US" sz="2800" i="1" dirty="0">
                <a:solidFill>
                  <a:srgbClr val="808080"/>
                </a:solidFill>
                <a:latin typeface="RobotoMono-Italic"/>
              </a:rPr>
            </a:br>
            <a:r>
              <a:rPr lang="en-US" sz="2800" dirty="0">
                <a:solidFill>
                  <a:srgbClr val="000000"/>
                </a:solidFill>
                <a:latin typeface="RobotoMono-Regular"/>
              </a:rPr>
              <a:t>pi </a:t>
            </a:r>
            <a:r>
              <a:rPr lang="en-US" sz="2800" dirty="0">
                <a:solidFill>
                  <a:srgbClr val="666666"/>
                </a:solidFill>
                <a:latin typeface="RobotoMono-Regular"/>
              </a:rPr>
              <a:t>= </a:t>
            </a:r>
            <a:r>
              <a:rPr lang="en-US" sz="2800" dirty="0">
                <a:solidFill>
                  <a:srgbClr val="FF4500"/>
                </a:solidFill>
                <a:latin typeface="RobotoMono-Regular"/>
              </a:rPr>
              <a:t>3.14</a:t>
            </a:r>
            <a:br>
              <a:rPr lang="en-US" sz="2800" dirty="0">
                <a:solidFill>
                  <a:srgbClr val="FF45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(pi)     </a:t>
            </a:r>
            <a:r>
              <a:rPr lang="en-US" sz="2800" i="1" dirty="0">
                <a:solidFill>
                  <a:srgbClr val="808080"/>
                </a:solidFill>
                <a:latin typeface="RobotoMono-Italic"/>
              </a:rPr>
              <a:t># Output: 3.14</a:t>
            </a:r>
            <a:endParaRPr lang="en-US" sz="2800" dirty="0"/>
          </a:p>
        </p:txBody>
      </p:sp>
      <p:sp>
        <p:nvSpPr>
          <p:cNvPr id="45" name="Rectangle 44">
            <a:extLst>
              <a:ext uri="{FF2B5EF4-FFF2-40B4-BE49-F238E27FC236}">
                <a16:creationId xmlns:a16="http://schemas.microsoft.com/office/drawing/2014/main" id="{7C342563-5A2F-4C31-BAF9-34912B0E4E7B}"/>
              </a:ext>
            </a:extLst>
          </p:cNvPr>
          <p:cNvSpPr/>
          <p:nvPr/>
        </p:nvSpPr>
        <p:spPr>
          <a:xfrm>
            <a:off x="5561398" y="3005167"/>
            <a:ext cx="5212719"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Char</a:t>
            </a:r>
            <a:br>
              <a:rPr lang="en-US" sz="2800" i="1" dirty="0">
                <a:solidFill>
                  <a:srgbClr val="808080"/>
                </a:solidFill>
                <a:latin typeface="RobotoMono-Italic"/>
              </a:rPr>
            </a:br>
            <a:r>
              <a:rPr lang="en-US" sz="2800" dirty="0">
                <a:solidFill>
                  <a:srgbClr val="000000"/>
                </a:solidFill>
                <a:latin typeface="RobotoMono-Regular"/>
              </a:rPr>
              <a:t>c </a:t>
            </a:r>
            <a:r>
              <a:rPr lang="en-US" sz="2800" dirty="0">
                <a:solidFill>
                  <a:srgbClr val="666666"/>
                </a:solidFill>
                <a:latin typeface="RobotoMono-Regular"/>
              </a:rPr>
              <a:t>= </a:t>
            </a:r>
            <a:r>
              <a:rPr lang="en-US" sz="2800" dirty="0">
                <a:solidFill>
                  <a:srgbClr val="483D8B"/>
                </a:solidFill>
                <a:latin typeface="RobotoMono-Regular"/>
              </a:rPr>
              <a:t>'A'</a:t>
            </a:r>
            <a:br>
              <a:rPr lang="en-US" sz="2800" dirty="0">
                <a:solidFill>
                  <a:srgbClr val="483D8B"/>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(c)     </a:t>
            </a:r>
            <a:r>
              <a:rPr lang="en-US" sz="2800" i="1" dirty="0">
                <a:solidFill>
                  <a:srgbClr val="808080"/>
                </a:solidFill>
                <a:latin typeface="RobotoMono-Italic"/>
              </a:rPr>
              <a:t># Output: A</a:t>
            </a:r>
            <a:endParaRPr lang="en-US" sz="2800" dirty="0"/>
          </a:p>
        </p:txBody>
      </p:sp>
      <p:sp>
        <p:nvSpPr>
          <p:cNvPr id="46" name="Rectangle 45">
            <a:extLst>
              <a:ext uri="{FF2B5EF4-FFF2-40B4-BE49-F238E27FC236}">
                <a16:creationId xmlns:a16="http://schemas.microsoft.com/office/drawing/2014/main" id="{9296E282-6D7F-43BD-ACDD-F59E2A1ABB70}"/>
              </a:ext>
            </a:extLst>
          </p:cNvPr>
          <p:cNvSpPr/>
          <p:nvPr/>
        </p:nvSpPr>
        <p:spPr>
          <a:xfrm>
            <a:off x="5632881" y="4748421"/>
            <a:ext cx="5911789"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String</a:t>
            </a:r>
            <a:br>
              <a:rPr lang="en-US" sz="2800" i="1" dirty="0">
                <a:solidFill>
                  <a:srgbClr val="808080"/>
                </a:solidFill>
                <a:latin typeface="RobotoMono-Italic"/>
              </a:rPr>
            </a:br>
            <a:r>
              <a:rPr lang="en-US" sz="2800" dirty="0">
                <a:solidFill>
                  <a:srgbClr val="000000"/>
                </a:solidFill>
                <a:latin typeface="RobotoMono-Regular"/>
              </a:rPr>
              <a:t>name </a:t>
            </a:r>
            <a:r>
              <a:rPr lang="en-US" sz="2800" dirty="0">
                <a:solidFill>
                  <a:srgbClr val="666666"/>
                </a:solidFill>
                <a:latin typeface="RobotoMono-Regular"/>
              </a:rPr>
              <a:t>= </a:t>
            </a:r>
            <a:r>
              <a:rPr lang="en-US" sz="2800" dirty="0">
                <a:solidFill>
                  <a:srgbClr val="483D8B"/>
                </a:solidFill>
                <a:latin typeface="RobotoMono-Regular"/>
              </a:rPr>
              <a:t>'John Doe'</a:t>
            </a:r>
            <a:br>
              <a:rPr lang="en-US" sz="2800" dirty="0">
                <a:solidFill>
                  <a:srgbClr val="483D8B"/>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(name)   </a:t>
            </a:r>
            <a:r>
              <a:rPr lang="en-US" sz="2800" i="1" dirty="0">
                <a:solidFill>
                  <a:srgbClr val="808080"/>
                </a:solidFill>
                <a:latin typeface="RobotoMono-Italic"/>
              </a:rPr>
              <a:t># Output: John Doe</a:t>
            </a:r>
            <a:r>
              <a:rPr lang="en-US" sz="2800" dirty="0"/>
              <a:t> </a:t>
            </a:r>
          </a:p>
        </p:txBody>
      </p:sp>
    </p:spTree>
    <p:extLst>
      <p:ext uri="{BB962C8B-B14F-4D97-AF65-F5344CB8AC3E}">
        <p14:creationId xmlns:p14="http://schemas.microsoft.com/office/powerpoint/2010/main" val="1488944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1000"/>
                                        <p:tgtEl>
                                          <p:spTgt spid="45"/>
                                        </p:tgtEl>
                                      </p:cBhvr>
                                    </p:animEffect>
                                    <p:anim calcmode="lin" valueType="num">
                                      <p:cBhvr>
                                        <p:cTn id="50" dur="1000" fill="hold"/>
                                        <p:tgtEl>
                                          <p:spTgt spid="45"/>
                                        </p:tgtEl>
                                        <p:attrNameLst>
                                          <p:attrName>ppt_x</p:attrName>
                                        </p:attrNameLst>
                                      </p:cBhvr>
                                      <p:tavLst>
                                        <p:tav tm="0">
                                          <p:val>
                                            <p:strVal val="#ppt_x"/>
                                          </p:val>
                                        </p:tav>
                                        <p:tav tm="100000">
                                          <p:val>
                                            <p:strVal val="#ppt_x"/>
                                          </p:val>
                                        </p:tav>
                                      </p:tavLst>
                                    </p:anim>
                                    <p:anim calcmode="lin" valueType="num">
                                      <p:cBhvr>
                                        <p:cTn id="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A49F362D-AFE0-434A-9C56-0F2B2CEA1068}"/>
              </a:ext>
            </a:extLst>
          </p:cNvPr>
          <p:cNvSpPr/>
          <p:nvPr/>
        </p:nvSpPr>
        <p:spPr>
          <a:xfrm>
            <a:off x="518398" y="268304"/>
            <a:ext cx="5048757"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Boolean</a:t>
            </a:r>
            <a:br>
              <a:rPr lang="en-US" sz="2800" i="1" dirty="0">
                <a:solidFill>
                  <a:srgbClr val="808080"/>
                </a:solidFill>
                <a:latin typeface="RobotoMono-Italic"/>
              </a:rPr>
            </a:br>
            <a:r>
              <a:rPr lang="en-US" sz="2800" dirty="0">
                <a:solidFill>
                  <a:srgbClr val="000000"/>
                </a:solidFill>
                <a:latin typeface="RobotoMono-Regular"/>
              </a:rPr>
              <a:t>q </a:t>
            </a:r>
            <a:r>
              <a:rPr lang="en-US" sz="2800" dirty="0">
                <a:solidFill>
                  <a:srgbClr val="666666"/>
                </a:solidFill>
                <a:latin typeface="RobotoMono-Regular"/>
              </a:rPr>
              <a:t>= </a:t>
            </a:r>
            <a:r>
              <a:rPr lang="en-US" sz="2800" dirty="0">
                <a:solidFill>
                  <a:srgbClr val="008000"/>
                </a:solidFill>
                <a:latin typeface="RobotoMono-Regular"/>
              </a:rPr>
              <a:t>True</a:t>
            </a:r>
            <a:br>
              <a:rPr lang="en-US" sz="2800" dirty="0">
                <a:solidFill>
                  <a:srgbClr val="0080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(q)    </a:t>
            </a:r>
            <a:r>
              <a:rPr lang="en-US" sz="2800" i="1" dirty="0">
                <a:solidFill>
                  <a:srgbClr val="808080"/>
                </a:solidFill>
                <a:latin typeface="RobotoMono-Italic"/>
              </a:rPr>
              <a:t># Output: True</a:t>
            </a:r>
            <a:r>
              <a:rPr lang="en-US" sz="2800" dirty="0"/>
              <a:t> </a:t>
            </a:r>
          </a:p>
        </p:txBody>
      </p:sp>
      <p:sp>
        <p:nvSpPr>
          <p:cNvPr id="36" name="Rectangle 35">
            <a:extLst>
              <a:ext uri="{FF2B5EF4-FFF2-40B4-BE49-F238E27FC236}">
                <a16:creationId xmlns:a16="http://schemas.microsoft.com/office/drawing/2014/main" id="{D572FF9B-FECB-4B6A-9960-B530D995D5F9}"/>
              </a:ext>
            </a:extLst>
          </p:cNvPr>
          <p:cNvSpPr/>
          <p:nvPr/>
        </p:nvSpPr>
        <p:spPr>
          <a:xfrm>
            <a:off x="5567156" y="287879"/>
            <a:ext cx="5917140" cy="1384995"/>
          </a:xfrm>
          <a:prstGeom prst="rect">
            <a:avLst/>
          </a:prstGeom>
        </p:spPr>
        <p:txBody>
          <a:bodyPr wrap="square">
            <a:spAutoFit/>
          </a:bodyPr>
          <a:lstStyle/>
          <a:p>
            <a:r>
              <a:rPr lang="en-US" sz="2800" b="1" dirty="0">
                <a:solidFill>
                  <a:srgbClr val="FF0000"/>
                </a:solidFill>
                <a:latin typeface="RobotoMono-Italic"/>
              </a:rPr>
              <a:t>Ex:  </a:t>
            </a:r>
            <a:r>
              <a:rPr lang="en-US" sz="2800" i="1" dirty="0">
                <a:solidFill>
                  <a:srgbClr val="808080"/>
                </a:solidFill>
                <a:latin typeface="RobotoMono-Italic"/>
              </a:rPr>
              <a:t># Empty value or null data type</a:t>
            </a:r>
            <a:br>
              <a:rPr lang="en-US" sz="2800" i="1" dirty="0">
                <a:solidFill>
                  <a:srgbClr val="808080"/>
                </a:solidFill>
                <a:latin typeface="RobotoMono-Italic"/>
              </a:rPr>
            </a:br>
            <a:r>
              <a:rPr lang="en-US" sz="2800" dirty="0">
                <a:solidFill>
                  <a:srgbClr val="000000"/>
                </a:solidFill>
                <a:latin typeface="RobotoMono-Regular"/>
              </a:rPr>
              <a:t>x </a:t>
            </a:r>
            <a:r>
              <a:rPr lang="en-US" sz="2800" dirty="0">
                <a:solidFill>
                  <a:srgbClr val="666666"/>
                </a:solidFill>
                <a:latin typeface="RobotoMono-Regular"/>
              </a:rPr>
              <a:t>= </a:t>
            </a:r>
            <a:r>
              <a:rPr lang="en-US" sz="2800" dirty="0">
                <a:solidFill>
                  <a:srgbClr val="008000"/>
                </a:solidFill>
                <a:latin typeface="RobotoMono-Regular"/>
              </a:rPr>
              <a:t>None</a:t>
            </a:r>
            <a:br>
              <a:rPr lang="en-US" sz="2800" dirty="0">
                <a:solidFill>
                  <a:srgbClr val="0080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(x)    </a:t>
            </a:r>
            <a:r>
              <a:rPr lang="en-US" sz="2800" i="1" dirty="0">
                <a:solidFill>
                  <a:srgbClr val="808080"/>
                </a:solidFill>
                <a:latin typeface="RobotoMono-Italic"/>
              </a:rPr>
              <a:t># Output: None</a:t>
            </a:r>
            <a:r>
              <a:rPr lang="en-US" sz="2800" dirty="0"/>
              <a:t> </a:t>
            </a:r>
          </a:p>
        </p:txBody>
      </p:sp>
      <p:sp>
        <p:nvSpPr>
          <p:cNvPr id="49" name="Rectangle 48">
            <a:extLst>
              <a:ext uri="{FF2B5EF4-FFF2-40B4-BE49-F238E27FC236}">
                <a16:creationId xmlns:a16="http://schemas.microsoft.com/office/drawing/2014/main" id="{8DB28560-E097-4C65-9442-A636BE47CE96}"/>
              </a:ext>
            </a:extLst>
          </p:cNvPr>
          <p:cNvSpPr/>
          <p:nvPr/>
        </p:nvSpPr>
        <p:spPr>
          <a:xfrm>
            <a:off x="635710" y="1608480"/>
            <a:ext cx="10948383"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تخصيص قيمة للمتغير  يتم من الشمال إلى اليمين ،لذلك الجملة التالية تعطي عبارة خطأ :</a:t>
            </a:r>
            <a:endParaRPr lang="en-US" sz="2800" dirty="0"/>
          </a:p>
        </p:txBody>
      </p:sp>
      <p:sp>
        <p:nvSpPr>
          <p:cNvPr id="50" name="Rectangle 49">
            <a:extLst>
              <a:ext uri="{FF2B5EF4-FFF2-40B4-BE49-F238E27FC236}">
                <a16:creationId xmlns:a16="http://schemas.microsoft.com/office/drawing/2014/main" id="{6A64D29F-0098-43CA-9735-AA014D1987A7}"/>
              </a:ext>
            </a:extLst>
          </p:cNvPr>
          <p:cNvSpPr/>
          <p:nvPr/>
        </p:nvSpPr>
        <p:spPr>
          <a:xfrm>
            <a:off x="635710" y="2898348"/>
            <a:ext cx="10948383" cy="954107"/>
          </a:xfrm>
          <a:prstGeom prst="rect">
            <a:avLst/>
          </a:prstGeom>
        </p:spPr>
        <p:txBody>
          <a:bodyPr wrap="square">
            <a:spAutoFit/>
          </a:bodyPr>
          <a:lstStyle/>
          <a:p>
            <a:pPr algn="r" rtl="1"/>
            <a:r>
              <a:rPr lang="ar-SA" sz="2800" dirty="0"/>
              <a:t>لا يمكن استخدام الكلمات المحجوزة في اللغة لتعريف متغير ،يمكن معرفة الكلمات المحجوزة بكتابة الأمر التالي :</a:t>
            </a:r>
            <a:endParaRPr lang="en-US" sz="4000" dirty="0"/>
          </a:p>
        </p:txBody>
      </p:sp>
      <p:sp>
        <p:nvSpPr>
          <p:cNvPr id="51" name="Rectangle 50">
            <a:extLst>
              <a:ext uri="{FF2B5EF4-FFF2-40B4-BE49-F238E27FC236}">
                <a16:creationId xmlns:a16="http://schemas.microsoft.com/office/drawing/2014/main" id="{29E8CCD8-B6E4-4EEC-824B-EA03CA43E32A}"/>
              </a:ext>
            </a:extLst>
          </p:cNvPr>
          <p:cNvSpPr/>
          <p:nvPr/>
        </p:nvSpPr>
        <p:spPr>
          <a:xfrm>
            <a:off x="635710" y="1984221"/>
            <a:ext cx="7649444" cy="954107"/>
          </a:xfrm>
          <a:prstGeom prst="rect">
            <a:avLst/>
          </a:prstGeom>
        </p:spPr>
        <p:txBody>
          <a:bodyPr wrap="square">
            <a:spAutoFit/>
          </a:bodyPr>
          <a:lstStyle/>
          <a:p>
            <a:r>
              <a:rPr lang="en-US" sz="2800" dirty="0">
                <a:solidFill>
                  <a:srgbClr val="FF4500"/>
                </a:solidFill>
                <a:latin typeface="RobotoMono-Regular"/>
              </a:rPr>
              <a:t>0 </a:t>
            </a:r>
            <a:r>
              <a:rPr lang="en-US" sz="2800" dirty="0">
                <a:solidFill>
                  <a:srgbClr val="666666"/>
                </a:solidFill>
                <a:latin typeface="RobotoMono-Regular"/>
              </a:rPr>
              <a:t>= </a:t>
            </a:r>
            <a:r>
              <a:rPr lang="en-US" sz="2800" dirty="0">
                <a:solidFill>
                  <a:srgbClr val="000000"/>
                </a:solidFill>
                <a:latin typeface="RobotoMono-Regular"/>
              </a:rPr>
              <a:t>x</a:t>
            </a:r>
            <a:br>
              <a:rPr lang="en-US" sz="2800" dirty="0">
                <a:solidFill>
                  <a:srgbClr val="000000"/>
                </a:solidFill>
                <a:latin typeface="RobotoMono-Regular"/>
              </a:rPr>
            </a:br>
            <a:r>
              <a:rPr lang="en-US" sz="2800" dirty="0">
                <a:solidFill>
                  <a:srgbClr val="666666"/>
                </a:solidFill>
                <a:latin typeface="RobotoMono-Regular"/>
              </a:rPr>
              <a:t>=&gt; </a:t>
            </a:r>
            <a:r>
              <a:rPr lang="en-US" sz="2800" dirty="0">
                <a:solidFill>
                  <a:srgbClr val="000000"/>
                </a:solidFill>
                <a:latin typeface="RobotoMono-Regular"/>
              </a:rPr>
              <a:t>Output: </a:t>
            </a:r>
            <a:r>
              <a:rPr lang="en-US" sz="2800" dirty="0">
                <a:solidFill>
                  <a:srgbClr val="008000"/>
                </a:solidFill>
                <a:latin typeface="RobotoMono-Regular"/>
              </a:rPr>
              <a:t>SyntaxError</a:t>
            </a:r>
            <a:r>
              <a:rPr lang="en-US" sz="2800" dirty="0">
                <a:solidFill>
                  <a:srgbClr val="000000"/>
                </a:solidFill>
                <a:latin typeface="RobotoMono-Regular"/>
              </a:rPr>
              <a:t>: can</a:t>
            </a:r>
            <a:r>
              <a:rPr lang="en-US" sz="2800" dirty="0">
                <a:solidFill>
                  <a:srgbClr val="483D8B"/>
                </a:solidFill>
                <a:latin typeface="RobotoMono-Regular"/>
              </a:rPr>
              <a:t>'t assign to literal</a:t>
            </a:r>
            <a:r>
              <a:rPr lang="en-US" sz="2800" dirty="0"/>
              <a:t> </a:t>
            </a:r>
          </a:p>
        </p:txBody>
      </p:sp>
      <p:sp>
        <p:nvSpPr>
          <p:cNvPr id="52" name="Rectangle 51">
            <a:extLst>
              <a:ext uri="{FF2B5EF4-FFF2-40B4-BE49-F238E27FC236}">
                <a16:creationId xmlns:a16="http://schemas.microsoft.com/office/drawing/2014/main" id="{AE89D643-3C4A-4467-A38D-6B7B4BD99A48}"/>
              </a:ext>
            </a:extLst>
          </p:cNvPr>
          <p:cNvSpPr/>
          <p:nvPr/>
        </p:nvSpPr>
        <p:spPr>
          <a:xfrm>
            <a:off x="635710" y="3403604"/>
            <a:ext cx="5791533" cy="954107"/>
          </a:xfrm>
          <a:prstGeom prst="rect">
            <a:avLst/>
          </a:prstGeom>
        </p:spPr>
        <p:txBody>
          <a:bodyPr wrap="square">
            <a:spAutoFit/>
          </a:bodyPr>
          <a:lstStyle/>
          <a:p>
            <a:r>
              <a:rPr lang="en-US" sz="2800" b="1" dirty="0">
                <a:solidFill>
                  <a:srgbClr val="FF7700"/>
                </a:solidFill>
                <a:latin typeface="RobotoMono-Bold"/>
              </a:rPr>
              <a:t>import </a:t>
            </a:r>
            <a:r>
              <a:rPr lang="en-US" sz="2800" dirty="0">
                <a:solidFill>
                  <a:srgbClr val="DC143C"/>
                </a:solidFill>
                <a:latin typeface="RobotoMono-Regular"/>
              </a:rPr>
              <a:t>keyword</a:t>
            </a:r>
            <a:br>
              <a:rPr lang="en-US" sz="2800" dirty="0">
                <a:solidFill>
                  <a:srgbClr val="DC143C"/>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a:t>
            </a:r>
            <a:r>
              <a:rPr lang="en-US" sz="2800" dirty="0" err="1">
                <a:solidFill>
                  <a:srgbClr val="DC143C"/>
                </a:solidFill>
                <a:latin typeface="RobotoMono-Regular"/>
              </a:rPr>
              <a:t>keyword</a:t>
            </a:r>
            <a:r>
              <a:rPr lang="en-US" sz="2800" dirty="0" err="1">
                <a:solidFill>
                  <a:srgbClr val="000000"/>
                </a:solidFill>
                <a:latin typeface="RobotoMono-Regular"/>
              </a:rPr>
              <a:t>.kwlist</a:t>
            </a:r>
            <a:r>
              <a:rPr lang="en-US" sz="2800" dirty="0">
                <a:solidFill>
                  <a:srgbClr val="000000"/>
                </a:solidFill>
                <a:latin typeface="RobotoMono-Regular"/>
              </a:rPr>
              <a:t>)</a:t>
            </a:r>
            <a:r>
              <a:rPr lang="en-US" sz="2800" dirty="0"/>
              <a:t> </a:t>
            </a:r>
          </a:p>
        </p:txBody>
      </p:sp>
      <p:sp>
        <p:nvSpPr>
          <p:cNvPr id="53" name="TextBox 52">
            <a:extLst>
              <a:ext uri="{FF2B5EF4-FFF2-40B4-BE49-F238E27FC236}">
                <a16:creationId xmlns:a16="http://schemas.microsoft.com/office/drawing/2014/main" id="{3B03816A-F92C-4D96-B7BD-CA9BC0C359BC}"/>
              </a:ext>
            </a:extLst>
          </p:cNvPr>
          <p:cNvSpPr txBox="1"/>
          <p:nvPr/>
        </p:nvSpPr>
        <p:spPr>
          <a:xfrm>
            <a:off x="4899887" y="3963788"/>
            <a:ext cx="6633935"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قواعد تسمية المتغير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54" name="Rectangle 53">
            <a:extLst>
              <a:ext uri="{FF2B5EF4-FFF2-40B4-BE49-F238E27FC236}">
                <a16:creationId xmlns:a16="http://schemas.microsoft.com/office/drawing/2014/main" id="{61B08CA9-D233-4D5A-91E7-06128C970BB8}"/>
              </a:ext>
            </a:extLst>
          </p:cNvPr>
          <p:cNvSpPr/>
          <p:nvPr/>
        </p:nvSpPr>
        <p:spPr>
          <a:xfrm>
            <a:off x="358624" y="4671674"/>
            <a:ext cx="10948383"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لابد أن يبدأ اسم المتغير بحرف أو الشرطة السفلية (</a:t>
            </a:r>
            <a:r>
              <a:rPr lang="en-US" sz="2400" dirty="0"/>
              <a:t>underscore</a:t>
            </a:r>
            <a:r>
              <a:rPr lang="ar-SA" sz="2400" dirty="0"/>
              <a:t>)</a:t>
            </a:r>
            <a:endParaRPr lang="en-US" sz="3600" dirty="0"/>
          </a:p>
        </p:txBody>
      </p:sp>
      <p:sp>
        <p:nvSpPr>
          <p:cNvPr id="55" name="Rectangle 54">
            <a:extLst>
              <a:ext uri="{FF2B5EF4-FFF2-40B4-BE49-F238E27FC236}">
                <a16:creationId xmlns:a16="http://schemas.microsoft.com/office/drawing/2014/main" id="{8620553D-3E99-4F4F-BDC6-DEEDD6435CB1}"/>
              </a:ext>
            </a:extLst>
          </p:cNvPr>
          <p:cNvSpPr/>
          <p:nvPr/>
        </p:nvSpPr>
        <p:spPr>
          <a:xfrm>
            <a:off x="658424" y="4634647"/>
            <a:ext cx="10948383" cy="954107"/>
          </a:xfrm>
          <a:prstGeom prst="rect">
            <a:avLst/>
          </a:prstGeom>
        </p:spPr>
        <p:txBody>
          <a:bodyPr wrap="square">
            <a:spAutoFit/>
          </a:bodyPr>
          <a:lstStyle/>
          <a:p>
            <a:pPr rtl="1"/>
            <a:r>
              <a:rPr lang="en-US" sz="2800" dirty="0">
                <a:latin typeface="Times New Roman" panose="02020603050405020304" pitchFamily="18" charset="0"/>
                <a:ea typeface="Times New Roman" panose="02020603050405020304" pitchFamily="18" charset="0"/>
              </a:rPr>
              <a:t>x=</a:t>
            </a:r>
            <a:r>
              <a:rPr lang="en-US" sz="2800" dirty="0">
                <a:solidFill>
                  <a:srgbClr val="008000"/>
                </a:solidFill>
                <a:latin typeface="RobotoMono-Regular"/>
              </a:rPr>
              <a:t>True</a:t>
            </a:r>
            <a:r>
              <a:rPr lang="en-US" sz="2800" dirty="0">
                <a:latin typeface="Times New Roman" panose="02020603050405020304" pitchFamily="18" charset="0"/>
                <a:ea typeface="Times New Roman" panose="02020603050405020304" pitchFamily="18" charset="0"/>
              </a:rPr>
              <a:t> </a:t>
            </a:r>
          </a:p>
          <a:p>
            <a:pPr rtl="1"/>
            <a:r>
              <a:rPr lang="en-US" sz="2800" dirty="0">
                <a:latin typeface="Times New Roman" panose="02020603050405020304" pitchFamily="18" charset="0"/>
                <a:ea typeface="Times New Roman" panose="02020603050405020304" pitchFamily="18" charset="0"/>
              </a:rPr>
              <a:t>_y= </a:t>
            </a:r>
            <a:r>
              <a:rPr lang="en-US" sz="2800" dirty="0">
                <a:solidFill>
                  <a:srgbClr val="008000"/>
                </a:solidFill>
                <a:latin typeface="RobotoMono-Regular"/>
              </a:rPr>
              <a:t>True</a:t>
            </a:r>
            <a:r>
              <a:rPr lang="en-US" sz="2800" dirty="0">
                <a:latin typeface="Times New Roman" panose="02020603050405020304" pitchFamily="18" charset="0"/>
                <a:ea typeface="Times New Roman" panose="02020603050405020304" pitchFamily="18" charset="0"/>
              </a:rPr>
              <a:t>    </a:t>
            </a:r>
            <a:endParaRPr lang="en-US" sz="3600" dirty="0"/>
          </a:p>
        </p:txBody>
      </p:sp>
      <p:sp>
        <p:nvSpPr>
          <p:cNvPr id="56" name="Rectangle 55">
            <a:extLst>
              <a:ext uri="{FF2B5EF4-FFF2-40B4-BE49-F238E27FC236}">
                <a16:creationId xmlns:a16="http://schemas.microsoft.com/office/drawing/2014/main" id="{6F3ED542-F3C7-4F7A-BCF8-28D92A8A68EE}"/>
              </a:ext>
            </a:extLst>
          </p:cNvPr>
          <p:cNvSpPr/>
          <p:nvPr/>
        </p:nvSpPr>
        <p:spPr>
          <a:xfrm>
            <a:off x="658424" y="5621384"/>
            <a:ext cx="5791533" cy="954107"/>
          </a:xfrm>
          <a:prstGeom prst="rect">
            <a:avLst/>
          </a:prstGeom>
        </p:spPr>
        <p:txBody>
          <a:bodyPr wrap="square">
            <a:spAutoFit/>
          </a:bodyPr>
          <a:lstStyle/>
          <a:p>
            <a:r>
              <a:rPr lang="en-US" sz="2800" dirty="0">
                <a:solidFill>
                  <a:srgbClr val="000000"/>
                </a:solidFill>
                <a:latin typeface="RobotoMono-Regular"/>
              </a:rPr>
              <a:t>9x </a:t>
            </a:r>
            <a:r>
              <a:rPr lang="en-US" sz="2800" dirty="0">
                <a:solidFill>
                  <a:srgbClr val="666666"/>
                </a:solidFill>
                <a:latin typeface="RobotoMono-Regular"/>
              </a:rPr>
              <a:t>= </a:t>
            </a:r>
            <a:r>
              <a:rPr lang="en-US" sz="2800" dirty="0">
                <a:solidFill>
                  <a:srgbClr val="008000"/>
                </a:solidFill>
                <a:latin typeface="RobotoMono-Regular"/>
              </a:rPr>
              <a:t>False </a:t>
            </a:r>
            <a:r>
              <a:rPr lang="en-US" sz="2800" i="1" dirty="0">
                <a:solidFill>
                  <a:srgbClr val="808080"/>
                </a:solidFill>
                <a:latin typeface="RobotoMono-Italic"/>
              </a:rPr>
              <a:t># starts with numeral</a:t>
            </a:r>
            <a:br>
              <a:rPr lang="en-US" sz="2800" i="1" dirty="0">
                <a:solidFill>
                  <a:srgbClr val="808080"/>
                </a:solidFill>
                <a:latin typeface="RobotoMono-Italic"/>
              </a:rPr>
            </a:br>
            <a:r>
              <a:rPr lang="en-US" sz="2800" dirty="0">
                <a:solidFill>
                  <a:srgbClr val="666666"/>
                </a:solidFill>
                <a:latin typeface="RobotoMono-Regular"/>
              </a:rPr>
              <a:t>=&gt; </a:t>
            </a:r>
            <a:r>
              <a:rPr lang="en-US" sz="2800" dirty="0">
                <a:solidFill>
                  <a:srgbClr val="008000"/>
                </a:solidFill>
                <a:latin typeface="RobotoMono-Regular"/>
              </a:rPr>
              <a:t>SyntaxError</a:t>
            </a:r>
            <a:r>
              <a:rPr lang="en-US" sz="2800" dirty="0">
                <a:solidFill>
                  <a:srgbClr val="000000"/>
                </a:solidFill>
                <a:latin typeface="RobotoMono-Regular"/>
              </a:rPr>
              <a:t>: invalid syntax</a:t>
            </a:r>
            <a:r>
              <a:rPr lang="en-US" sz="2800" dirty="0"/>
              <a:t> </a:t>
            </a:r>
          </a:p>
        </p:txBody>
      </p:sp>
    </p:spTree>
    <p:extLst>
      <p:ext uri="{BB962C8B-B14F-4D97-AF65-F5344CB8AC3E}">
        <p14:creationId xmlns:p14="http://schemas.microsoft.com/office/powerpoint/2010/main" val="2978036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
                                            <p:txEl>
                                              <p:pRg st="0" end="0"/>
                                            </p:txEl>
                                          </p:spTgt>
                                        </p:tgtEl>
                                        <p:attrNameLst>
                                          <p:attrName>style.visibility</p:attrName>
                                        </p:attrNameLst>
                                      </p:cBhvr>
                                      <p:to>
                                        <p:strVal val="visible"/>
                                      </p:to>
                                    </p:set>
                                    <p:animEffect transition="in" filter="fade">
                                      <p:cBhvr>
                                        <p:cTn id="28" dur="1000"/>
                                        <p:tgtEl>
                                          <p:spTgt spid="51">
                                            <p:txEl>
                                              <p:pRg st="0" end="0"/>
                                            </p:txEl>
                                          </p:spTgt>
                                        </p:tgtEl>
                                      </p:cBhvr>
                                    </p:animEffect>
                                    <p:anim calcmode="lin" valueType="num">
                                      <p:cBhvr>
                                        <p:cTn id="29"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1000"/>
                                        <p:tgtEl>
                                          <p:spTgt spid="53"/>
                                        </p:tgtEl>
                                      </p:cBhvr>
                                    </p:animEffect>
                                    <p:anim calcmode="lin" valueType="num">
                                      <p:cBhvr>
                                        <p:cTn id="50" dur="1000" fill="hold"/>
                                        <p:tgtEl>
                                          <p:spTgt spid="53"/>
                                        </p:tgtEl>
                                        <p:attrNameLst>
                                          <p:attrName>ppt_x</p:attrName>
                                        </p:attrNameLst>
                                      </p:cBhvr>
                                      <p:tavLst>
                                        <p:tav tm="0">
                                          <p:val>
                                            <p:strVal val="#ppt_x"/>
                                          </p:val>
                                        </p:tav>
                                        <p:tav tm="100000">
                                          <p:val>
                                            <p:strVal val="#ppt_x"/>
                                          </p:val>
                                        </p:tav>
                                      </p:tavLst>
                                    </p:anim>
                                    <p:anim calcmode="lin" valueType="num">
                                      <p:cBhvr>
                                        <p:cTn id="5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1000"/>
                                        <p:tgtEl>
                                          <p:spTgt spid="54"/>
                                        </p:tgtEl>
                                      </p:cBhvr>
                                    </p:animEffect>
                                    <p:anim calcmode="lin" valueType="num">
                                      <p:cBhvr>
                                        <p:cTn id="57" dur="1000" fill="hold"/>
                                        <p:tgtEl>
                                          <p:spTgt spid="54"/>
                                        </p:tgtEl>
                                        <p:attrNameLst>
                                          <p:attrName>ppt_x</p:attrName>
                                        </p:attrNameLst>
                                      </p:cBhvr>
                                      <p:tavLst>
                                        <p:tav tm="0">
                                          <p:val>
                                            <p:strVal val="#ppt_x"/>
                                          </p:val>
                                        </p:tav>
                                        <p:tav tm="100000">
                                          <p:val>
                                            <p:strVal val="#ppt_x"/>
                                          </p:val>
                                        </p:tav>
                                      </p:tavLst>
                                    </p:anim>
                                    <p:anim calcmode="lin" valueType="num">
                                      <p:cBhvr>
                                        <p:cTn id="5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9" grpId="0"/>
      <p:bldP spid="50" grpId="0"/>
      <p:bldP spid="52" grpId="0"/>
      <p:bldP spid="53" grpId="0"/>
      <p:bldP spid="54" grpId="0"/>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8EE9FB49-F589-46BD-B5F0-CD9C330306E1}"/>
              </a:ext>
            </a:extLst>
          </p:cNvPr>
          <p:cNvSpPr/>
          <p:nvPr/>
        </p:nvSpPr>
        <p:spPr>
          <a:xfrm>
            <a:off x="436661" y="157397"/>
            <a:ext cx="5987745" cy="954107"/>
          </a:xfrm>
          <a:prstGeom prst="rect">
            <a:avLst/>
          </a:prstGeom>
        </p:spPr>
        <p:txBody>
          <a:bodyPr wrap="square">
            <a:spAutoFit/>
          </a:bodyPr>
          <a:lstStyle/>
          <a:p>
            <a:r>
              <a:rPr lang="en-US" sz="2800" dirty="0">
                <a:solidFill>
                  <a:srgbClr val="000000"/>
                </a:solidFill>
                <a:latin typeface="RobotoMono-Regular"/>
              </a:rPr>
              <a:t>$y </a:t>
            </a:r>
            <a:r>
              <a:rPr lang="en-US" sz="2800" dirty="0">
                <a:solidFill>
                  <a:srgbClr val="666666"/>
                </a:solidFill>
                <a:latin typeface="RobotoMono-Regular"/>
              </a:rPr>
              <a:t>= </a:t>
            </a:r>
            <a:r>
              <a:rPr lang="en-US" sz="2800" dirty="0">
                <a:solidFill>
                  <a:srgbClr val="008000"/>
                </a:solidFill>
                <a:latin typeface="RobotoMono-Regular"/>
              </a:rPr>
              <a:t>False </a:t>
            </a:r>
            <a:r>
              <a:rPr lang="en-US" sz="2800" i="1" dirty="0">
                <a:solidFill>
                  <a:srgbClr val="808080"/>
                </a:solidFill>
                <a:latin typeface="RobotoMono-Italic"/>
              </a:rPr>
              <a:t># starts with symbol</a:t>
            </a:r>
            <a:br>
              <a:rPr lang="en-US" sz="2800" i="1" dirty="0">
                <a:solidFill>
                  <a:srgbClr val="808080"/>
                </a:solidFill>
                <a:latin typeface="RobotoMono-Italic"/>
              </a:rPr>
            </a:br>
            <a:r>
              <a:rPr lang="en-US" sz="2800" dirty="0">
                <a:solidFill>
                  <a:srgbClr val="666666"/>
                </a:solidFill>
                <a:latin typeface="RobotoMono-Regular"/>
              </a:rPr>
              <a:t>=&gt; </a:t>
            </a:r>
            <a:r>
              <a:rPr lang="en-US" sz="2800" dirty="0">
                <a:solidFill>
                  <a:srgbClr val="008000"/>
                </a:solidFill>
                <a:latin typeface="RobotoMono-Regular"/>
              </a:rPr>
              <a:t>SyntaxError</a:t>
            </a:r>
            <a:r>
              <a:rPr lang="en-US" sz="2800" dirty="0">
                <a:solidFill>
                  <a:srgbClr val="000000"/>
                </a:solidFill>
                <a:latin typeface="RobotoMono-Regular"/>
              </a:rPr>
              <a:t>: invalid syntax</a:t>
            </a:r>
            <a:r>
              <a:rPr lang="en-US" sz="2800" dirty="0"/>
              <a:t> </a:t>
            </a:r>
          </a:p>
        </p:txBody>
      </p:sp>
      <p:sp>
        <p:nvSpPr>
          <p:cNvPr id="36" name="Rectangle 35">
            <a:extLst>
              <a:ext uri="{FF2B5EF4-FFF2-40B4-BE49-F238E27FC236}">
                <a16:creationId xmlns:a16="http://schemas.microsoft.com/office/drawing/2014/main" id="{0BC548F7-1EF9-4F07-9F02-44CE2CE0A4B5}"/>
              </a:ext>
            </a:extLst>
          </p:cNvPr>
          <p:cNvSpPr/>
          <p:nvPr/>
        </p:nvSpPr>
        <p:spPr>
          <a:xfrm>
            <a:off x="314565" y="1111504"/>
            <a:ext cx="11319306"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اسم المتغير يمكن أن يحتوي حروف وأرقام و </a:t>
            </a:r>
            <a:r>
              <a:rPr lang="en-US" sz="2400" dirty="0"/>
              <a:t>underscore</a:t>
            </a:r>
            <a:endParaRPr lang="en-US" sz="3600" dirty="0"/>
          </a:p>
        </p:txBody>
      </p:sp>
      <p:sp>
        <p:nvSpPr>
          <p:cNvPr id="37" name="Rectangle 36">
            <a:extLst>
              <a:ext uri="{FF2B5EF4-FFF2-40B4-BE49-F238E27FC236}">
                <a16:creationId xmlns:a16="http://schemas.microsoft.com/office/drawing/2014/main" id="{27CA65C0-DDA6-4B43-BE60-A7DA228A8F23}"/>
              </a:ext>
            </a:extLst>
          </p:cNvPr>
          <p:cNvSpPr/>
          <p:nvPr/>
        </p:nvSpPr>
        <p:spPr>
          <a:xfrm>
            <a:off x="436661" y="1696279"/>
            <a:ext cx="11199378" cy="523220"/>
          </a:xfrm>
          <a:prstGeom prst="rect">
            <a:avLst/>
          </a:prstGeom>
        </p:spPr>
        <p:txBody>
          <a:bodyPr wrap="square">
            <a:spAutoFit/>
          </a:bodyPr>
          <a:lstStyle/>
          <a:p>
            <a:r>
              <a:rPr lang="en-US" sz="2800" dirty="0">
                <a:solidFill>
                  <a:srgbClr val="000000"/>
                </a:solidFill>
                <a:latin typeface="RobotoMono-Regular"/>
              </a:rPr>
              <a:t>has_0_in_it </a:t>
            </a:r>
            <a:r>
              <a:rPr lang="en-US" sz="2800" dirty="0">
                <a:solidFill>
                  <a:srgbClr val="666666"/>
                </a:solidFill>
                <a:latin typeface="RobotoMono-Regular"/>
              </a:rPr>
              <a:t>= </a:t>
            </a:r>
            <a:r>
              <a:rPr lang="en-US" sz="2800" dirty="0">
                <a:solidFill>
                  <a:srgbClr val="483D8B"/>
                </a:solidFill>
                <a:latin typeface="RobotoMono-Regular"/>
              </a:rPr>
              <a:t>"Still Valid"</a:t>
            </a:r>
            <a:r>
              <a:rPr lang="ar-SA" sz="2800" dirty="0">
                <a:solidFill>
                  <a:srgbClr val="483D8B"/>
                </a:solidFill>
                <a:latin typeface="RobotoMono-Regular"/>
              </a:rPr>
              <a:t>مثال:               </a:t>
            </a:r>
            <a:r>
              <a:rPr lang="en-US" sz="2800" dirty="0"/>
              <a:t> </a:t>
            </a:r>
          </a:p>
        </p:txBody>
      </p:sp>
      <p:sp>
        <p:nvSpPr>
          <p:cNvPr id="38" name="Rectangle 37">
            <a:extLst>
              <a:ext uri="{FF2B5EF4-FFF2-40B4-BE49-F238E27FC236}">
                <a16:creationId xmlns:a16="http://schemas.microsoft.com/office/drawing/2014/main" id="{B2DC0398-5C3D-4200-B499-7235ADF5CFAF}"/>
              </a:ext>
            </a:extLst>
          </p:cNvPr>
          <p:cNvSpPr/>
          <p:nvPr/>
        </p:nvSpPr>
        <p:spPr>
          <a:xfrm>
            <a:off x="314565" y="2281054"/>
            <a:ext cx="11319306" cy="523220"/>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الأسماء حساسة نحو الأحرف</a:t>
            </a:r>
            <a:endParaRPr lang="en-US" sz="3600" dirty="0"/>
          </a:p>
        </p:txBody>
      </p:sp>
      <p:sp>
        <p:nvSpPr>
          <p:cNvPr id="39" name="Rectangle 38">
            <a:extLst>
              <a:ext uri="{FF2B5EF4-FFF2-40B4-BE49-F238E27FC236}">
                <a16:creationId xmlns:a16="http://schemas.microsoft.com/office/drawing/2014/main" id="{44DE4BC9-4532-4CE8-8A1C-C3C8DC4E56DE}"/>
              </a:ext>
            </a:extLst>
          </p:cNvPr>
          <p:cNvSpPr/>
          <p:nvPr/>
        </p:nvSpPr>
        <p:spPr>
          <a:xfrm>
            <a:off x="436661" y="2588831"/>
            <a:ext cx="6608716" cy="1384995"/>
          </a:xfrm>
          <a:prstGeom prst="rect">
            <a:avLst/>
          </a:prstGeom>
        </p:spPr>
        <p:txBody>
          <a:bodyPr wrap="square">
            <a:spAutoFit/>
          </a:bodyPr>
          <a:lstStyle/>
          <a:p>
            <a:r>
              <a:rPr lang="en-US" sz="2800" dirty="0">
                <a:solidFill>
                  <a:srgbClr val="000000"/>
                </a:solidFill>
                <a:latin typeface="RobotoMono-Regular"/>
              </a:rPr>
              <a:t>x </a:t>
            </a:r>
            <a:r>
              <a:rPr lang="en-US" sz="2800" dirty="0">
                <a:solidFill>
                  <a:srgbClr val="666666"/>
                </a:solidFill>
                <a:latin typeface="RobotoMono-Regular"/>
              </a:rPr>
              <a:t>= </a:t>
            </a:r>
            <a:r>
              <a:rPr lang="en-US" sz="2800" dirty="0">
                <a:solidFill>
                  <a:srgbClr val="FF4500"/>
                </a:solidFill>
                <a:latin typeface="RobotoMono-Regular"/>
              </a:rPr>
              <a:t>9</a:t>
            </a:r>
            <a:br>
              <a:rPr lang="en-US" sz="2800" dirty="0">
                <a:solidFill>
                  <a:srgbClr val="FF4500"/>
                </a:solidFill>
                <a:latin typeface="RobotoMono-Regular"/>
              </a:rPr>
            </a:br>
            <a:r>
              <a:rPr lang="en-US" sz="2800" dirty="0">
                <a:solidFill>
                  <a:srgbClr val="000000"/>
                </a:solidFill>
                <a:latin typeface="RobotoMono-Regular"/>
              </a:rPr>
              <a:t>y </a:t>
            </a:r>
            <a:r>
              <a:rPr lang="en-US" sz="2800" dirty="0">
                <a:solidFill>
                  <a:srgbClr val="666666"/>
                </a:solidFill>
                <a:latin typeface="RobotoMono-Regular"/>
              </a:rPr>
              <a:t>= </a:t>
            </a:r>
            <a:r>
              <a:rPr lang="en-US" sz="2800" dirty="0">
                <a:solidFill>
                  <a:srgbClr val="000000"/>
                </a:solidFill>
                <a:latin typeface="RobotoMono-Regular"/>
              </a:rPr>
              <a:t>X*</a:t>
            </a:r>
            <a:r>
              <a:rPr lang="en-US" sz="2800" dirty="0">
                <a:solidFill>
                  <a:srgbClr val="FF4500"/>
                </a:solidFill>
                <a:latin typeface="RobotoMono-Regular"/>
              </a:rPr>
              <a:t>5</a:t>
            </a:r>
            <a:br>
              <a:rPr lang="en-US" sz="2800" dirty="0">
                <a:solidFill>
                  <a:srgbClr val="FF4500"/>
                </a:solidFill>
                <a:latin typeface="RobotoMono-Regular"/>
              </a:rPr>
            </a:br>
            <a:r>
              <a:rPr lang="en-US" sz="2800" dirty="0">
                <a:solidFill>
                  <a:srgbClr val="666666"/>
                </a:solidFill>
                <a:latin typeface="RobotoMono-Regular"/>
              </a:rPr>
              <a:t>=&gt;</a:t>
            </a:r>
            <a:r>
              <a:rPr lang="en-US" sz="2800" dirty="0" err="1">
                <a:solidFill>
                  <a:srgbClr val="008000"/>
                </a:solidFill>
                <a:latin typeface="RobotoMono-Regular"/>
              </a:rPr>
              <a:t>NameError</a:t>
            </a:r>
            <a:r>
              <a:rPr lang="en-US" sz="2800" dirty="0">
                <a:solidFill>
                  <a:srgbClr val="000000"/>
                </a:solidFill>
                <a:latin typeface="RobotoMono-Regular"/>
              </a:rPr>
              <a:t>: name </a:t>
            </a:r>
            <a:r>
              <a:rPr lang="en-US" sz="2800" dirty="0">
                <a:solidFill>
                  <a:srgbClr val="483D8B"/>
                </a:solidFill>
                <a:latin typeface="RobotoMono-Regular"/>
              </a:rPr>
              <a:t>'X' </a:t>
            </a:r>
            <a:r>
              <a:rPr lang="en-US" sz="2800" b="1" dirty="0">
                <a:solidFill>
                  <a:srgbClr val="FF7700"/>
                </a:solidFill>
                <a:latin typeface="RobotoMono-Bold"/>
              </a:rPr>
              <a:t>is not </a:t>
            </a:r>
            <a:r>
              <a:rPr lang="en-US" sz="2800" dirty="0">
                <a:solidFill>
                  <a:srgbClr val="000000"/>
                </a:solidFill>
                <a:latin typeface="RobotoMono-Regular"/>
              </a:rPr>
              <a:t>defined</a:t>
            </a:r>
            <a:r>
              <a:rPr lang="en-US" sz="2800" dirty="0"/>
              <a:t> </a:t>
            </a:r>
          </a:p>
        </p:txBody>
      </p:sp>
      <p:sp>
        <p:nvSpPr>
          <p:cNvPr id="44" name="TextBox 43">
            <a:extLst>
              <a:ext uri="{FF2B5EF4-FFF2-40B4-BE49-F238E27FC236}">
                <a16:creationId xmlns:a16="http://schemas.microsoft.com/office/drawing/2014/main" id="{1B6F59B1-8056-4D6F-97E7-61C262A65F97}"/>
              </a:ext>
            </a:extLst>
          </p:cNvPr>
          <p:cNvSpPr txBox="1"/>
          <p:nvPr/>
        </p:nvSpPr>
        <p:spPr>
          <a:xfrm>
            <a:off x="4855829" y="3743934"/>
            <a:ext cx="6858688"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تحديد نوع المتغير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5" name="Rectangle 44">
            <a:extLst>
              <a:ext uri="{FF2B5EF4-FFF2-40B4-BE49-F238E27FC236}">
                <a16:creationId xmlns:a16="http://schemas.microsoft.com/office/drawing/2014/main" id="{777ED11A-EEDC-4B5A-8847-DB56CA086599}"/>
              </a:ext>
            </a:extLst>
          </p:cNvPr>
          <p:cNvSpPr/>
          <p:nvPr/>
        </p:nvSpPr>
        <p:spPr>
          <a:xfrm>
            <a:off x="314565" y="4451820"/>
            <a:ext cx="11319306" cy="1384995"/>
          </a:xfrm>
          <a:prstGeom prst="rect">
            <a:avLst/>
          </a:prstGeom>
        </p:spPr>
        <p:txBody>
          <a:bodyPr wrap="square">
            <a:spAutoFit/>
          </a:bodyPr>
          <a:lstStyle/>
          <a:p>
            <a:pPr algn="r" rtl="1"/>
            <a:r>
              <a:rPr lang="ar-SA" sz="2800" dirty="0">
                <a:latin typeface="Times New Roman" panose="02020603050405020304" pitchFamily="18" charset="0"/>
                <a:ea typeface="Times New Roman" panose="02020603050405020304" pitchFamily="18" charset="0"/>
              </a:rPr>
              <a:t>في لغة بايثون عند اسناد قيمة لمتغير يتم الإعلان عن المتغير وحجز مكان له في الذاكرة وتحديد نوع المتغير حسب القيمة المسندة إليه وللتأكد من نوع المتغير نستخدم الدالة </a:t>
            </a:r>
            <a:r>
              <a:rPr lang="en-US" sz="2800" dirty="0">
                <a:latin typeface="Times New Roman" panose="02020603050405020304" pitchFamily="18" charset="0"/>
                <a:ea typeface="Times New Roman" panose="02020603050405020304" pitchFamily="18" charset="0"/>
              </a:rPr>
              <a:t>type() </a:t>
            </a:r>
            <a:r>
              <a:rPr lang="ar-SA" sz="2800" dirty="0">
                <a:latin typeface="Times New Roman" panose="02020603050405020304" pitchFamily="18" charset="0"/>
                <a:ea typeface="Times New Roman" panose="02020603050405020304" pitchFamily="18" charset="0"/>
              </a:rPr>
              <a:t> كما في المثال التالي:</a:t>
            </a:r>
            <a:endParaRPr lang="en-US" sz="3600" dirty="0"/>
          </a:p>
        </p:txBody>
      </p:sp>
      <p:sp>
        <p:nvSpPr>
          <p:cNvPr id="46" name="Rectangle 45">
            <a:extLst>
              <a:ext uri="{FF2B5EF4-FFF2-40B4-BE49-F238E27FC236}">
                <a16:creationId xmlns:a16="http://schemas.microsoft.com/office/drawing/2014/main" id="{2A6A3E38-8D11-47F0-AC94-88F4C8ED6EC5}"/>
              </a:ext>
            </a:extLst>
          </p:cNvPr>
          <p:cNvSpPr/>
          <p:nvPr/>
        </p:nvSpPr>
        <p:spPr>
          <a:xfrm>
            <a:off x="500242" y="5504559"/>
            <a:ext cx="5987745" cy="954107"/>
          </a:xfrm>
          <a:prstGeom prst="rect">
            <a:avLst/>
          </a:prstGeom>
        </p:spPr>
        <p:txBody>
          <a:bodyPr wrap="square">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FF4500"/>
                </a:solidFill>
                <a:latin typeface="RobotoMono-Regular"/>
              </a:rPr>
              <a:t>2</a:t>
            </a:r>
            <a:br>
              <a:rPr lang="en-US" sz="2800" dirty="0">
                <a:solidFill>
                  <a:srgbClr val="FF45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a:t>
            </a:r>
            <a:r>
              <a:rPr lang="en-US" sz="2800" dirty="0">
                <a:solidFill>
                  <a:srgbClr val="008000"/>
                </a:solidFill>
                <a:latin typeface="RobotoMono-Regular"/>
              </a:rPr>
              <a:t>type</a:t>
            </a:r>
            <a:r>
              <a:rPr lang="en-US" sz="2800" dirty="0">
                <a:solidFill>
                  <a:srgbClr val="000000"/>
                </a:solidFill>
                <a:latin typeface="RobotoMono-Regular"/>
              </a:rPr>
              <a:t>(a))   </a:t>
            </a:r>
            <a:r>
              <a:rPr lang="en-US" sz="2800" i="1" dirty="0">
                <a:solidFill>
                  <a:srgbClr val="808080"/>
                </a:solidFill>
                <a:latin typeface="RobotoMono-Italic"/>
              </a:rPr>
              <a:t># Output: &lt;type 'int'&gt;</a:t>
            </a:r>
            <a:r>
              <a:rPr lang="en-US" sz="2800" dirty="0"/>
              <a:t> </a:t>
            </a:r>
          </a:p>
        </p:txBody>
      </p:sp>
    </p:spTree>
    <p:extLst>
      <p:ext uri="{BB962C8B-B14F-4D97-AF65-F5344CB8AC3E}">
        <p14:creationId xmlns:p14="http://schemas.microsoft.com/office/powerpoint/2010/main" val="232456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6162A310-9911-4C92-8EBD-691438A55FD7}"/>
              </a:ext>
            </a:extLst>
          </p:cNvPr>
          <p:cNvSpPr/>
          <p:nvPr/>
        </p:nvSpPr>
        <p:spPr>
          <a:xfrm>
            <a:off x="531015" y="384323"/>
            <a:ext cx="6096000" cy="830997"/>
          </a:xfrm>
          <a:prstGeom prst="rect">
            <a:avLst/>
          </a:prstGeom>
        </p:spPr>
        <p:txBody>
          <a:bodyPr>
            <a:spAutoFit/>
          </a:bodyPr>
          <a:lstStyle/>
          <a:p>
            <a:r>
              <a:rPr lang="en-US" sz="2400" dirty="0">
                <a:solidFill>
                  <a:srgbClr val="000000"/>
                </a:solidFill>
                <a:latin typeface="RobotoMono-Regular"/>
              </a:rPr>
              <a:t>pi </a:t>
            </a:r>
            <a:r>
              <a:rPr lang="en-US" sz="2400" dirty="0">
                <a:solidFill>
                  <a:srgbClr val="666666"/>
                </a:solidFill>
                <a:latin typeface="RobotoMono-Regular"/>
              </a:rPr>
              <a:t>= </a:t>
            </a:r>
            <a:r>
              <a:rPr lang="en-US" sz="2400" dirty="0">
                <a:solidFill>
                  <a:srgbClr val="FF4500"/>
                </a:solidFill>
                <a:latin typeface="RobotoMono-Regular"/>
              </a:rPr>
              <a:t>3.14</a:t>
            </a:r>
            <a:br>
              <a:rPr lang="en-US" sz="2400" dirty="0">
                <a:solidFill>
                  <a:srgbClr val="FF4500"/>
                </a:solidFill>
                <a:latin typeface="RobotoMono-Regular"/>
              </a:rPr>
            </a:br>
            <a:r>
              <a:rPr lang="en-US" sz="2400" b="1" dirty="0">
                <a:solidFill>
                  <a:srgbClr val="FF7700"/>
                </a:solidFill>
                <a:latin typeface="RobotoMono-Bold"/>
              </a:rPr>
              <a:t>print</a:t>
            </a:r>
            <a:r>
              <a:rPr lang="en-US" sz="2400" dirty="0">
                <a:solidFill>
                  <a:srgbClr val="000000"/>
                </a:solidFill>
                <a:latin typeface="RobotoMono-Regular"/>
              </a:rPr>
              <a:t>(</a:t>
            </a:r>
            <a:r>
              <a:rPr lang="en-US" sz="2400" dirty="0">
                <a:solidFill>
                  <a:srgbClr val="008000"/>
                </a:solidFill>
                <a:latin typeface="RobotoMono-Regular"/>
              </a:rPr>
              <a:t>type</a:t>
            </a:r>
            <a:r>
              <a:rPr lang="en-US" sz="2400" dirty="0">
                <a:solidFill>
                  <a:srgbClr val="000000"/>
                </a:solidFill>
                <a:latin typeface="RobotoMono-Regular"/>
              </a:rPr>
              <a:t>(pi))    </a:t>
            </a:r>
            <a:r>
              <a:rPr lang="en-US" sz="2400" i="1" dirty="0">
                <a:solidFill>
                  <a:srgbClr val="808080"/>
                </a:solidFill>
                <a:latin typeface="RobotoMono-Italic"/>
              </a:rPr>
              <a:t># Output: &lt;type 'float'&gt;</a:t>
            </a:r>
            <a:r>
              <a:rPr lang="en-US" sz="2400" dirty="0"/>
              <a:t> </a:t>
            </a:r>
          </a:p>
        </p:txBody>
      </p:sp>
      <p:sp>
        <p:nvSpPr>
          <p:cNvPr id="36" name="Rectangle 35">
            <a:extLst>
              <a:ext uri="{FF2B5EF4-FFF2-40B4-BE49-F238E27FC236}">
                <a16:creationId xmlns:a16="http://schemas.microsoft.com/office/drawing/2014/main" id="{2D9F252F-B3BC-4339-B2B4-9ED8AA115B30}"/>
              </a:ext>
            </a:extLst>
          </p:cNvPr>
          <p:cNvSpPr/>
          <p:nvPr/>
        </p:nvSpPr>
        <p:spPr>
          <a:xfrm>
            <a:off x="531014" y="1396622"/>
            <a:ext cx="6804897" cy="830997"/>
          </a:xfrm>
          <a:prstGeom prst="rect">
            <a:avLst/>
          </a:prstGeom>
        </p:spPr>
        <p:txBody>
          <a:bodyPr wrap="square">
            <a:spAutoFit/>
          </a:bodyPr>
          <a:lstStyle/>
          <a:p>
            <a:r>
              <a:rPr lang="en-US" sz="2400" dirty="0">
                <a:solidFill>
                  <a:srgbClr val="000000"/>
                </a:solidFill>
                <a:latin typeface="RobotoMono-Regular"/>
              </a:rPr>
              <a:t>x </a:t>
            </a:r>
            <a:r>
              <a:rPr lang="en-US" sz="2400" dirty="0">
                <a:solidFill>
                  <a:srgbClr val="666666"/>
                </a:solidFill>
                <a:latin typeface="RobotoMono-Regular"/>
              </a:rPr>
              <a:t>= </a:t>
            </a:r>
            <a:r>
              <a:rPr lang="en-US" sz="2400" dirty="0">
                <a:solidFill>
                  <a:srgbClr val="008000"/>
                </a:solidFill>
                <a:latin typeface="RobotoMono-Regular"/>
              </a:rPr>
              <a:t>None</a:t>
            </a:r>
            <a:br>
              <a:rPr lang="en-US" sz="2400" dirty="0">
                <a:solidFill>
                  <a:srgbClr val="008000"/>
                </a:solidFill>
                <a:latin typeface="RobotoMono-Regular"/>
              </a:rPr>
            </a:br>
            <a:r>
              <a:rPr lang="en-US" sz="2400" b="1" dirty="0">
                <a:solidFill>
                  <a:srgbClr val="FF7700"/>
                </a:solidFill>
                <a:latin typeface="RobotoMono-Bold"/>
              </a:rPr>
              <a:t>print</a:t>
            </a:r>
            <a:r>
              <a:rPr lang="en-US" sz="2400" dirty="0">
                <a:solidFill>
                  <a:srgbClr val="000000"/>
                </a:solidFill>
                <a:latin typeface="RobotoMono-Regular"/>
              </a:rPr>
              <a:t>(</a:t>
            </a:r>
            <a:r>
              <a:rPr lang="en-US" sz="2400" dirty="0">
                <a:solidFill>
                  <a:srgbClr val="008000"/>
                </a:solidFill>
                <a:latin typeface="RobotoMono-Regular"/>
              </a:rPr>
              <a:t>type</a:t>
            </a:r>
            <a:r>
              <a:rPr lang="en-US" sz="2400" dirty="0">
                <a:solidFill>
                  <a:srgbClr val="000000"/>
                </a:solidFill>
                <a:latin typeface="RobotoMono-Regular"/>
              </a:rPr>
              <a:t>(x))   </a:t>
            </a:r>
            <a:r>
              <a:rPr lang="en-US" sz="2400" i="1" dirty="0">
                <a:solidFill>
                  <a:srgbClr val="808080"/>
                </a:solidFill>
                <a:latin typeface="RobotoMono-Italic"/>
              </a:rPr>
              <a:t># Output: &lt;type '</a:t>
            </a:r>
            <a:r>
              <a:rPr lang="en-US" sz="2400" i="1" dirty="0" err="1">
                <a:solidFill>
                  <a:srgbClr val="808080"/>
                </a:solidFill>
                <a:latin typeface="RobotoMono-Italic"/>
              </a:rPr>
              <a:t>NoneType</a:t>
            </a:r>
            <a:r>
              <a:rPr lang="en-US" sz="2400" i="1" dirty="0">
                <a:solidFill>
                  <a:srgbClr val="808080"/>
                </a:solidFill>
                <a:latin typeface="RobotoMono-Italic"/>
              </a:rPr>
              <a:t>'&gt;</a:t>
            </a:r>
            <a:r>
              <a:rPr lang="en-US" sz="2400" dirty="0"/>
              <a:t> </a:t>
            </a:r>
          </a:p>
        </p:txBody>
      </p:sp>
      <p:sp>
        <p:nvSpPr>
          <p:cNvPr id="37" name="TextBox 36">
            <a:extLst>
              <a:ext uri="{FF2B5EF4-FFF2-40B4-BE49-F238E27FC236}">
                <a16:creationId xmlns:a16="http://schemas.microsoft.com/office/drawing/2014/main" id="{563BE26D-3CA3-4723-AE1F-EF8C3F7306E1}"/>
              </a:ext>
            </a:extLst>
          </p:cNvPr>
          <p:cNvSpPr txBox="1"/>
          <p:nvPr/>
        </p:nvSpPr>
        <p:spPr>
          <a:xfrm>
            <a:off x="4155279" y="2402359"/>
            <a:ext cx="7222256" cy="523220"/>
          </a:xfrm>
          <a:prstGeom prst="rect">
            <a:avLst/>
          </a:prstGeom>
          <a:noFill/>
        </p:spPr>
        <p:txBody>
          <a:bodyPr wrap="square" rtlCol="0">
            <a:spAutoFit/>
          </a:bodyPr>
          <a:lstStyle/>
          <a:p>
            <a:pPr algn="r" rtl="1"/>
            <a:r>
              <a:rPr lang="ar-SA" sz="28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تخصيص عدة قيم لعدد من المتغيرات في نفس السطر :</a:t>
            </a:r>
            <a:endParaRPr lang="en-US" sz="28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8" name="Rectangle 37">
            <a:extLst>
              <a:ext uri="{FF2B5EF4-FFF2-40B4-BE49-F238E27FC236}">
                <a16:creationId xmlns:a16="http://schemas.microsoft.com/office/drawing/2014/main" id="{B09BDF29-902C-4CA0-B456-E4B462B53375}"/>
              </a:ext>
            </a:extLst>
          </p:cNvPr>
          <p:cNvSpPr/>
          <p:nvPr/>
        </p:nvSpPr>
        <p:spPr>
          <a:xfrm>
            <a:off x="531015" y="2976622"/>
            <a:ext cx="6096000" cy="830997"/>
          </a:xfrm>
          <a:prstGeom prst="rect">
            <a:avLst/>
          </a:prstGeom>
        </p:spPr>
        <p:txBody>
          <a:bodyPr>
            <a:spAutoFit/>
          </a:bodyPr>
          <a:lstStyle/>
          <a:p>
            <a:r>
              <a:rPr lang="en-US" sz="2400" b="1" dirty="0">
                <a:solidFill>
                  <a:srgbClr val="C00000"/>
                </a:solidFill>
                <a:effectLst>
                  <a:outerShdw blurRad="38100" dist="38100" dir="2700000" algn="tl">
                    <a:srgbClr val="000000">
                      <a:alpha val="43137"/>
                    </a:srgbClr>
                  </a:outerShdw>
                </a:effectLst>
                <a:latin typeface="RobotoMono-Regular"/>
              </a:rPr>
              <a:t>Ex1</a:t>
            </a:r>
            <a:r>
              <a:rPr lang="en-US" sz="2400" dirty="0">
                <a:solidFill>
                  <a:srgbClr val="000000"/>
                </a:solidFill>
                <a:latin typeface="RobotoMono-Regular"/>
              </a:rPr>
              <a:t> :  a</a:t>
            </a:r>
            <a:r>
              <a:rPr lang="en-US" sz="2400" dirty="0">
                <a:solidFill>
                  <a:srgbClr val="666666"/>
                </a:solidFill>
                <a:latin typeface="RobotoMono-Regular"/>
              </a:rPr>
              <a:t>, </a:t>
            </a:r>
            <a:r>
              <a:rPr lang="en-US" sz="2400" dirty="0">
                <a:solidFill>
                  <a:srgbClr val="000000"/>
                </a:solidFill>
                <a:latin typeface="RobotoMono-Regular"/>
              </a:rPr>
              <a:t>b</a:t>
            </a:r>
            <a:r>
              <a:rPr lang="en-US" sz="2400" dirty="0">
                <a:solidFill>
                  <a:srgbClr val="666666"/>
                </a:solidFill>
                <a:latin typeface="RobotoMono-Regular"/>
              </a:rPr>
              <a:t>, </a:t>
            </a:r>
            <a:r>
              <a:rPr lang="en-US" sz="2400" dirty="0">
                <a:solidFill>
                  <a:srgbClr val="000000"/>
                </a:solidFill>
                <a:latin typeface="RobotoMono-Regular"/>
              </a:rPr>
              <a:t>c </a:t>
            </a:r>
            <a:r>
              <a:rPr lang="en-US" sz="2400" dirty="0">
                <a:solidFill>
                  <a:srgbClr val="666666"/>
                </a:solidFill>
                <a:latin typeface="RobotoMono-Regular"/>
              </a:rPr>
              <a:t>= </a:t>
            </a:r>
            <a:r>
              <a:rPr lang="en-US" sz="2400" dirty="0">
                <a:solidFill>
                  <a:srgbClr val="FF4500"/>
                </a:solidFill>
                <a:latin typeface="RobotoMono-Regular"/>
              </a:rPr>
              <a:t>1</a:t>
            </a:r>
            <a:r>
              <a:rPr lang="en-US" sz="2400" dirty="0">
                <a:solidFill>
                  <a:srgbClr val="666666"/>
                </a:solidFill>
                <a:latin typeface="RobotoMono-Regular"/>
              </a:rPr>
              <a:t>, </a:t>
            </a:r>
            <a:r>
              <a:rPr lang="en-US" sz="2400" dirty="0">
                <a:solidFill>
                  <a:srgbClr val="FF4500"/>
                </a:solidFill>
                <a:latin typeface="RobotoMono-Regular"/>
              </a:rPr>
              <a:t>2</a:t>
            </a:r>
            <a:r>
              <a:rPr lang="en-US" sz="2400" dirty="0">
                <a:solidFill>
                  <a:srgbClr val="666666"/>
                </a:solidFill>
                <a:latin typeface="RobotoMono-Regular"/>
              </a:rPr>
              <a:t>, </a:t>
            </a:r>
            <a:r>
              <a:rPr lang="en-US" sz="2400" dirty="0">
                <a:solidFill>
                  <a:srgbClr val="FF4500"/>
                </a:solidFill>
                <a:latin typeface="RobotoMono-Regular"/>
              </a:rPr>
              <a:t>3</a:t>
            </a:r>
            <a:br>
              <a:rPr lang="en-US" sz="2400" dirty="0">
                <a:solidFill>
                  <a:srgbClr val="FF4500"/>
                </a:solidFill>
                <a:latin typeface="RobotoMono-Regular"/>
              </a:rPr>
            </a:br>
            <a:r>
              <a:rPr lang="en-US" sz="2400" b="1" dirty="0">
                <a:solidFill>
                  <a:srgbClr val="FF7700"/>
                </a:solidFill>
                <a:latin typeface="RobotoMono-Bold"/>
              </a:rPr>
              <a:t>print</a:t>
            </a:r>
            <a:r>
              <a:rPr lang="en-US" sz="2400" dirty="0">
                <a:solidFill>
                  <a:srgbClr val="000000"/>
                </a:solidFill>
                <a:latin typeface="RobotoMono-Regular"/>
              </a:rPr>
              <a:t>(a</a:t>
            </a:r>
            <a:r>
              <a:rPr lang="en-US" sz="2400" dirty="0">
                <a:solidFill>
                  <a:srgbClr val="666666"/>
                </a:solidFill>
                <a:latin typeface="RobotoMono-Regular"/>
              </a:rPr>
              <a:t>, </a:t>
            </a:r>
            <a:r>
              <a:rPr lang="en-US" sz="2400" dirty="0">
                <a:solidFill>
                  <a:srgbClr val="000000"/>
                </a:solidFill>
                <a:latin typeface="RobotoMono-Regular"/>
              </a:rPr>
              <a:t>b</a:t>
            </a:r>
            <a:r>
              <a:rPr lang="en-US" sz="2400" dirty="0">
                <a:solidFill>
                  <a:srgbClr val="666666"/>
                </a:solidFill>
                <a:latin typeface="RobotoMono-Regular"/>
              </a:rPr>
              <a:t>, </a:t>
            </a:r>
            <a:r>
              <a:rPr lang="en-US" sz="2400" dirty="0">
                <a:solidFill>
                  <a:srgbClr val="000000"/>
                </a:solidFill>
                <a:latin typeface="RobotoMono-Regular"/>
              </a:rPr>
              <a:t>c)     </a:t>
            </a:r>
            <a:r>
              <a:rPr lang="en-US" sz="2400" i="1" dirty="0">
                <a:solidFill>
                  <a:srgbClr val="808080"/>
                </a:solidFill>
                <a:latin typeface="RobotoMono-Italic"/>
              </a:rPr>
              <a:t># Output: 1 2 3</a:t>
            </a:r>
            <a:r>
              <a:rPr lang="en-US" sz="2400" dirty="0"/>
              <a:t> </a:t>
            </a:r>
          </a:p>
        </p:txBody>
      </p:sp>
      <p:sp>
        <p:nvSpPr>
          <p:cNvPr id="39" name="Rectangle 38">
            <a:extLst>
              <a:ext uri="{FF2B5EF4-FFF2-40B4-BE49-F238E27FC236}">
                <a16:creationId xmlns:a16="http://schemas.microsoft.com/office/drawing/2014/main" id="{DFEC58D6-7A9E-43C0-AA3E-239FF155BE62}"/>
              </a:ext>
            </a:extLst>
          </p:cNvPr>
          <p:cNvSpPr/>
          <p:nvPr/>
        </p:nvSpPr>
        <p:spPr>
          <a:xfrm>
            <a:off x="531015" y="4361617"/>
            <a:ext cx="6096000" cy="2000548"/>
          </a:xfrm>
          <a:prstGeom prst="rect">
            <a:avLst/>
          </a:prstGeom>
        </p:spPr>
        <p:txBody>
          <a:bodyPr>
            <a:spAutoFit/>
          </a:bodyPr>
          <a:lstStyle/>
          <a:p>
            <a:r>
              <a:rPr lang="en-US" sz="2800" b="1" dirty="0">
                <a:solidFill>
                  <a:srgbClr val="C00000"/>
                </a:solidFill>
                <a:effectLst>
                  <a:outerShdw blurRad="38100" dist="38100" dir="2700000" algn="tl">
                    <a:srgbClr val="000000">
                      <a:alpha val="43137"/>
                    </a:srgbClr>
                  </a:outerShdw>
                </a:effectLst>
                <a:latin typeface="RobotoMono-Regular"/>
              </a:rPr>
              <a:t>Ex2</a:t>
            </a:r>
            <a:r>
              <a:rPr lang="en-US" sz="2400" dirty="0">
                <a:solidFill>
                  <a:srgbClr val="000000"/>
                </a:solidFill>
                <a:latin typeface="RobotoMono-Regular"/>
              </a:rPr>
              <a:t> :  a</a:t>
            </a:r>
            <a:r>
              <a:rPr lang="en-US" sz="2400" dirty="0">
                <a:solidFill>
                  <a:srgbClr val="666666"/>
                </a:solidFill>
                <a:latin typeface="RobotoMono-Regular"/>
              </a:rPr>
              <a:t>, </a:t>
            </a:r>
            <a:r>
              <a:rPr lang="en-US" sz="2400" dirty="0">
                <a:solidFill>
                  <a:srgbClr val="000000"/>
                </a:solidFill>
                <a:latin typeface="RobotoMono-Regular"/>
              </a:rPr>
              <a:t>b </a:t>
            </a:r>
            <a:r>
              <a:rPr lang="en-US" sz="2400" dirty="0">
                <a:solidFill>
                  <a:srgbClr val="666666"/>
                </a:solidFill>
                <a:latin typeface="RobotoMono-Regular"/>
              </a:rPr>
              <a:t>= </a:t>
            </a:r>
            <a:r>
              <a:rPr lang="en-US" sz="2400" dirty="0">
                <a:solidFill>
                  <a:srgbClr val="FF4500"/>
                </a:solidFill>
                <a:latin typeface="RobotoMono-Regular"/>
              </a:rPr>
              <a:t>1</a:t>
            </a:r>
            <a:r>
              <a:rPr lang="en-US" sz="2400" dirty="0">
                <a:solidFill>
                  <a:srgbClr val="666666"/>
                </a:solidFill>
                <a:latin typeface="RobotoMono-Regular"/>
              </a:rPr>
              <a:t>, </a:t>
            </a:r>
            <a:r>
              <a:rPr lang="en-US" sz="2400" dirty="0">
                <a:solidFill>
                  <a:srgbClr val="FF4500"/>
                </a:solidFill>
                <a:latin typeface="RobotoMono-Regular"/>
              </a:rPr>
              <a:t>2</a:t>
            </a:r>
            <a:r>
              <a:rPr lang="en-US" sz="2400" dirty="0">
                <a:solidFill>
                  <a:srgbClr val="666666"/>
                </a:solidFill>
                <a:latin typeface="RobotoMono-Regular"/>
              </a:rPr>
              <a:t>, </a:t>
            </a:r>
            <a:r>
              <a:rPr lang="en-US" sz="2400" dirty="0">
                <a:solidFill>
                  <a:srgbClr val="FF4500"/>
                </a:solidFill>
                <a:latin typeface="RobotoMono-Regular"/>
              </a:rPr>
              <a:t>3</a:t>
            </a:r>
            <a:br>
              <a:rPr lang="en-US" sz="2400" dirty="0">
                <a:solidFill>
                  <a:srgbClr val="FF4500"/>
                </a:solidFill>
                <a:latin typeface="RobotoMono-Regular"/>
              </a:rPr>
            </a:br>
            <a:r>
              <a:rPr lang="en-US" sz="2400" dirty="0">
                <a:solidFill>
                  <a:srgbClr val="666666"/>
                </a:solidFill>
                <a:latin typeface="RobotoMono-Regular"/>
              </a:rPr>
              <a:t>=&gt; </a:t>
            </a:r>
            <a:r>
              <a:rPr lang="en-US" sz="2400" dirty="0" err="1">
                <a:solidFill>
                  <a:srgbClr val="000000"/>
                </a:solidFill>
                <a:latin typeface="RobotoMono-Regular"/>
              </a:rPr>
              <a:t>Traceback</a:t>
            </a:r>
            <a:r>
              <a:rPr lang="en-US" sz="2400" dirty="0">
                <a:solidFill>
                  <a:srgbClr val="000000"/>
                </a:solidFill>
                <a:latin typeface="RobotoMono-Regular"/>
              </a:rPr>
              <a:t> (most recent call last):</a:t>
            </a:r>
            <a:br>
              <a:rPr lang="en-US" sz="2400" dirty="0">
                <a:solidFill>
                  <a:srgbClr val="000000"/>
                </a:solidFill>
                <a:latin typeface="RobotoMono-Regular"/>
              </a:rPr>
            </a:br>
            <a:r>
              <a:rPr lang="en-US" sz="2400" dirty="0">
                <a:solidFill>
                  <a:srgbClr val="666666"/>
                </a:solidFill>
                <a:latin typeface="RobotoMono-Regular"/>
              </a:rPr>
              <a:t>=&gt; </a:t>
            </a:r>
            <a:r>
              <a:rPr lang="en-US" sz="2400" dirty="0">
                <a:solidFill>
                  <a:srgbClr val="000000"/>
                </a:solidFill>
                <a:latin typeface="RobotoMono-Regular"/>
              </a:rPr>
              <a:t>File </a:t>
            </a:r>
            <a:r>
              <a:rPr lang="en-US" sz="2400" dirty="0">
                <a:solidFill>
                  <a:srgbClr val="483D8B"/>
                </a:solidFill>
                <a:latin typeface="RobotoMono-Regular"/>
              </a:rPr>
              <a:t>"name.py"</a:t>
            </a:r>
            <a:r>
              <a:rPr lang="en-US" sz="2400" dirty="0">
                <a:solidFill>
                  <a:srgbClr val="666666"/>
                </a:solidFill>
                <a:latin typeface="RobotoMono-Regular"/>
              </a:rPr>
              <a:t>, </a:t>
            </a:r>
            <a:r>
              <a:rPr lang="en-US" sz="2400" dirty="0">
                <a:solidFill>
                  <a:srgbClr val="000000"/>
                </a:solidFill>
                <a:latin typeface="RobotoMono-Regular"/>
              </a:rPr>
              <a:t>line N</a:t>
            </a:r>
            <a:r>
              <a:rPr lang="en-US" sz="2400" dirty="0">
                <a:solidFill>
                  <a:srgbClr val="666666"/>
                </a:solidFill>
                <a:latin typeface="RobotoMono-Regular"/>
              </a:rPr>
              <a:t>, </a:t>
            </a:r>
            <a:r>
              <a:rPr lang="en-US" sz="2400" b="1" dirty="0">
                <a:solidFill>
                  <a:srgbClr val="FF7700"/>
                </a:solidFill>
                <a:latin typeface="RobotoMono-Bold"/>
              </a:rPr>
              <a:t>in </a:t>
            </a:r>
            <a:r>
              <a:rPr lang="en-US" sz="2400" dirty="0">
                <a:solidFill>
                  <a:srgbClr val="666666"/>
                </a:solidFill>
                <a:latin typeface="RobotoMono-Regular"/>
              </a:rPr>
              <a:t>&lt;</a:t>
            </a:r>
            <a:r>
              <a:rPr lang="en-US" sz="2400" dirty="0">
                <a:solidFill>
                  <a:srgbClr val="000000"/>
                </a:solidFill>
                <a:latin typeface="RobotoMono-Regular"/>
              </a:rPr>
              <a:t>module</a:t>
            </a:r>
            <a:r>
              <a:rPr lang="en-US" sz="2400" dirty="0">
                <a:solidFill>
                  <a:srgbClr val="666666"/>
                </a:solidFill>
                <a:latin typeface="RobotoMono-Regular"/>
              </a:rPr>
              <a:t>&gt;</a:t>
            </a:r>
            <a:br>
              <a:rPr lang="en-US" sz="2400" dirty="0">
                <a:solidFill>
                  <a:srgbClr val="666666"/>
                </a:solidFill>
                <a:latin typeface="RobotoMono-Regular"/>
              </a:rPr>
            </a:br>
            <a:r>
              <a:rPr lang="en-US" sz="2400" dirty="0">
                <a:solidFill>
                  <a:srgbClr val="666666"/>
                </a:solidFill>
                <a:latin typeface="RobotoMono-Regular"/>
              </a:rPr>
              <a:t>=&gt; </a:t>
            </a:r>
            <a:r>
              <a:rPr lang="en-US" sz="2400" dirty="0">
                <a:solidFill>
                  <a:srgbClr val="000000"/>
                </a:solidFill>
                <a:latin typeface="RobotoMono-Regular"/>
              </a:rPr>
              <a:t>a</a:t>
            </a:r>
            <a:r>
              <a:rPr lang="en-US" sz="2400" dirty="0">
                <a:solidFill>
                  <a:srgbClr val="666666"/>
                </a:solidFill>
                <a:latin typeface="RobotoMono-Regular"/>
              </a:rPr>
              <a:t>, </a:t>
            </a:r>
            <a:r>
              <a:rPr lang="en-US" sz="2400" dirty="0">
                <a:solidFill>
                  <a:srgbClr val="000000"/>
                </a:solidFill>
                <a:latin typeface="RobotoMono-Regular"/>
              </a:rPr>
              <a:t>b </a:t>
            </a:r>
            <a:r>
              <a:rPr lang="en-US" sz="2400" dirty="0">
                <a:solidFill>
                  <a:srgbClr val="666666"/>
                </a:solidFill>
                <a:latin typeface="RobotoMono-Regular"/>
              </a:rPr>
              <a:t>= </a:t>
            </a:r>
            <a:r>
              <a:rPr lang="en-US" sz="2400" dirty="0">
                <a:solidFill>
                  <a:srgbClr val="FF4500"/>
                </a:solidFill>
                <a:latin typeface="RobotoMono-Regular"/>
              </a:rPr>
              <a:t>1</a:t>
            </a:r>
            <a:r>
              <a:rPr lang="en-US" sz="2400" dirty="0">
                <a:solidFill>
                  <a:srgbClr val="666666"/>
                </a:solidFill>
                <a:latin typeface="RobotoMono-Regular"/>
              </a:rPr>
              <a:t>, </a:t>
            </a:r>
            <a:r>
              <a:rPr lang="en-US" sz="2400" dirty="0">
                <a:solidFill>
                  <a:srgbClr val="FF4500"/>
                </a:solidFill>
                <a:latin typeface="RobotoMono-Regular"/>
              </a:rPr>
              <a:t>2</a:t>
            </a:r>
            <a:r>
              <a:rPr lang="en-US" sz="2400" dirty="0">
                <a:solidFill>
                  <a:srgbClr val="666666"/>
                </a:solidFill>
                <a:latin typeface="RobotoMono-Regular"/>
              </a:rPr>
              <a:t>, </a:t>
            </a:r>
            <a:r>
              <a:rPr lang="en-US" sz="2400" dirty="0">
                <a:solidFill>
                  <a:srgbClr val="FF4500"/>
                </a:solidFill>
                <a:latin typeface="RobotoMono-Regular"/>
              </a:rPr>
              <a:t>3</a:t>
            </a:r>
            <a:br>
              <a:rPr lang="en-US" sz="2400" dirty="0">
                <a:solidFill>
                  <a:srgbClr val="FF4500"/>
                </a:solidFill>
                <a:latin typeface="RobotoMono-Regular"/>
              </a:rPr>
            </a:br>
            <a:r>
              <a:rPr lang="en-US" sz="2400" dirty="0">
                <a:solidFill>
                  <a:srgbClr val="666666"/>
                </a:solidFill>
                <a:latin typeface="RobotoMono-Regular"/>
              </a:rPr>
              <a:t>=&gt; </a:t>
            </a:r>
            <a:r>
              <a:rPr lang="en-US" sz="2400" dirty="0" err="1">
                <a:solidFill>
                  <a:srgbClr val="008000"/>
                </a:solidFill>
                <a:latin typeface="RobotoMono-Regular"/>
              </a:rPr>
              <a:t>ValueError</a:t>
            </a:r>
            <a:r>
              <a:rPr lang="en-US" sz="2400" dirty="0">
                <a:solidFill>
                  <a:srgbClr val="000000"/>
                </a:solidFill>
                <a:latin typeface="RobotoMono-Regular"/>
              </a:rPr>
              <a:t>: too many values to unpack</a:t>
            </a:r>
            <a:r>
              <a:rPr lang="en-US" sz="2400" dirty="0"/>
              <a:t> </a:t>
            </a:r>
          </a:p>
        </p:txBody>
      </p:sp>
    </p:spTree>
    <p:extLst>
      <p:ext uri="{BB962C8B-B14F-4D97-AF65-F5344CB8AC3E}">
        <p14:creationId xmlns:p14="http://schemas.microsoft.com/office/powerpoint/2010/main" val="1822691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44" name="TextBox 43">
            <a:extLst>
              <a:ext uri="{FF2B5EF4-FFF2-40B4-BE49-F238E27FC236}">
                <a16:creationId xmlns:a16="http://schemas.microsoft.com/office/drawing/2014/main" id="{0A83F136-BC26-42D1-AC59-ED7E7A160E6B}"/>
              </a:ext>
            </a:extLst>
          </p:cNvPr>
          <p:cNvSpPr txBox="1"/>
          <p:nvPr/>
        </p:nvSpPr>
        <p:spPr>
          <a:xfrm>
            <a:off x="4094884" y="98406"/>
            <a:ext cx="7647707"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أنواع البيانات </a:t>
            </a:r>
            <a:r>
              <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Data Type</a:t>
            </a:r>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5" name="Rectangle 44">
            <a:extLst>
              <a:ext uri="{FF2B5EF4-FFF2-40B4-BE49-F238E27FC236}">
                <a16:creationId xmlns:a16="http://schemas.microsoft.com/office/drawing/2014/main" id="{F988F19D-7061-4473-8F94-D072AE2D6C5E}"/>
              </a:ext>
            </a:extLst>
          </p:cNvPr>
          <p:cNvSpPr/>
          <p:nvPr/>
        </p:nvSpPr>
        <p:spPr>
          <a:xfrm>
            <a:off x="360218" y="806292"/>
            <a:ext cx="11382373" cy="523220"/>
          </a:xfrm>
          <a:prstGeom prst="rect">
            <a:avLst/>
          </a:prstGeom>
        </p:spPr>
        <p:txBody>
          <a:bodyPr wrap="square">
            <a:spAutoFit/>
          </a:bodyPr>
          <a:lstStyle/>
          <a:p>
            <a:pPr algn="r" rtl="1"/>
            <a:r>
              <a:rPr lang="ar-SA" sz="2800" b="1" dirty="0">
                <a:solidFill>
                  <a:srgbClr val="00B050"/>
                </a:solidFill>
                <a:latin typeface="RobotoMono-Regular"/>
              </a:rPr>
              <a:t>1 - النوع </a:t>
            </a:r>
            <a:r>
              <a:rPr lang="en-US" sz="2800" b="1" dirty="0">
                <a:solidFill>
                  <a:srgbClr val="00B050"/>
                </a:solidFill>
                <a:latin typeface="RobotoMono-Regular"/>
              </a:rPr>
              <a:t>Boolean</a:t>
            </a:r>
            <a:r>
              <a:rPr lang="ar-SA" sz="2800" b="1" dirty="0">
                <a:solidFill>
                  <a:srgbClr val="00B050"/>
                </a:solidFill>
                <a:latin typeface="RobotoMono-Regular"/>
              </a:rPr>
              <a:t> </a:t>
            </a:r>
            <a:r>
              <a:rPr lang="ar-SA" sz="2800" dirty="0">
                <a:latin typeface="RobotoMono-Regular"/>
              </a:rPr>
              <a:t>يأخذ قيمة </a:t>
            </a:r>
            <a:r>
              <a:rPr lang="en-US" sz="2800" dirty="0">
                <a:latin typeface="RobotoMono-Regular"/>
              </a:rPr>
              <a:t>True</a:t>
            </a:r>
            <a:r>
              <a:rPr lang="ar-SA" sz="2800" dirty="0">
                <a:latin typeface="RobotoMono-Regular"/>
              </a:rPr>
              <a:t> أو </a:t>
            </a:r>
            <a:r>
              <a:rPr lang="en-US" sz="2800" dirty="0">
                <a:latin typeface="RobotoMono-Regular"/>
              </a:rPr>
              <a:t>False</a:t>
            </a:r>
            <a:r>
              <a:rPr lang="ar-SA" sz="2800" dirty="0">
                <a:latin typeface="RobotoMono-Regular"/>
              </a:rPr>
              <a:t> ،وتتم عليه عمليات منطقية ، </a:t>
            </a:r>
            <a:r>
              <a:rPr lang="ar-SA" sz="2800" b="1" dirty="0">
                <a:solidFill>
                  <a:srgbClr val="C00000"/>
                </a:solidFill>
                <a:latin typeface="RobotoMono-Regular"/>
              </a:rPr>
              <a:t>مثال :</a:t>
            </a:r>
            <a:endParaRPr lang="en-US" sz="2800" b="1" dirty="0">
              <a:solidFill>
                <a:srgbClr val="C00000"/>
              </a:solidFill>
            </a:endParaRPr>
          </a:p>
        </p:txBody>
      </p:sp>
      <p:graphicFrame>
        <p:nvGraphicFramePr>
          <p:cNvPr id="46" name="Table 45">
            <a:extLst>
              <a:ext uri="{FF2B5EF4-FFF2-40B4-BE49-F238E27FC236}">
                <a16:creationId xmlns:a16="http://schemas.microsoft.com/office/drawing/2014/main" id="{15236A48-2997-4337-80F1-DD9F26683708}"/>
              </a:ext>
            </a:extLst>
          </p:cNvPr>
          <p:cNvGraphicFramePr>
            <a:graphicFrameLocks noGrp="1"/>
          </p:cNvGraphicFramePr>
          <p:nvPr>
            <p:extLst>
              <p:ext uri="{D42A27DB-BD31-4B8C-83A1-F6EECF244321}">
                <p14:modId xmlns:p14="http://schemas.microsoft.com/office/powerpoint/2010/main" val="3565428204"/>
              </p:ext>
            </p:extLst>
          </p:nvPr>
        </p:nvGraphicFramePr>
        <p:xfrm>
          <a:off x="526472" y="1329512"/>
          <a:ext cx="9352046" cy="1371600"/>
        </p:xfrm>
        <a:graphic>
          <a:graphicData uri="http://schemas.openxmlformats.org/drawingml/2006/table">
            <a:tbl>
              <a:tblPr/>
              <a:tblGrid>
                <a:gridCol w="1906078">
                  <a:extLst>
                    <a:ext uri="{9D8B030D-6E8A-4147-A177-3AD203B41FA5}">
                      <a16:colId xmlns:a16="http://schemas.microsoft.com/office/drawing/2014/main" val="3486203612"/>
                    </a:ext>
                  </a:extLst>
                </a:gridCol>
                <a:gridCol w="7445968">
                  <a:extLst>
                    <a:ext uri="{9D8B030D-6E8A-4147-A177-3AD203B41FA5}">
                      <a16:colId xmlns:a16="http://schemas.microsoft.com/office/drawing/2014/main" val="1087505547"/>
                    </a:ext>
                  </a:extLst>
                </a:gridCol>
              </a:tblGrid>
              <a:tr h="0">
                <a:tc>
                  <a:txBody>
                    <a:bodyPr/>
                    <a:lstStyle/>
                    <a:p>
                      <a:pPr algn="l"/>
                      <a:r>
                        <a:rPr lang="en-US" sz="2800" b="0" i="0" dirty="0">
                          <a:solidFill>
                            <a:srgbClr val="000000"/>
                          </a:solidFill>
                          <a:effectLst/>
                          <a:latin typeface="RobotoMono-Regular"/>
                        </a:rPr>
                        <a:t>x </a:t>
                      </a:r>
                      <a:r>
                        <a:rPr lang="en-US" sz="2800" b="1" i="0" dirty="0">
                          <a:solidFill>
                            <a:srgbClr val="FF7700"/>
                          </a:solidFill>
                          <a:effectLst/>
                          <a:latin typeface="RobotoMono-Bold"/>
                        </a:rPr>
                        <a:t>or </a:t>
                      </a:r>
                      <a:r>
                        <a:rPr lang="en-US" sz="2800" b="0" i="0" dirty="0">
                          <a:solidFill>
                            <a:srgbClr val="000000"/>
                          </a:solidFill>
                          <a:effectLst/>
                          <a:latin typeface="RobotoMono-Regular"/>
                        </a:rPr>
                        <a:t>y </a:t>
                      </a:r>
                      <a:br>
                        <a:rPr lang="en-US" sz="2800" b="0" i="0" dirty="0">
                          <a:solidFill>
                            <a:srgbClr val="000000"/>
                          </a:solidFill>
                          <a:effectLst/>
                          <a:latin typeface="RobotoMono-Regular"/>
                        </a:rPr>
                      </a:br>
                      <a:r>
                        <a:rPr lang="en-US" sz="2800" b="0" i="0" dirty="0">
                          <a:solidFill>
                            <a:srgbClr val="000000"/>
                          </a:solidFill>
                          <a:effectLst/>
                          <a:latin typeface="RobotoMono-Regular"/>
                        </a:rPr>
                        <a:t>x </a:t>
                      </a:r>
                      <a:r>
                        <a:rPr lang="en-US" sz="2800" b="1" i="0" dirty="0">
                          <a:solidFill>
                            <a:srgbClr val="FF7700"/>
                          </a:solidFill>
                          <a:effectLst/>
                          <a:latin typeface="RobotoMono-Bold"/>
                        </a:rPr>
                        <a:t>and </a:t>
                      </a:r>
                      <a:r>
                        <a:rPr lang="en-US" sz="2800" b="0" i="0" dirty="0">
                          <a:solidFill>
                            <a:srgbClr val="000000"/>
                          </a:solidFill>
                          <a:effectLst/>
                          <a:latin typeface="RobotoMono-Regular"/>
                        </a:rPr>
                        <a:t>y </a:t>
                      </a:r>
                      <a:br>
                        <a:rPr lang="en-US" sz="2800" b="0" i="0" dirty="0">
                          <a:solidFill>
                            <a:srgbClr val="000000"/>
                          </a:solidFill>
                          <a:effectLst/>
                          <a:latin typeface="RobotoMono-Regular"/>
                        </a:rPr>
                      </a:br>
                      <a:r>
                        <a:rPr lang="en-US" sz="2800" b="1" i="0" dirty="0">
                          <a:solidFill>
                            <a:srgbClr val="FF7700"/>
                          </a:solidFill>
                          <a:effectLst/>
                          <a:latin typeface="RobotoMono-Bold"/>
                        </a:rPr>
                        <a:t>not </a:t>
                      </a:r>
                      <a:r>
                        <a:rPr lang="en-US" sz="2800" b="0" i="0" dirty="0">
                          <a:solidFill>
                            <a:srgbClr val="000000"/>
                          </a:solidFill>
                          <a:effectLst/>
                          <a:latin typeface="RobotoMono-Regular"/>
                        </a:rPr>
                        <a:t>x </a:t>
                      </a:r>
                      <a:endParaRPr lang="en-US" sz="60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b="0" i="1" dirty="0">
                          <a:solidFill>
                            <a:srgbClr val="808080"/>
                          </a:solidFill>
                          <a:effectLst/>
                          <a:latin typeface="RobotoMono-Italic"/>
                        </a:rPr>
                        <a:t># if x is False then y otherwise x</a:t>
                      </a:r>
                      <a:br>
                        <a:rPr lang="en-US" sz="2800" b="0" i="1" dirty="0">
                          <a:solidFill>
                            <a:srgbClr val="808080"/>
                          </a:solidFill>
                          <a:effectLst/>
                          <a:latin typeface="RobotoMono-Italic"/>
                        </a:rPr>
                      </a:br>
                      <a:r>
                        <a:rPr lang="en-US" sz="2800" b="0" i="1" dirty="0">
                          <a:solidFill>
                            <a:srgbClr val="808080"/>
                          </a:solidFill>
                          <a:effectLst/>
                          <a:latin typeface="RobotoMono-Italic"/>
                        </a:rPr>
                        <a:t># if x is False then x otherwise y</a:t>
                      </a:r>
                      <a:br>
                        <a:rPr lang="en-US" sz="2800" b="0" i="1" dirty="0">
                          <a:solidFill>
                            <a:srgbClr val="808080"/>
                          </a:solidFill>
                          <a:effectLst/>
                          <a:latin typeface="RobotoMono-Italic"/>
                        </a:rPr>
                      </a:br>
                      <a:r>
                        <a:rPr lang="en-US" sz="2800" b="0" i="1" dirty="0">
                          <a:solidFill>
                            <a:srgbClr val="808080"/>
                          </a:solidFill>
                          <a:effectLst/>
                          <a:latin typeface="RobotoMono-Italic"/>
                        </a:rPr>
                        <a:t># if x is True then False, otherwise True</a:t>
                      </a:r>
                      <a:endParaRPr lang="en-US" sz="60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2897756"/>
                  </a:ext>
                </a:extLst>
              </a:tr>
            </a:tbl>
          </a:graphicData>
        </a:graphic>
      </p:graphicFrame>
      <p:sp>
        <p:nvSpPr>
          <p:cNvPr id="47" name="Rectangle 46">
            <a:extLst>
              <a:ext uri="{FF2B5EF4-FFF2-40B4-BE49-F238E27FC236}">
                <a16:creationId xmlns:a16="http://schemas.microsoft.com/office/drawing/2014/main" id="{DDB0A9B1-507C-4AC6-ACE7-B2DCF19E9D32}"/>
              </a:ext>
            </a:extLst>
          </p:cNvPr>
          <p:cNvSpPr/>
          <p:nvPr/>
        </p:nvSpPr>
        <p:spPr>
          <a:xfrm>
            <a:off x="360217" y="2664538"/>
            <a:ext cx="11382373" cy="523220"/>
          </a:xfrm>
          <a:prstGeom prst="rect">
            <a:avLst/>
          </a:prstGeom>
        </p:spPr>
        <p:txBody>
          <a:bodyPr wrap="square">
            <a:spAutoFit/>
          </a:bodyPr>
          <a:lstStyle/>
          <a:p>
            <a:pPr algn="r" rtl="1"/>
            <a:r>
              <a:rPr lang="ar-SA" sz="2800" dirty="0">
                <a:latin typeface="RobotoMono-Regular"/>
              </a:rPr>
              <a:t>يمكن استخدام القيم المنطقية مع العمليات الحسابية</a:t>
            </a:r>
            <a:r>
              <a:rPr lang="ar-SA" sz="2800" dirty="0">
                <a:latin typeface="Adobe Fangsong Std R" panose="02020400000000000000" pitchFamily="18" charset="-128"/>
                <a:ea typeface="Adobe Fangsong Std R" panose="02020400000000000000" pitchFamily="18" charset="-128"/>
              </a:rPr>
              <a:t> </a:t>
            </a:r>
            <a:r>
              <a:rPr lang="ar-SA" sz="2800" b="1" dirty="0">
                <a:solidFill>
                  <a:srgbClr val="C00000"/>
                </a:solidFill>
                <a:latin typeface="RobotoMono-Regular"/>
              </a:rPr>
              <a:t>مثال :</a:t>
            </a:r>
            <a:endParaRPr lang="en-US" sz="2800" b="1" dirty="0">
              <a:solidFill>
                <a:srgbClr val="C00000"/>
              </a:solidFill>
            </a:endParaRPr>
          </a:p>
        </p:txBody>
      </p:sp>
      <p:sp>
        <p:nvSpPr>
          <p:cNvPr id="48" name="Rectangle 47">
            <a:extLst>
              <a:ext uri="{FF2B5EF4-FFF2-40B4-BE49-F238E27FC236}">
                <a16:creationId xmlns:a16="http://schemas.microsoft.com/office/drawing/2014/main" id="{5C719E5D-B661-4486-9D02-0C28AB4DEE53}"/>
              </a:ext>
            </a:extLst>
          </p:cNvPr>
          <p:cNvSpPr/>
          <p:nvPr/>
        </p:nvSpPr>
        <p:spPr>
          <a:xfrm>
            <a:off x="526472" y="3187758"/>
            <a:ext cx="6096000" cy="954107"/>
          </a:xfrm>
          <a:prstGeom prst="rect">
            <a:avLst/>
          </a:prstGeom>
        </p:spPr>
        <p:txBody>
          <a:bodyPr>
            <a:spAutoFit/>
          </a:bodyPr>
          <a:lstStyle/>
          <a:p>
            <a:r>
              <a:rPr lang="en-US" sz="2800" dirty="0">
                <a:solidFill>
                  <a:srgbClr val="008000"/>
                </a:solidFill>
                <a:latin typeface="RobotoMono-Regular"/>
              </a:rPr>
              <a:t>True </a:t>
            </a:r>
            <a:r>
              <a:rPr lang="en-US" sz="2800" dirty="0">
                <a:solidFill>
                  <a:srgbClr val="000000"/>
                </a:solidFill>
                <a:latin typeface="RobotoMono-Regular"/>
              </a:rPr>
              <a:t>+ </a:t>
            </a:r>
            <a:r>
              <a:rPr lang="en-US" sz="2800" dirty="0">
                <a:solidFill>
                  <a:srgbClr val="008000"/>
                </a:solidFill>
                <a:latin typeface="RobotoMono-Regular"/>
              </a:rPr>
              <a:t>False </a:t>
            </a:r>
            <a:r>
              <a:rPr lang="en-US" sz="2800" dirty="0">
                <a:solidFill>
                  <a:srgbClr val="666666"/>
                </a:solidFill>
                <a:latin typeface="RobotoMono-Regular"/>
              </a:rPr>
              <a:t>== </a:t>
            </a:r>
            <a:r>
              <a:rPr lang="en-US" sz="2800" dirty="0">
                <a:solidFill>
                  <a:srgbClr val="FF4500"/>
                </a:solidFill>
                <a:latin typeface="RobotoMono-Regular"/>
              </a:rPr>
              <a:t>1 </a:t>
            </a:r>
            <a:r>
              <a:rPr lang="en-US" sz="2800" i="1" dirty="0">
                <a:solidFill>
                  <a:srgbClr val="808080"/>
                </a:solidFill>
                <a:latin typeface="RobotoMono-Italic"/>
              </a:rPr>
              <a:t># 1 + 0 == 1</a:t>
            </a:r>
            <a:br>
              <a:rPr lang="en-US" sz="2800" i="1" dirty="0">
                <a:solidFill>
                  <a:srgbClr val="808080"/>
                </a:solidFill>
                <a:latin typeface="RobotoMono-Italic"/>
              </a:rPr>
            </a:br>
            <a:r>
              <a:rPr lang="en-US" sz="2800" dirty="0">
                <a:solidFill>
                  <a:srgbClr val="008000"/>
                </a:solidFill>
                <a:latin typeface="RobotoMono-Regular"/>
              </a:rPr>
              <a:t>True </a:t>
            </a:r>
            <a:r>
              <a:rPr lang="en-US" sz="2800" dirty="0">
                <a:solidFill>
                  <a:srgbClr val="000000"/>
                </a:solidFill>
                <a:latin typeface="RobotoMono-Regular"/>
              </a:rPr>
              <a:t>* </a:t>
            </a:r>
            <a:r>
              <a:rPr lang="en-US" sz="2800" dirty="0">
                <a:solidFill>
                  <a:srgbClr val="008000"/>
                </a:solidFill>
                <a:latin typeface="RobotoMono-Regular"/>
              </a:rPr>
              <a:t>True </a:t>
            </a:r>
            <a:r>
              <a:rPr lang="en-US" sz="2800" dirty="0">
                <a:solidFill>
                  <a:srgbClr val="666666"/>
                </a:solidFill>
                <a:latin typeface="RobotoMono-Regular"/>
              </a:rPr>
              <a:t>== </a:t>
            </a:r>
            <a:r>
              <a:rPr lang="en-US" sz="2800" dirty="0">
                <a:solidFill>
                  <a:srgbClr val="FF4500"/>
                </a:solidFill>
                <a:latin typeface="RobotoMono-Regular"/>
              </a:rPr>
              <a:t>1 </a:t>
            </a:r>
            <a:r>
              <a:rPr lang="en-US" sz="2800" i="1" dirty="0">
                <a:solidFill>
                  <a:srgbClr val="808080"/>
                </a:solidFill>
                <a:latin typeface="RobotoMono-Italic"/>
              </a:rPr>
              <a:t># 1 * 1 == 1</a:t>
            </a:r>
            <a:r>
              <a:rPr lang="en-US" sz="2800" dirty="0"/>
              <a:t> </a:t>
            </a:r>
          </a:p>
        </p:txBody>
      </p:sp>
      <p:sp>
        <p:nvSpPr>
          <p:cNvPr id="49" name="Rectangle 48">
            <a:extLst>
              <a:ext uri="{FF2B5EF4-FFF2-40B4-BE49-F238E27FC236}">
                <a16:creationId xmlns:a16="http://schemas.microsoft.com/office/drawing/2014/main" id="{5683EDEF-B6AA-4216-A61C-DE713FED3674}"/>
              </a:ext>
            </a:extLst>
          </p:cNvPr>
          <p:cNvSpPr/>
          <p:nvPr/>
        </p:nvSpPr>
        <p:spPr>
          <a:xfrm>
            <a:off x="526472" y="3999564"/>
            <a:ext cx="11382373" cy="523220"/>
          </a:xfrm>
          <a:prstGeom prst="rect">
            <a:avLst/>
          </a:prstGeom>
        </p:spPr>
        <p:txBody>
          <a:bodyPr wrap="square">
            <a:spAutoFit/>
          </a:bodyPr>
          <a:lstStyle/>
          <a:p>
            <a:pPr algn="r" rtl="1"/>
            <a:r>
              <a:rPr lang="ar-SA" sz="2800" b="1" dirty="0">
                <a:solidFill>
                  <a:srgbClr val="00B050"/>
                </a:solidFill>
                <a:latin typeface="RobotoMono-Regular"/>
              </a:rPr>
              <a:t>2- الأنواع الرقمية :   </a:t>
            </a:r>
            <a:r>
              <a:rPr lang="ar-SA" sz="2800" b="1" dirty="0">
                <a:solidFill>
                  <a:srgbClr val="002060"/>
                </a:solidFill>
                <a:latin typeface="RobotoMono-Regular"/>
              </a:rPr>
              <a:t>الصحيح </a:t>
            </a:r>
            <a:r>
              <a:rPr lang="en-US" sz="2800" b="1" dirty="0">
                <a:solidFill>
                  <a:srgbClr val="002060"/>
                </a:solidFill>
                <a:latin typeface="RobotoMono-Regular"/>
              </a:rPr>
              <a:t>int</a:t>
            </a:r>
            <a:r>
              <a:rPr lang="ar-SA" sz="2800" b="1" dirty="0">
                <a:solidFill>
                  <a:srgbClr val="002060"/>
                </a:solidFill>
                <a:latin typeface="RobotoMono-Regular"/>
              </a:rPr>
              <a:t> </a:t>
            </a:r>
            <a:r>
              <a:rPr lang="ar-SA" sz="2800" b="1" dirty="0">
                <a:solidFill>
                  <a:srgbClr val="00B050"/>
                </a:solidFill>
                <a:latin typeface="RobotoMono-Regular"/>
              </a:rPr>
              <a:t>:</a:t>
            </a:r>
            <a:endParaRPr lang="en-US" sz="2800" b="1" dirty="0">
              <a:solidFill>
                <a:srgbClr val="C00000"/>
              </a:solidFill>
            </a:endParaRPr>
          </a:p>
        </p:txBody>
      </p:sp>
      <p:sp>
        <p:nvSpPr>
          <p:cNvPr id="50" name="Rectangle 49">
            <a:extLst>
              <a:ext uri="{FF2B5EF4-FFF2-40B4-BE49-F238E27FC236}">
                <a16:creationId xmlns:a16="http://schemas.microsoft.com/office/drawing/2014/main" id="{FFD771AC-7E10-41FC-AE35-7EBEABD4D9B3}"/>
              </a:ext>
            </a:extLst>
          </p:cNvPr>
          <p:cNvSpPr/>
          <p:nvPr/>
        </p:nvSpPr>
        <p:spPr>
          <a:xfrm>
            <a:off x="526472" y="4641288"/>
            <a:ext cx="6096000" cy="1815882"/>
          </a:xfrm>
          <a:prstGeom prst="rect">
            <a:avLst/>
          </a:prstGeom>
        </p:spPr>
        <p:txBody>
          <a:bodyPr>
            <a:spAutoFit/>
          </a:bodyPr>
          <a:lstStyle/>
          <a:p>
            <a:r>
              <a:rPr lang="pt-BR" sz="2800" dirty="0">
                <a:solidFill>
                  <a:srgbClr val="000000"/>
                </a:solidFill>
                <a:latin typeface="RobotoMono-Regular"/>
              </a:rPr>
              <a:t>a </a:t>
            </a:r>
            <a:r>
              <a:rPr lang="pt-BR" sz="2800" dirty="0">
                <a:solidFill>
                  <a:srgbClr val="666666"/>
                </a:solidFill>
                <a:latin typeface="RobotoMono-Regular"/>
              </a:rPr>
              <a:t>= </a:t>
            </a:r>
            <a:r>
              <a:rPr lang="pt-BR" sz="2800" dirty="0">
                <a:solidFill>
                  <a:srgbClr val="FF4500"/>
                </a:solidFill>
                <a:latin typeface="RobotoMono-Regular"/>
              </a:rPr>
              <a:t>2</a:t>
            </a:r>
            <a:br>
              <a:rPr lang="pt-BR" sz="2800" dirty="0">
                <a:solidFill>
                  <a:srgbClr val="FF4500"/>
                </a:solidFill>
                <a:latin typeface="RobotoMono-Regular"/>
              </a:rPr>
            </a:br>
            <a:r>
              <a:rPr lang="pt-BR" sz="2800" dirty="0">
                <a:solidFill>
                  <a:srgbClr val="000000"/>
                </a:solidFill>
                <a:latin typeface="RobotoMono-Regular"/>
              </a:rPr>
              <a:t>b </a:t>
            </a:r>
            <a:r>
              <a:rPr lang="pt-BR" sz="2800" dirty="0">
                <a:solidFill>
                  <a:srgbClr val="666666"/>
                </a:solidFill>
                <a:latin typeface="RobotoMono-Regular"/>
              </a:rPr>
              <a:t>= </a:t>
            </a:r>
            <a:r>
              <a:rPr lang="pt-BR" sz="2800" dirty="0">
                <a:solidFill>
                  <a:srgbClr val="FF4500"/>
                </a:solidFill>
                <a:latin typeface="RobotoMono-Regular"/>
              </a:rPr>
              <a:t>100</a:t>
            </a:r>
            <a:br>
              <a:rPr lang="pt-BR" sz="2800" dirty="0">
                <a:solidFill>
                  <a:srgbClr val="FF4500"/>
                </a:solidFill>
                <a:latin typeface="RobotoMono-Regular"/>
              </a:rPr>
            </a:br>
            <a:r>
              <a:rPr lang="pt-BR" sz="2800" dirty="0">
                <a:solidFill>
                  <a:srgbClr val="000000"/>
                </a:solidFill>
                <a:latin typeface="RobotoMono-Regular"/>
              </a:rPr>
              <a:t>c </a:t>
            </a:r>
            <a:r>
              <a:rPr lang="pt-BR" sz="2800" dirty="0">
                <a:solidFill>
                  <a:srgbClr val="666666"/>
                </a:solidFill>
                <a:latin typeface="RobotoMono-Regular"/>
              </a:rPr>
              <a:t>= </a:t>
            </a:r>
            <a:r>
              <a:rPr lang="pt-BR" sz="2800" dirty="0">
                <a:solidFill>
                  <a:srgbClr val="FF4500"/>
                </a:solidFill>
                <a:latin typeface="RobotoMono-Regular"/>
              </a:rPr>
              <a:t>123456789</a:t>
            </a:r>
            <a:br>
              <a:rPr lang="pt-BR" sz="2800" dirty="0">
                <a:solidFill>
                  <a:srgbClr val="FF4500"/>
                </a:solidFill>
                <a:latin typeface="RobotoMono-Regular"/>
              </a:rPr>
            </a:br>
            <a:r>
              <a:rPr lang="pt-BR" sz="2800" dirty="0">
                <a:solidFill>
                  <a:srgbClr val="000000"/>
                </a:solidFill>
                <a:latin typeface="RobotoMono-Regular"/>
              </a:rPr>
              <a:t>d </a:t>
            </a:r>
            <a:r>
              <a:rPr lang="pt-BR" sz="2800" dirty="0">
                <a:solidFill>
                  <a:srgbClr val="666666"/>
                </a:solidFill>
                <a:latin typeface="RobotoMono-Regular"/>
              </a:rPr>
              <a:t>= </a:t>
            </a:r>
            <a:r>
              <a:rPr lang="pt-BR" sz="2800" dirty="0">
                <a:solidFill>
                  <a:srgbClr val="FF4500"/>
                </a:solidFill>
                <a:latin typeface="RobotoMono-Regular"/>
              </a:rPr>
              <a:t>38563846326424324</a:t>
            </a:r>
            <a:r>
              <a:rPr lang="pt-BR" sz="2800" dirty="0"/>
              <a:t> </a:t>
            </a:r>
            <a:endParaRPr lang="en-US" sz="2800" dirty="0"/>
          </a:p>
        </p:txBody>
      </p:sp>
    </p:spTree>
    <p:extLst>
      <p:ext uri="{BB962C8B-B14F-4D97-AF65-F5344CB8AC3E}">
        <p14:creationId xmlns:p14="http://schemas.microsoft.com/office/powerpoint/2010/main" val="365914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1000"/>
                                        <p:tgtEl>
                                          <p:spTgt spid="48">
                                            <p:txEl>
                                              <p:pRg st="0" end="0"/>
                                            </p:txEl>
                                          </p:spTgt>
                                        </p:tgtEl>
                                      </p:cBhvr>
                                    </p:animEffect>
                                    <p:anim calcmode="lin" valueType="num">
                                      <p:cBhvr>
                                        <p:cTn id="36"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1000"/>
                                        <p:tgtEl>
                                          <p:spTgt spid="50"/>
                                        </p:tgtEl>
                                      </p:cBhvr>
                                    </p:animEffect>
                                    <p:anim calcmode="lin" valueType="num">
                                      <p:cBhvr>
                                        <p:cTn id="50" dur="1000" fill="hold"/>
                                        <p:tgtEl>
                                          <p:spTgt spid="50"/>
                                        </p:tgtEl>
                                        <p:attrNameLst>
                                          <p:attrName>ppt_x</p:attrName>
                                        </p:attrNameLst>
                                      </p:cBhvr>
                                      <p:tavLst>
                                        <p:tav tm="0">
                                          <p:val>
                                            <p:strVal val="#ppt_x"/>
                                          </p:val>
                                        </p:tav>
                                        <p:tav tm="100000">
                                          <p:val>
                                            <p:strVal val="#ppt_x"/>
                                          </p:val>
                                        </p:tav>
                                      </p:tavLst>
                                    </p:anim>
                                    <p:anim calcmode="lin" valueType="num">
                                      <p:cBhvr>
                                        <p:cTn id="5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7" grpId="0"/>
      <p:bldP spid="49"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3DC12A77-2793-476E-A707-D7EDA449DA21}"/>
              </a:ext>
            </a:extLst>
          </p:cNvPr>
          <p:cNvSpPr/>
          <p:nvPr/>
        </p:nvSpPr>
        <p:spPr>
          <a:xfrm>
            <a:off x="655060" y="370539"/>
            <a:ext cx="11382373" cy="523220"/>
          </a:xfrm>
          <a:prstGeom prst="rect">
            <a:avLst/>
          </a:prstGeom>
        </p:spPr>
        <p:txBody>
          <a:bodyPr wrap="square">
            <a:spAutoFit/>
          </a:bodyPr>
          <a:lstStyle/>
          <a:p>
            <a:pPr algn="r" rtl="1"/>
            <a:r>
              <a:rPr lang="ar-SA" sz="2800" b="1" dirty="0">
                <a:solidFill>
                  <a:srgbClr val="002060"/>
                </a:solidFill>
                <a:latin typeface="RobotoMono-Regular"/>
              </a:rPr>
              <a:t>العشوائي </a:t>
            </a:r>
            <a:r>
              <a:rPr lang="en-US" sz="2800" b="1" dirty="0">
                <a:solidFill>
                  <a:srgbClr val="002060"/>
                </a:solidFill>
                <a:latin typeface="RobotoMono-Regular"/>
              </a:rPr>
              <a:t>float </a:t>
            </a:r>
            <a:r>
              <a:rPr lang="ar-SA" sz="2800" b="1" dirty="0">
                <a:solidFill>
                  <a:srgbClr val="002060"/>
                </a:solidFill>
                <a:latin typeface="RobotoMono-Regular"/>
              </a:rPr>
              <a:t>:</a:t>
            </a:r>
            <a:endParaRPr lang="en-US" sz="2800" b="1" dirty="0">
              <a:solidFill>
                <a:srgbClr val="002060"/>
              </a:solidFill>
            </a:endParaRPr>
          </a:p>
        </p:txBody>
      </p:sp>
      <p:sp>
        <p:nvSpPr>
          <p:cNvPr id="36" name="Rectangle 35">
            <a:extLst>
              <a:ext uri="{FF2B5EF4-FFF2-40B4-BE49-F238E27FC236}">
                <a16:creationId xmlns:a16="http://schemas.microsoft.com/office/drawing/2014/main" id="{DD6A4E8E-B45B-4C7B-B16E-D17D8C35A14E}"/>
              </a:ext>
            </a:extLst>
          </p:cNvPr>
          <p:cNvSpPr/>
          <p:nvPr/>
        </p:nvSpPr>
        <p:spPr>
          <a:xfrm>
            <a:off x="490537" y="370539"/>
            <a:ext cx="6096000" cy="1384995"/>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FF4500"/>
                </a:solidFill>
                <a:latin typeface="RobotoMono-Regular"/>
              </a:rPr>
              <a:t>2.0</a:t>
            </a:r>
            <a:br>
              <a:rPr lang="en-US" sz="2800" dirty="0">
                <a:solidFill>
                  <a:srgbClr val="FF4500"/>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FF4500"/>
                </a:solidFill>
                <a:latin typeface="RobotoMono-Regular"/>
              </a:rPr>
              <a:t>100.</a:t>
            </a:r>
            <a:r>
              <a:rPr lang="en-US" sz="2800" dirty="0">
                <a:solidFill>
                  <a:srgbClr val="000000"/>
                </a:solidFill>
                <a:latin typeface="RobotoMono-Regular"/>
              </a:rPr>
              <a:t>e0</a:t>
            </a:r>
            <a:br>
              <a:rPr lang="en-US" sz="2800" dirty="0">
                <a:solidFill>
                  <a:srgbClr val="000000"/>
                </a:solidFill>
                <a:latin typeface="RobotoMono-Regular"/>
              </a:rPr>
            </a:br>
            <a:r>
              <a:rPr lang="en-US" sz="2800" dirty="0">
                <a:solidFill>
                  <a:srgbClr val="000000"/>
                </a:solidFill>
                <a:latin typeface="RobotoMono-Regular"/>
              </a:rPr>
              <a:t>c </a:t>
            </a:r>
            <a:r>
              <a:rPr lang="en-US" sz="2800" dirty="0">
                <a:solidFill>
                  <a:srgbClr val="666666"/>
                </a:solidFill>
                <a:latin typeface="RobotoMono-Regular"/>
              </a:rPr>
              <a:t>= </a:t>
            </a:r>
            <a:r>
              <a:rPr lang="en-US" sz="2800" dirty="0">
                <a:solidFill>
                  <a:srgbClr val="FF4500"/>
                </a:solidFill>
                <a:latin typeface="RobotoMono-Regular"/>
              </a:rPr>
              <a:t>123456789.</a:t>
            </a:r>
            <a:r>
              <a:rPr lang="en-US" sz="2800" dirty="0">
                <a:solidFill>
                  <a:srgbClr val="000000"/>
                </a:solidFill>
                <a:latin typeface="RobotoMono-Regular"/>
              </a:rPr>
              <a:t>e1</a:t>
            </a:r>
            <a:r>
              <a:rPr lang="en-US" sz="2800" dirty="0"/>
              <a:t> </a:t>
            </a:r>
          </a:p>
        </p:txBody>
      </p:sp>
      <p:sp>
        <p:nvSpPr>
          <p:cNvPr id="37" name="Rectangle 36">
            <a:extLst>
              <a:ext uri="{FF2B5EF4-FFF2-40B4-BE49-F238E27FC236}">
                <a16:creationId xmlns:a16="http://schemas.microsoft.com/office/drawing/2014/main" id="{53340D31-B05A-4404-B145-52F34B4BD0C9}"/>
              </a:ext>
            </a:extLst>
          </p:cNvPr>
          <p:cNvSpPr/>
          <p:nvPr/>
        </p:nvSpPr>
        <p:spPr>
          <a:xfrm>
            <a:off x="655059" y="1755534"/>
            <a:ext cx="11382373" cy="523220"/>
          </a:xfrm>
          <a:prstGeom prst="rect">
            <a:avLst/>
          </a:prstGeom>
        </p:spPr>
        <p:txBody>
          <a:bodyPr wrap="square">
            <a:spAutoFit/>
          </a:bodyPr>
          <a:lstStyle/>
          <a:p>
            <a:pPr algn="r" rtl="1"/>
            <a:r>
              <a:rPr lang="ar-SA" sz="2800" b="1" dirty="0">
                <a:solidFill>
                  <a:srgbClr val="002060"/>
                </a:solidFill>
                <a:latin typeface="RobotoMono-Regular"/>
              </a:rPr>
              <a:t>المركب </a:t>
            </a:r>
            <a:r>
              <a:rPr lang="en-US" sz="2800" b="1" dirty="0">
                <a:solidFill>
                  <a:srgbClr val="002060"/>
                </a:solidFill>
                <a:latin typeface="RobotoMono-Regular"/>
              </a:rPr>
              <a:t>complex</a:t>
            </a:r>
            <a:r>
              <a:rPr lang="ar-SA" sz="2800" b="1" dirty="0">
                <a:solidFill>
                  <a:srgbClr val="002060"/>
                </a:solidFill>
                <a:latin typeface="RobotoMono-Regular"/>
              </a:rPr>
              <a:t> </a:t>
            </a:r>
            <a:r>
              <a:rPr lang="en-US" sz="2800" b="1" dirty="0">
                <a:solidFill>
                  <a:srgbClr val="002060"/>
                </a:solidFill>
                <a:latin typeface="RobotoMono-Regular"/>
              </a:rPr>
              <a:t> </a:t>
            </a:r>
            <a:r>
              <a:rPr lang="ar-SA" sz="2800" b="1" dirty="0">
                <a:solidFill>
                  <a:srgbClr val="002060"/>
                </a:solidFill>
                <a:latin typeface="RobotoMono-Regular"/>
              </a:rPr>
              <a:t>:</a:t>
            </a:r>
            <a:endParaRPr lang="en-US" sz="2800" b="1" dirty="0">
              <a:solidFill>
                <a:srgbClr val="002060"/>
              </a:solidFill>
            </a:endParaRPr>
          </a:p>
        </p:txBody>
      </p:sp>
      <p:sp>
        <p:nvSpPr>
          <p:cNvPr id="38" name="Rectangle 37">
            <a:extLst>
              <a:ext uri="{FF2B5EF4-FFF2-40B4-BE49-F238E27FC236}">
                <a16:creationId xmlns:a16="http://schemas.microsoft.com/office/drawing/2014/main" id="{C9FC0832-1005-45AB-8B2D-7137BFC40101}"/>
              </a:ext>
            </a:extLst>
          </p:cNvPr>
          <p:cNvSpPr/>
          <p:nvPr/>
        </p:nvSpPr>
        <p:spPr>
          <a:xfrm>
            <a:off x="490537" y="2294143"/>
            <a:ext cx="6096000" cy="954107"/>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FF4500"/>
                </a:solidFill>
                <a:latin typeface="RobotoMono-Regular"/>
              </a:rPr>
              <a:t>2 </a:t>
            </a:r>
            <a:r>
              <a:rPr lang="en-US" sz="2800" dirty="0">
                <a:solidFill>
                  <a:srgbClr val="000000"/>
                </a:solidFill>
                <a:latin typeface="RobotoMono-Regular"/>
              </a:rPr>
              <a:t>+ 1j</a:t>
            </a:r>
            <a:br>
              <a:rPr lang="en-US" sz="2800" dirty="0">
                <a:solidFill>
                  <a:srgbClr val="000000"/>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FF4500"/>
                </a:solidFill>
                <a:latin typeface="RobotoMono-Regular"/>
              </a:rPr>
              <a:t>100 </a:t>
            </a:r>
            <a:r>
              <a:rPr lang="en-US" sz="2800" dirty="0">
                <a:solidFill>
                  <a:srgbClr val="000000"/>
                </a:solidFill>
                <a:latin typeface="RobotoMono-Regular"/>
              </a:rPr>
              <a:t>+ 10j</a:t>
            </a:r>
            <a:r>
              <a:rPr lang="en-US" sz="2800" dirty="0"/>
              <a:t> </a:t>
            </a:r>
          </a:p>
        </p:txBody>
      </p:sp>
      <p:sp>
        <p:nvSpPr>
          <p:cNvPr id="39" name="Rectangle 38">
            <a:extLst>
              <a:ext uri="{FF2B5EF4-FFF2-40B4-BE49-F238E27FC236}">
                <a16:creationId xmlns:a16="http://schemas.microsoft.com/office/drawing/2014/main" id="{67085971-8600-4DCE-9599-F45EBD79B98E}"/>
              </a:ext>
            </a:extLst>
          </p:cNvPr>
          <p:cNvSpPr/>
          <p:nvPr/>
        </p:nvSpPr>
        <p:spPr>
          <a:xfrm>
            <a:off x="360217" y="2986640"/>
            <a:ext cx="11382373" cy="646331"/>
          </a:xfrm>
          <a:prstGeom prst="rect">
            <a:avLst/>
          </a:prstGeom>
        </p:spPr>
        <p:txBody>
          <a:bodyPr wrap="square">
            <a:spAutoFit/>
          </a:bodyPr>
          <a:lstStyle/>
          <a:p>
            <a:pPr algn="r" rtl="1"/>
            <a:r>
              <a:rPr lang="en-US" sz="2400" dirty="0"/>
              <a:t>&lt;, &lt;=, &gt; , &gt;=</a:t>
            </a:r>
            <a:r>
              <a:rPr lang="en-US" sz="3600" dirty="0"/>
              <a:t> </a:t>
            </a:r>
            <a:r>
              <a:rPr lang="ar-SA" sz="3600" dirty="0"/>
              <a:t> </a:t>
            </a:r>
            <a:r>
              <a:rPr lang="ar-SA" sz="2800" dirty="0"/>
              <a:t>تعطي خطأ عند استخدامها مع الأعداد المركبة </a:t>
            </a:r>
            <a:endParaRPr lang="en-US" sz="2800" b="1" dirty="0">
              <a:solidFill>
                <a:srgbClr val="C00000"/>
              </a:solidFill>
            </a:endParaRPr>
          </a:p>
        </p:txBody>
      </p:sp>
      <p:sp>
        <p:nvSpPr>
          <p:cNvPr id="44" name="Rectangle 43">
            <a:extLst>
              <a:ext uri="{FF2B5EF4-FFF2-40B4-BE49-F238E27FC236}">
                <a16:creationId xmlns:a16="http://schemas.microsoft.com/office/drawing/2014/main" id="{17EAFBB2-B45F-4E2E-9698-E4F16151B5C8}"/>
              </a:ext>
            </a:extLst>
          </p:cNvPr>
          <p:cNvSpPr/>
          <p:nvPr/>
        </p:nvSpPr>
        <p:spPr>
          <a:xfrm>
            <a:off x="490537" y="3694526"/>
            <a:ext cx="11382373" cy="523220"/>
          </a:xfrm>
          <a:prstGeom prst="rect">
            <a:avLst/>
          </a:prstGeom>
        </p:spPr>
        <p:txBody>
          <a:bodyPr wrap="square">
            <a:spAutoFit/>
          </a:bodyPr>
          <a:lstStyle/>
          <a:p>
            <a:pPr algn="r" rtl="1"/>
            <a:r>
              <a:rPr lang="ar-SA" sz="2800" b="1" dirty="0">
                <a:solidFill>
                  <a:srgbClr val="00B050"/>
                </a:solidFill>
                <a:latin typeface="RobotoMono-Regular"/>
              </a:rPr>
              <a:t>3 – النوع الحرفي :   </a:t>
            </a:r>
            <a:r>
              <a:rPr lang="ar-SA" sz="2800" b="1" dirty="0">
                <a:solidFill>
                  <a:srgbClr val="002060"/>
                </a:solidFill>
                <a:latin typeface="RobotoMono-Regular"/>
              </a:rPr>
              <a:t>سلسلة حروف  </a:t>
            </a:r>
            <a:r>
              <a:rPr lang="en-US" sz="2800" b="1" dirty="0">
                <a:solidFill>
                  <a:srgbClr val="002060"/>
                </a:solidFill>
                <a:latin typeface="RobotoMono-Regular"/>
              </a:rPr>
              <a:t>string</a:t>
            </a:r>
            <a:r>
              <a:rPr lang="ar-SA" sz="2800" b="1" dirty="0">
                <a:solidFill>
                  <a:srgbClr val="002060"/>
                </a:solidFill>
                <a:latin typeface="RobotoMono-Regular"/>
              </a:rPr>
              <a:t> </a:t>
            </a:r>
            <a:r>
              <a:rPr lang="ar-SA" sz="2800" b="1" dirty="0">
                <a:solidFill>
                  <a:srgbClr val="00B050"/>
                </a:solidFill>
                <a:latin typeface="RobotoMono-Regular"/>
              </a:rPr>
              <a:t>:</a:t>
            </a:r>
            <a:endParaRPr lang="en-US" sz="2800" b="1" dirty="0">
              <a:solidFill>
                <a:srgbClr val="C00000"/>
              </a:solidFill>
            </a:endParaRPr>
          </a:p>
        </p:txBody>
      </p:sp>
      <p:sp>
        <p:nvSpPr>
          <p:cNvPr id="45" name="Rectangle 44">
            <a:extLst>
              <a:ext uri="{FF2B5EF4-FFF2-40B4-BE49-F238E27FC236}">
                <a16:creationId xmlns:a16="http://schemas.microsoft.com/office/drawing/2014/main" id="{951D0E27-C3B5-4844-8D4D-4B73585FE560}"/>
              </a:ext>
            </a:extLst>
          </p:cNvPr>
          <p:cNvSpPr/>
          <p:nvPr/>
        </p:nvSpPr>
        <p:spPr>
          <a:xfrm>
            <a:off x="490537" y="4217746"/>
            <a:ext cx="6096000" cy="523220"/>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a:t>
            </a:r>
            <a:r>
              <a:rPr lang="en-US" sz="2800" dirty="0">
                <a:solidFill>
                  <a:srgbClr val="000000"/>
                </a:solidFill>
                <a:latin typeface="RobotoMono-Regular"/>
              </a:rPr>
              <a:t>'hello'</a:t>
            </a:r>
            <a:r>
              <a:rPr lang="en-US" sz="2800" dirty="0"/>
              <a:t> </a:t>
            </a:r>
          </a:p>
        </p:txBody>
      </p:sp>
      <p:sp>
        <p:nvSpPr>
          <p:cNvPr id="46" name="Rectangle 45">
            <a:extLst>
              <a:ext uri="{FF2B5EF4-FFF2-40B4-BE49-F238E27FC236}">
                <a16:creationId xmlns:a16="http://schemas.microsoft.com/office/drawing/2014/main" id="{E480A00E-03C6-4680-92B3-BEF78D7BCDDD}"/>
              </a:ext>
            </a:extLst>
          </p:cNvPr>
          <p:cNvSpPr/>
          <p:nvPr/>
        </p:nvSpPr>
        <p:spPr>
          <a:xfrm>
            <a:off x="360216" y="4591066"/>
            <a:ext cx="11382373" cy="523220"/>
          </a:xfrm>
          <a:prstGeom prst="rect">
            <a:avLst/>
          </a:prstGeom>
        </p:spPr>
        <p:txBody>
          <a:bodyPr wrap="square">
            <a:spAutoFit/>
          </a:bodyPr>
          <a:lstStyle/>
          <a:p>
            <a:pPr algn="r" rtl="1"/>
            <a:r>
              <a:rPr lang="ar-SA" sz="2800" b="1" dirty="0">
                <a:solidFill>
                  <a:srgbClr val="00B050"/>
                </a:solidFill>
                <a:latin typeface="RobotoMono-Regular"/>
              </a:rPr>
              <a:t>القوائم </a:t>
            </a:r>
            <a:r>
              <a:rPr lang="en-US" sz="2800" b="1" dirty="0">
                <a:solidFill>
                  <a:srgbClr val="00B050"/>
                </a:solidFill>
                <a:latin typeface="RobotoMono-Regular"/>
              </a:rPr>
              <a:t>list</a:t>
            </a:r>
            <a:r>
              <a:rPr lang="ar-SA" sz="2800" b="1" dirty="0">
                <a:solidFill>
                  <a:srgbClr val="00B050"/>
                </a:solidFill>
                <a:latin typeface="RobotoMono-Regular"/>
              </a:rPr>
              <a:t>:</a:t>
            </a:r>
            <a:endParaRPr lang="en-US" sz="2800" b="1" dirty="0">
              <a:solidFill>
                <a:srgbClr val="C00000"/>
              </a:solidFill>
            </a:endParaRPr>
          </a:p>
        </p:txBody>
      </p:sp>
      <p:sp>
        <p:nvSpPr>
          <p:cNvPr id="47" name="Rectangle 46">
            <a:extLst>
              <a:ext uri="{FF2B5EF4-FFF2-40B4-BE49-F238E27FC236}">
                <a16:creationId xmlns:a16="http://schemas.microsoft.com/office/drawing/2014/main" id="{3F42B8A9-EA5B-4F69-926C-E2789D8B69FC}"/>
              </a:ext>
            </a:extLst>
          </p:cNvPr>
          <p:cNvSpPr/>
          <p:nvPr/>
        </p:nvSpPr>
        <p:spPr>
          <a:xfrm>
            <a:off x="184004" y="5035127"/>
            <a:ext cx="11382373" cy="523220"/>
          </a:xfrm>
          <a:prstGeom prst="rect">
            <a:avLst/>
          </a:prstGeom>
        </p:spPr>
        <p:txBody>
          <a:bodyPr wrap="square">
            <a:spAutoFit/>
          </a:bodyPr>
          <a:lstStyle/>
          <a:p>
            <a:pPr algn="r" rtl="1"/>
            <a:r>
              <a:rPr lang="ar-SA" sz="2800" dirty="0"/>
              <a:t>هو </a:t>
            </a:r>
            <a:r>
              <a:rPr lang="en-US" sz="2800" dirty="0"/>
              <a:t>n</a:t>
            </a:r>
            <a:r>
              <a:rPr lang="ar-SA" sz="2800" dirty="0"/>
              <a:t> من القيم المنظمة المختلفة في النوع</a:t>
            </a:r>
            <a:r>
              <a:rPr lang="en-US" sz="2800" dirty="0"/>
              <a:t> </a:t>
            </a:r>
            <a:r>
              <a:rPr lang="ar-SA" sz="2800" dirty="0"/>
              <a:t> </a:t>
            </a:r>
            <a:r>
              <a:rPr lang="en-US" sz="2800" dirty="0"/>
              <a:t>(n &gt;= 0)</a:t>
            </a:r>
            <a:r>
              <a:rPr lang="ar-SA" sz="2800" dirty="0"/>
              <a:t> مثال</a:t>
            </a:r>
            <a:endParaRPr lang="en-US" sz="3200" b="1" dirty="0">
              <a:solidFill>
                <a:srgbClr val="C00000"/>
              </a:solidFill>
            </a:endParaRPr>
          </a:p>
        </p:txBody>
      </p:sp>
      <p:sp>
        <p:nvSpPr>
          <p:cNvPr id="48" name="Rectangle 47">
            <a:extLst>
              <a:ext uri="{FF2B5EF4-FFF2-40B4-BE49-F238E27FC236}">
                <a16:creationId xmlns:a16="http://schemas.microsoft.com/office/drawing/2014/main" id="{D7611BAA-CD4E-4765-B855-1A9014F4568C}"/>
              </a:ext>
            </a:extLst>
          </p:cNvPr>
          <p:cNvSpPr/>
          <p:nvPr/>
        </p:nvSpPr>
        <p:spPr>
          <a:xfrm>
            <a:off x="360216" y="5525795"/>
            <a:ext cx="6096000" cy="954107"/>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666666"/>
                </a:solidFill>
                <a:latin typeface="RobotoMono-Regular"/>
              </a:rPr>
              <a:t>, </a:t>
            </a:r>
            <a:r>
              <a:rPr lang="en-US" sz="2800" dirty="0">
                <a:solidFill>
                  <a:srgbClr val="FF4500"/>
                </a:solidFill>
                <a:latin typeface="RobotoMono-Regular"/>
              </a:rPr>
              <a:t>3</a:t>
            </a:r>
            <a:r>
              <a:rPr lang="en-US" sz="2800" dirty="0">
                <a:solidFill>
                  <a:srgbClr val="000000"/>
                </a:solidFill>
                <a:latin typeface="RobotoMono-Regular"/>
              </a:rPr>
              <a:t>]</a:t>
            </a:r>
            <a:br>
              <a:rPr lang="en-US" sz="2800" dirty="0">
                <a:solidFill>
                  <a:srgbClr val="000000"/>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483D8B"/>
                </a:solidFill>
                <a:latin typeface="RobotoMono-Regular"/>
              </a:rPr>
              <a:t>'a'</a:t>
            </a:r>
            <a:r>
              <a:rPr lang="en-US" sz="2800" dirty="0">
                <a:solidFill>
                  <a:srgbClr val="666666"/>
                </a:solidFill>
                <a:latin typeface="RobotoMono-Regular"/>
              </a:rPr>
              <a:t>, </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483D8B"/>
                </a:solidFill>
                <a:latin typeface="RobotoMono-Regular"/>
              </a:rPr>
              <a:t>'python’</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a:solidFill>
                  <a:srgbClr val="666666"/>
                </a:solidFill>
                <a:latin typeface="RobotoMono-Regular"/>
              </a:rPr>
              <a:t>, </a:t>
            </a:r>
            <a:r>
              <a:rPr lang="en-US" sz="2800">
                <a:solidFill>
                  <a:srgbClr val="FF4500"/>
                </a:solidFill>
                <a:latin typeface="RobotoMono-Regular"/>
              </a:rPr>
              <a:t>2</a:t>
            </a:r>
            <a:r>
              <a:rPr lang="en-US" sz="2800">
                <a:solidFill>
                  <a:srgbClr val="000000"/>
                </a:solidFill>
                <a:latin typeface="RobotoMono-Regular"/>
              </a:rPr>
              <a:t>]]</a:t>
            </a:r>
            <a:r>
              <a:rPr lang="en-US" sz="2800"/>
              <a:t> </a:t>
            </a:r>
            <a:endParaRPr lang="en-US" sz="2800" dirty="0"/>
          </a:p>
        </p:txBody>
      </p:sp>
    </p:spTree>
    <p:extLst>
      <p:ext uri="{BB962C8B-B14F-4D97-AF65-F5344CB8AC3E}">
        <p14:creationId xmlns:p14="http://schemas.microsoft.com/office/powerpoint/2010/main" val="1880939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xEl>
                                              <p:pRg st="0" end="0"/>
                                            </p:txEl>
                                          </p:spTgt>
                                        </p:tgtEl>
                                        <p:attrNameLst>
                                          <p:attrName>style.visibility</p:attrName>
                                        </p:attrNameLst>
                                      </p:cBhvr>
                                      <p:to>
                                        <p:strVal val="visible"/>
                                      </p:to>
                                    </p:set>
                                    <p:animEffect transition="in" filter="fade">
                                      <p:cBhvr>
                                        <p:cTn id="28" dur="1000"/>
                                        <p:tgtEl>
                                          <p:spTgt spid="38">
                                            <p:txEl>
                                              <p:pRg st="0" end="0"/>
                                            </p:txEl>
                                          </p:spTgt>
                                        </p:tgtEl>
                                      </p:cBhvr>
                                    </p:animEffect>
                                    <p:anim calcmode="lin" valueType="num">
                                      <p:cBhvr>
                                        <p:cTn id="29"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1000"/>
                                        <p:tgtEl>
                                          <p:spTgt spid="45"/>
                                        </p:tgtEl>
                                      </p:cBhvr>
                                    </p:animEffect>
                                    <p:anim calcmode="lin" valueType="num">
                                      <p:cBhvr>
                                        <p:cTn id="50" dur="1000" fill="hold"/>
                                        <p:tgtEl>
                                          <p:spTgt spid="45"/>
                                        </p:tgtEl>
                                        <p:attrNameLst>
                                          <p:attrName>ppt_x</p:attrName>
                                        </p:attrNameLst>
                                      </p:cBhvr>
                                      <p:tavLst>
                                        <p:tav tm="0">
                                          <p:val>
                                            <p:strVal val="#ppt_x"/>
                                          </p:val>
                                        </p:tav>
                                        <p:tav tm="100000">
                                          <p:val>
                                            <p:strVal val="#ppt_x"/>
                                          </p:val>
                                        </p:tav>
                                      </p:tavLst>
                                    </p:anim>
                                    <p:anim calcmode="lin" valueType="num">
                                      <p:cBhvr>
                                        <p:cTn id="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1000"/>
                                        <p:tgtEl>
                                          <p:spTgt spid="47"/>
                                        </p:tgtEl>
                                      </p:cBhvr>
                                    </p:animEffect>
                                    <p:anim calcmode="lin" valueType="num">
                                      <p:cBhvr>
                                        <p:cTn id="64" dur="1000" fill="hold"/>
                                        <p:tgtEl>
                                          <p:spTgt spid="47"/>
                                        </p:tgtEl>
                                        <p:attrNameLst>
                                          <p:attrName>ppt_x</p:attrName>
                                        </p:attrNameLst>
                                      </p:cBhvr>
                                      <p:tavLst>
                                        <p:tav tm="0">
                                          <p:val>
                                            <p:strVal val="#ppt_x"/>
                                          </p:val>
                                        </p:tav>
                                        <p:tav tm="100000">
                                          <p:val>
                                            <p:strVal val="#ppt_x"/>
                                          </p:val>
                                        </p:tav>
                                      </p:tavLst>
                                    </p:anim>
                                    <p:anim calcmode="lin" valueType="num">
                                      <p:cBhvr>
                                        <p:cTn id="6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8">
                                            <p:txEl>
                                              <p:pRg st="0" end="0"/>
                                            </p:txEl>
                                          </p:spTgt>
                                        </p:tgtEl>
                                        <p:attrNameLst>
                                          <p:attrName>style.visibility</p:attrName>
                                        </p:attrNameLst>
                                      </p:cBhvr>
                                      <p:to>
                                        <p:strVal val="visible"/>
                                      </p:to>
                                    </p:set>
                                    <p:animEffect transition="in" filter="fade">
                                      <p:cBhvr>
                                        <p:cTn id="70" dur="1000"/>
                                        <p:tgtEl>
                                          <p:spTgt spid="48">
                                            <p:txEl>
                                              <p:pRg st="0" end="0"/>
                                            </p:txEl>
                                          </p:spTgt>
                                        </p:tgtEl>
                                      </p:cBhvr>
                                    </p:animEffect>
                                    <p:anim calcmode="lin" valueType="num">
                                      <p:cBhvr>
                                        <p:cTn id="71"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9" grpId="0"/>
      <p:bldP spid="44" grpId="0"/>
      <p:bldP spid="45" grpId="0"/>
      <p:bldP spid="46"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7E8A722D-6ABA-4620-9BAE-9A23A02F6CCB}"/>
              </a:ext>
            </a:extLst>
          </p:cNvPr>
          <p:cNvSpPr/>
          <p:nvPr/>
        </p:nvSpPr>
        <p:spPr>
          <a:xfrm>
            <a:off x="277546" y="1666842"/>
            <a:ext cx="11382373" cy="523220"/>
          </a:xfrm>
          <a:prstGeom prst="rect">
            <a:avLst/>
          </a:prstGeom>
        </p:spPr>
        <p:txBody>
          <a:bodyPr wrap="square">
            <a:spAutoFit/>
          </a:bodyPr>
          <a:lstStyle/>
          <a:p>
            <a:pPr algn="r" rtl="1"/>
            <a:r>
              <a:rPr lang="ar-SA" sz="2800" b="1" dirty="0">
                <a:solidFill>
                  <a:srgbClr val="00B050"/>
                </a:solidFill>
                <a:latin typeface="RobotoMono-Regular"/>
              </a:rPr>
              <a:t>المجموعة </a:t>
            </a:r>
            <a:r>
              <a:rPr lang="en-US" sz="2800" b="1" dirty="0">
                <a:solidFill>
                  <a:srgbClr val="00B050"/>
                </a:solidFill>
                <a:latin typeface="Arial" panose="020B0604020202020204" pitchFamily="34" charset="0"/>
                <a:cs typeface="Arial" panose="020B0604020202020204" pitchFamily="34" charset="0"/>
              </a:rPr>
              <a:t>set</a:t>
            </a:r>
            <a:r>
              <a:rPr lang="ar-SA" sz="2800" b="1" dirty="0">
                <a:solidFill>
                  <a:srgbClr val="00B050"/>
                </a:solidFill>
                <a:latin typeface="RobotoMono-Regular"/>
              </a:rPr>
              <a:t>:</a:t>
            </a:r>
            <a:endParaRPr lang="en-US" sz="2800" b="1" dirty="0">
              <a:solidFill>
                <a:srgbClr val="C00000"/>
              </a:solidFill>
            </a:endParaRPr>
          </a:p>
        </p:txBody>
      </p:sp>
      <p:sp>
        <p:nvSpPr>
          <p:cNvPr id="36" name="Rectangle 35">
            <a:extLst>
              <a:ext uri="{FF2B5EF4-FFF2-40B4-BE49-F238E27FC236}">
                <a16:creationId xmlns:a16="http://schemas.microsoft.com/office/drawing/2014/main" id="{D351F4AE-3CE5-4928-B869-12623182049A}"/>
              </a:ext>
            </a:extLst>
          </p:cNvPr>
          <p:cNvSpPr/>
          <p:nvPr/>
        </p:nvSpPr>
        <p:spPr>
          <a:xfrm>
            <a:off x="461095" y="2185854"/>
            <a:ext cx="11382373" cy="523220"/>
          </a:xfrm>
          <a:prstGeom prst="rect">
            <a:avLst/>
          </a:prstGeom>
        </p:spPr>
        <p:txBody>
          <a:bodyPr wrap="square">
            <a:spAutoFit/>
          </a:bodyPr>
          <a:lstStyle/>
          <a:p>
            <a:pPr algn="r" rtl="1"/>
            <a:r>
              <a:rPr lang="ar-SA" sz="2800" dirty="0"/>
              <a:t>هي مجموعة من القيم الغير منظمة مثال :</a:t>
            </a:r>
            <a:endParaRPr lang="en-US" sz="3200" b="1" dirty="0">
              <a:solidFill>
                <a:srgbClr val="C00000"/>
              </a:solidFill>
            </a:endParaRPr>
          </a:p>
        </p:txBody>
      </p:sp>
      <p:sp>
        <p:nvSpPr>
          <p:cNvPr id="37" name="Rectangle 36">
            <a:extLst>
              <a:ext uri="{FF2B5EF4-FFF2-40B4-BE49-F238E27FC236}">
                <a16:creationId xmlns:a16="http://schemas.microsoft.com/office/drawing/2014/main" id="{D9961175-A6FA-4FDA-8AC2-D06ED5041386}"/>
              </a:ext>
            </a:extLst>
          </p:cNvPr>
          <p:cNvSpPr/>
          <p:nvPr/>
        </p:nvSpPr>
        <p:spPr>
          <a:xfrm>
            <a:off x="461095" y="2238248"/>
            <a:ext cx="6096000" cy="523220"/>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666666"/>
                </a:solidFill>
                <a:latin typeface="RobotoMono-Regular"/>
              </a:rPr>
              <a:t>, </a:t>
            </a:r>
            <a:r>
              <a:rPr lang="en-US" sz="2800" dirty="0">
                <a:solidFill>
                  <a:srgbClr val="483D8B"/>
                </a:solidFill>
                <a:latin typeface="RobotoMono-Regular"/>
              </a:rPr>
              <a:t>'a'</a:t>
            </a:r>
            <a:r>
              <a:rPr lang="en-US" sz="2800" dirty="0">
                <a:solidFill>
                  <a:srgbClr val="000000"/>
                </a:solidFill>
                <a:latin typeface="RobotoMono-Regular"/>
              </a:rPr>
              <a:t>}</a:t>
            </a:r>
            <a:r>
              <a:rPr lang="en-US" sz="2800" dirty="0"/>
              <a:t> </a:t>
            </a:r>
          </a:p>
        </p:txBody>
      </p:sp>
      <p:sp>
        <p:nvSpPr>
          <p:cNvPr id="38" name="Rectangle 37">
            <a:extLst>
              <a:ext uri="{FF2B5EF4-FFF2-40B4-BE49-F238E27FC236}">
                <a16:creationId xmlns:a16="http://schemas.microsoft.com/office/drawing/2014/main" id="{02044459-FDA5-4B73-9847-128B666D178C}"/>
              </a:ext>
            </a:extLst>
          </p:cNvPr>
          <p:cNvSpPr/>
          <p:nvPr/>
        </p:nvSpPr>
        <p:spPr>
          <a:xfrm>
            <a:off x="217585" y="2732799"/>
            <a:ext cx="11382373" cy="523220"/>
          </a:xfrm>
          <a:prstGeom prst="rect">
            <a:avLst/>
          </a:prstGeom>
        </p:spPr>
        <p:txBody>
          <a:bodyPr wrap="square">
            <a:spAutoFit/>
          </a:bodyPr>
          <a:lstStyle/>
          <a:p>
            <a:pPr algn="r" rtl="1"/>
            <a:r>
              <a:rPr lang="ar-SA" sz="2800" b="1" dirty="0">
                <a:solidFill>
                  <a:srgbClr val="00B050"/>
                </a:solidFill>
                <a:latin typeface="RobotoMono-Regular"/>
              </a:rPr>
              <a:t>القواميس </a:t>
            </a:r>
            <a:r>
              <a:rPr lang="en-US" sz="2800" b="1" dirty="0" err="1">
                <a:solidFill>
                  <a:srgbClr val="00B050"/>
                </a:solidFill>
                <a:latin typeface="Arial" panose="020B0604020202020204" pitchFamily="34" charset="0"/>
                <a:cs typeface="Arial" panose="020B0604020202020204" pitchFamily="34" charset="0"/>
              </a:rPr>
              <a:t>dict</a:t>
            </a:r>
            <a:r>
              <a:rPr lang="ar-SA" sz="2800" b="1" dirty="0">
                <a:solidFill>
                  <a:srgbClr val="00B050"/>
                </a:solidFill>
                <a:latin typeface="RobotoMono-Regular"/>
              </a:rPr>
              <a:t>:</a:t>
            </a:r>
            <a:endParaRPr lang="en-US" sz="2800" b="1" dirty="0">
              <a:solidFill>
                <a:srgbClr val="C00000"/>
              </a:solidFill>
            </a:endParaRPr>
          </a:p>
        </p:txBody>
      </p:sp>
      <p:sp>
        <p:nvSpPr>
          <p:cNvPr id="39" name="Rectangle 38">
            <a:extLst>
              <a:ext uri="{FF2B5EF4-FFF2-40B4-BE49-F238E27FC236}">
                <a16:creationId xmlns:a16="http://schemas.microsoft.com/office/drawing/2014/main" id="{0BF39133-88AF-4A36-B003-ED6FD6299F4C}"/>
              </a:ext>
            </a:extLst>
          </p:cNvPr>
          <p:cNvSpPr/>
          <p:nvPr/>
        </p:nvSpPr>
        <p:spPr>
          <a:xfrm>
            <a:off x="461095" y="3281793"/>
            <a:ext cx="11382373" cy="523220"/>
          </a:xfrm>
          <a:prstGeom prst="rect">
            <a:avLst/>
          </a:prstGeom>
        </p:spPr>
        <p:txBody>
          <a:bodyPr wrap="square">
            <a:spAutoFit/>
          </a:bodyPr>
          <a:lstStyle/>
          <a:p>
            <a:pPr algn="r" rtl="1"/>
            <a:r>
              <a:rPr lang="ar-SA" sz="2800" dirty="0"/>
              <a:t>هي مجموعة من القيم الغير منظمة ،مكونة من مفاتيح وقيم مثال :</a:t>
            </a:r>
            <a:endParaRPr lang="en-US" sz="3200" b="1" dirty="0">
              <a:solidFill>
                <a:srgbClr val="C00000"/>
              </a:solidFill>
            </a:endParaRPr>
          </a:p>
        </p:txBody>
      </p:sp>
      <p:sp>
        <p:nvSpPr>
          <p:cNvPr id="44" name="Rectangle 43">
            <a:extLst>
              <a:ext uri="{FF2B5EF4-FFF2-40B4-BE49-F238E27FC236}">
                <a16:creationId xmlns:a16="http://schemas.microsoft.com/office/drawing/2014/main" id="{08BC54E3-1BA5-49CA-A22C-FD48AEDC1B26}"/>
              </a:ext>
            </a:extLst>
          </p:cNvPr>
          <p:cNvSpPr/>
          <p:nvPr/>
        </p:nvSpPr>
        <p:spPr>
          <a:xfrm>
            <a:off x="461094" y="3805013"/>
            <a:ext cx="9252531" cy="954107"/>
          </a:xfrm>
          <a:prstGeom prst="rect">
            <a:avLst/>
          </a:prstGeom>
        </p:spPr>
        <p:txBody>
          <a:bodyPr wrap="square">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dirty="0">
                <a:solidFill>
                  <a:srgbClr val="000000"/>
                </a:solidFill>
                <a:latin typeface="RobotoMono-Regular"/>
              </a:rPr>
              <a:t>: </a:t>
            </a:r>
            <a:r>
              <a:rPr lang="en-US" sz="2800" dirty="0">
                <a:solidFill>
                  <a:srgbClr val="483D8B"/>
                </a:solidFill>
                <a:latin typeface="RobotoMono-Regular"/>
              </a:rPr>
              <a:t>'one’  </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000000"/>
                </a:solidFill>
                <a:latin typeface="RobotoMono-Regular"/>
              </a:rPr>
              <a:t>: </a:t>
            </a:r>
            <a:r>
              <a:rPr lang="en-US" sz="2800" dirty="0">
                <a:solidFill>
                  <a:srgbClr val="483D8B"/>
                </a:solidFill>
                <a:latin typeface="RobotoMono-Regular"/>
              </a:rPr>
              <a:t>'two'</a:t>
            </a:r>
            <a:r>
              <a:rPr lang="en-US" sz="2800" dirty="0">
                <a:solidFill>
                  <a:srgbClr val="000000"/>
                </a:solidFill>
                <a:latin typeface="RobotoMono-Regular"/>
              </a:rPr>
              <a:t>}</a:t>
            </a:r>
            <a:br>
              <a:rPr lang="en-US" sz="2800" dirty="0">
                <a:solidFill>
                  <a:srgbClr val="000000"/>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483D8B"/>
                </a:solidFill>
                <a:latin typeface="RobotoMono-Regular"/>
              </a:rPr>
              <a:t>'a'</a:t>
            </a:r>
            <a:r>
              <a:rPr lang="en-US" sz="2800" dirty="0">
                <a:solidFill>
                  <a:srgbClr val="000000"/>
                </a:solidFill>
                <a:latin typeface="RobotoMono-Regular"/>
              </a:rPr>
              <a:t>: [</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666666"/>
                </a:solidFill>
                <a:latin typeface="RobotoMono-Regular"/>
              </a:rPr>
              <a:t>, </a:t>
            </a:r>
            <a:r>
              <a:rPr lang="en-US" sz="2800" dirty="0">
                <a:solidFill>
                  <a:srgbClr val="FF4500"/>
                </a:solidFill>
                <a:latin typeface="RobotoMono-Regular"/>
              </a:rPr>
              <a:t>3</a:t>
            </a:r>
            <a:r>
              <a:rPr lang="en-US" sz="2800" dirty="0">
                <a:solidFill>
                  <a:srgbClr val="000000"/>
                </a:solidFill>
                <a:latin typeface="RobotoMono-Regular"/>
              </a:rPr>
              <a:t>]   </a:t>
            </a:r>
            <a:r>
              <a:rPr lang="en-US" sz="2800" dirty="0">
                <a:solidFill>
                  <a:srgbClr val="666666"/>
                </a:solidFill>
                <a:latin typeface="RobotoMono-Regular"/>
              </a:rPr>
              <a:t>,  </a:t>
            </a:r>
            <a:r>
              <a:rPr lang="en-US" sz="2800" dirty="0">
                <a:solidFill>
                  <a:srgbClr val="483D8B"/>
                </a:solidFill>
                <a:latin typeface="RobotoMono-Regular"/>
              </a:rPr>
              <a:t>'b'</a:t>
            </a:r>
            <a:r>
              <a:rPr lang="en-US" sz="2800" dirty="0">
                <a:solidFill>
                  <a:srgbClr val="000000"/>
                </a:solidFill>
                <a:latin typeface="RobotoMono-Regular"/>
              </a:rPr>
              <a:t>: </a:t>
            </a:r>
            <a:r>
              <a:rPr lang="en-US" sz="2800" dirty="0">
                <a:solidFill>
                  <a:srgbClr val="483D8B"/>
                </a:solidFill>
                <a:latin typeface="RobotoMono-Regular"/>
              </a:rPr>
              <a:t>'a string'</a:t>
            </a:r>
            <a:r>
              <a:rPr lang="en-US" sz="2800" dirty="0">
                <a:solidFill>
                  <a:srgbClr val="000000"/>
                </a:solidFill>
                <a:latin typeface="RobotoMono-Regular"/>
              </a:rPr>
              <a:t>}</a:t>
            </a:r>
            <a:r>
              <a:rPr lang="en-US" sz="2800" dirty="0"/>
              <a:t> </a:t>
            </a:r>
          </a:p>
        </p:txBody>
      </p:sp>
      <p:sp>
        <p:nvSpPr>
          <p:cNvPr id="45" name="Rectangle 44">
            <a:extLst>
              <a:ext uri="{FF2B5EF4-FFF2-40B4-BE49-F238E27FC236}">
                <a16:creationId xmlns:a16="http://schemas.microsoft.com/office/drawing/2014/main" id="{5C965976-F844-4019-AF92-74C5676D6B65}"/>
              </a:ext>
            </a:extLst>
          </p:cNvPr>
          <p:cNvSpPr/>
          <p:nvPr/>
        </p:nvSpPr>
        <p:spPr>
          <a:xfrm>
            <a:off x="461095" y="4678317"/>
            <a:ext cx="11382373" cy="523220"/>
          </a:xfrm>
          <a:prstGeom prst="rect">
            <a:avLst/>
          </a:prstGeom>
        </p:spPr>
        <p:txBody>
          <a:bodyPr wrap="square">
            <a:spAutoFit/>
          </a:bodyPr>
          <a:lstStyle/>
          <a:p>
            <a:pPr algn="r" rtl="1"/>
            <a:r>
              <a:rPr lang="ar-SA" sz="2800" dirty="0"/>
              <a:t>هناك أنواع أخرى من البيانات مثال :</a:t>
            </a:r>
            <a:endParaRPr lang="en-US" sz="3200" b="1" dirty="0">
              <a:solidFill>
                <a:srgbClr val="C00000"/>
              </a:solidFill>
            </a:endParaRPr>
          </a:p>
        </p:txBody>
      </p:sp>
      <p:sp>
        <p:nvSpPr>
          <p:cNvPr id="46" name="Rectangle 45">
            <a:extLst>
              <a:ext uri="{FF2B5EF4-FFF2-40B4-BE49-F238E27FC236}">
                <a16:creationId xmlns:a16="http://schemas.microsoft.com/office/drawing/2014/main" id="{BDF2F74B-040E-400E-8E36-98D8676DE762}"/>
              </a:ext>
            </a:extLst>
          </p:cNvPr>
          <p:cNvSpPr/>
          <p:nvPr/>
        </p:nvSpPr>
        <p:spPr>
          <a:xfrm>
            <a:off x="461094" y="5096607"/>
            <a:ext cx="9252530" cy="1384995"/>
          </a:xfrm>
          <a:prstGeom prst="rect">
            <a:avLst/>
          </a:prstGeom>
        </p:spPr>
        <p:txBody>
          <a:bodyPr wrap="square">
            <a:spAutoFit/>
          </a:bodyPr>
          <a:lstStyle/>
          <a:p>
            <a:r>
              <a:rPr lang="en-US" sz="2800" dirty="0">
                <a:solidFill>
                  <a:srgbClr val="000000"/>
                </a:solidFill>
                <a:latin typeface="RobotoMono-Regular"/>
              </a:rPr>
              <a:t>x </a:t>
            </a:r>
            <a:r>
              <a:rPr lang="en-US" sz="2800" dirty="0">
                <a:solidFill>
                  <a:srgbClr val="666666"/>
                </a:solidFill>
                <a:latin typeface="RobotoMono-Regular"/>
              </a:rPr>
              <a:t>= </a:t>
            </a:r>
            <a:r>
              <a:rPr lang="en-US" sz="2800" dirty="0">
                <a:solidFill>
                  <a:srgbClr val="008000"/>
                </a:solidFill>
                <a:latin typeface="RobotoMono-Regular"/>
              </a:rPr>
              <a:t>None</a:t>
            </a:r>
            <a:br>
              <a:rPr lang="en-US" sz="2800" dirty="0">
                <a:solidFill>
                  <a:srgbClr val="008000"/>
                </a:solidFill>
                <a:latin typeface="RobotoMono-Regular"/>
              </a:rPr>
            </a:br>
            <a:r>
              <a:rPr lang="en-US" sz="2800" b="1" dirty="0">
                <a:solidFill>
                  <a:srgbClr val="FF7700"/>
                </a:solidFill>
                <a:latin typeface="RobotoMono-Bold"/>
              </a:rPr>
              <a:t>if </a:t>
            </a:r>
            <a:r>
              <a:rPr lang="en-US" sz="2800" dirty="0">
                <a:solidFill>
                  <a:srgbClr val="000000"/>
                </a:solidFill>
                <a:latin typeface="RobotoMono-Regular"/>
              </a:rPr>
              <a:t>x </a:t>
            </a:r>
            <a:r>
              <a:rPr lang="en-US" sz="2800" b="1" dirty="0">
                <a:solidFill>
                  <a:srgbClr val="FF7700"/>
                </a:solidFill>
                <a:latin typeface="RobotoMono-Bold"/>
              </a:rPr>
              <a:t>is </a:t>
            </a:r>
            <a:r>
              <a:rPr lang="en-US" sz="2800" dirty="0">
                <a:solidFill>
                  <a:srgbClr val="008000"/>
                </a:solidFill>
                <a:latin typeface="RobotoMono-Regular"/>
              </a:rPr>
              <a:t>None</a:t>
            </a:r>
            <a:r>
              <a:rPr lang="en-US" sz="2800" dirty="0">
                <a:solidFill>
                  <a:srgbClr val="000000"/>
                </a:solidFill>
                <a:latin typeface="RobotoMono-Regular"/>
              </a:rPr>
              <a:t>:</a:t>
            </a:r>
            <a:br>
              <a:rPr lang="en-US" sz="2800" dirty="0">
                <a:solidFill>
                  <a:srgbClr val="000000"/>
                </a:solidFill>
                <a:latin typeface="RobotoMono-Regular"/>
              </a:rPr>
            </a:br>
            <a:r>
              <a:rPr lang="en-US" sz="2800" b="1" dirty="0">
                <a:solidFill>
                  <a:srgbClr val="FF7700"/>
                </a:solidFill>
                <a:latin typeface="RobotoMono-Bold"/>
              </a:rPr>
              <a:t>print</a:t>
            </a:r>
            <a:r>
              <a:rPr lang="en-US" sz="2800" dirty="0">
                <a:solidFill>
                  <a:srgbClr val="000000"/>
                </a:solidFill>
                <a:latin typeface="RobotoMono-Regular"/>
              </a:rPr>
              <a:t>(</a:t>
            </a:r>
            <a:r>
              <a:rPr lang="en-US" sz="2800" dirty="0">
                <a:solidFill>
                  <a:srgbClr val="483D8B"/>
                </a:solidFill>
                <a:latin typeface="RobotoMono-Regular"/>
              </a:rPr>
              <a:t>'Not a surprise, I just defined x as None.'</a:t>
            </a:r>
            <a:r>
              <a:rPr lang="en-US" sz="2800" dirty="0">
                <a:solidFill>
                  <a:srgbClr val="000000"/>
                </a:solidFill>
                <a:latin typeface="RobotoMono-Regular"/>
              </a:rPr>
              <a:t>)</a:t>
            </a:r>
            <a:r>
              <a:rPr lang="en-US" sz="2800" dirty="0"/>
              <a:t> </a:t>
            </a:r>
          </a:p>
        </p:txBody>
      </p:sp>
      <p:sp>
        <p:nvSpPr>
          <p:cNvPr id="47" name="Rectangle 46">
            <a:extLst>
              <a:ext uri="{FF2B5EF4-FFF2-40B4-BE49-F238E27FC236}">
                <a16:creationId xmlns:a16="http://schemas.microsoft.com/office/drawing/2014/main" id="{A99E1CCC-DB60-48EA-B8E2-B182E014CCBB}"/>
              </a:ext>
            </a:extLst>
          </p:cNvPr>
          <p:cNvSpPr/>
          <p:nvPr/>
        </p:nvSpPr>
        <p:spPr>
          <a:xfrm>
            <a:off x="360216" y="228937"/>
            <a:ext cx="11382373" cy="523220"/>
          </a:xfrm>
          <a:prstGeom prst="rect">
            <a:avLst/>
          </a:prstGeom>
        </p:spPr>
        <p:txBody>
          <a:bodyPr wrap="square">
            <a:spAutoFit/>
          </a:bodyPr>
          <a:lstStyle/>
          <a:p>
            <a:pPr algn="r" rtl="1"/>
            <a:r>
              <a:rPr lang="ar-SA" sz="2800" b="1" dirty="0">
                <a:solidFill>
                  <a:srgbClr val="00B050"/>
                </a:solidFill>
                <a:latin typeface="RobotoMono-Regular"/>
              </a:rPr>
              <a:t>الصفوف </a:t>
            </a:r>
            <a:r>
              <a:rPr lang="en-US" sz="2800" b="1" dirty="0">
                <a:solidFill>
                  <a:srgbClr val="00B050"/>
                </a:solidFill>
                <a:latin typeface="RobotoMono-Regular"/>
              </a:rPr>
              <a:t>Tuple</a:t>
            </a:r>
            <a:r>
              <a:rPr lang="ar-SA" sz="2800" b="1" dirty="0">
                <a:solidFill>
                  <a:srgbClr val="00B050"/>
                </a:solidFill>
                <a:latin typeface="RobotoMono-Regular"/>
              </a:rPr>
              <a:t>:</a:t>
            </a:r>
            <a:endParaRPr lang="en-US" sz="2800" b="1" dirty="0">
              <a:solidFill>
                <a:srgbClr val="C00000"/>
              </a:solidFill>
            </a:endParaRPr>
          </a:p>
        </p:txBody>
      </p:sp>
      <p:sp>
        <p:nvSpPr>
          <p:cNvPr id="48" name="Rectangle 47">
            <a:extLst>
              <a:ext uri="{FF2B5EF4-FFF2-40B4-BE49-F238E27FC236}">
                <a16:creationId xmlns:a16="http://schemas.microsoft.com/office/drawing/2014/main" id="{081DAC4F-5A41-449F-BBB6-6A157C8EF80D}"/>
              </a:ext>
            </a:extLst>
          </p:cNvPr>
          <p:cNvSpPr/>
          <p:nvPr/>
        </p:nvSpPr>
        <p:spPr>
          <a:xfrm>
            <a:off x="243964" y="643018"/>
            <a:ext cx="11382373" cy="523220"/>
          </a:xfrm>
          <a:prstGeom prst="rect">
            <a:avLst/>
          </a:prstGeom>
        </p:spPr>
        <p:txBody>
          <a:bodyPr wrap="square">
            <a:spAutoFit/>
          </a:bodyPr>
          <a:lstStyle/>
          <a:p>
            <a:pPr algn="r" rtl="1"/>
            <a:r>
              <a:rPr lang="ar-SA" sz="2800" dirty="0"/>
              <a:t>هو </a:t>
            </a:r>
            <a:r>
              <a:rPr lang="en-US" sz="2800" dirty="0"/>
              <a:t>n</a:t>
            </a:r>
            <a:r>
              <a:rPr lang="ar-SA" sz="2800" dirty="0"/>
              <a:t> من القيم المنظمة المختلفة في النوع</a:t>
            </a:r>
            <a:r>
              <a:rPr lang="en-US" sz="2800" dirty="0"/>
              <a:t> </a:t>
            </a:r>
            <a:r>
              <a:rPr lang="ar-SA" sz="2800" dirty="0"/>
              <a:t> </a:t>
            </a:r>
            <a:r>
              <a:rPr lang="en-US" sz="2800" dirty="0"/>
              <a:t>(n &gt;= 0)</a:t>
            </a:r>
            <a:r>
              <a:rPr lang="ar-SA" sz="2800" dirty="0"/>
              <a:t> مثال</a:t>
            </a:r>
            <a:endParaRPr lang="en-US" sz="3200" b="1" dirty="0">
              <a:solidFill>
                <a:srgbClr val="C00000"/>
              </a:solidFill>
            </a:endParaRPr>
          </a:p>
        </p:txBody>
      </p:sp>
      <p:sp>
        <p:nvSpPr>
          <p:cNvPr id="49" name="Rectangle 48">
            <a:extLst>
              <a:ext uri="{FF2B5EF4-FFF2-40B4-BE49-F238E27FC236}">
                <a16:creationId xmlns:a16="http://schemas.microsoft.com/office/drawing/2014/main" id="{AA172013-6FE2-4062-8FA4-FBA0180AEDE8}"/>
              </a:ext>
            </a:extLst>
          </p:cNvPr>
          <p:cNvSpPr/>
          <p:nvPr/>
        </p:nvSpPr>
        <p:spPr>
          <a:xfrm>
            <a:off x="360216" y="594042"/>
            <a:ext cx="6096000" cy="954107"/>
          </a:xfrm>
          <a:prstGeom prst="rect">
            <a:avLst/>
          </a:prstGeom>
        </p:spPr>
        <p:txBody>
          <a:bodyPr>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666666"/>
                </a:solidFill>
                <a:latin typeface="RobotoMono-Regular"/>
              </a:rPr>
              <a:t>, </a:t>
            </a:r>
            <a:r>
              <a:rPr lang="en-US" sz="2800" dirty="0">
                <a:solidFill>
                  <a:srgbClr val="FF4500"/>
                </a:solidFill>
                <a:latin typeface="RobotoMono-Regular"/>
              </a:rPr>
              <a:t>3</a:t>
            </a:r>
            <a:r>
              <a:rPr lang="en-US" sz="2800" dirty="0">
                <a:solidFill>
                  <a:srgbClr val="000000"/>
                </a:solidFill>
                <a:latin typeface="RobotoMono-Regular"/>
              </a:rPr>
              <a:t>)</a:t>
            </a:r>
            <a:br>
              <a:rPr lang="en-US" sz="2800" dirty="0">
                <a:solidFill>
                  <a:srgbClr val="000000"/>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483D8B"/>
                </a:solidFill>
                <a:latin typeface="RobotoMono-Regular"/>
              </a:rPr>
              <a:t>'a'</a:t>
            </a:r>
            <a:r>
              <a:rPr lang="en-US" sz="2800" dirty="0">
                <a:solidFill>
                  <a:srgbClr val="666666"/>
                </a:solidFill>
                <a:latin typeface="RobotoMono-Regular"/>
              </a:rPr>
              <a:t>, </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483D8B"/>
                </a:solidFill>
                <a:latin typeface="RobotoMono-Regular"/>
              </a:rPr>
              <a:t>'python'</a:t>
            </a:r>
            <a:r>
              <a:rPr lang="en-US" sz="2800" dirty="0">
                <a:solidFill>
                  <a:srgbClr val="666666"/>
                </a:solidFill>
                <a:latin typeface="RobotoMono-Regular"/>
              </a:rPr>
              <a:t>, </a:t>
            </a:r>
            <a:r>
              <a:rPr lang="en-US" sz="2800" dirty="0">
                <a:solidFill>
                  <a:srgbClr val="000000"/>
                </a:solidFill>
                <a:latin typeface="RobotoMono-Regular"/>
              </a:rPr>
              <a:t>(</a:t>
            </a:r>
            <a:r>
              <a:rPr lang="en-US" sz="2800" dirty="0">
                <a:solidFill>
                  <a:srgbClr val="FF4500"/>
                </a:solidFill>
                <a:latin typeface="RobotoMono-Regular"/>
              </a:rPr>
              <a:t>1</a:t>
            </a:r>
            <a:r>
              <a:rPr lang="en-US" sz="2800" dirty="0">
                <a:solidFill>
                  <a:srgbClr val="666666"/>
                </a:solidFill>
                <a:latin typeface="RobotoMono-Regular"/>
              </a:rPr>
              <a:t>, </a:t>
            </a:r>
            <a:r>
              <a:rPr lang="en-US" sz="2800" dirty="0">
                <a:solidFill>
                  <a:srgbClr val="FF4500"/>
                </a:solidFill>
                <a:latin typeface="RobotoMono-Regular"/>
              </a:rPr>
              <a:t>2</a:t>
            </a:r>
            <a:r>
              <a:rPr lang="en-US" sz="2800" dirty="0">
                <a:solidFill>
                  <a:srgbClr val="000000"/>
                </a:solidFill>
                <a:latin typeface="RobotoMono-Regular"/>
              </a:rPr>
              <a:t>))</a:t>
            </a:r>
            <a:r>
              <a:rPr lang="en-US" sz="2800" dirty="0"/>
              <a:t> </a:t>
            </a:r>
          </a:p>
        </p:txBody>
      </p:sp>
    </p:spTree>
    <p:extLst>
      <p:ext uri="{BB962C8B-B14F-4D97-AF65-F5344CB8AC3E}">
        <p14:creationId xmlns:p14="http://schemas.microsoft.com/office/powerpoint/2010/main" val="3531686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9">
                                            <p:txEl>
                                              <p:pRg st="0" end="0"/>
                                            </p:txEl>
                                          </p:spTgt>
                                        </p:tgtEl>
                                        <p:attrNameLst>
                                          <p:attrName>style.visibility</p:attrName>
                                        </p:attrNameLst>
                                      </p:cBhvr>
                                      <p:to>
                                        <p:strVal val="visible"/>
                                      </p:to>
                                    </p:set>
                                    <p:animEffect transition="in" filter="fade">
                                      <p:cBhvr>
                                        <p:cTn id="21" dur="1000"/>
                                        <p:tgtEl>
                                          <p:spTgt spid="49">
                                            <p:txEl>
                                              <p:pRg st="0" end="0"/>
                                            </p:txEl>
                                          </p:spTgt>
                                        </p:tgtEl>
                                      </p:cBhvr>
                                    </p:animEffect>
                                    <p:anim calcmode="lin" valueType="num">
                                      <p:cBhvr>
                                        <p:cTn id="22"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anim calcmode="lin" valueType="num">
                                      <p:cBhvr>
                                        <p:cTn id="64" dur="1000" fill="hold"/>
                                        <p:tgtEl>
                                          <p:spTgt spid="45"/>
                                        </p:tgtEl>
                                        <p:attrNameLst>
                                          <p:attrName>ppt_x</p:attrName>
                                        </p:attrNameLst>
                                      </p:cBhvr>
                                      <p:tavLst>
                                        <p:tav tm="0">
                                          <p:val>
                                            <p:strVal val="#ppt_x"/>
                                          </p:val>
                                        </p:tav>
                                        <p:tav tm="100000">
                                          <p:val>
                                            <p:strVal val="#ppt_x"/>
                                          </p:val>
                                        </p:tav>
                                      </p:tavLst>
                                    </p:anim>
                                    <p:anim calcmode="lin" valueType="num">
                                      <p:cBhvr>
                                        <p:cTn id="6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6">
                                            <p:txEl>
                                              <p:pRg st="0" end="0"/>
                                            </p:txEl>
                                          </p:spTgt>
                                        </p:tgtEl>
                                        <p:attrNameLst>
                                          <p:attrName>style.visibility</p:attrName>
                                        </p:attrNameLst>
                                      </p:cBhvr>
                                      <p:to>
                                        <p:strVal val="visible"/>
                                      </p:to>
                                    </p:set>
                                    <p:animEffect transition="in" filter="fade">
                                      <p:cBhvr>
                                        <p:cTn id="70" dur="1000"/>
                                        <p:tgtEl>
                                          <p:spTgt spid="46">
                                            <p:txEl>
                                              <p:pRg st="0" end="0"/>
                                            </p:txEl>
                                          </p:spTgt>
                                        </p:tgtEl>
                                      </p:cBhvr>
                                    </p:animEffect>
                                    <p:anim calcmode="lin" valueType="num">
                                      <p:cBhvr>
                                        <p:cTn id="71"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5"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46" name="TextBox 45">
            <a:extLst>
              <a:ext uri="{FF2B5EF4-FFF2-40B4-BE49-F238E27FC236}">
                <a16:creationId xmlns:a16="http://schemas.microsoft.com/office/drawing/2014/main" id="{BEE02EB8-2096-407A-A953-4FF18D5FB19B}"/>
              </a:ext>
            </a:extLst>
          </p:cNvPr>
          <p:cNvSpPr txBox="1"/>
          <p:nvPr/>
        </p:nvSpPr>
        <p:spPr>
          <a:xfrm>
            <a:off x="1621846" y="98406"/>
            <a:ext cx="10120745"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تحويل البيانات </a:t>
            </a:r>
            <a:r>
              <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Converting between datatypes</a:t>
            </a:r>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7" name="Rectangle 46">
            <a:extLst>
              <a:ext uri="{FF2B5EF4-FFF2-40B4-BE49-F238E27FC236}">
                <a16:creationId xmlns:a16="http://schemas.microsoft.com/office/drawing/2014/main" id="{9D248233-48AA-45A6-B7FC-40BF29A08424}"/>
              </a:ext>
            </a:extLst>
          </p:cNvPr>
          <p:cNvSpPr/>
          <p:nvPr/>
        </p:nvSpPr>
        <p:spPr>
          <a:xfrm>
            <a:off x="395579" y="1514178"/>
            <a:ext cx="5953209" cy="954107"/>
          </a:xfrm>
          <a:prstGeom prst="rect">
            <a:avLst/>
          </a:prstGeom>
        </p:spPr>
        <p:txBody>
          <a:bodyPr wrap="square">
            <a:spAutoFit/>
          </a:bodyPr>
          <a:lstStyle/>
          <a:p>
            <a:r>
              <a:rPr lang="en-US" sz="2800" dirty="0">
                <a:solidFill>
                  <a:srgbClr val="000000"/>
                </a:solidFill>
                <a:latin typeface="RobotoMono-Regular"/>
              </a:rPr>
              <a:t>a </a:t>
            </a:r>
            <a:r>
              <a:rPr lang="en-US" sz="2800" dirty="0">
                <a:solidFill>
                  <a:srgbClr val="666666"/>
                </a:solidFill>
                <a:latin typeface="RobotoMono-Regular"/>
              </a:rPr>
              <a:t>= </a:t>
            </a:r>
            <a:r>
              <a:rPr lang="en-US" sz="2800" dirty="0">
                <a:solidFill>
                  <a:srgbClr val="483D8B"/>
                </a:solidFill>
                <a:latin typeface="RobotoMono-Regular"/>
              </a:rPr>
              <a:t>'123'</a:t>
            </a:r>
            <a:br>
              <a:rPr lang="en-US" sz="2800" dirty="0">
                <a:solidFill>
                  <a:srgbClr val="483D8B"/>
                </a:solidFill>
                <a:latin typeface="RobotoMono-Regular"/>
              </a:rPr>
            </a:br>
            <a:r>
              <a:rPr lang="en-US" sz="2800" dirty="0">
                <a:solidFill>
                  <a:srgbClr val="000000"/>
                </a:solidFill>
                <a:latin typeface="RobotoMono-Regular"/>
              </a:rPr>
              <a:t>b </a:t>
            </a:r>
            <a:r>
              <a:rPr lang="en-US" sz="2800" dirty="0">
                <a:solidFill>
                  <a:srgbClr val="666666"/>
                </a:solidFill>
                <a:latin typeface="RobotoMono-Regular"/>
              </a:rPr>
              <a:t>= </a:t>
            </a:r>
            <a:r>
              <a:rPr lang="en-US" sz="2800" dirty="0">
                <a:solidFill>
                  <a:srgbClr val="008000"/>
                </a:solidFill>
                <a:latin typeface="RobotoMono-Regular"/>
              </a:rPr>
              <a:t>int</a:t>
            </a:r>
            <a:r>
              <a:rPr lang="en-US" sz="2800" dirty="0">
                <a:solidFill>
                  <a:srgbClr val="000000"/>
                </a:solidFill>
                <a:latin typeface="RobotoMono-Regular"/>
              </a:rPr>
              <a:t>(a)</a:t>
            </a:r>
            <a:r>
              <a:rPr lang="en-US" sz="2800" dirty="0"/>
              <a:t> </a:t>
            </a:r>
          </a:p>
        </p:txBody>
      </p:sp>
      <p:sp>
        <p:nvSpPr>
          <p:cNvPr id="48" name="Rectangle 47">
            <a:extLst>
              <a:ext uri="{FF2B5EF4-FFF2-40B4-BE49-F238E27FC236}">
                <a16:creationId xmlns:a16="http://schemas.microsoft.com/office/drawing/2014/main" id="{3EAE06D4-1A8F-40C1-839B-26017D255A93}"/>
              </a:ext>
            </a:extLst>
          </p:cNvPr>
          <p:cNvSpPr/>
          <p:nvPr/>
        </p:nvSpPr>
        <p:spPr>
          <a:xfrm>
            <a:off x="266617" y="806292"/>
            <a:ext cx="11115756" cy="954107"/>
          </a:xfrm>
          <a:prstGeom prst="rect">
            <a:avLst/>
          </a:prstGeom>
        </p:spPr>
        <p:txBody>
          <a:bodyPr wrap="square">
            <a:spAutoFit/>
          </a:bodyPr>
          <a:lstStyle/>
          <a:p>
            <a:pPr algn="r" rtl="1"/>
            <a:r>
              <a:rPr lang="ar-SA" sz="2800" b="1" dirty="0"/>
              <a:t>تحويل بيانات حرفية إلى صحيحة: </a:t>
            </a:r>
            <a:r>
              <a:rPr lang="ar-SA" sz="2800" dirty="0"/>
              <a:t>يتم تحويل البيانات الحرفية إلى بيانات من نوع صحيح باستخدام الدالة </a:t>
            </a:r>
            <a:r>
              <a:rPr lang="en-US" sz="2800" dirty="0"/>
              <a:t>int()</a:t>
            </a:r>
            <a:r>
              <a:rPr lang="ar-SA" sz="2800" dirty="0"/>
              <a:t> ويتم وضع القيمة المراد تحويلها بين قوسين الدالة ،مثال :</a:t>
            </a:r>
            <a:endParaRPr lang="en-US" sz="3200" b="1" dirty="0">
              <a:solidFill>
                <a:srgbClr val="C00000"/>
              </a:solidFill>
            </a:endParaRPr>
          </a:p>
        </p:txBody>
      </p:sp>
      <p:sp>
        <p:nvSpPr>
          <p:cNvPr id="49" name="Rectangle 48">
            <a:extLst>
              <a:ext uri="{FF2B5EF4-FFF2-40B4-BE49-F238E27FC236}">
                <a16:creationId xmlns:a16="http://schemas.microsoft.com/office/drawing/2014/main" id="{30729855-7467-45DB-9729-F446D8EEBFBE}"/>
              </a:ext>
            </a:extLst>
          </p:cNvPr>
          <p:cNvSpPr/>
          <p:nvPr/>
        </p:nvSpPr>
        <p:spPr>
          <a:xfrm>
            <a:off x="374047" y="2468285"/>
            <a:ext cx="11115756" cy="954107"/>
          </a:xfrm>
          <a:prstGeom prst="rect">
            <a:avLst/>
          </a:prstGeom>
        </p:spPr>
        <p:txBody>
          <a:bodyPr wrap="square">
            <a:spAutoFit/>
          </a:bodyPr>
          <a:lstStyle/>
          <a:p>
            <a:pPr algn="r" rtl="1"/>
            <a:r>
              <a:rPr lang="ar-SA" sz="2800" b="1" dirty="0"/>
              <a:t>تحويل بيانات حرفية إلى بفاصلة عشرية: </a:t>
            </a:r>
            <a:r>
              <a:rPr lang="ar-SA" sz="2800" dirty="0"/>
              <a:t>يتم تحويل البيانات الحرفية إلى بيانات من نوع حقيقة بفاصلة عشرية  باستخدام الدالة </a:t>
            </a:r>
            <a:r>
              <a:rPr lang="en-US" sz="2800" dirty="0"/>
              <a:t>float()</a:t>
            </a:r>
            <a:r>
              <a:rPr lang="ar-SA" sz="2800" dirty="0"/>
              <a:t> ويتم وضع القيمة المراد تحويلها بين قوسين الدالة ،مثال :</a:t>
            </a:r>
            <a:endParaRPr lang="en-US" sz="3200" b="1" dirty="0">
              <a:solidFill>
                <a:srgbClr val="C00000"/>
              </a:solidFill>
            </a:endParaRPr>
          </a:p>
        </p:txBody>
      </p:sp>
      <p:sp>
        <p:nvSpPr>
          <p:cNvPr id="50" name="Rectangle 49">
            <a:extLst>
              <a:ext uri="{FF2B5EF4-FFF2-40B4-BE49-F238E27FC236}">
                <a16:creationId xmlns:a16="http://schemas.microsoft.com/office/drawing/2014/main" id="{A878E624-1F7D-416E-AF17-693F4C7F986D}"/>
              </a:ext>
            </a:extLst>
          </p:cNvPr>
          <p:cNvSpPr/>
          <p:nvPr/>
        </p:nvSpPr>
        <p:spPr>
          <a:xfrm>
            <a:off x="497921" y="3473572"/>
            <a:ext cx="10220045" cy="1569660"/>
          </a:xfrm>
          <a:prstGeom prst="rect">
            <a:avLst/>
          </a:prstGeom>
        </p:spPr>
        <p:txBody>
          <a:bodyPr wrap="square">
            <a:spAutoFit/>
          </a:bodyPr>
          <a:lstStyle/>
          <a:p>
            <a:r>
              <a:rPr lang="en-US" sz="2400" dirty="0">
                <a:solidFill>
                  <a:srgbClr val="000000"/>
                </a:solidFill>
                <a:latin typeface="RobotoMono-Regular"/>
              </a:rPr>
              <a:t>a </a:t>
            </a:r>
            <a:r>
              <a:rPr lang="en-US" sz="2400" dirty="0">
                <a:solidFill>
                  <a:srgbClr val="666666"/>
                </a:solidFill>
                <a:latin typeface="RobotoMono-Regular"/>
              </a:rPr>
              <a:t>= </a:t>
            </a:r>
            <a:r>
              <a:rPr lang="en-US" sz="2400" dirty="0">
                <a:solidFill>
                  <a:srgbClr val="483D8B"/>
                </a:solidFill>
                <a:latin typeface="RobotoMono-Regular"/>
              </a:rPr>
              <a:t>'123.456'</a:t>
            </a:r>
            <a:br>
              <a:rPr lang="en-US" sz="2400" dirty="0">
                <a:solidFill>
                  <a:srgbClr val="483D8B"/>
                </a:solidFill>
                <a:latin typeface="RobotoMono-Regular"/>
              </a:rPr>
            </a:br>
            <a:r>
              <a:rPr lang="en-US" sz="2400" dirty="0">
                <a:solidFill>
                  <a:srgbClr val="000000"/>
                </a:solidFill>
                <a:latin typeface="RobotoMono-Regular"/>
              </a:rPr>
              <a:t>b </a:t>
            </a:r>
            <a:r>
              <a:rPr lang="en-US" sz="2400" dirty="0">
                <a:solidFill>
                  <a:srgbClr val="666666"/>
                </a:solidFill>
                <a:latin typeface="RobotoMono-Regular"/>
              </a:rPr>
              <a:t>= </a:t>
            </a:r>
            <a:r>
              <a:rPr lang="en-US" sz="2400" dirty="0">
                <a:solidFill>
                  <a:srgbClr val="008000"/>
                </a:solidFill>
                <a:latin typeface="RobotoMono-Regular"/>
              </a:rPr>
              <a:t>float</a:t>
            </a:r>
            <a:r>
              <a:rPr lang="en-US" sz="2400" dirty="0">
                <a:solidFill>
                  <a:srgbClr val="000000"/>
                </a:solidFill>
                <a:latin typeface="RobotoMono-Regular"/>
              </a:rPr>
              <a:t>(a)</a:t>
            </a:r>
            <a:br>
              <a:rPr lang="en-US" sz="2400" dirty="0">
                <a:solidFill>
                  <a:srgbClr val="000000"/>
                </a:solidFill>
                <a:latin typeface="RobotoMono-Regular"/>
              </a:rPr>
            </a:br>
            <a:r>
              <a:rPr lang="en-US" sz="2400" dirty="0">
                <a:solidFill>
                  <a:srgbClr val="000000"/>
                </a:solidFill>
                <a:latin typeface="RobotoMono-Regular"/>
              </a:rPr>
              <a:t>c </a:t>
            </a:r>
            <a:r>
              <a:rPr lang="en-US" sz="2400" dirty="0">
                <a:solidFill>
                  <a:srgbClr val="666666"/>
                </a:solidFill>
                <a:latin typeface="RobotoMono-Regular"/>
              </a:rPr>
              <a:t>= </a:t>
            </a:r>
            <a:r>
              <a:rPr lang="en-US" sz="2400" dirty="0">
                <a:solidFill>
                  <a:srgbClr val="008000"/>
                </a:solidFill>
                <a:latin typeface="RobotoMono-Regular"/>
              </a:rPr>
              <a:t>int</a:t>
            </a:r>
            <a:r>
              <a:rPr lang="en-US" sz="2400" dirty="0">
                <a:solidFill>
                  <a:srgbClr val="000000"/>
                </a:solidFill>
                <a:latin typeface="RobotoMono-Regular"/>
              </a:rPr>
              <a:t>(a) </a:t>
            </a:r>
            <a:r>
              <a:rPr lang="en-US" sz="2400" i="1" dirty="0">
                <a:solidFill>
                  <a:srgbClr val="808080"/>
                </a:solidFill>
                <a:latin typeface="RobotoMono-Italic"/>
              </a:rPr>
              <a:t># Value Error: invalid literal for int() with base 10: '123.456'</a:t>
            </a:r>
            <a:br>
              <a:rPr lang="en-US" sz="2400" i="1" dirty="0">
                <a:solidFill>
                  <a:srgbClr val="808080"/>
                </a:solidFill>
                <a:latin typeface="RobotoMono-Italic"/>
              </a:rPr>
            </a:br>
            <a:r>
              <a:rPr lang="en-US" sz="2400" dirty="0">
                <a:solidFill>
                  <a:srgbClr val="000000"/>
                </a:solidFill>
                <a:latin typeface="RobotoMono-Regular"/>
              </a:rPr>
              <a:t>d </a:t>
            </a:r>
            <a:r>
              <a:rPr lang="en-US" sz="2400" dirty="0">
                <a:solidFill>
                  <a:srgbClr val="666666"/>
                </a:solidFill>
                <a:latin typeface="RobotoMono-Regular"/>
              </a:rPr>
              <a:t>= </a:t>
            </a:r>
            <a:r>
              <a:rPr lang="en-US" sz="2400" dirty="0">
                <a:solidFill>
                  <a:srgbClr val="008000"/>
                </a:solidFill>
                <a:latin typeface="RobotoMono-Regular"/>
              </a:rPr>
              <a:t>int</a:t>
            </a:r>
            <a:r>
              <a:rPr lang="en-US" sz="2400" dirty="0">
                <a:solidFill>
                  <a:srgbClr val="000000"/>
                </a:solidFill>
                <a:latin typeface="RobotoMono-Regular"/>
              </a:rPr>
              <a:t>(b) </a:t>
            </a:r>
            <a:r>
              <a:rPr lang="en-US" sz="2400" i="1" dirty="0">
                <a:solidFill>
                  <a:srgbClr val="808080"/>
                </a:solidFill>
                <a:latin typeface="RobotoMono-Italic"/>
              </a:rPr>
              <a:t># 123</a:t>
            </a:r>
            <a:r>
              <a:rPr lang="en-US" sz="2400" dirty="0"/>
              <a:t> </a:t>
            </a:r>
            <a:endParaRPr lang="ar-SA" sz="2400" dirty="0"/>
          </a:p>
        </p:txBody>
      </p:sp>
      <p:sp>
        <p:nvSpPr>
          <p:cNvPr id="51" name="Rectangle 50">
            <a:extLst>
              <a:ext uri="{FF2B5EF4-FFF2-40B4-BE49-F238E27FC236}">
                <a16:creationId xmlns:a16="http://schemas.microsoft.com/office/drawing/2014/main" id="{49C03E90-C326-4551-A5EF-186BC1D7E952}"/>
              </a:ext>
            </a:extLst>
          </p:cNvPr>
          <p:cNvSpPr/>
          <p:nvPr/>
        </p:nvSpPr>
        <p:spPr>
          <a:xfrm>
            <a:off x="266617" y="4986688"/>
            <a:ext cx="11115756" cy="954107"/>
          </a:xfrm>
          <a:prstGeom prst="rect">
            <a:avLst/>
          </a:prstGeom>
        </p:spPr>
        <p:txBody>
          <a:bodyPr wrap="square">
            <a:spAutoFit/>
          </a:bodyPr>
          <a:lstStyle/>
          <a:p>
            <a:pPr algn="r" rtl="1"/>
            <a:r>
              <a:rPr lang="ar-SA" sz="2800" b="1" dirty="0"/>
              <a:t>تحويل بيانات حرفية إلى قائمة من نوع (</a:t>
            </a:r>
            <a:r>
              <a:rPr lang="en-US" sz="2800" b="1" dirty="0"/>
              <a:t>list</a:t>
            </a:r>
            <a:r>
              <a:rPr lang="ar-SA" sz="2800" b="1" dirty="0"/>
              <a:t>): </a:t>
            </a:r>
            <a:r>
              <a:rPr lang="ar-SA" sz="2800" dirty="0"/>
              <a:t>يتم تحويل البيانات الحرفية إلى بيانات من نوع </a:t>
            </a:r>
            <a:r>
              <a:rPr lang="en-US" sz="2800" dirty="0"/>
              <a:t>list </a:t>
            </a:r>
            <a:r>
              <a:rPr lang="ar-SA" sz="2800" dirty="0"/>
              <a:t>باستخدام الدالة </a:t>
            </a:r>
            <a:r>
              <a:rPr lang="en-US" sz="2800" dirty="0"/>
              <a:t>list()</a:t>
            </a:r>
            <a:r>
              <a:rPr lang="ar-SA" sz="2800" dirty="0"/>
              <a:t> ويتم وضع القيمة المراد تحويلها بين قوسين الدالة ،مثال :</a:t>
            </a:r>
            <a:endParaRPr lang="en-US" sz="3200" b="1" dirty="0">
              <a:solidFill>
                <a:srgbClr val="C00000"/>
              </a:solidFill>
            </a:endParaRPr>
          </a:p>
        </p:txBody>
      </p:sp>
      <p:sp>
        <p:nvSpPr>
          <p:cNvPr id="52" name="Rectangle 51">
            <a:extLst>
              <a:ext uri="{FF2B5EF4-FFF2-40B4-BE49-F238E27FC236}">
                <a16:creationId xmlns:a16="http://schemas.microsoft.com/office/drawing/2014/main" id="{C044258B-56CE-4F4C-82DD-18C31C784A08}"/>
              </a:ext>
            </a:extLst>
          </p:cNvPr>
          <p:cNvSpPr/>
          <p:nvPr/>
        </p:nvSpPr>
        <p:spPr>
          <a:xfrm>
            <a:off x="607634" y="5760117"/>
            <a:ext cx="5953209" cy="830997"/>
          </a:xfrm>
          <a:prstGeom prst="rect">
            <a:avLst/>
          </a:prstGeom>
        </p:spPr>
        <p:txBody>
          <a:bodyPr wrap="square">
            <a:spAutoFit/>
          </a:bodyPr>
          <a:lstStyle/>
          <a:p>
            <a:r>
              <a:rPr lang="it-IT" sz="2400" dirty="0">
                <a:solidFill>
                  <a:srgbClr val="000000"/>
                </a:solidFill>
                <a:latin typeface="RobotoMono-Regular"/>
              </a:rPr>
              <a:t>a </a:t>
            </a:r>
            <a:r>
              <a:rPr lang="it-IT" sz="2400" dirty="0">
                <a:solidFill>
                  <a:srgbClr val="666666"/>
                </a:solidFill>
                <a:latin typeface="RobotoMono-Regular"/>
              </a:rPr>
              <a:t>= </a:t>
            </a:r>
            <a:r>
              <a:rPr lang="it-IT" sz="2400" dirty="0">
                <a:solidFill>
                  <a:srgbClr val="483D8B"/>
                </a:solidFill>
                <a:latin typeface="RobotoMono-Regular"/>
              </a:rPr>
              <a:t>'hello'</a:t>
            </a:r>
            <a:br>
              <a:rPr lang="it-IT" sz="2400" dirty="0">
                <a:solidFill>
                  <a:srgbClr val="483D8B"/>
                </a:solidFill>
                <a:latin typeface="RobotoMono-Regular"/>
              </a:rPr>
            </a:br>
            <a:r>
              <a:rPr lang="it-IT" sz="2400" dirty="0">
                <a:solidFill>
                  <a:srgbClr val="008000"/>
                </a:solidFill>
                <a:latin typeface="RobotoMono-Regular"/>
              </a:rPr>
              <a:t>list</a:t>
            </a:r>
            <a:r>
              <a:rPr lang="it-IT" sz="2400" dirty="0">
                <a:solidFill>
                  <a:srgbClr val="000000"/>
                </a:solidFill>
                <a:latin typeface="RobotoMono-Regular"/>
              </a:rPr>
              <a:t>(a) </a:t>
            </a:r>
            <a:r>
              <a:rPr lang="it-IT" sz="2400" i="1" dirty="0">
                <a:solidFill>
                  <a:srgbClr val="808080"/>
                </a:solidFill>
                <a:latin typeface="RobotoMono-Italic"/>
              </a:rPr>
              <a:t># ['h', 'e', 'l', 'l', 'o']</a:t>
            </a:r>
            <a:r>
              <a:rPr lang="it-IT" sz="2400" dirty="0"/>
              <a:t> </a:t>
            </a:r>
            <a:endParaRPr lang="ar-SA" sz="2400" dirty="0"/>
          </a:p>
        </p:txBody>
      </p:sp>
    </p:spTree>
    <p:extLst>
      <p:ext uri="{BB962C8B-B14F-4D97-AF65-F5344CB8AC3E}">
        <p14:creationId xmlns:p14="http://schemas.microsoft.com/office/powerpoint/2010/main" val="18813514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anim calcmode="lin" valueType="num">
                                      <p:cBhvr>
                                        <p:cTn id="29" dur="1000" fill="hold"/>
                                        <p:tgtEl>
                                          <p:spTgt spid="49"/>
                                        </p:tgtEl>
                                        <p:attrNameLst>
                                          <p:attrName>ppt_x</p:attrName>
                                        </p:attrNameLst>
                                      </p:cBhvr>
                                      <p:tavLst>
                                        <p:tav tm="0">
                                          <p:val>
                                            <p:strVal val="#ppt_x"/>
                                          </p:val>
                                        </p:tav>
                                        <p:tav tm="100000">
                                          <p:val>
                                            <p:strVal val="#ppt_x"/>
                                          </p:val>
                                        </p:tav>
                                      </p:tavLst>
                                    </p:anim>
                                    <p:anim calcmode="lin" valueType="num">
                                      <p:cBhvr>
                                        <p:cTn id="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D4325D52-86E8-4B2F-A97F-B9B9064000FD}"/>
              </a:ext>
            </a:extLst>
          </p:cNvPr>
          <p:cNvSpPr/>
          <p:nvPr/>
        </p:nvSpPr>
        <p:spPr>
          <a:xfrm>
            <a:off x="404813" y="354727"/>
            <a:ext cx="11382373" cy="954107"/>
          </a:xfrm>
          <a:prstGeom prst="rect">
            <a:avLst/>
          </a:prstGeom>
        </p:spPr>
        <p:txBody>
          <a:bodyPr wrap="square">
            <a:spAutoFit/>
          </a:bodyPr>
          <a:lstStyle/>
          <a:p>
            <a:pPr algn="r" rtl="1"/>
            <a:r>
              <a:rPr lang="ar-SA" sz="2800" b="1" dirty="0"/>
              <a:t>تحويل بيانات حرفية إلى قائمة من نوع (</a:t>
            </a:r>
            <a:r>
              <a:rPr lang="en-US" sz="2800" b="1" dirty="0"/>
              <a:t>set</a:t>
            </a:r>
            <a:r>
              <a:rPr lang="ar-SA" sz="2800" b="1" dirty="0"/>
              <a:t>): </a:t>
            </a:r>
            <a:r>
              <a:rPr lang="ar-SA" sz="2800" dirty="0"/>
              <a:t>يتم تحويل البيانات الحرفية إلى بيانات من نوع </a:t>
            </a:r>
            <a:r>
              <a:rPr lang="en-US" sz="2800" dirty="0"/>
              <a:t>set </a:t>
            </a:r>
            <a:r>
              <a:rPr lang="ar-SA" sz="2800" dirty="0"/>
              <a:t>باستخدام الدالة </a:t>
            </a:r>
            <a:r>
              <a:rPr lang="en-US" sz="2800" dirty="0"/>
              <a:t>set()</a:t>
            </a:r>
            <a:r>
              <a:rPr lang="ar-SA" sz="2800" dirty="0"/>
              <a:t> ويتم وضع القيمة المراد تحويلها بين قوسين الدالة ،مثال :</a:t>
            </a:r>
            <a:endParaRPr lang="en-US" sz="3200" b="1" dirty="0">
              <a:solidFill>
                <a:srgbClr val="C00000"/>
              </a:solidFill>
            </a:endParaRPr>
          </a:p>
        </p:txBody>
      </p:sp>
      <p:sp>
        <p:nvSpPr>
          <p:cNvPr id="36" name="Rectangle 35">
            <a:extLst>
              <a:ext uri="{FF2B5EF4-FFF2-40B4-BE49-F238E27FC236}">
                <a16:creationId xmlns:a16="http://schemas.microsoft.com/office/drawing/2014/main" id="{EC7148F3-8303-4295-AB9A-36D818FFFB85}"/>
              </a:ext>
            </a:extLst>
          </p:cNvPr>
          <p:cNvSpPr/>
          <p:nvPr/>
        </p:nvSpPr>
        <p:spPr>
          <a:xfrm>
            <a:off x="869657" y="1128156"/>
            <a:ext cx="6096000" cy="830997"/>
          </a:xfrm>
          <a:prstGeom prst="rect">
            <a:avLst/>
          </a:prstGeom>
        </p:spPr>
        <p:txBody>
          <a:bodyPr>
            <a:spAutoFit/>
          </a:bodyPr>
          <a:lstStyle/>
          <a:p>
            <a:r>
              <a:rPr lang="it-IT" sz="2400" dirty="0">
                <a:solidFill>
                  <a:srgbClr val="000000"/>
                </a:solidFill>
                <a:latin typeface="RobotoMono-Regular"/>
              </a:rPr>
              <a:t>a </a:t>
            </a:r>
            <a:r>
              <a:rPr lang="it-IT" sz="2400" dirty="0">
                <a:solidFill>
                  <a:srgbClr val="666666"/>
                </a:solidFill>
                <a:latin typeface="RobotoMono-Regular"/>
              </a:rPr>
              <a:t>= </a:t>
            </a:r>
            <a:r>
              <a:rPr lang="it-IT" sz="2400" dirty="0">
                <a:solidFill>
                  <a:srgbClr val="483D8B"/>
                </a:solidFill>
                <a:latin typeface="RobotoMono-Regular"/>
              </a:rPr>
              <a:t>'hello’</a:t>
            </a:r>
            <a:br>
              <a:rPr lang="it-IT" sz="2400" dirty="0">
                <a:solidFill>
                  <a:srgbClr val="483D8B"/>
                </a:solidFill>
                <a:latin typeface="RobotoMono-Regular"/>
              </a:rPr>
            </a:br>
            <a:r>
              <a:rPr lang="it-IT" sz="2400" dirty="0">
                <a:solidFill>
                  <a:srgbClr val="008000"/>
                </a:solidFill>
                <a:latin typeface="RobotoMono-Regular"/>
              </a:rPr>
              <a:t>set</a:t>
            </a:r>
            <a:r>
              <a:rPr lang="it-IT" sz="2400" dirty="0">
                <a:solidFill>
                  <a:srgbClr val="000000"/>
                </a:solidFill>
                <a:latin typeface="RobotoMono-Regular"/>
              </a:rPr>
              <a:t>(a) </a:t>
            </a:r>
            <a:r>
              <a:rPr lang="it-IT" sz="2400" dirty="0">
                <a:solidFill>
                  <a:srgbClr val="808080"/>
                </a:solidFill>
                <a:latin typeface="RobotoMono-Italic"/>
              </a:rPr>
              <a:t># {h', 'e', 'l', 'l', ‘o’}</a:t>
            </a:r>
            <a:endParaRPr lang="ar-SA" sz="2400" dirty="0"/>
          </a:p>
        </p:txBody>
      </p:sp>
      <p:sp>
        <p:nvSpPr>
          <p:cNvPr id="37" name="Rectangle 36">
            <a:extLst>
              <a:ext uri="{FF2B5EF4-FFF2-40B4-BE49-F238E27FC236}">
                <a16:creationId xmlns:a16="http://schemas.microsoft.com/office/drawing/2014/main" id="{1F0213B8-F9AF-4521-97EA-F22313B306BD}"/>
              </a:ext>
            </a:extLst>
          </p:cNvPr>
          <p:cNvSpPr/>
          <p:nvPr/>
        </p:nvSpPr>
        <p:spPr>
          <a:xfrm>
            <a:off x="404813" y="2240072"/>
            <a:ext cx="11382373" cy="954107"/>
          </a:xfrm>
          <a:prstGeom prst="rect">
            <a:avLst/>
          </a:prstGeom>
        </p:spPr>
        <p:txBody>
          <a:bodyPr wrap="square">
            <a:spAutoFit/>
          </a:bodyPr>
          <a:lstStyle/>
          <a:p>
            <a:pPr algn="r" rtl="1"/>
            <a:r>
              <a:rPr lang="ar-SA" sz="2800" b="1" dirty="0"/>
              <a:t>تحويل بيانات حرفية إلى قائمة من نوع (</a:t>
            </a:r>
            <a:r>
              <a:rPr lang="en-US" sz="2800" b="1" dirty="0"/>
              <a:t>tuple</a:t>
            </a:r>
            <a:r>
              <a:rPr lang="ar-SA" sz="2800" b="1" dirty="0"/>
              <a:t>): </a:t>
            </a:r>
            <a:r>
              <a:rPr lang="ar-SA" sz="2800" dirty="0"/>
              <a:t>يتم تحويل البيانات الحرفية إلى بيانات من نوع </a:t>
            </a:r>
            <a:r>
              <a:rPr lang="en-US" sz="2800" dirty="0"/>
              <a:t>tuple </a:t>
            </a:r>
            <a:r>
              <a:rPr lang="ar-SA" sz="2800" dirty="0"/>
              <a:t>باستخدام الدالة </a:t>
            </a:r>
            <a:r>
              <a:rPr lang="en-US" sz="2800" dirty="0"/>
              <a:t>tuple()</a:t>
            </a:r>
            <a:r>
              <a:rPr lang="ar-SA" sz="2800" dirty="0"/>
              <a:t> ويتم وضع القيمة المراد تحويلها بين قوسين الدالة ،مثال :</a:t>
            </a:r>
            <a:endParaRPr lang="en-US" sz="3200" b="1" dirty="0">
              <a:solidFill>
                <a:srgbClr val="C00000"/>
              </a:solidFill>
            </a:endParaRPr>
          </a:p>
        </p:txBody>
      </p:sp>
      <p:sp>
        <p:nvSpPr>
          <p:cNvPr id="38" name="Rectangle 37">
            <a:extLst>
              <a:ext uri="{FF2B5EF4-FFF2-40B4-BE49-F238E27FC236}">
                <a16:creationId xmlns:a16="http://schemas.microsoft.com/office/drawing/2014/main" id="{FF3BCC33-A425-45AF-BDE0-6599B571E988}"/>
              </a:ext>
            </a:extLst>
          </p:cNvPr>
          <p:cNvSpPr/>
          <p:nvPr/>
        </p:nvSpPr>
        <p:spPr>
          <a:xfrm>
            <a:off x="869657" y="3013501"/>
            <a:ext cx="6096000" cy="830997"/>
          </a:xfrm>
          <a:prstGeom prst="rect">
            <a:avLst/>
          </a:prstGeom>
        </p:spPr>
        <p:txBody>
          <a:bodyPr>
            <a:spAutoFit/>
          </a:bodyPr>
          <a:lstStyle/>
          <a:p>
            <a:r>
              <a:rPr lang="it-IT" sz="2400" dirty="0">
                <a:solidFill>
                  <a:srgbClr val="000000"/>
                </a:solidFill>
                <a:latin typeface="RobotoMono-Regular"/>
              </a:rPr>
              <a:t>a </a:t>
            </a:r>
            <a:r>
              <a:rPr lang="it-IT" sz="2400" dirty="0">
                <a:solidFill>
                  <a:srgbClr val="666666"/>
                </a:solidFill>
                <a:latin typeface="RobotoMono-Regular"/>
              </a:rPr>
              <a:t>= </a:t>
            </a:r>
            <a:r>
              <a:rPr lang="it-IT" sz="2400" dirty="0">
                <a:solidFill>
                  <a:srgbClr val="483D8B"/>
                </a:solidFill>
                <a:latin typeface="RobotoMono-Regular"/>
              </a:rPr>
              <a:t>'hello’</a:t>
            </a:r>
            <a:br>
              <a:rPr lang="it-IT" sz="2400" dirty="0">
                <a:solidFill>
                  <a:srgbClr val="483D8B"/>
                </a:solidFill>
                <a:latin typeface="RobotoMono-Regular"/>
              </a:rPr>
            </a:br>
            <a:r>
              <a:rPr lang="it-IT" sz="2400" dirty="0">
                <a:solidFill>
                  <a:srgbClr val="008000"/>
                </a:solidFill>
                <a:latin typeface="RobotoMono-Regular"/>
              </a:rPr>
              <a:t>tuple</a:t>
            </a:r>
            <a:r>
              <a:rPr lang="it-IT" sz="2400" dirty="0">
                <a:solidFill>
                  <a:srgbClr val="000000"/>
                </a:solidFill>
                <a:latin typeface="RobotoMono-Regular"/>
              </a:rPr>
              <a:t>(a) </a:t>
            </a:r>
            <a:r>
              <a:rPr lang="it-IT" sz="2400" dirty="0">
                <a:solidFill>
                  <a:srgbClr val="808080"/>
                </a:solidFill>
                <a:latin typeface="RobotoMono-Italic"/>
              </a:rPr>
              <a:t># (h', 'e', 'l', 'l', ‘o’)</a:t>
            </a:r>
            <a:endParaRPr lang="ar-SA" sz="2400" dirty="0"/>
          </a:p>
        </p:txBody>
      </p:sp>
    </p:spTree>
    <p:extLst>
      <p:ext uri="{BB962C8B-B14F-4D97-AF65-F5344CB8AC3E}">
        <p14:creationId xmlns:p14="http://schemas.microsoft.com/office/powerpoint/2010/main" val="2581749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576D396-E649-4D81-A02A-6874C5C68B67}"/>
              </a:ext>
            </a:extLst>
          </p:cNvPr>
          <p:cNvGrpSpPr/>
          <p:nvPr/>
        </p:nvGrpSpPr>
        <p:grpSpPr>
          <a:xfrm>
            <a:off x="7414896" y="661202"/>
            <a:ext cx="4656406" cy="5851065"/>
            <a:chOff x="7414896" y="661202"/>
            <a:chExt cx="4656406" cy="5851065"/>
          </a:xfrm>
        </p:grpSpPr>
        <p:sp>
          <p:nvSpPr>
            <p:cNvPr id="6" name="Oval 5">
              <a:extLst>
                <a:ext uri="{FF2B5EF4-FFF2-40B4-BE49-F238E27FC236}">
                  <a16:creationId xmlns:a16="http://schemas.microsoft.com/office/drawing/2014/main" id="{EBC3C5CF-6AAB-4543-A1BD-A57B959F245B}"/>
                </a:ext>
              </a:extLst>
            </p:cNvPr>
            <p:cNvSpPr/>
            <p:nvPr/>
          </p:nvSpPr>
          <p:spPr>
            <a:xfrm>
              <a:off x="7414896" y="661202"/>
              <a:ext cx="4656406" cy="5851065"/>
            </a:xfrm>
            <a:prstGeom prst="ellipse">
              <a:avLst/>
            </a:prstGeom>
            <a:solidFill>
              <a:srgbClr val="002060"/>
            </a:solidFill>
            <a:ln/>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2" name="Oval 1">
              <a:extLst>
                <a:ext uri="{FF2B5EF4-FFF2-40B4-BE49-F238E27FC236}">
                  <a16:creationId xmlns:a16="http://schemas.microsoft.com/office/drawing/2014/main" id="{10EC0048-150E-4BD3-BA9A-648A2BE65CD5}"/>
                </a:ext>
              </a:extLst>
            </p:cNvPr>
            <p:cNvSpPr/>
            <p:nvPr/>
          </p:nvSpPr>
          <p:spPr>
            <a:xfrm>
              <a:off x="7570145" y="899971"/>
              <a:ext cx="4346917" cy="5427242"/>
            </a:xfrm>
            <a:prstGeom prst="ellipse">
              <a:avLst/>
            </a:prstGeom>
            <a:solidFill>
              <a:srgbClr val="0033CC"/>
            </a:solidFill>
            <a:ln/>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id="{24A0ACF7-1EFE-4AA6-9A53-F84B37D26844}"/>
                </a:ext>
              </a:extLst>
            </p:cNvPr>
            <p:cNvSpPr/>
            <p:nvPr/>
          </p:nvSpPr>
          <p:spPr>
            <a:xfrm>
              <a:off x="7752655" y="1004199"/>
              <a:ext cx="4011637" cy="5168328"/>
            </a:xfrm>
            <a:prstGeom prst="ellipse">
              <a:avLst/>
            </a:prstGeom>
            <a:solidFill>
              <a:schemeClr val="accent2">
                <a:lumMod val="60000"/>
                <a:lumOff val="40000"/>
              </a:schemeClr>
            </a:solidFill>
            <a:ln>
              <a:solidFill>
                <a:schemeClr val="accent1">
                  <a:lumMod val="60000"/>
                  <a:lumOff val="40000"/>
                </a:schemeClr>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4" name="TextBox 3">
              <a:extLst>
                <a:ext uri="{FF2B5EF4-FFF2-40B4-BE49-F238E27FC236}">
                  <a16:creationId xmlns:a16="http://schemas.microsoft.com/office/drawing/2014/main" id="{1F7F7187-DB4C-4112-8018-663FF1A481F0}"/>
                </a:ext>
              </a:extLst>
            </p:cNvPr>
            <p:cNvSpPr txBox="1"/>
            <p:nvPr/>
          </p:nvSpPr>
          <p:spPr>
            <a:xfrm>
              <a:off x="8545385" y="2212802"/>
              <a:ext cx="2011680" cy="2123658"/>
            </a:xfrm>
            <a:prstGeom prst="rect">
              <a:avLst/>
            </a:prstGeom>
            <a:noFill/>
          </p:spPr>
          <p:txBody>
            <a:bodyPr wrap="square" rtlCol="1">
              <a:spAutoFit/>
              <a:scene3d>
                <a:camera prst="orthographicFront"/>
                <a:lightRig rig="harsh" dir="t"/>
              </a:scene3d>
              <a:sp3d extrusionH="57150" prstMaterial="matte">
                <a:bevelT w="63500" h="12700" prst="angle"/>
                <a:contourClr>
                  <a:schemeClr val="bg1">
                    <a:lumMod val="65000"/>
                  </a:schemeClr>
                </a:contourClr>
              </a:sp3d>
            </a:bodyPr>
            <a:lstStyle/>
            <a:p>
              <a:pPr algn="r" rtl="1"/>
              <a:r>
                <a:rPr lang="ar-SA" sz="6600" b="1" dirty="0">
                  <a:ln/>
                  <a:solidFill>
                    <a:sysClr val="windowText" lastClr="000000"/>
                  </a:solidFill>
                  <a:effectLst>
                    <a:reflection blurRad="6350" stA="55000" endA="300" endPos="45500" dir="5400000" sy="-100000" algn="bl" rotWithShape="0"/>
                  </a:effectLst>
                  <a:cs typeface="DecoType Naskh Variants" panose="02010400000000000000" pitchFamily="2" charset="-78"/>
                </a:rPr>
                <a:t>مفردات المقرر</a:t>
              </a:r>
            </a:p>
          </p:txBody>
        </p:sp>
      </p:grpSp>
      <p:grpSp>
        <p:nvGrpSpPr>
          <p:cNvPr id="8" name="Group 7">
            <a:extLst>
              <a:ext uri="{FF2B5EF4-FFF2-40B4-BE49-F238E27FC236}">
                <a16:creationId xmlns:a16="http://schemas.microsoft.com/office/drawing/2014/main" id="{9238A26B-9BC7-4591-94AF-1649BC687CE3}"/>
              </a:ext>
            </a:extLst>
          </p:cNvPr>
          <p:cNvGrpSpPr/>
          <p:nvPr/>
        </p:nvGrpSpPr>
        <p:grpSpPr>
          <a:xfrm>
            <a:off x="2174665" y="143734"/>
            <a:ext cx="6616474" cy="523220"/>
            <a:chOff x="2174665" y="214074"/>
            <a:chExt cx="6616474" cy="523220"/>
          </a:xfrm>
        </p:grpSpPr>
        <p:grpSp>
          <p:nvGrpSpPr>
            <p:cNvPr id="15" name="Group 14">
              <a:extLst>
                <a:ext uri="{FF2B5EF4-FFF2-40B4-BE49-F238E27FC236}">
                  <a16:creationId xmlns:a16="http://schemas.microsoft.com/office/drawing/2014/main" id="{061C5CC0-2644-4AB2-8BD1-07CF970B52BB}"/>
                </a:ext>
              </a:extLst>
            </p:cNvPr>
            <p:cNvGrpSpPr/>
            <p:nvPr/>
          </p:nvGrpSpPr>
          <p:grpSpPr>
            <a:xfrm>
              <a:off x="2174665" y="246860"/>
              <a:ext cx="6616474" cy="363247"/>
              <a:chOff x="2174665" y="246860"/>
              <a:chExt cx="6616474" cy="363247"/>
            </a:xfrm>
            <a:solidFill>
              <a:schemeClr val="accent2">
                <a:lumMod val="60000"/>
                <a:lumOff val="40000"/>
              </a:schemeClr>
            </a:solidFill>
          </p:grpSpPr>
          <p:sp>
            <p:nvSpPr>
              <p:cNvPr id="16" name="Flowchart: Stored Data 15">
                <a:extLst>
                  <a:ext uri="{FF2B5EF4-FFF2-40B4-BE49-F238E27FC236}">
                    <a16:creationId xmlns:a16="http://schemas.microsoft.com/office/drawing/2014/main" id="{A4D039D7-D259-4869-8EAE-D6DC0BFA7C87}"/>
                  </a:ext>
                </a:extLst>
              </p:cNvPr>
              <p:cNvSpPr/>
              <p:nvPr/>
            </p:nvSpPr>
            <p:spPr>
              <a:xfrm rot="10800000">
                <a:off x="7812613" y="248831"/>
                <a:ext cx="978526" cy="358116"/>
              </a:xfrm>
              <a:prstGeom prst="flowChartOnlineStorage">
                <a:avLst/>
              </a:prstGeom>
              <a:grp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7" name="Rectangle 6">
                <a:extLst>
                  <a:ext uri="{FF2B5EF4-FFF2-40B4-BE49-F238E27FC236}">
                    <a16:creationId xmlns:a16="http://schemas.microsoft.com/office/drawing/2014/main" id="{602D5CDF-DF7A-4998-A9B4-09C23811FF59}"/>
                  </a:ext>
                </a:extLst>
              </p:cNvPr>
              <p:cNvSpPr/>
              <p:nvPr/>
            </p:nvSpPr>
            <p:spPr>
              <a:xfrm>
                <a:off x="2174665" y="246860"/>
                <a:ext cx="6378502" cy="359583"/>
              </a:xfrm>
              <a:prstGeom prst="rect">
                <a:avLst/>
              </a:prstGeom>
              <a:grp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4" name="Oval 13">
                <a:extLst>
                  <a:ext uri="{FF2B5EF4-FFF2-40B4-BE49-F238E27FC236}">
                    <a16:creationId xmlns:a16="http://schemas.microsoft.com/office/drawing/2014/main" id="{19F80B5E-6826-4D6A-98CA-B1FF03C8ED8D}"/>
                  </a:ext>
                </a:extLst>
              </p:cNvPr>
              <p:cNvSpPr/>
              <p:nvPr/>
            </p:nvSpPr>
            <p:spPr>
              <a:xfrm>
                <a:off x="8225492" y="258610"/>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grpSp>
        <p:sp>
          <p:nvSpPr>
            <p:cNvPr id="32" name="Rectangle 31">
              <a:extLst>
                <a:ext uri="{FF2B5EF4-FFF2-40B4-BE49-F238E27FC236}">
                  <a16:creationId xmlns:a16="http://schemas.microsoft.com/office/drawing/2014/main" id="{344F9813-FF09-4C02-9F63-364CACC65592}"/>
                </a:ext>
              </a:extLst>
            </p:cNvPr>
            <p:cNvSpPr/>
            <p:nvPr/>
          </p:nvSpPr>
          <p:spPr>
            <a:xfrm>
              <a:off x="4248329" y="214074"/>
              <a:ext cx="3891863" cy="523220"/>
            </a:xfrm>
            <a:prstGeom prst="rect">
              <a:avLst/>
            </a:prstGeom>
          </p:spPr>
          <p:txBody>
            <a:bodyPr wrap="square">
              <a:spAutoFit/>
            </a:bodyPr>
            <a:lstStyle/>
            <a:p>
              <a:pPr algn="r" rtl="1"/>
              <a:r>
                <a:rPr lang="ar-SA" sz="2400" dirty="0"/>
                <a:t>مقدمة عن لغة بايثون</a:t>
              </a:r>
              <a:r>
                <a:rPr lang="ar-SA" sz="2800" dirty="0">
                  <a:latin typeface="Amiri" panose="00000500000000000000" pitchFamily="2" charset="-78"/>
                  <a:cs typeface="Amiri" panose="00000500000000000000" pitchFamily="2" charset="-78"/>
                </a:rPr>
                <a:t>.</a:t>
              </a:r>
            </a:p>
          </p:txBody>
        </p:sp>
      </p:grpSp>
      <p:grpSp>
        <p:nvGrpSpPr>
          <p:cNvPr id="9" name="Group 8">
            <a:extLst>
              <a:ext uri="{FF2B5EF4-FFF2-40B4-BE49-F238E27FC236}">
                <a16:creationId xmlns:a16="http://schemas.microsoft.com/office/drawing/2014/main" id="{BB031A08-A680-40E6-90DB-552CEDB38F78}"/>
              </a:ext>
            </a:extLst>
          </p:cNvPr>
          <p:cNvGrpSpPr/>
          <p:nvPr/>
        </p:nvGrpSpPr>
        <p:grpSpPr>
          <a:xfrm>
            <a:off x="1749045" y="723200"/>
            <a:ext cx="6616474" cy="523220"/>
            <a:chOff x="1749045" y="668529"/>
            <a:chExt cx="6616474" cy="523220"/>
          </a:xfrm>
        </p:grpSpPr>
        <p:grpSp>
          <p:nvGrpSpPr>
            <p:cNvPr id="12" name="Group 11">
              <a:extLst>
                <a:ext uri="{FF2B5EF4-FFF2-40B4-BE49-F238E27FC236}">
                  <a16:creationId xmlns:a16="http://schemas.microsoft.com/office/drawing/2014/main" id="{560A6592-EF5E-4E79-A780-9492692238DB}"/>
                </a:ext>
              </a:extLst>
            </p:cNvPr>
            <p:cNvGrpSpPr/>
            <p:nvPr/>
          </p:nvGrpSpPr>
          <p:grpSpPr>
            <a:xfrm>
              <a:off x="1749045" y="686064"/>
              <a:ext cx="6616474" cy="363247"/>
              <a:chOff x="1749045" y="799872"/>
              <a:chExt cx="6616474" cy="363247"/>
            </a:xfrm>
            <a:solidFill>
              <a:schemeClr val="accent2">
                <a:lumMod val="60000"/>
                <a:lumOff val="40000"/>
              </a:schemeClr>
            </a:solidFill>
          </p:grpSpPr>
          <p:sp>
            <p:nvSpPr>
              <p:cNvPr id="71" name="Flowchart: Stored Data 70">
                <a:extLst>
                  <a:ext uri="{FF2B5EF4-FFF2-40B4-BE49-F238E27FC236}">
                    <a16:creationId xmlns:a16="http://schemas.microsoft.com/office/drawing/2014/main" id="{80A50076-1EDD-4A9F-97C9-849852AB82D1}"/>
                  </a:ext>
                </a:extLst>
              </p:cNvPr>
              <p:cNvSpPr/>
              <p:nvPr/>
            </p:nvSpPr>
            <p:spPr>
              <a:xfrm rot="10800000">
                <a:off x="7386993" y="801843"/>
                <a:ext cx="978526" cy="357611"/>
              </a:xfrm>
              <a:prstGeom prst="flowChartOnlineStorage">
                <a:avLst/>
              </a:prstGeom>
              <a:grp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72" name="Rectangle 71">
                <a:extLst>
                  <a:ext uri="{FF2B5EF4-FFF2-40B4-BE49-F238E27FC236}">
                    <a16:creationId xmlns:a16="http://schemas.microsoft.com/office/drawing/2014/main" id="{0692E347-7BA8-4723-8C5D-3F0BAC800776}"/>
                  </a:ext>
                </a:extLst>
              </p:cNvPr>
              <p:cNvSpPr/>
              <p:nvPr/>
            </p:nvSpPr>
            <p:spPr>
              <a:xfrm>
                <a:off x="1749045" y="799872"/>
                <a:ext cx="6378502" cy="359583"/>
              </a:xfrm>
              <a:prstGeom prst="rect">
                <a:avLst/>
              </a:prstGeom>
              <a:grp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73" name="Oval 72">
                <a:extLst>
                  <a:ext uri="{FF2B5EF4-FFF2-40B4-BE49-F238E27FC236}">
                    <a16:creationId xmlns:a16="http://schemas.microsoft.com/office/drawing/2014/main" id="{990AAC2B-B9C3-4E25-9C93-9C54CA42CE80}"/>
                  </a:ext>
                </a:extLst>
              </p:cNvPr>
              <p:cNvSpPr/>
              <p:nvPr/>
            </p:nvSpPr>
            <p:spPr>
              <a:xfrm>
                <a:off x="7799872" y="811622"/>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grpSp>
        <p:sp>
          <p:nvSpPr>
            <p:cNvPr id="74" name="Rectangle 73">
              <a:extLst>
                <a:ext uri="{FF2B5EF4-FFF2-40B4-BE49-F238E27FC236}">
                  <a16:creationId xmlns:a16="http://schemas.microsoft.com/office/drawing/2014/main" id="{FE562A03-4F6D-44E6-9A8D-87D5B17F90A2}"/>
                </a:ext>
              </a:extLst>
            </p:cNvPr>
            <p:cNvSpPr/>
            <p:nvPr/>
          </p:nvSpPr>
          <p:spPr>
            <a:xfrm>
              <a:off x="3107372" y="668529"/>
              <a:ext cx="4592457" cy="523220"/>
            </a:xfrm>
            <a:prstGeom prst="rect">
              <a:avLst/>
            </a:prstGeom>
          </p:spPr>
          <p:txBody>
            <a:bodyPr wrap="square">
              <a:spAutoFit/>
            </a:bodyPr>
            <a:lstStyle/>
            <a:p>
              <a:pPr algn="r" rtl="1"/>
              <a:r>
                <a:rPr lang="ar-SA" sz="2400" dirty="0"/>
                <a:t>التعليقات والكلمات المحجوزة</a:t>
              </a:r>
              <a:r>
                <a:rPr lang="ar-SA" sz="2800" dirty="0">
                  <a:latin typeface="Amiri" panose="00000500000000000000" pitchFamily="2" charset="-78"/>
                  <a:cs typeface="Amiri" panose="00000500000000000000" pitchFamily="2" charset="-78"/>
                </a:rPr>
                <a:t>.</a:t>
              </a:r>
            </a:p>
          </p:txBody>
        </p:sp>
      </p:grpSp>
      <p:grpSp>
        <p:nvGrpSpPr>
          <p:cNvPr id="119" name="Group 118">
            <a:extLst>
              <a:ext uri="{FF2B5EF4-FFF2-40B4-BE49-F238E27FC236}">
                <a16:creationId xmlns:a16="http://schemas.microsoft.com/office/drawing/2014/main" id="{690F1FE2-EF25-4804-824A-2525CD949A54}"/>
              </a:ext>
            </a:extLst>
          </p:cNvPr>
          <p:cNvGrpSpPr/>
          <p:nvPr/>
        </p:nvGrpSpPr>
        <p:grpSpPr>
          <a:xfrm>
            <a:off x="1308621" y="1302666"/>
            <a:ext cx="6616474" cy="523220"/>
            <a:chOff x="1308621" y="1345969"/>
            <a:chExt cx="6616474" cy="523220"/>
          </a:xfrm>
        </p:grpSpPr>
        <p:sp>
          <p:nvSpPr>
            <p:cNvPr id="79" name="Flowchart: Stored Data 78">
              <a:extLst>
                <a:ext uri="{FF2B5EF4-FFF2-40B4-BE49-F238E27FC236}">
                  <a16:creationId xmlns:a16="http://schemas.microsoft.com/office/drawing/2014/main" id="{A62D3199-BFE6-41CD-B1E0-600B447D6C16}"/>
                </a:ext>
              </a:extLst>
            </p:cNvPr>
            <p:cNvSpPr/>
            <p:nvPr/>
          </p:nvSpPr>
          <p:spPr>
            <a:xfrm rot="10800000">
              <a:off x="6946569" y="1352671"/>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0" name="Rectangle 79">
              <a:extLst>
                <a:ext uri="{FF2B5EF4-FFF2-40B4-BE49-F238E27FC236}">
                  <a16:creationId xmlns:a16="http://schemas.microsoft.com/office/drawing/2014/main" id="{51964CAE-4DA2-440A-95F8-F1A12A0A43F2}"/>
                </a:ext>
              </a:extLst>
            </p:cNvPr>
            <p:cNvSpPr/>
            <p:nvPr/>
          </p:nvSpPr>
          <p:spPr>
            <a:xfrm>
              <a:off x="1308621" y="1350700"/>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1" name="Oval 80">
              <a:extLst>
                <a:ext uri="{FF2B5EF4-FFF2-40B4-BE49-F238E27FC236}">
                  <a16:creationId xmlns:a16="http://schemas.microsoft.com/office/drawing/2014/main" id="{2FF8DC2E-F197-4C2B-8825-8720CA3A2318}"/>
                </a:ext>
              </a:extLst>
            </p:cNvPr>
            <p:cNvSpPr/>
            <p:nvPr/>
          </p:nvSpPr>
          <p:spPr>
            <a:xfrm>
              <a:off x="7359448" y="1362450"/>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82" name="Rectangle 81">
              <a:extLst>
                <a:ext uri="{FF2B5EF4-FFF2-40B4-BE49-F238E27FC236}">
                  <a16:creationId xmlns:a16="http://schemas.microsoft.com/office/drawing/2014/main" id="{DC10D0C5-6007-49AA-89ED-F8454F55F78D}"/>
                </a:ext>
              </a:extLst>
            </p:cNvPr>
            <p:cNvSpPr/>
            <p:nvPr/>
          </p:nvSpPr>
          <p:spPr>
            <a:xfrm>
              <a:off x="2308485" y="1345969"/>
              <a:ext cx="4950921" cy="523220"/>
            </a:xfrm>
            <a:prstGeom prst="rect">
              <a:avLst/>
            </a:prstGeom>
          </p:spPr>
          <p:txBody>
            <a:bodyPr wrap="square">
              <a:spAutoFit/>
            </a:bodyPr>
            <a:lstStyle/>
            <a:p>
              <a:pPr algn="r" rtl="1"/>
              <a:r>
                <a:rPr lang="ar-SA" sz="2400" dirty="0"/>
                <a:t>المتحولات</a:t>
              </a:r>
              <a:r>
                <a:rPr lang="ar-SA" sz="2800" dirty="0">
                  <a:latin typeface="Amiri" panose="00000500000000000000" pitchFamily="2" charset="-78"/>
                  <a:cs typeface="Amiri" panose="00000500000000000000" pitchFamily="2" charset="-78"/>
                </a:rPr>
                <a:t>.</a:t>
              </a:r>
            </a:p>
          </p:txBody>
        </p:sp>
      </p:grpSp>
      <p:grpSp>
        <p:nvGrpSpPr>
          <p:cNvPr id="120" name="Group 119">
            <a:extLst>
              <a:ext uri="{FF2B5EF4-FFF2-40B4-BE49-F238E27FC236}">
                <a16:creationId xmlns:a16="http://schemas.microsoft.com/office/drawing/2014/main" id="{153AA42E-7AF6-4A97-B44B-14E3F48B4E74}"/>
              </a:ext>
            </a:extLst>
          </p:cNvPr>
          <p:cNvGrpSpPr/>
          <p:nvPr/>
        </p:nvGrpSpPr>
        <p:grpSpPr>
          <a:xfrm>
            <a:off x="824965" y="1882132"/>
            <a:ext cx="6616474" cy="523220"/>
            <a:chOff x="824965" y="1932262"/>
            <a:chExt cx="6616474" cy="523220"/>
          </a:xfrm>
        </p:grpSpPr>
        <p:sp>
          <p:nvSpPr>
            <p:cNvPr id="83" name="Flowchart: Stored Data 82">
              <a:extLst>
                <a:ext uri="{FF2B5EF4-FFF2-40B4-BE49-F238E27FC236}">
                  <a16:creationId xmlns:a16="http://schemas.microsoft.com/office/drawing/2014/main" id="{B9403F97-D6AD-49D7-888C-F52ACF347FB6}"/>
                </a:ext>
              </a:extLst>
            </p:cNvPr>
            <p:cNvSpPr/>
            <p:nvPr/>
          </p:nvSpPr>
          <p:spPr>
            <a:xfrm rot="10800000">
              <a:off x="6462913" y="1938964"/>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4" name="Rectangle 83">
              <a:extLst>
                <a:ext uri="{FF2B5EF4-FFF2-40B4-BE49-F238E27FC236}">
                  <a16:creationId xmlns:a16="http://schemas.microsoft.com/office/drawing/2014/main" id="{ED11A9BF-6F5C-4859-B3CB-CE3C051F3AE2}"/>
                </a:ext>
              </a:extLst>
            </p:cNvPr>
            <p:cNvSpPr/>
            <p:nvPr/>
          </p:nvSpPr>
          <p:spPr>
            <a:xfrm>
              <a:off x="824965" y="1936993"/>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5" name="Oval 84">
              <a:extLst>
                <a:ext uri="{FF2B5EF4-FFF2-40B4-BE49-F238E27FC236}">
                  <a16:creationId xmlns:a16="http://schemas.microsoft.com/office/drawing/2014/main" id="{6EDE44CB-69A1-4D21-8DC1-092D132FF99A}"/>
                </a:ext>
              </a:extLst>
            </p:cNvPr>
            <p:cNvSpPr/>
            <p:nvPr/>
          </p:nvSpPr>
          <p:spPr>
            <a:xfrm>
              <a:off x="6875792" y="1948743"/>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86" name="Rectangle 85">
              <a:extLst>
                <a:ext uri="{FF2B5EF4-FFF2-40B4-BE49-F238E27FC236}">
                  <a16:creationId xmlns:a16="http://schemas.microsoft.com/office/drawing/2014/main" id="{A7D6F2B2-7685-4F78-95CF-167954B887F5}"/>
                </a:ext>
              </a:extLst>
            </p:cNvPr>
            <p:cNvSpPr/>
            <p:nvPr/>
          </p:nvSpPr>
          <p:spPr>
            <a:xfrm>
              <a:off x="2427546" y="1932262"/>
              <a:ext cx="4348204" cy="523220"/>
            </a:xfrm>
            <a:prstGeom prst="rect">
              <a:avLst/>
            </a:prstGeom>
          </p:spPr>
          <p:txBody>
            <a:bodyPr wrap="square">
              <a:spAutoFit/>
            </a:bodyPr>
            <a:lstStyle/>
            <a:p>
              <a:pPr algn="r" rtl="1"/>
              <a:r>
                <a:rPr lang="ar-SA" sz="2400" dirty="0"/>
                <a:t>أنواع البيانات والسلاسل والمتغيرات</a:t>
              </a:r>
              <a:r>
                <a:rPr lang="ar-SA" sz="2800" dirty="0">
                  <a:latin typeface="Amiri" panose="00000500000000000000" pitchFamily="2" charset="-78"/>
                  <a:cs typeface="Amiri" panose="00000500000000000000" pitchFamily="2" charset="-78"/>
                </a:rPr>
                <a:t>.</a:t>
              </a:r>
            </a:p>
          </p:txBody>
        </p:sp>
      </p:grpSp>
      <p:grpSp>
        <p:nvGrpSpPr>
          <p:cNvPr id="121" name="Group 120">
            <a:extLst>
              <a:ext uri="{FF2B5EF4-FFF2-40B4-BE49-F238E27FC236}">
                <a16:creationId xmlns:a16="http://schemas.microsoft.com/office/drawing/2014/main" id="{30AC3F35-2925-48FB-B879-820F79DDCFFB}"/>
              </a:ext>
            </a:extLst>
          </p:cNvPr>
          <p:cNvGrpSpPr/>
          <p:nvPr/>
        </p:nvGrpSpPr>
        <p:grpSpPr>
          <a:xfrm>
            <a:off x="513615" y="2461598"/>
            <a:ext cx="6674945" cy="461665"/>
            <a:chOff x="513615" y="2520033"/>
            <a:chExt cx="6674945" cy="461665"/>
          </a:xfrm>
        </p:grpSpPr>
        <p:sp>
          <p:nvSpPr>
            <p:cNvPr id="87" name="Flowchart: Stored Data 86">
              <a:extLst>
                <a:ext uri="{FF2B5EF4-FFF2-40B4-BE49-F238E27FC236}">
                  <a16:creationId xmlns:a16="http://schemas.microsoft.com/office/drawing/2014/main" id="{E18E037A-CDD2-450B-9AED-73809FE8C509}"/>
                </a:ext>
              </a:extLst>
            </p:cNvPr>
            <p:cNvSpPr/>
            <p:nvPr/>
          </p:nvSpPr>
          <p:spPr>
            <a:xfrm rot="10800000">
              <a:off x="6210034" y="2526735"/>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8" name="Rectangle 87">
              <a:extLst>
                <a:ext uri="{FF2B5EF4-FFF2-40B4-BE49-F238E27FC236}">
                  <a16:creationId xmlns:a16="http://schemas.microsoft.com/office/drawing/2014/main" id="{708894B6-367E-4371-ACCF-0ABB1A1C2694}"/>
                </a:ext>
              </a:extLst>
            </p:cNvPr>
            <p:cNvSpPr/>
            <p:nvPr/>
          </p:nvSpPr>
          <p:spPr>
            <a:xfrm>
              <a:off x="572086" y="2524764"/>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89" name="Oval 88">
              <a:extLst>
                <a:ext uri="{FF2B5EF4-FFF2-40B4-BE49-F238E27FC236}">
                  <a16:creationId xmlns:a16="http://schemas.microsoft.com/office/drawing/2014/main" id="{2BC73C43-74C9-4BD6-B2B8-C082070040D2}"/>
                </a:ext>
              </a:extLst>
            </p:cNvPr>
            <p:cNvSpPr/>
            <p:nvPr/>
          </p:nvSpPr>
          <p:spPr>
            <a:xfrm>
              <a:off x="6622913" y="2536514"/>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90" name="Rectangle 89">
              <a:extLst>
                <a:ext uri="{FF2B5EF4-FFF2-40B4-BE49-F238E27FC236}">
                  <a16:creationId xmlns:a16="http://schemas.microsoft.com/office/drawing/2014/main" id="{85F9F7A0-ED85-4B54-BFF0-BA8E09C49FC8}"/>
                </a:ext>
              </a:extLst>
            </p:cNvPr>
            <p:cNvSpPr/>
            <p:nvPr/>
          </p:nvSpPr>
          <p:spPr>
            <a:xfrm>
              <a:off x="513615" y="2520033"/>
              <a:ext cx="6009256" cy="461665"/>
            </a:xfrm>
            <a:prstGeom prst="rect">
              <a:avLst/>
            </a:prstGeom>
          </p:spPr>
          <p:txBody>
            <a:bodyPr wrap="square">
              <a:spAutoFit/>
            </a:bodyPr>
            <a:lstStyle/>
            <a:p>
              <a:pPr algn="r" rtl="1"/>
              <a:r>
                <a:rPr lang="ar-SA" sz="2400" dirty="0"/>
                <a:t>الـ </a:t>
              </a:r>
              <a:r>
                <a:rPr lang="en-US" sz="2400" dirty="0"/>
                <a:t>Modules</a:t>
              </a:r>
              <a:r>
                <a:rPr lang="ar-SA" sz="2400" dirty="0"/>
                <a:t> و</a:t>
              </a:r>
              <a:r>
                <a:rPr lang="en-US" sz="2400" dirty="0"/>
                <a:t>Function</a:t>
              </a:r>
              <a:endParaRPr lang="ar-SA" sz="2400" dirty="0"/>
            </a:p>
          </p:txBody>
        </p:sp>
      </p:grpSp>
      <p:grpSp>
        <p:nvGrpSpPr>
          <p:cNvPr id="122" name="Group 121">
            <a:extLst>
              <a:ext uri="{FF2B5EF4-FFF2-40B4-BE49-F238E27FC236}">
                <a16:creationId xmlns:a16="http://schemas.microsoft.com/office/drawing/2014/main" id="{77619F72-D13E-4E3E-8331-116EEF76F6B6}"/>
              </a:ext>
            </a:extLst>
          </p:cNvPr>
          <p:cNvGrpSpPr/>
          <p:nvPr/>
        </p:nvGrpSpPr>
        <p:grpSpPr>
          <a:xfrm>
            <a:off x="406893" y="2979509"/>
            <a:ext cx="6616474" cy="523220"/>
            <a:chOff x="406893" y="3082187"/>
            <a:chExt cx="6616474" cy="523220"/>
          </a:xfrm>
        </p:grpSpPr>
        <p:sp>
          <p:nvSpPr>
            <p:cNvPr id="91" name="Flowchart: Stored Data 90">
              <a:extLst>
                <a:ext uri="{FF2B5EF4-FFF2-40B4-BE49-F238E27FC236}">
                  <a16:creationId xmlns:a16="http://schemas.microsoft.com/office/drawing/2014/main" id="{32572FC5-A50D-4EDC-B474-493069F15D22}"/>
                </a:ext>
              </a:extLst>
            </p:cNvPr>
            <p:cNvSpPr/>
            <p:nvPr/>
          </p:nvSpPr>
          <p:spPr>
            <a:xfrm rot="10800000">
              <a:off x="6044841" y="3088889"/>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92" name="Rectangle 91">
              <a:extLst>
                <a:ext uri="{FF2B5EF4-FFF2-40B4-BE49-F238E27FC236}">
                  <a16:creationId xmlns:a16="http://schemas.microsoft.com/office/drawing/2014/main" id="{66BC81A4-C327-400B-8868-0BA8B8AFC4A6}"/>
                </a:ext>
              </a:extLst>
            </p:cNvPr>
            <p:cNvSpPr/>
            <p:nvPr/>
          </p:nvSpPr>
          <p:spPr>
            <a:xfrm>
              <a:off x="406893" y="3086918"/>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93" name="Oval 92">
              <a:extLst>
                <a:ext uri="{FF2B5EF4-FFF2-40B4-BE49-F238E27FC236}">
                  <a16:creationId xmlns:a16="http://schemas.microsoft.com/office/drawing/2014/main" id="{A8F65528-DA0D-4C2C-8520-1C1D5ECA275D}"/>
                </a:ext>
              </a:extLst>
            </p:cNvPr>
            <p:cNvSpPr/>
            <p:nvPr/>
          </p:nvSpPr>
          <p:spPr>
            <a:xfrm>
              <a:off x="6457720" y="3098668"/>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94" name="Rectangle 93">
              <a:extLst>
                <a:ext uri="{FF2B5EF4-FFF2-40B4-BE49-F238E27FC236}">
                  <a16:creationId xmlns:a16="http://schemas.microsoft.com/office/drawing/2014/main" id="{771E712B-C368-4AD9-A3B2-5877FA9F5709}"/>
                </a:ext>
              </a:extLst>
            </p:cNvPr>
            <p:cNvSpPr/>
            <p:nvPr/>
          </p:nvSpPr>
          <p:spPr>
            <a:xfrm>
              <a:off x="2427546" y="3082187"/>
              <a:ext cx="3930131" cy="523220"/>
            </a:xfrm>
            <a:prstGeom prst="rect">
              <a:avLst/>
            </a:prstGeom>
          </p:spPr>
          <p:txBody>
            <a:bodyPr wrap="square">
              <a:spAutoFit/>
            </a:bodyPr>
            <a:lstStyle/>
            <a:p>
              <a:pPr algn="r" rtl="1"/>
              <a:r>
                <a:rPr lang="ar-SA" sz="2400" dirty="0"/>
                <a:t>القواميس</a:t>
              </a:r>
              <a:r>
                <a:rPr lang="ar-SA" sz="2800" dirty="0">
                  <a:latin typeface="Amiri" panose="00000500000000000000" pitchFamily="2" charset="-78"/>
                  <a:cs typeface="Amiri" panose="00000500000000000000" pitchFamily="2" charset="-78"/>
                </a:rPr>
                <a:t>.</a:t>
              </a:r>
            </a:p>
          </p:txBody>
        </p:sp>
      </p:grpSp>
      <p:grpSp>
        <p:nvGrpSpPr>
          <p:cNvPr id="123" name="Group 122">
            <a:extLst>
              <a:ext uri="{FF2B5EF4-FFF2-40B4-BE49-F238E27FC236}">
                <a16:creationId xmlns:a16="http://schemas.microsoft.com/office/drawing/2014/main" id="{B69D5D6A-1283-41FE-8123-52C9BA37341F}"/>
              </a:ext>
            </a:extLst>
          </p:cNvPr>
          <p:cNvGrpSpPr/>
          <p:nvPr/>
        </p:nvGrpSpPr>
        <p:grpSpPr>
          <a:xfrm>
            <a:off x="406893" y="3558975"/>
            <a:ext cx="6616474" cy="523220"/>
            <a:chOff x="406893" y="3618724"/>
            <a:chExt cx="6616474" cy="523220"/>
          </a:xfrm>
        </p:grpSpPr>
        <p:sp>
          <p:nvSpPr>
            <p:cNvPr id="95" name="Flowchart: Stored Data 94">
              <a:extLst>
                <a:ext uri="{FF2B5EF4-FFF2-40B4-BE49-F238E27FC236}">
                  <a16:creationId xmlns:a16="http://schemas.microsoft.com/office/drawing/2014/main" id="{DA54A9B5-4351-4A43-A6DE-F2820609AD82}"/>
                </a:ext>
              </a:extLst>
            </p:cNvPr>
            <p:cNvSpPr/>
            <p:nvPr/>
          </p:nvSpPr>
          <p:spPr>
            <a:xfrm rot="10800000">
              <a:off x="6044841" y="3625426"/>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96" name="Rectangle 95">
              <a:extLst>
                <a:ext uri="{FF2B5EF4-FFF2-40B4-BE49-F238E27FC236}">
                  <a16:creationId xmlns:a16="http://schemas.microsoft.com/office/drawing/2014/main" id="{3000CB5E-A9E6-469E-AE9D-5266F364151E}"/>
                </a:ext>
              </a:extLst>
            </p:cNvPr>
            <p:cNvSpPr/>
            <p:nvPr/>
          </p:nvSpPr>
          <p:spPr>
            <a:xfrm>
              <a:off x="406893" y="3623455"/>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97" name="Oval 96">
              <a:extLst>
                <a:ext uri="{FF2B5EF4-FFF2-40B4-BE49-F238E27FC236}">
                  <a16:creationId xmlns:a16="http://schemas.microsoft.com/office/drawing/2014/main" id="{FB5021A7-9760-409D-9EBC-3AE00E810312}"/>
                </a:ext>
              </a:extLst>
            </p:cNvPr>
            <p:cNvSpPr/>
            <p:nvPr/>
          </p:nvSpPr>
          <p:spPr>
            <a:xfrm>
              <a:off x="6457720" y="3635205"/>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98" name="Rectangle 97">
              <a:extLst>
                <a:ext uri="{FF2B5EF4-FFF2-40B4-BE49-F238E27FC236}">
                  <a16:creationId xmlns:a16="http://schemas.microsoft.com/office/drawing/2014/main" id="{26F29204-CCAE-482F-8410-DE7B5C907818}"/>
                </a:ext>
              </a:extLst>
            </p:cNvPr>
            <p:cNvSpPr/>
            <p:nvPr/>
          </p:nvSpPr>
          <p:spPr>
            <a:xfrm>
              <a:off x="2049512" y="3618724"/>
              <a:ext cx="4308165" cy="523220"/>
            </a:xfrm>
            <a:prstGeom prst="rect">
              <a:avLst/>
            </a:prstGeom>
          </p:spPr>
          <p:txBody>
            <a:bodyPr wrap="square">
              <a:spAutoFit/>
            </a:bodyPr>
            <a:lstStyle/>
            <a:p>
              <a:pPr algn="r" rtl="1"/>
              <a:r>
                <a:rPr lang="ar-SA" sz="2400" dirty="0"/>
                <a:t>العبارات الشرطية </a:t>
              </a:r>
              <a:r>
                <a:rPr lang="en-US" sz="2400" dirty="0"/>
                <a:t>if ,if…else</a:t>
              </a:r>
              <a:r>
                <a:rPr lang="ar-SA" sz="2800" dirty="0">
                  <a:latin typeface="Amiri" panose="00000500000000000000" pitchFamily="2" charset="-78"/>
                  <a:cs typeface="Amiri" panose="00000500000000000000" pitchFamily="2" charset="-78"/>
                </a:rPr>
                <a:t>.</a:t>
              </a:r>
            </a:p>
          </p:txBody>
        </p:sp>
      </p:grpSp>
      <p:grpSp>
        <p:nvGrpSpPr>
          <p:cNvPr id="124" name="Group 123">
            <a:extLst>
              <a:ext uri="{FF2B5EF4-FFF2-40B4-BE49-F238E27FC236}">
                <a16:creationId xmlns:a16="http://schemas.microsoft.com/office/drawing/2014/main" id="{0D762418-4137-4859-B829-5F68998E81B5}"/>
              </a:ext>
            </a:extLst>
          </p:cNvPr>
          <p:cNvGrpSpPr/>
          <p:nvPr/>
        </p:nvGrpSpPr>
        <p:grpSpPr>
          <a:xfrm>
            <a:off x="513614" y="4138441"/>
            <a:ext cx="6616474" cy="461665"/>
            <a:chOff x="513614" y="4177421"/>
            <a:chExt cx="6616474" cy="461665"/>
          </a:xfrm>
        </p:grpSpPr>
        <p:sp>
          <p:nvSpPr>
            <p:cNvPr id="99" name="Flowchart: Stored Data 98">
              <a:extLst>
                <a:ext uri="{FF2B5EF4-FFF2-40B4-BE49-F238E27FC236}">
                  <a16:creationId xmlns:a16="http://schemas.microsoft.com/office/drawing/2014/main" id="{4D6ADCD0-47E5-4C49-B763-2399864A9F33}"/>
                </a:ext>
              </a:extLst>
            </p:cNvPr>
            <p:cNvSpPr/>
            <p:nvPr/>
          </p:nvSpPr>
          <p:spPr>
            <a:xfrm rot="10800000">
              <a:off x="6151562" y="4184123"/>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00" name="Rectangle 99">
              <a:extLst>
                <a:ext uri="{FF2B5EF4-FFF2-40B4-BE49-F238E27FC236}">
                  <a16:creationId xmlns:a16="http://schemas.microsoft.com/office/drawing/2014/main" id="{D8D08A45-032E-416D-AD76-A7827E783061}"/>
                </a:ext>
              </a:extLst>
            </p:cNvPr>
            <p:cNvSpPr/>
            <p:nvPr/>
          </p:nvSpPr>
          <p:spPr>
            <a:xfrm>
              <a:off x="513614" y="4182152"/>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01" name="Oval 100">
              <a:extLst>
                <a:ext uri="{FF2B5EF4-FFF2-40B4-BE49-F238E27FC236}">
                  <a16:creationId xmlns:a16="http://schemas.microsoft.com/office/drawing/2014/main" id="{F4124706-E6CF-4DBA-8AC7-49BD2B86D65F}"/>
                </a:ext>
              </a:extLst>
            </p:cNvPr>
            <p:cNvSpPr/>
            <p:nvPr/>
          </p:nvSpPr>
          <p:spPr>
            <a:xfrm>
              <a:off x="6564441" y="4193902"/>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02" name="Rectangle 101">
              <a:extLst>
                <a:ext uri="{FF2B5EF4-FFF2-40B4-BE49-F238E27FC236}">
                  <a16:creationId xmlns:a16="http://schemas.microsoft.com/office/drawing/2014/main" id="{466BD5D3-15BD-4092-AA00-585894EB2836}"/>
                </a:ext>
              </a:extLst>
            </p:cNvPr>
            <p:cNvSpPr/>
            <p:nvPr/>
          </p:nvSpPr>
          <p:spPr>
            <a:xfrm>
              <a:off x="3256739" y="4177421"/>
              <a:ext cx="3207659" cy="461665"/>
            </a:xfrm>
            <a:prstGeom prst="rect">
              <a:avLst/>
            </a:prstGeom>
          </p:spPr>
          <p:txBody>
            <a:bodyPr wrap="square">
              <a:spAutoFit/>
            </a:bodyPr>
            <a:lstStyle/>
            <a:p>
              <a:pPr algn="r" rtl="1"/>
              <a:r>
                <a:rPr lang="ar-SA" sz="2400" dirty="0"/>
                <a:t>العبارات التكرارية.</a:t>
              </a:r>
              <a:endParaRPr lang="ar-SA" sz="2800" dirty="0">
                <a:latin typeface="Amiri" panose="00000500000000000000" pitchFamily="2" charset="-78"/>
                <a:cs typeface="Amiri" panose="00000500000000000000" pitchFamily="2" charset="-78"/>
              </a:endParaRPr>
            </a:p>
          </p:txBody>
        </p:sp>
      </p:grpSp>
      <p:grpSp>
        <p:nvGrpSpPr>
          <p:cNvPr id="125" name="Group 124">
            <a:extLst>
              <a:ext uri="{FF2B5EF4-FFF2-40B4-BE49-F238E27FC236}">
                <a16:creationId xmlns:a16="http://schemas.microsoft.com/office/drawing/2014/main" id="{5298324F-F892-488A-8DE4-9C636647409F}"/>
              </a:ext>
            </a:extLst>
          </p:cNvPr>
          <p:cNvGrpSpPr/>
          <p:nvPr/>
        </p:nvGrpSpPr>
        <p:grpSpPr>
          <a:xfrm>
            <a:off x="583354" y="4656352"/>
            <a:ext cx="6616474" cy="461665"/>
            <a:chOff x="583354" y="4715929"/>
            <a:chExt cx="6616474" cy="461665"/>
          </a:xfrm>
        </p:grpSpPr>
        <p:sp>
          <p:nvSpPr>
            <p:cNvPr id="103" name="Flowchart: Stored Data 102">
              <a:extLst>
                <a:ext uri="{FF2B5EF4-FFF2-40B4-BE49-F238E27FC236}">
                  <a16:creationId xmlns:a16="http://schemas.microsoft.com/office/drawing/2014/main" id="{F579B5B8-1F49-4F5E-9E61-0B6CB1308385}"/>
                </a:ext>
              </a:extLst>
            </p:cNvPr>
            <p:cNvSpPr/>
            <p:nvPr/>
          </p:nvSpPr>
          <p:spPr>
            <a:xfrm rot="10800000">
              <a:off x="6221302" y="4722631"/>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04" name="Rectangle 103">
              <a:extLst>
                <a:ext uri="{FF2B5EF4-FFF2-40B4-BE49-F238E27FC236}">
                  <a16:creationId xmlns:a16="http://schemas.microsoft.com/office/drawing/2014/main" id="{A4981CB3-CDA9-4F23-ABBD-032EA787966B}"/>
                </a:ext>
              </a:extLst>
            </p:cNvPr>
            <p:cNvSpPr/>
            <p:nvPr/>
          </p:nvSpPr>
          <p:spPr>
            <a:xfrm>
              <a:off x="583354" y="4720660"/>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05" name="Oval 104">
              <a:extLst>
                <a:ext uri="{FF2B5EF4-FFF2-40B4-BE49-F238E27FC236}">
                  <a16:creationId xmlns:a16="http://schemas.microsoft.com/office/drawing/2014/main" id="{2E4FDF23-A714-47C0-A48F-82DDBBEFA973}"/>
                </a:ext>
              </a:extLst>
            </p:cNvPr>
            <p:cNvSpPr/>
            <p:nvPr/>
          </p:nvSpPr>
          <p:spPr>
            <a:xfrm>
              <a:off x="6634181" y="4732410"/>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06" name="Rectangle 105">
              <a:extLst>
                <a:ext uri="{FF2B5EF4-FFF2-40B4-BE49-F238E27FC236}">
                  <a16:creationId xmlns:a16="http://schemas.microsoft.com/office/drawing/2014/main" id="{8EBFC039-711E-486A-A8A8-68FADC48382D}"/>
                </a:ext>
              </a:extLst>
            </p:cNvPr>
            <p:cNvSpPr/>
            <p:nvPr/>
          </p:nvSpPr>
          <p:spPr>
            <a:xfrm>
              <a:off x="668255" y="4715929"/>
              <a:ext cx="5865883" cy="461665"/>
            </a:xfrm>
            <a:prstGeom prst="rect">
              <a:avLst/>
            </a:prstGeom>
          </p:spPr>
          <p:txBody>
            <a:bodyPr wrap="square">
              <a:spAutoFit/>
            </a:bodyPr>
            <a:lstStyle/>
            <a:p>
              <a:pPr algn="r" rtl="1"/>
              <a:r>
                <a:rPr lang="ar-SA" sz="2400" dirty="0"/>
                <a:t>عبارات </a:t>
              </a:r>
              <a:r>
                <a:rPr lang="en-US" sz="2400" dirty="0"/>
                <a:t>Break ,Continue ,Pass</a:t>
              </a:r>
              <a:r>
                <a:rPr lang="ar-SA" sz="2400" dirty="0"/>
                <a:t>.</a:t>
              </a:r>
              <a:endParaRPr lang="ar-SA" sz="2800" dirty="0">
                <a:latin typeface="Amiri" panose="00000500000000000000" pitchFamily="2" charset="-78"/>
                <a:cs typeface="Amiri" panose="00000500000000000000" pitchFamily="2" charset="-78"/>
              </a:endParaRPr>
            </a:p>
          </p:txBody>
        </p:sp>
      </p:grpSp>
      <p:grpSp>
        <p:nvGrpSpPr>
          <p:cNvPr id="129" name="Group 128">
            <a:extLst>
              <a:ext uri="{FF2B5EF4-FFF2-40B4-BE49-F238E27FC236}">
                <a16:creationId xmlns:a16="http://schemas.microsoft.com/office/drawing/2014/main" id="{A74C48B3-5D6C-4151-B799-7E2212E214C2}"/>
              </a:ext>
            </a:extLst>
          </p:cNvPr>
          <p:cNvGrpSpPr/>
          <p:nvPr/>
        </p:nvGrpSpPr>
        <p:grpSpPr>
          <a:xfrm>
            <a:off x="810963" y="5174263"/>
            <a:ext cx="6616474" cy="473866"/>
            <a:chOff x="810963" y="5273727"/>
            <a:chExt cx="6616474" cy="473866"/>
          </a:xfrm>
        </p:grpSpPr>
        <p:sp>
          <p:nvSpPr>
            <p:cNvPr id="107" name="Flowchart: Stored Data 106">
              <a:extLst>
                <a:ext uri="{FF2B5EF4-FFF2-40B4-BE49-F238E27FC236}">
                  <a16:creationId xmlns:a16="http://schemas.microsoft.com/office/drawing/2014/main" id="{3381CB94-5458-4947-97F3-A5A893E367B8}"/>
                </a:ext>
              </a:extLst>
            </p:cNvPr>
            <p:cNvSpPr/>
            <p:nvPr/>
          </p:nvSpPr>
          <p:spPr>
            <a:xfrm rot="10800000">
              <a:off x="6448911" y="5275698"/>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08" name="Rectangle 107">
              <a:extLst>
                <a:ext uri="{FF2B5EF4-FFF2-40B4-BE49-F238E27FC236}">
                  <a16:creationId xmlns:a16="http://schemas.microsoft.com/office/drawing/2014/main" id="{BE676E47-96D3-4A5B-A16C-D0E5D265CC36}"/>
                </a:ext>
              </a:extLst>
            </p:cNvPr>
            <p:cNvSpPr/>
            <p:nvPr/>
          </p:nvSpPr>
          <p:spPr>
            <a:xfrm>
              <a:off x="810963" y="5273727"/>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dirty="0"/>
            </a:p>
          </p:txBody>
        </p:sp>
        <p:sp>
          <p:nvSpPr>
            <p:cNvPr id="109" name="Oval 108">
              <a:extLst>
                <a:ext uri="{FF2B5EF4-FFF2-40B4-BE49-F238E27FC236}">
                  <a16:creationId xmlns:a16="http://schemas.microsoft.com/office/drawing/2014/main" id="{F3DE480D-A215-41F7-88FB-FF515966C817}"/>
                </a:ext>
              </a:extLst>
            </p:cNvPr>
            <p:cNvSpPr/>
            <p:nvPr/>
          </p:nvSpPr>
          <p:spPr>
            <a:xfrm>
              <a:off x="6861790" y="5285477"/>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10" name="Rectangle 109">
              <a:extLst>
                <a:ext uri="{FF2B5EF4-FFF2-40B4-BE49-F238E27FC236}">
                  <a16:creationId xmlns:a16="http://schemas.microsoft.com/office/drawing/2014/main" id="{DC03926D-851F-4520-9202-054F4573AB0D}"/>
                </a:ext>
              </a:extLst>
            </p:cNvPr>
            <p:cNvSpPr/>
            <p:nvPr/>
          </p:nvSpPr>
          <p:spPr>
            <a:xfrm>
              <a:off x="1620252" y="5285928"/>
              <a:ext cx="5077761" cy="461665"/>
            </a:xfrm>
            <a:prstGeom prst="rect">
              <a:avLst/>
            </a:prstGeom>
          </p:spPr>
          <p:txBody>
            <a:bodyPr wrap="square">
              <a:spAutoFit/>
            </a:bodyPr>
            <a:lstStyle/>
            <a:p>
              <a:pPr algn="r" rtl="1"/>
              <a:r>
                <a:rPr lang="ar-SA" sz="2400" dirty="0"/>
                <a:t>التصريح عن الدوال.</a:t>
              </a:r>
              <a:endParaRPr lang="ar-SA" sz="2800" dirty="0">
                <a:latin typeface="Amiri" panose="00000500000000000000" pitchFamily="2" charset="-78"/>
                <a:cs typeface="Amiri" panose="00000500000000000000" pitchFamily="2" charset="-78"/>
              </a:endParaRPr>
            </a:p>
          </p:txBody>
        </p:sp>
      </p:grpSp>
      <p:grpSp>
        <p:nvGrpSpPr>
          <p:cNvPr id="132" name="Group 131">
            <a:extLst>
              <a:ext uri="{FF2B5EF4-FFF2-40B4-BE49-F238E27FC236}">
                <a16:creationId xmlns:a16="http://schemas.microsoft.com/office/drawing/2014/main" id="{9FEA8FF1-66EA-4F81-AF83-602DDCD9E755}"/>
              </a:ext>
            </a:extLst>
          </p:cNvPr>
          <p:cNvGrpSpPr/>
          <p:nvPr/>
        </p:nvGrpSpPr>
        <p:grpSpPr>
          <a:xfrm>
            <a:off x="1161664" y="5704375"/>
            <a:ext cx="6616474" cy="523220"/>
            <a:chOff x="1161664" y="5808213"/>
            <a:chExt cx="6616474" cy="523220"/>
          </a:xfrm>
        </p:grpSpPr>
        <p:sp>
          <p:nvSpPr>
            <p:cNvPr id="111" name="Flowchart: Stored Data 110">
              <a:extLst>
                <a:ext uri="{FF2B5EF4-FFF2-40B4-BE49-F238E27FC236}">
                  <a16:creationId xmlns:a16="http://schemas.microsoft.com/office/drawing/2014/main" id="{8FD601A0-7221-4E3A-AA09-72A335E92434}"/>
                </a:ext>
              </a:extLst>
            </p:cNvPr>
            <p:cNvSpPr/>
            <p:nvPr/>
          </p:nvSpPr>
          <p:spPr>
            <a:xfrm rot="10800000">
              <a:off x="6799612" y="5814915"/>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112" name="Rectangle 111">
              <a:extLst>
                <a:ext uri="{FF2B5EF4-FFF2-40B4-BE49-F238E27FC236}">
                  <a16:creationId xmlns:a16="http://schemas.microsoft.com/office/drawing/2014/main" id="{42B4D8C6-55F2-4627-9EA5-577B73FD7926}"/>
                </a:ext>
              </a:extLst>
            </p:cNvPr>
            <p:cNvSpPr/>
            <p:nvPr/>
          </p:nvSpPr>
          <p:spPr>
            <a:xfrm>
              <a:off x="1161664" y="5812944"/>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dirty="0"/>
            </a:p>
          </p:txBody>
        </p:sp>
        <p:sp>
          <p:nvSpPr>
            <p:cNvPr id="113" name="Oval 112">
              <a:extLst>
                <a:ext uri="{FF2B5EF4-FFF2-40B4-BE49-F238E27FC236}">
                  <a16:creationId xmlns:a16="http://schemas.microsoft.com/office/drawing/2014/main" id="{69ABBC5D-E658-4852-BE9F-E4601FDC865A}"/>
                </a:ext>
              </a:extLst>
            </p:cNvPr>
            <p:cNvSpPr/>
            <p:nvPr/>
          </p:nvSpPr>
          <p:spPr>
            <a:xfrm>
              <a:off x="7212491" y="5824694"/>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14" name="Rectangle 113">
              <a:extLst>
                <a:ext uri="{FF2B5EF4-FFF2-40B4-BE49-F238E27FC236}">
                  <a16:creationId xmlns:a16="http://schemas.microsoft.com/office/drawing/2014/main" id="{8DCB6FCE-4241-46EC-8F80-395738C501FE}"/>
                </a:ext>
              </a:extLst>
            </p:cNvPr>
            <p:cNvSpPr/>
            <p:nvPr/>
          </p:nvSpPr>
          <p:spPr>
            <a:xfrm>
              <a:off x="2802575" y="5808213"/>
              <a:ext cx="4277790" cy="523220"/>
            </a:xfrm>
            <a:prstGeom prst="rect">
              <a:avLst/>
            </a:prstGeom>
          </p:spPr>
          <p:txBody>
            <a:bodyPr wrap="square">
              <a:spAutoFit/>
            </a:bodyPr>
            <a:lstStyle/>
            <a:p>
              <a:pPr algn="r" rtl="1"/>
              <a:r>
                <a:rPr lang="ar-SA" sz="2400" dirty="0"/>
                <a:t>إنشاء ال </a:t>
              </a:r>
              <a:r>
                <a:rPr lang="en-US" sz="2400" dirty="0"/>
                <a:t>Class</a:t>
              </a:r>
              <a:r>
                <a:rPr lang="ar-SA" sz="2800" dirty="0">
                  <a:latin typeface="Amiri" panose="00000500000000000000" pitchFamily="2" charset="-78"/>
                  <a:cs typeface="Amiri" panose="00000500000000000000" pitchFamily="2" charset="-78"/>
                </a:rPr>
                <a:t>.</a:t>
              </a:r>
            </a:p>
          </p:txBody>
        </p:sp>
      </p:grpSp>
      <p:grpSp>
        <p:nvGrpSpPr>
          <p:cNvPr id="63" name="Group 62">
            <a:extLst>
              <a:ext uri="{FF2B5EF4-FFF2-40B4-BE49-F238E27FC236}">
                <a16:creationId xmlns:a16="http://schemas.microsoft.com/office/drawing/2014/main" id="{F7288CA1-D0C3-4946-93A6-850CB16FCAC8}"/>
              </a:ext>
            </a:extLst>
          </p:cNvPr>
          <p:cNvGrpSpPr/>
          <p:nvPr/>
        </p:nvGrpSpPr>
        <p:grpSpPr>
          <a:xfrm>
            <a:off x="1561043" y="6283840"/>
            <a:ext cx="6616474" cy="461665"/>
            <a:chOff x="1161664" y="5808213"/>
            <a:chExt cx="6616474" cy="461665"/>
          </a:xfrm>
        </p:grpSpPr>
        <p:sp>
          <p:nvSpPr>
            <p:cNvPr id="64" name="Flowchart: Stored Data 63">
              <a:extLst>
                <a:ext uri="{FF2B5EF4-FFF2-40B4-BE49-F238E27FC236}">
                  <a16:creationId xmlns:a16="http://schemas.microsoft.com/office/drawing/2014/main" id="{3918DE55-C57D-4C21-AA0E-E9338D461F35}"/>
                </a:ext>
              </a:extLst>
            </p:cNvPr>
            <p:cNvSpPr/>
            <p:nvPr/>
          </p:nvSpPr>
          <p:spPr>
            <a:xfrm rot="10800000">
              <a:off x="6799612" y="5814915"/>
              <a:ext cx="978526" cy="357611"/>
            </a:xfrm>
            <a:prstGeom prst="flowChartOnlineStorage">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a:p>
          </p:txBody>
        </p:sp>
        <p:sp>
          <p:nvSpPr>
            <p:cNvPr id="65" name="Rectangle 64">
              <a:extLst>
                <a:ext uri="{FF2B5EF4-FFF2-40B4-BE49-F238E27FC236}">
                  <a16:creationId xmlns:a16="http://schemas.microsoft.com/office/drawing/2014/main" id="{10B2E8E0-0D9D-462D-90E3-A3456D292CD4}"/>
                </a:ext>
              </a:extLst>
            </p:cNvPr>
            <p:cNvSpPr/>
            <p:nvPr/>
          </p:nvSpPr>
          <p:spPr>
            <a:xfrm>
              <a:off x="1161664" y="5812944"/>
              <a:ext cx="6378502" cy="359583"/>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1" anchor="ctr"/>
            <a:lstStyle/>
            <a:p>
              <a:pPr algn="ctr"/>
              <a:endParaRPr lang="ar-SA" dirty="0"/>
            </a:p>
          </p:txBody>
        </p:sp>
        <p:sp>
          <p:nvSpPr>
            <p:cNvPr id="66" name="Oval 65">
              <a:extLst>
                <a:ext uri="{FF2B5EF4-FFF2-40B4-BE49-F238E27FC236}">
                  <a16:creationId xmlns:a16="http://schemas.microsoft.com/office/drawing/2014/main" id="{9FFFF8FC-7871-4E22-993D-BE00D7555B9E}"/>
                </a:ext>
              </a:extLst>
            </p:cNvPr>
            <p:cNvSpPr/>
            <p:nvPr/>
          </p:nvSpPr>
          <p:spPr>
            <a:xfrm>
              <a:off x="7212491" y="5824694"/>
              <a:ext cx="497658" cy="351497"/>
            </a:xfrm>
            <a:prstGeom prst="ellipse">
              <a:avLst/>
            </a:prstGeom>
            <a:solidFill>
              <a:srgbClr val="0070C0"/>
            </a:solidFill>
            <a:ln/>
            <a:effectLst>
              <a:innerShdw blurRad="114300">
                <a:prstClr val="black"/>
              </a:innerShdw>
            </a:effectLst>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67" name="Rectangle 66">
              <a:extLst>
                <a:ext uri="{FF2B5EF4-FFF2-40B4-BE49-F238E27FC236}">
                  <a16:creationId xmlns:a16="http://schemas.microsoft.com/office/drawing/2014/main" id="{54ED5189-12FC-4934-B006-B2B608670FFA}"/>
                </a:ext>
              </a:extLst>
            </p:cNvPr>
            <p:cNvSpPr/>
            <p:nvPr/>
          </p:nvSpPr>
          <p:spPr>
            <a:xfrm>
              <a:off x="2802575" y="5808213"/>
              <a:ext cx="4277790" cy="461665"/>
            </a:xfrm>
            <a:prstGeom prst="rect">
              <a:avLst/>
            </a:prstGeom>
          </p:spPr>
          <p:txBody>
            <a:bodyPr wrap="square">
              <a:spAutoFit/>
            </a:bodyPr>
            <a:lstStyle/>
            <a:p>
              <a:pPr algn="r" rtl="1"/>
              <a:r>
                <a:rPr lang="ar-SA" sz="2400" dirty="0"/>
                <a:t>الوراثة.</a:t>
              </a:r>
              <a:endParaRPr lang="ar-SA" sz="2800" dirty="0">
                <a:latin typeface="Amiri" panose="00000500000000000000" pitchFamily="2" charset="-78"/>
                <a:cs typeface="Amiri" panose="00000500000000000000" pitchFamily="2" charset="-78"/>
              </a:endParaRPr>
            </a:p>
          </p:txBody>
        </p:sp>
      </p:grpSp>
    </p:spTree>
    <p:extLst>
      <p:ext uri="{BB962C8B-B14F-4D97-AF65-F5344CB8AC3E}">
        <p14:creationId xmlns:p14="http://schemas.microsoft.com/office/powerpoint/2010/main" val="163556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circle(in)">
                                      <p:cBhvr>
                                        <p:cTn id="12" dur="20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circle(in)">
                                      <p:cBhvr>
                                        <p:cTn id="17" dur="20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circle(in)">
                                      <p:cBhvr>
                                        <p:cTn id="22" dur="2000"/>
                                        <p:tgtEl>
                                          <p:spTgt spid="12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circle(in)">
                                      <p:cBhvr>
                                        <p:cTn id="27" dur="20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circle(in)">
                                      <p:cBhvr>
                                        <p:cTn id="32" dur="2000"/>
                                        <p:tgtEl>
                                          <p:spTgt spid="12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circle(in)">
                                      <p:cBhvr>
                                        <p:cTn id="37" dur="20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circle(in)">
                                      <p:cBhvr>
                                        <p:cTn id="42" dur="2000"/>
                                        <p:tgtEl>
                                          <p:spTgt spid="12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circle(in)">
                                      <p:cBhvr>
                                        <p:cTn id="47" dur="2000"/>
                                        <p:tgtEl>
                                          <p:spTgt spid="129"/>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circle(in)">
                                      <p:cBhvr>
                                        <p:cTn id="52" dur="2000"/>
                                        <p:tgtEl>
                                          <p:spTgt spid="13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circle(in)">
                                      <p:cBhvr>
                                        <p:cTn id="5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TextBox 34">
            <a:extLst>
              <a:ext uri="{FF2B5EF4-FFF2-40B4-BE49-F238E27FC236}">
                <a16:creationId xmlns:a16="http://schemas.microsoft.com/office/drawing/2014/main" id="{88F9834F-9234-4729-96BB-50BE6B07D399}"/>
              </a:ext>
            </a:extLst>
          </p:cNvPr>
          <p:cNvSpPr txBox="1"/>
          <p:nvPr/>
        </p:nvSpPr>
        <p:spPr>
          <a:xfrm>
            <a:off x="3929994" y="143376"/>
            <a:ext cx="7503197"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الكتل </a:t>
            </a:r>
            <a:r>
              <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Block</a:t>
            </a:r>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6" name="Rectangle 35">
            <a:extLst>
              <a:ext uri="{FF2B5EF4-FFF2-40B4-BE49-F238E27FC236}">
                <a16:creationId xmlns:a16="http://schemas.microsoft.com/office/drawing/2014/main" id="{005E4F0B-A98E-4B5D-89B0-073A580EFAAB}"/>
              </a:ext>
            </a:extLst>
          </p:cNvPr>
          <p:cNvSpPr/>
          <p:nvPr/>
        </p:nvSpPr>
        <p:spPr>
          <a:xfrm>
            <a:off x="360219" y="806292"/>
            <a:ext cx="11167294" cy="1015663"/>
          </a:xfrm>
          <a:prstGeom prst="rect">
            <a:avLst/>
          </a:prstGeom>
        </p:spPr>
        <p:txBody>
          <a:bodyPr wrap="square">
            <a:spAutoFit/>
          </a:bodyPr>
          <a:lstStyle/>
          <a:p>
            <a:pPr algn="r" rtl="1"/>
            <a:r>
              <a:rPr lang="ar-SA" sz="2800" dirty="0">
                <a:latin typeface="RobotoMono-Regular"/>
              </a:rPr>
              <a:t>لغة بايثون تستخدم </a:t>
            </a:r>
            <a:r>
              <a:rPr lang="en-US" sz="3200" dirty="0">
                <a:latin typeface="RobotoMono-Regular"/>
              </a:rPr>
              <a:t>block</a:t>
            </a:r>
            <a:r>
              <a:rPr lang="ar-SA" sz="2800" dirty="0">
                <a:latin typeface="RobotoMono-Regular"/>
              </a:rPr>
              <a:t> في تراكيب التحكم والتكرار ،وتستخدم الرمز(:) لبداية ونهاية </a:t>
            </a:r>
            <a:r>
              <a:rPr lang="en-US" sz="3200" dirty="0">
                <a:latin typeface="RobotoMono-Regular"/>
              </a:rPr>
              <a:t>block</a:t>
            </a:r>
            <a:r>
              <a:rPr lang="ar-SA" sz="3200" dirty="0">
                <a:latin typeface="RobotoMono-Regular"/>
              </a:rPr>
              <a:t> </a:t>
            </a:r>
            <a:r>
              <a:rPr lang="ar-SA" sz="2800" b="1" dirty="0">
                <a:solidFill>
                  <a:srgbClr val="C00000"/>
                </a:solidFill>
                <a:latin typeface="RobotoMono-Regular"/>
              </a:rPr>
              <a:t>مثال :</a:t>
            </a:r>
            <a:endParaRPr lang="en-US" sz="2800" b="1" dirty="0">
              <a:solidFill>
                <a:srgbClr val="C00000"/>
              </a:solidFill>
            </a:endParaRPr>
          </a:p>
        </p:txBody>
      </p:sp>
      <p:graphicFrame>
        <p:nvGraphicFramePr>
          <p:cNvPr id="37" name="Table 36">
            <a:extLst>
              <a:ext uri="{FF2B5EF4-FFF2-40B4-BE49-F238E27FC236}">
                <a16:creationId xmlns:a16="http://schemas.microsoft.com/office/drawing/2014/main" id="{71C2DA68-D601-490B-A950-4763E3D6FE49}"/>
              </a:ext>
            </a:extLst>
          </p:cNvPr>
          <p:cNvGraphicFramePr>
            <a:graphicFrameLocks noGrp="1"/>
          </p:cNvGraphicFramePr>
          <p:nvPr>
            <p:extLst>
              <p:ext uri="{D42A27DB-BD31-4B8C-83A1-F6EECF244321}">
                <p14:modId xmlns:p14="http://schemas.microsoft.com/office/powerpoint/2010/main" val="3477404865"/>
              </p:ext>
            </p:extLst>
          </p:nvPr>
        </p:nvGraphicFramePr>
        <p:xfrm>
          <a:off x="460394" y="1514178"/>
          <a:ext cx="7372383" cy="1554480"/>
        </p:xfrm>
        <a:graphic>
          <a:graphicData uri="http://schemas.openxmlformats.org/drawingml/2006/table">
            <a:tbl>
              <a:tblPr/>
              <a:tblGrid>
                <a:gridCol w="1810285">
                  <a:extLst>
                    <a:ext uri="{9D8B030D-6E8A-4147-A177-3AD203B41FA5}">
                      <a16:colId xmlns:a16="http://schemas.microsoft.com/office/drawing/2014/main" val="868100719"/>
                    </a:ext>
                  </a:extLst>
                </a:gridCol>
                <a:gridCol w="5562098">
                  <a:extLst>
                    <a:ext uri="{9D8B030D-6E8A-4147-A177-3AD203B41FA5}">
                      <a16:colId xmlns:a16="http://schemas.microsoft.com/office/drawing/2014/main" val="1327019155"/>
                    </a:ext>
                  </a:extLst>
                </a:gridCol>
              </a:tblGrid>
              <a:tr h="0">
                <a:tc>
                  <a:txBody>
                    <a:bodyPr/>
                    <a:lstStyle/>
                    <a:p>
                      <a:r>
                        <a:rPr lang="en-US" sz="2400" b="1" i="0" dirty="0">
                          <a:solidFill>
                            <a:srgbClr val="FF7700"/>
                          </a:solidFill>
                          <a:effectLst/>
                          <a:latin typeface="RobotoMono-Bold"/>
                        </a:rPr>
                        <a:t>if </a:t>
                      </a:r>
                      <a:r>
                        <a:rPr lang="en-US" sz="2400" b="0" i="0" dirty="0">
                          <a:solidFill>
                            <a:srgbClr val="000000"/>
                          </a:solidFill>
                          <a:effectLst/>
                          <a:latin typeface="RobotoMono-Regular"/>
                        </a:rPr>
                        <a:t>a </a:t>
                      </a:r>
                      <a:r>
                        <a:rPr lang="en-US" sz="2400" b="0" i="0" dirty="0">
                          <a:solidFill>
                            <a:srgbClr val="666666"/>
                          </a:solidFill>
                          <a:effectLst/>
                          <a:latin typeface="RobotoMono-Regular"/>
                        </a:rPr>
                        <a:t>&gt; </a:t>
                      </a:r>
                      <a:r>
                        <a:rPr lang="en-US" sz="2400" b="0" i="0" dirty="0">
                          <a:solidFill>
                            <a:srgbClr val="000000"/>
                          </a:solidFill>
                          <a:effectLst/>
                          <a:latin typeface="RobotoMono-Regular"/>
                        </a:rPr>
                        <a:t>b: </a:t>
                      </a:r>
                      <a:br>
                        <a:rPr lang="en-US" sz="2400" b="0" i="0" dirty="0">
                          <a:solidFill>
                            <a:srgbClr val="000000"/>
                          </a:solidFill>
                          <a:effectLst/>
                          <a:latin typeface="RobotoMono-Regular"/>
                        </a:rPr>
                      </a:br>
                      <a:r>
                        <a:rPr lang="en-US" sz="2400" b="0" i="0" dirty="0">
                          <a:solidFill>
                            <a:srgbClr val="000000"/>
                          </a:solidFill>
                          <a:effectLst/>
                          <a:latin typeface="RobotoMono-Regular"/>
                        </a:rPr>
                        <a:t>   </a:t>
                      </a:r>
                      <a:r>
                        <a:rPr lang="en-US" sz="2400" b="1" i="0" dirty="0">
                          <a:solidFill>
                            <a:srgbClr val="FF7700"/>
                          </a:solidFill>
                          <a:effectLst/>
                          <a:latin typeface="RobotoMono-Bold"/>
                        </a:rPr>
                        <a:t>print</a:t>
                      </a:r>
                      <a:r>
                        <a:rPr lang="en-US" sz="2400" b="0" i="0" dirty="0">
                          <a:solidFill>
                            <a:srgbClr val="000000"/>
                          </a:solidFill>
                          <a:effectLst/>
                          <a:latin typeface="RobotoMono-Regular"/>
                        </a:rPr>
                        <a:t>(a) </a:t>
                      </a:r>
                      <a:br>
                        <a:rPr lang="en-US" sz="2400" b="0" i="0" dirty="0">
                          <a:solidFill>
                            <a:srgbClr val="000000"/>
                          </a:solidFill>
                          <a:effectLst/>
                          <a:latin typeface="RobotoMono-Regular"/>
                        </a:rPr>
                      </a:br>
                      <a:r>
                        <a:rPr lang="en-US" sz="2400" b="1" i="0" dirty="0">
                          <a:solidFill>
                            <a:srgbClr val="FF7700"/>
                          </a:solidFill>
                          <a:effectLst/>
                          <a:latin typeface="RobotoMono-Bold"/>
                        </a:rPr>
                        <a:t>else</a:t>
                      </a:r>
                      <a:r>
                        <a:rPr lang="en-US" sz="2400" b="0" i="0" dirty="0">
                          <a:solidFill>
                            <a:srgbClr val="000000"/>
                          </a:solidFill>
                          <a:effectLst/>
                          <a:latin typeface="RobotoMono-Regular"/>
                        </a:rPr>
                        <a:t>: </a:t>
                      </a:r>
                      <a:br>
                        <a:rPr lang="en-US" sz="2400" b="0" i="0" dirty="0">
                          <a:solidFill>
                            <a:srgbClr val="000000"/>
                          </a:solidFill>
                          <a:effectLst/>
                          <a:latin typeface="RobotoMono-Regular"/>
                        </a:rPr>
                      </a:br>
                      <a:r>
                        <a:rPr lang="en-US" sz="2400" b="0" i="0" dirty="0">
                          <a:solidFill>
                            <a:srgbClr val="000000"/>
                          </a:solidFill>
                          <a:effectLst/>
                          <a:latin typeface="RobotoMono-Regular"/>
                        </a:rPr>
                        <a:t>   </a:t>
                      </a:r>
                      <a:r>
                        <a:rPr lang="en-US" sz="2400" b="1" i="0" dirty="0">
                          <a:solidFill>
                            <a:srgbClr val="FF7700"/>
                          </a:solidFill>
                          <a:effectLst/>
                          <a:latin typeface="RobotoMono-Bold"/>
                        </a:rPr>
                        <a:t>print</a:t>
                      </a:r>
                      <a:r>
                        <a:rPr lang="en-US" sz="2400" b="0" i="0" dirty="0">
                          <a:solidFill>
                            <a:srgbClr val="000000"/>
                          </a:solidFill>
                          <a:effectLst/>
                          <a:latin typeface="RobotoMono-Regular"/>
                        </a:rPr>
                        <a:t>(b)</a:t>
                      </a:r>
                      <a:endParaRPr lang="en-US" sz="54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400" b="0" i="1" dirty="0">
                          <a:solidFill>
                            <a:srgbClr val="808080"/>
                          </a:solidFill>
                          <a:effectLst/>
                          <a:latin typeface="RobotoMono-Italic"/>
                        </a:rPr>
                        <a:t># If block starts here</a:t>
                      </a:r>
                      <a:br>
                        <a:rPr lang="en-US" sz="2400" b="0" i="1" dirty="0">
                          <a:solidFill>
                            <a:srgbClr val="808080"/>
                          </a:solidFill>
                          <a:effectLst/>
                          <a:latin typeface="RobotoMono-Italic"/>
                        </a:rPr>
                      </a:br>
                      <a:r>
                        <a:rPr lang="en-US" sz="2400" b="0" i="1" dirty="0">
                          <a:solidFill>
                            <a:srgbClr val="808080"/>
                          </a:solidFill>
                          <a:effectLst/>
                          <a:latin typeface="RobotoMono-Italic"/>
                        </a:rPr>
                        <a:t># This is part of the if block</a:t>
                      </a:r>
                      <a:br>
                        <a:rPr lang="en-US" sz="2400" b="0" i="1" dirty="0">
                          <a:solidFill>
                            <a:srgbClr val="808080"/>
                          </a:solidFill>
                          <a:effectLst/>
                          <a:latin typeface="RobotoMono-Italic"/>
                        </a:rPr>
                      </a:br>
                      <a:r>
                        <a:rPr lang="en-US" sz="2400" b="0" i="1" dirty="0">
                          <a:solidFill>
                            <a:srgbClr val="808080"/>
                          </a:solidFill>
                          <a:effectLst/>
                          <a:latin typeface="RobotoMono-Italic"/>
                        </a:rPr>
                        <a:t># else must be at the same level as if</a:t>
                      </a:r>
                      <a:endParaRPr lang="en-US" sz="54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9255368"/>
                  </a:ext>
                </a:extLst>
              </a:tr>
            </a:tbl>
          </a:graphicData>
        </a:graphic>
      </p:graphicFrame>
      <p:sp>
        <p:nvSpPr>
          <p:cNvPr id="38" name="Rectangle 1">
            <a:extLst>
              <a:ext uri="{FF2B5EF4-FFF2-40B4-BE49-F238E27FC236}">
                <a16:creationId xmlns:a16="http://schemas.microsoft.com/office/drawing/2014/main" id="{6F3358E6-36EB-4A3B-B76D-1A278DF611FB}"/>
              </a:ext>
            </a:extLst>
          </p:cNvPr>
          <p:cNvSpPr>
            <a:spLocks noChangeArrowheads="1"/>
          </p:cNvSpPr>
          <p:nvPr/>
        </p:nvSpPr>
        <p:spPr bwMode="auto">
          <a:xfrm>
            <a:off x="475384" y="1612395"/>
            <a:ext cx="88174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8">
            <a:extLst>
              <a:ext uri="{FF2B5EF4-FFF2-40B4-BE49-F238E27FC236}">
                <a16:creationId xmlns:a16="http://schemas.microsoft.com/office/drawing/2014/main" id="{8296FA1E-BEB9-4A53-8B4D-A6D8FF37294F}"/>
              </a:ext>
            </a:extLst>
          </p:cNvPr>
          <p:cNvSpPr/>
          <p:nvPr/>
        </p:nvSpPr>
        <p:spPr>
          <a:xfrm>
            <a:off x="360218" y="3410715"/>
            <a:ext cx="11167294" cy="523220"/>
          </a:xfrm>
          <a:prstGeom prst="rect">
            <a:avLst/>
          </a:prstGeom>
        </p:spPr>
        <p:txBody>
          <a:bodyPr wrap="square">
            <a:spAutoFit/>
          </a:bodyPr>
          <a:lstStyle/>
          <a:p>
            <a:pPr algn="r" rtl="1"/>
            <a:r>
              <a:rPr lang="ar-SA" sz="2800" b="1" dirty="0">
                <a:solidFill>
                  <a:srgbClr val="C00000"/>
                </a:solidFill>
                <a:latin typeface="RobotoMono-Regular"/>
              </a:rPr>
              <a:t>أو :</a:t>
            </a:r>
            <a:endParaRPr lang="en-US" sz="2800" b="1" dirty="0">
              <a:solidFill>
                <a:srgbClr val="C00000"/>
              </a:solidFill>
            </a:endParaRPr>
          </a:p>
        </p:txBody>
      </p:sp>
      <p:graphicFrame>
        <p:nvGraphicFramePr>
          <p:cNvPr id="44" name="Table 43">
            <a:extLst>
              <a:ext uri="{FF2B5EF4-FFF2-40B4-BE49-F238E27FC236}">
                <a16:creationId xmlns:a16="http://schemas.microsoft.com/office/drawing/2014/main" id="{37C21198-D75F-4B99-9FAA-F05AE9CD5082}"/>
              </a:ext>
            </a:extLst>
          </p:cNvPr>
          <p:cNvGraphicFramePr>
            <a:graphicFrameLocks noGrp="1"/>
          </p:cNvGraphicFramePr>
          <p:nvPr>
            <p:extLst>
              <p:ext uri="{D42A27DB-BD31-4B8C-83A1-F6EECF244321}">
                <p14:modId xmlns:p14="http://schemas.microsoft.com/office/powerpoint/2010/main" val="2770135310"/>
              </p:ext>
            </p:extLst>
          </p:nvPr>
        </p:nvGraphicFramePr>
        <p:xfrm>
          <a:off x="475384" y="3387247"/>
          <a:ext cx="10637318" cy="1188720"/>
        </p:xfrm>
        <a:graphic>
          <a:graphicData uri="http://schemas.openxmlformats.org/drawingml/2006/table">
            <a:tbl>
              <a:tblPr/>
              <a:tblGrid>
                <a:gridCol w="2730945">
                  <a:extLst>
                    <a:ext uri="{9D8B030D-6E8A-4147-A177-3AD203B41FA5}">
                      <a16:colId xmlns:a16="http://schemas.microsoft.com/office/drawing/2014/main" val="4215213642"/>
                    </a:ext>
                  </a:extLst>
                </a:gridCol>
                <a:gridCol w="7906373">
                  <a:extLst>
                    <a:ext uri="{9D8B030D-6E8A-4147-A177-3AD203B41FA5}">
                      <a16:colId xmlns:a16="http://schemas.microsoft.com/office/drawing/2014/main" val="1811881623"/>
                    </a:ext>
                  </a:extLst>
                </a:gridCol>
              </a:tblGrid>
              <a:tr h="0">
                <a:tc>
                  <a:txBody>
                    <a:bodyPr/>
                    <a:lstStyle/>
                    <a:p>
                      <a:r>
                        <a:rPr lang="en-US" sz="2400" b="1" i="0" dirty="0">
                          <a:solidFill>
                            <a:srgbClr val="FF7700"/>
                          </a:solidFill>
                          <a:effectLst/>
                          <a:latin typeface="RobotoMono-Bold"/>
                        </a:rPr>
                        <a:t>def </a:t>
                      </a:r>
                      <a:r>
                        <a:rPr lang="en-US" sz="2400" b="0" i="0" dirty="0" err="1">
                          <a:solidFill>
                            <a:srgbClr val="000000"/>
                          </a:solidFill>
                          <a:effectLst/>
                          <a:latin typeface="RobotoMono-Regular"/>
                        </a:rPr>
                        <a:t>my_function</a:t>
                      </a:r>
                      <a:r>
                        <a:rPr lang="en-US" sz="2400" b="0" i="0" dirty="0">
                          <a:solidFill>
                            <a:srgbClr val="000000"/>
                          </a:solidFill>
                          <a:effectLst/>
                          <a:latin typeface="RobotoMono-Regular"/>
                        </a:rPr>
                        <a:t>(): </a:t>
                      </a:r>
                      <a:br>
                        <a:rPr lang="en-US" sz="2400" b="0" i="0" dirty="0">
                          <a:solidFill>
                            <a:srgbClr val="000000"/>
                          </a:solidFill>
                          <a:effectLst/>
                          <a:latin typeface="RobotoMono-Regular"/>
                        </a:rPr>
                      </a:br>
                      <a:r>
                        <a:rPr lang="en-US" sz="2400" b="0" i="0" dirty="0">
                          <a:solidFill>
                            <a:srgbClr val="000000"/>
                          </a:solidFill>
                          <a:effectLst/>
                          <a:latin typeface="RobotoMono-Regular"/>
                        </a:rPr>
                        <a:t>   a </a:t>
                      </a:r>
                      <a:r>
                        <a:rPr lang="en-US" sz="2400" b="0" i="0" dirty="0">
                          <a:solidFill>
                            <a:srgbClr val="666666"/>
                          </a:solidFill>
                          <a:effectLst/>
                          <a:latin typeface="RobotoMono-Regular"/>
                        </a:rPr>
                        <a:t>= </a:t>
                      </a:r>
                      <a:r>
                        <a:rPr lang="en-US" sz="2400" b="0" i="0" dirty="0">
                          <a:solidFill>
                            <a:srgbClr val="FF4500"/>
                          </a:solidFill>
                          <a:effectLst/>
                          <a:latin typeface="RobotoMono-Regular"/>
                        </a:rPr>
                        <a:t>2 </a:t>
                      </a:r>
                      <a:br>
                        <a:rPr lang="en-US" sz="2400" b="0" i="0" dirty="0">
                          <a:solidFill>
                            <a:srgbClr val="FF4500"/>
                          </a:solidFill>
                          <a:effectLst/>
                          <a:latin typeface="RobotoMono-Regular"/>
                        </a:rPr>
                      </a:br>
                      <a:r>
                        <a:rPr lang="en-US" sz="2400" b="0" i="0" dirty="0">
                          <a:solidFill>
                            <a:srgbClr val="FF4500"/>
                          </a:solidFill>
                          <a:effectLst/>
                          <a:latin typeface="RobotoMono-Regular"/>
                        </a:rPr>
                        <a:t>   </a:t>
                      </a:r>
                      <a:r>
                        <a:rPr lang="en-US" sz="2400" b="1" i="0" dirty="0">
                          <a:solidFill>
                            <a:srgbClr val="FF7700"/>
                          </a:solidFill>
                          <a:effectLst/>
                          <a:latin typeface="RobotoMono-Bold"/>
                        </a:rPr>
                        <a:t>return </a:t>
                      </a:r>
                      <a:r>
                        <a:rPr lang="en-US" sz="2400" b="0" i="0" dirty="0">
                          <a:solidFill>
                            <a:srgbClr val="000000"/>
                          </a:solidFill>
                          <a:effectLst/>
                          <a:latin typeface="RobotoMono-Regular"/>
                        </a:rPr>
                        <a:t>a </a:t>
                      </a:r>
                      <a:endParaRPr lang="en-US" sz="54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solidFill>
                            <a:srgbClr val="808080"/>
                          </a:solidFill>
                          <a:effectLst/>
                          <a:latin typeface="RobotoMono-Italic"/>
                        </a:rPr>
                        <a:t># This is a function definition. Note the colon (:)</a:t>
                      </a:r>
                      <a:br>
                        <a:rPr lang="en-US" sz="2400" b="0" i="1" dirty="0">
                          <a:solidFill>
                            <a:srgbClr val="808080"/>
                          </a:solidFill>
                          <a:effectLst/>
                          <a:latin typeface="RobotoMono-Italic"/>
                        </a:rPr>
                      </a:br>
                      <a:r>
                        <a:rPr lang="en-US" sz="2400" b="0" i="1" dirty="0">
                          <a:solidFill>
                            <a:srgbClr val="808080"/>
                          </a:solidFill>
                          <a:effectLst/>
                          <a:latin typeface="RobotoMono-Italic"/>
                        </a:rPr>
                        <a:t># This line belongs to the function because it's indented</a:t>
                      </a:r>
                      <a:br>
                        <a:rPr lang="en-US" sz="2400" b="0" i="1" dirty="0">
                          <a:solidFill>
                            <a:srgbClr val="808080"/>
                          </a:solidFill>
                          <a:effectLst/>
                          <a:latin typeface="RobotoMono-Italic"/>
                        </a:rPr>
                      </a:br>
                      <a:r>
                        <a:rPr lang="en-US" sz="2400" b="0" i="1" dirty="0">
                          <a:solidFill>
                            <a:srgbClr val="808080"/>
                          </a:solidFill>
                          <a:effectLst/>
                          <a:latin typeface="RobotoMono-Italic"/>
                        </a:rPr>
                        <a:t># This line also belongs to the same function</a:t>
                      </a:r>
                      <a:endParaRPr lang="en-US" sz="5400" dirty="0">
                        <a:effectLst/>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9139728"/>
                  </a:ext>
                </a:extLst>
              </a:tr>
            </a:tbl>
          </a:graphicData>
        </a:graphic>
      </p:graphicFrame>
      <p:sp>
        <p:nvSpPr>
          <p:cNvPr id="45" name="Rectangle 3">
            <a:extLst>
              <a:ext uri="{FF2B5EF4-FFF2-40B4-BE49-F238E27FC236}">
                <a16:creationId xmlns:a16="http://schemas.microsoft.com/office/drawing/2014/main" id="{2C91371B-C9D9-4223-98D3-F96C8C5EE904}"/>
              </a:ext>
            </a:extLst>
          </p:cNvPr>
          <p:cNvSpPr>
            <a:spLocks noChangeArrowheads="1"/>
          </p:cNvSpPr>
          <p:nvPr/>
        </p:nvSpPr>
        <p:spPr bwMode="auto">
          <a:xfrm>
            <a:off x="475384" y="4599435"/>
            <a:ext cx="86258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7700"/>
                </a:solidFill>
                <a:effectLst/>
                <a:latin typeface="RobotoMono-Bold"/>
              </a:rPr>
              <a:t>print</a:t>
            </a:r>
            <a:r>
              <a:rPr kumimoji="0" lang="en-US" altLang="en-US" sz="2400" b="0" i="0" u="none" strike="noStrike" cap="none" normalizeH="0" baseline="0" dirty="0">
                <a:ln>
                  <a:noFill/>
                </a:ln>
                <a:solidFill>
                  <a:srgbClr val="000000"/>
                </a:solidFill>
                <a:effectLst/>
                <a:latin typeface="RobotoMono-Regular"/>
              </a:rPr>
              <a:t>(</a:t>
            </a:r>
            <a:r>
              <a:rPr kumimoji="0" lang="en-US" altLang="en-US" sz="2400" b="0" i="0" u="none" strike="noStrike" cap="none" normalizeH="0" baseline="0" dirty="0" err="1">
                <a:ln>
                  <a:noFill/>
                </a:ln>
                <a:solidFill>
                  <a:srgbClr val="000000"/>
                </a:solidFill>
                <a:effectLst/>
                <a:latin typeface="RobotoMono-Regular"/>
              </a:rPr>
              <a:t>my_function</a:t>
            </a:r>
            <a:r>
              <a:rPr kumimoji="0" lang="en-US" altLang="en-US" sz="2400" b="0" i="0" u="none" strike="noStrike" cap="none" normalizeH="0" baseline="0" dirty="0">
                <a:ln>
                  <a:noFill/>
                </a:ln>
                <a:solidFill>
                  <a:srgbClr val="000000"/>
                </a:solidFill>
                <a:effectLst/>
                <a:latin typeface="RobotoMono-Regular"/>
              </a:rPr>
              <a:t>()) </a:t>
            </a:r>
            <a:r>
              <a:rPr kumimoji="0" lang="en-US" altLang="en-US" sz="2400" b="0" i="1" u="none" strike="noStrike" cap="none" normalizeH="0" baseline="0" dirty="0">
                <a:ln>
                  <a:noFill/>
                </a:ln>
                <a:solidFill>
                  <a:srgbClr val="808080"/>
                </a:solidFill>
                <a:effectLst/>
                <a:latin typeface="RobotoMono-Italic"/>
              </a:rPr>
              <a:t># This line is OUTSIDE the function block</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541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BA6366-E2D1-42B2-B6CC-59FFD296D2AF}"/>
              </a:ext>
            </a:extLst>
          </p:cNvPr>
          <p:cNvSpPr txBox="1"/>
          <p:nvPr/>
        </p:nvSpPr>
        <p:spPr>
          <a:xfrm>
            <a:off x="6458857" y="271109"/>
            <a:ext cx="4236996"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أسلوب التقويم:</a:t>
            </a:r>
          </a:p>
        </p:txBody>
      </p:sp>
      <p:sp>
        <p:nvSpPr>
          <p:cNvPr id="5" name="Diamond 4">
            <a:extLst>
              <a:ext uri="{FF2B5EF4-FFF2-40B4-BE49-F238E27FC236}">
                <a16:creationId xmlns:a16="http://schemas.microsoft.com/office/drawing/2014/main" id="{B7F5DB1D-6709-458A-8E7F-E78066B3A119}"/>
              </a:ext>
            </a:extLst>
          </p:cNvPr>
          <p:cNvSpPr/>
          <p:nvPr/>
        </p:nvSpPr>
        <p:spPr>
          <a:xfrm>
            <a:off x="11056622" y="45112"/>
            <a:ext cx="1596685" cy="1498434"/>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14" name="Diamond 13">
            <a:extLst>
              <a:ext uri="{FF2B5EF4-FFF2-40B4-BE49-F238E27FC236}">
                <a16:creationId xmlns:a16="http://schemas.microsoft.com/office/drawing/2014/main" id="{88E8847F-4DEE-4D69-BD9C-CD6C998D932A}"/>
              </a:ext>
            </a:extLst>
          </p:cNvPr>
          <p:cNvSpPr/>
          <p:nvPr/>
        </p:nvSpPr>
        <p:spPr>
          <a:xfrm>
            <a:off x="11167990" y="1078924"/>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Diamond 21">
            <a:extLst>
              <a:ext uri="{FF2B5EF4-FFF2-40B4-BE49-F238E27FC236}">
                <a16:creationId xmlns:a16="http://schemas.microsoft.com/office/drawing/2014/main" id="{A172AB4C-1084-4E39-A2D8-CFF2DB3ADFF9}"/>
              </a:ext>
            </a:extLst>
          </p:cNvPr>
          <p:cNvSpPr/>
          <p:nvPr/>
        </p:nvSpPr>
        <p:spPr>
          <a:xfrm>
            <a:off x="11167990" y="537719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Diamond 20">
            <a:extLst>
              <a:ext uri="{FF2B5EF4-FFF2-40B4-BE49-F238E27FC236}">
                <a16:creationId xmlns:a16="http://schemas.microsoft.com/office/drawing/2014/main" id="{2BB1DBA3-0BE8-459B-8D11-178F0E33925D}"/>
              </a:ext>
            </a:extLst>
          </p:cNvPr>
          <p:cNvSpPr/>
          <p:nvPr/>
        </p:nvSpPr>
        <p:spPr>
          <a:xfrm>
            <a:off x="11056622" y="4315251"/>
            <a:ext cx="1596685" cy="1498434"/>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20" name="Diamond 19">
            <a:extLst>
              <a:ext uri="{FF2B5EF4-FFF2-40B4-BE49-F238E27FC236}">
                <a16:creationId xmlns:a16="http://schemas.microsoft.com/office/drawing/2014/main" id="{889042EE-0C1A-40D4-9069-F06A56E791A9}"/>
              </a:ext>
            </a:extLst>
          </p:cNvPr>
          <p:cNvSpPr/>
          <p:nvPr/>
        </p:nvSpPr>
        <p:spPr>
          <a:xfrm>
            <a:off x="11167990" y="3287463"/>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Diamond 18">
            <a:extLst>
              <a:ext uri="{FF2B5EF4-FFF2-40B4-BE49-F238E27FC236}">
                <a16:creationId xmlns:a16="http://schemas.microsoft.com/office/drawing/2014/main" id="{5AECB096-2E98-4318-A09B-8418AEEA8CBD}"/>
              </a:ext>
            </a:extLst>
          </p:cNvPr>
          <p:cNvSpPr/>
          <p:nvPr/>
        </p:nvSpPr>
        <p:spPr>
          <a:xfrm>
            <a:off x="11056622" y="2195712"/>
            <a:ext cx="1596685" cy="1498434"/>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64333406-BDB0-46F4-8829-D300610F5578}"/>
              </a:ext>
            </a:extLst>
          </p:cNvPr>
          <p:cNvSpPr txBox="1"/>
          <p:nvPr/>
        </p:nvSpPr>
        <p:spPr>
          <a:xfrm>
            <a:off x="320842" y="944948"/>
            <a:ext cx="10555396" cy="523220"/>
          </a:xfrm>
          <a:prstGeom prst="rect">
            <a:avLst/>
          </a:prstGeom>
          <a:noFill/>
        </p:spPr>
        <p:txBody>
          <a:bodyPr wrap="square" rtlCol="1">
            <a:spAutoFit/>
          </a:bodyPr>
          <a:lstStyle/>
          <a:p>
            <a:pPr marL="342900" indent="-342900" algn="just" rtl="1">
              <a:buFont typeface="Arial" panose="020B0604020202020204" pitchFamily="34" charset="0"/>
              <a:buChar char="•"/>
            </a:pPr>
            <a:r>
              <a:rPr lang="ar-SA" sz="2800" dirty="0"/>
              <a:t>تقويم فصلي (تمارين ، سمنارات، واجبات)     10%.</a:t>
            </a:r>
          </a:p>
        </p:txBody>
      </p:sp>
      <p:sp>
        <p:nvSpPr>
          <p:cNvPr id="17" name="TextBox 16">
            <a:extLst>
              <a:ext uri="{FF2B5EF4-FFF2-40B4-BE49-F238E27FC236}">
                <a16:creationId xmlns:a16="http://schemas.microsoft.com/office/drawing/2014/main" id="{56CCEB9F-AF21-4ED3-9878-EAB4FF4254F2}"/>
              </a:ext>
            </a:extLst>
          </p:cNvPr>
          <p:cNvSpPr txBox="1"/>
          <p:nvPr/>
        </p:nvSpPr>
        <p:spPr>
          <a:xfrm>
            <a:off x="320842" y="1528652"/>
            <a:ext cx="10555396" cy="523220"/>
          </a:xfrm>
          <a:prstGeom prst="rect">
            <a:avLst/>
          </a:prstGeom>
          <a:noFill/>
        </p:spPr>
        <p:txBody>
          <a:bodyPr wrap="square" rtlCol="1">
            <a:spAutoFit/>
          </a:bodyPr>
          <a:lstStyle/>
          <a:p>
            <a:pPr marL="342900" indent="-342900" algn="just" rtl="1">
              <a:buFont typeface="Arial" panose="020B0604020202020204" pitchFamily="34" charset="0"/>
              <a:buChar char="•"/>
            </a:pPr>
            <a:r>
              <a:rPr lang="ar-SA" sz="2800" dirty="0"/>
              <a:t>الامتحان العملي    30%.</a:t>
            </a:r>
          </a:p>
        </p:txBody>
      </p:sp>
      <p:sp>
        <p:nvSpPr>
          <p:cNvPr id="18" name="TextBox 17">
            <a:extLst>
              <a:ext uri="{FF2B5EF4-FFF2-40B4-BE49-F238E27FC236}">
                <a16:creationId xmlns:a16="http://schemas.microsoft.com/office/drawing/2014/main" id="{19FEEBDE-2606-467B-9553-6B78E4C8EFDE}"/>
              </a:ext>
            </a:extLst>
          </p:cNvPr>
          <p:cNvSpPr txBox="1"/>
          <p:nvPr/>
        </p:nvSpPr>
        <p:spPr>
          <a:xfrm>
            <a:off x="320842" y="2195712"/>
            <a:ext cx="10555396" cy="523220"/>
          </a:xfrm>
          <a:prstGeom prst="rect">
            <a:avLst/>
          </a:prstGeom>
          <a:noFill/>
        </p:spPr>
        <p:txBody>
          <a:bodyPr wrap="square" rtlCol="1">
            <a:spAutoFit/>
          </a:bodyPr>
          <a:lstStyle/>
          <a:p>
            <a:pPr marL="342900" indent="-342900" algn="just" rtl="1">
              <a:buFont typeface="Arial" panose="020B0604020202020204" pitchFamily="34" charset="0"/>
              <a:buChar char="•"/>
            </a:pPr>
            <a:r>
              <a:rPr lang="ar-SA" sz="2800" dirty="0"/>
              <a:t>الامتحان النهائي    60%.</a:t>
            </a:r>
          </a:p>
        </p:txBody>
      </p:sp>
    </p:spTree>
    <p:extLst>
      <p:ext uri="{BB962C8B-B14F-4D97-AF65-F5344CB8AC3E}">
        <p14:creationId xmlns:p14="http://schemas.microsoft.com/office/powerpoint/2010/main" val="398344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in)">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5480AA7-7D2D-4C3F-8E3F-D2DE8E61BBA1}"/>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grpSp>
      <p:sp>
        <p:nvSpPr>
          <p:cNvPr id="47" name="TextBox 46">
            <a:extLst>
              <a:ext uri="{FF2B5EF4-FFF2-40B4-BE49-F238E27FC236}">
                <a16:creationId xmlns:a16="http://schemas.microsoft.com/office/drawing/2014/main" id="{1358FDE8-7EB4-4299-9A4F-584B396968BA}"/>
              </a:ext>
            </a:extLst>
          </p:cNvPr>
          <p:cNvSpPr txBox="1"/>
          <p:nvPr/>
        </p:nvSpPr>
        <p:spPr>
          <a:xfrm>
            <a:off x="2623280" y="381381"/>
            <a:ext cx="8577244" cy="584775"/>
          </a:xfrm>
          <a:prstGeom prst="rect">
            <a:avLst/>
          </a:prstGeom>
          <a:noFill/>
        </p:spPr>
        <p:txBody>
          <a:bodyPr wrap="square" rtlCol="1">
            <a:spAutoFit/>
          </a:bodyPr>
          <a:lstStyle/>
          <a:p>
            <a:pPr algn="r" rtl="1"/>
            <a:r>
              <a:rPr lang="ar-SA" sz="3200" b="1" dirty="0">
                <a:solidFill>
                  <a:srgbClr val="002060"/>
                </a:solidFill>
                <a:effectLst>
                  <a:outerShdw blurRad="38100" dist="38100" dir="2700000" algn="tl">
                    <a:srgbClr val="000000">
                      <a:alpha val="43137"/>
                    </a:srgbClr>
                  </a:outerShdw>
                </a:effectLst>
              </a:rPr>
              <a:t>المحاضرة الأولى "</a:t>
            </a:r>
            <a:r>
              <a:rPr lang="ar-SA" sz="3200" dirty="0"/>
              <a:t> </a:t>
            </a:r>
            <a:r>
              <a:rPr lang="ar-SA" sz="3200" b="1" dirty="0">
                <a:solidFill>
                  <a:srgbClr val="002060"/>
                </a:solidFill>
                <a:effectLst>
                  <a:outerShdw blurRad="38100" dist="38100" dir="2700000" algn="tl">
                    <a:srgbClr val="000000">
                      <a:alpha val="43137"/>
                    </a:srgbClr>
                  </a:outerShdw>
                </a:effectLst>
              </a:rPr>
              <a:t>مقدمة عن لغة بايثون":</a:t>
            </a:r>
          </a:p>
        </p:txBody>
      </p:sp>
      <p:sp>
        <p:nvSpPr>
          <p:cNvPr id="48" name="TextBox 47">
            <a:extLst>
              <a:ext uri="{FF2B5EF4-FFF2-40B4-BE49-F238E27FC236}">
                <a16:creationId xmlns:a16="http://schemas.microsoft.com/office/drawing/2014/main" id="{AE5173F8-7D77-4C70-8BB6-CFC4214133E2}"/>
              </a:ext>
            </a:extLst>
          </p:cNvPr>
          <p:cNvSpPr txBox="1"/>
          <p:nvPr/>
        </p:nvSpPr>
        <p:spPr>
          <a:xfrm>
            <a:off x="4572000" y="1037983"/>
            <a:ext cx="6733453" cy="584775"/>
          </a:xfrm>
          <a:prstGeom prst="rect">
            <a:avLst/>
          </a:prstGeom>
          <a:noFill/>
        </p:spPr>
        <p:txBody>
          <a:bodyPr wrap="square" rtlCol="1">
            <a:spAutoFit/>
          </a:bodyPr>
          <a:lstStyle/>
          <a:p>
            <a:pPr algn="r" rtl="1"/>
            <a:r>
              <a:rPr lang="ar-SA" sz="3200" b="1" dirty="0">
                <a:solidFill>
                  <a:schemeClr val="accent6">
                    <a:lumMod val="50000"/>
                  </a:schemeClr>
                </a:solidFill>
                <a:effectLst>
                  <a:outerShdw blurRad="38100" dist="38100" dir="2700000" algn="tl">
                    <a:srgbClr val="000000">
                      <a:alpha val="43137"/>
                    </a:srgbClr>
                  </a:outerShdw>
                </a:effectLst>
              </a:rPr>
              <a:t>اهداف المحاضرة:</a:t>
            </a:r>
          </a:p>
        </p:txBody>
      </p:sp>
      <p:sp>
        <p:nvSpPr>
          <p:cNvPr id="49" name="Rectangle 48">
            <a:extLst>
              <a:ext uri="{FF2B5EF4-FFF2-40B4-BE49-F238E27FC236}">
                <a16:creationId xmlns:a16="http://schemas.microsoft.com/office/drawing/2014/main" id="{29F87618-E4A4-4E30-9297-0BE3F0588D25}"/>
              </a:ext>
            </a:extLst>
          </p:cNvPr>
          <p:cNvSpPr/>
          <p:nvPr/>
        </p:nvSpPr>
        <p:spPr>
          <a:xfrm>
            <a:off x="2205569" y="1116058"/>
            <a:ext cx="6096000" cy="830997"/>
          </a:xfrm>
          <a:prstGeom prst="rect">
            <a:avLst/>
          </a:prstGeom>
        </p:spPr>
        <p:txBody>
          <a:bodyPr>
            <a:spAutoFit/>
          </a:bodyPr>
          <a:lstStyle/>
          <a:p>
            <a:pPr algn="r" rtl="1">
              <a:buFont typeface="Arial" pitchFamily="34" charset="0"/>
              <a:buChar char="•"/>
            </a:pPr>
            <a:r>
              <a:rPr lang="ar-SA" sz="2400" dirty="0"/>
              <a:t>تعريف بلغة بايثون.</a:t>
            </a:r>
          </a:p>
          <a:p>
            <a:pPr algn="r" rtl="1">
              <a:buFont typeface="Arial" pitchFamily="34" charset="0"/>
              <a:buChar char="•"/>
            </a:pPr>
            <a:r>
              <a:rPr lang="ar-SA" sz="2400" dirty="0"/>
              <a:t>نشأة اللغة.</a:t>
            </a:r>
          </a:p>
        </p:txBody>
      </p:sp>
    </p:spTree>
    <p:extLst>
      <p:ext uri="{BB962C8B-B14F-4D97-AF65-F5344CB8AC3E}">
        <p14:creationId xmlns:p14="http://schemas.microsoft.com/office/powerpoint/2010/main" val="294981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ircle(in)">
                                      <p:cBhvr>
                                        <p:cTn id="7" dur="20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circle(in)">
                                      <p:cBhvr>
                                        <p:cTn id="12" dur="20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9">
                                            <p:txEl>
                                              <p:pRg st="0" end="0"/>
                                            </p:txEl>
                                          </p:spTgt>
                                        </p:tgtEl>
                                        <p:attrNameLst>
                                          <p:attrName>style.visibility</p:attrName>
                                        </p:attrNameLst>
                                      </p:cBhvr>
                                      <p:to>
                                        <p:strVal val="visible"/>
                                      </p:to>
                                    </p:set>
                                    <p:animEffect transition="in" filter="fade">
                                      <p:cBhvr>
                                        <p:cTn id="17" dur="1000"/>
                                        <p:tgtEl>
                                          <p:spTgt spid="49">
                                            <p:txEl>
                                              <p:pRg st="0" end="0"/>
                                            </p:txEl>
                                          </p:spTgt>
                                        </p:tgtEl>
                                      </p:cBhvr>
                                    </p:animEffect>
                                    <p:anim calcmode="lin" valueType="num">
                                      <p:cBhvr>
                                        <p:cTn id="18"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9">
                                            <p:txEl>
                                              <p:pRg st="1" end="1"/>
                                            </p:txEl>
                                          </p:spTgt>
                                        </p:tgtEl>
                                        <p:attrNameLst>
                                          <p:attrName>style.visibility</p:attrName>
                                        </p:attrNameLst>
                                      </p:cBhvr>
                                      <p:to>
                                        <p:strVal val="visible"/>
                                      </p:to>
                                    </p:set>
                                    <p:animEffect transition="in" filter="fade">
                                      <p:cBhvr>
                                        <p:cTn id="24" dur="1000"/>
                                        <p:tgtEl>
                                          <p:spTgt spid="49">
                                            <p:txEl>
                                              <p:pRg st="1" end="1"/>
                                            </p:txEl>
                                          </p:spTgt>
                                        </p:tgtEl>
                                      </p:cBhvr>
                                    </p:animEffect>
                                    <p:anim calcmode="lin" valueType="num">
                                      <p:cBhvr>
                                        <p:cTn id="25" dur="1000" fill="hold"/>
                                        <p:tgtEl>
                                          <p:spTgt spid="4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8" name="TextBox 37">
            <a:extLst>
              <a:ext uri="{FF2B5EF4-FFF2-40B4-BE49-F238E27FC236}">
                <a16:creationId xmlns:a16="http://schemas.microsoft.com/office/drawing/2014/main" id="{BFDAE165-873C-4B35-8242-C1A3DB9EF89B}"/>
              </a:ext>
            </a:extLst>
          </p:cNvPr>
          <p:cNvSpPr txBox="1"/>
          <p:nvPr/>
        </p:nvSpPr>
        <p:spPr>
          <a:xfrm>
            <a:off x="9752816" y="356969"/>
            <a:ext cx="1994793"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لغة بايثون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pic>
        <p:nvPicPr>
          <p:cNvPr id="12" name="Picture 11">
            <a:extLst>
              <a:ext uri="{FF2B5EF4-FFF2-40B4-BE49-F238E27FC236}">
                <a16:creationId xmlns:a16="http://schemas.microsoft.com/office/drawing/2014/main" id="{72ED20DB-C05E-4387-9F69-AEDB4AE46DD7}"/>
              </a:ext>
            </a:extLst>
          </p:cNvPr>
          <p:cNvPicPr>
            <a:picLocks noChangeAspect="1"/>
          </p:cNvPicPr>
          <p:nvPr/>
        </p:nvPicPr>
        <p:blipFill>
          <a:blip r:embed="rId4"/>
          <a:stretch>
            <a:fillRect/>
          </a:stretch>
        </p:blipFill>
        <p:spPr>
          <a:xfrm>
            <a:off x="7329182" y="335875"/>
            <a:ext cx="2178371" cy="646330"/>
          </a:xfrm>
          <a:prstGeom prst="rect">
            <a:avLst/>
          </a:prstGeom>
        </p:spPr>
      </p:pic>
      <p:sp>
        <p:nvSpPr>
          <p:cNvPr id="44" name="TextBox 43">
            <a:extLst>
              <a:ext uri="{FF2B5EF4-FFF2-40B4-BE49-F238E27FC236}">
                <a16:creationId xmlns:a16="http://schemas.microsoft.com/office/drawing/2014/main" id="{468806A7-129E-47A9-BE40-0A6B48AB29C1}"/>
              </a:ext>
            </a:extLst>
          </p:cNvPr>
          <p:cNvSpPr txBox="1"/>
          <p:nvPr/>
        </p:nvSpPr>
        <p:spPr>
          <a:xfrm>
            <a:off x="520031" y="1036873"/>
            <a:ext cx="11055722" cy="954107"/>
          </a:xfrm>
          <a:prstGeom prst="rect">
            <a:avLst/>
          </a:prstGeom>
          <a:noFill/>
        </p:spPr>
        <p:txBody>
          <a:bodyPr wrap="square" rtlCol="0">
            <a:spAutoFit/>
          </a:bodyPr>
          <a:lstStyle/>
          <a:p>
            <a:pPr algn="just" rtl="1"/>
            <a:r>
              <a:rPr lang="ar-SA" sz="2800" dirty="0"/>
              <a:t>	هي لغة برمجة ،من لغات المستوى العالي، تتميز ببساطة كتابتها وقراءتها، سهلة التعلم، تستخدم أسلوب البرمجة الكائنية ، مفتوحة المصدر، وقابلة للتطوير.</a:t>
            </a:r>
          </a:p>
        </p:txBody>
      </p:sp>
      <p:sp>
        <p:nvSpPr>
          <p:cNvPr id="45" name="TextBox 44">
            <a:extLst>
              <a:ext uri="{FF2B5EF4-FFF2-40B4-BE49-F238E27FC236}">
                <a16:creationId xmlns:a16="http://schemas.microsoft.com/office/drawing/2014/main" id="{D14F90E7-0BB8-4E21-90FD-F36D7CEC130D}"/>
              </a:ext>
            </a:extLst>
          </p:cNvPr>
          <p:cNvSpPr txBox="1"/>
          <p:nvPr/>
        </p:nvSpPr>
        <p:spPr>
          <a:xfrm>
            <a:off x="478055" y="2002139"/>
            <a:ext cx="11096917" cy="523220"/>
          </a:xfrm>
          <a:prstGeom prst="rect">
            <a:avLst/>
          </a:prstGeom>
          <a:noFill/>
        </p:spPr>
        <p:txBody>
          <a:bodyPr wrap="square" rtlCol="0">
            <a:spAutoFit/>
          </a:bodyPr>
          <a:lstStyle/>
          <a:p>
            <a:pPr algn="just" rtl="1"/>
            <a:r>
              <a:rPr lang="ar-SA" sz="2800" dirty="0"/>
              <a:t>    تعتبر لغة بايثون لغة تفسيرية، متعددة الأغراض وتستخدم بشكل واسع في العديد من المجالات.</a:t>
            </a:r>
          </a:p>
        </p:txBody>
      </p:sp>
      <p:sp>
        <p:nvSpPr>
          <p:cNvPr id="46" name="TextBox 45">
            <a:extLst>
              <a:ext uri="{FF2B5EF4-FFF2-40B4-BE49-F238E27FC236}">
                <a16:creationId xmlns:a16="http://schemas.microsoft.com/office/drawing/2014/main" id="{9BB0E34E-C4CB-496C-AE1F-6D3870F18B2E}"/>
              </a:ext>
            </a:extLst>
          </p:cNvPr>
          <p:cNvSpPr txBox="1"/>
          <p:nvPr/>
        </p:nvSpPr>
        <p:spPr>
          <a:xfrm>
            <a:off x="8602874" y="2570368"/>
            <a:ext cx="3103849"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نشأت لغة بايثون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7" name="TextBox 46">
            <a:extLst>
              <a:ext uri="{FF2B5EF4-FFF2-40B4-BE49-F238E27FC236}">
                <a16:creationId xmlns:a16="http://schemas.microsoft.com/office/drawing/2014/main" id="{BA41459C-99B5-499E-AE4F-C33329BA5E26}"/>
              </a:ext>
            </a:extLst>
          </p:cNvPr>
          <p:cNvSpPr txBox="1"/>
          <p:nvPr/>
        </p:nvSpPr>
        <p:spPr>
          <a:xfrm>
            <a:off x="481063" y="3298977"/>
            <a:ext cx="11093966" cy="1815882"/>
          </a:xfrm>
          <a:prstGeom prst="rect">
            <a:avLst/>
          </a:prstGeom>
          <a:noFill/>
        </p:spPr>
        <p:txBody>
          <a:bodyPr wrap="square" rtlCol="0">
            <a:spAutoFit/>
          </a:bodyPr>
          <a:lstStyle/>
          <a:p>
            <a:pPr algn="just" rtl="1"/>
            <a:r>
              <a:rPr lang="ar-SA" sz="2800" dirty="0"/>
              <a:t>نشأت بايثون في مركز(</a:t>
            </a:r>
            <a:r>
              <a:rPr lang="en-US" sz="2800" dirty="0"/>
              <a:t>CWI</a:t>
            </a:r>
            <a:r>
              <a:rPr lang="ar-SA" sz="2800" dirty="0"/>
              <a:t> مركز العلوم والحاسب الآلي) بأمستردام</a:t>
            </a:r>
            <a:r>
              <a:rPr lang="ar-SA" sz="2800" u="sng" dirty="0"/>
              <a:t> </a:t>
            </a:r>
            <a:r>
              <a:rPr lang="ar-SA" sz="2800" dirty="0"/>
              <a:t>على يد جايدو ڤان روسم في أواخر الثمانينات من القرن المنصرم، وكان أول إعلان عنها في عام</a:t>
            </a:r>
            <a:r>
              <a:rPr lang="en-US" sz="2800" dirty="0"/>
              <a:t> 1991. </a:t>
            </a:r>
            <a:r>
              <a:rPr lang="ar-SA" sz="2800" dirty="0"/>
              <a:t>تم كتابة نواة اللغة بلغة </a:t>
            </a:r>
            <a:r>
              <a:rPr lang="en-US" sz="2800" dirty="0"/>
              <a:t>C</a:t>
            </a:r>
            <a:r>
              <a:rPr lang="ar-SA" sz="2800" dirty="0"/>
              <a:t> أطلق ڤان روسم الاسم "بايثون" على لغته تعبيرًا عن إعجابه بفِرقَة مسرحية هزلية شهيرة من بريطانيا ، كانت تطلق على نفسها الاسم مونتي بايثون</a:t>
            </a:r>
            <a:r>
              <a:rPr lang="en-US" sz="2800" dirty="0"/>
              <a:t>. </a:t>
            </a:r>
          </a:p>
        </p:txBody>
      </p:sp>
      <p:sp>
        <p:nvSpPr>
          <p:cNvPr id="48" name="TextBox 47">
            <a:extLst>
              <a:ext uri="{FF2B5EF4-FFF2-40B4-BE49-F238E27FC236}">
                <a16:creationId xmlns:a16="http://schemas.microsoft.com/office/drawing/2014/main" id="{D4B7241C-82F7-402B-9A86-B1A52521D1AF}"/>
              </a:ext>
            </a:extLst>
          </p:cNvPr>
          <p:cNvSpPr txBox="1"/>
          <p:nvPr/>
        </p:nvSpPr>
        <p:spPr>
          <a:xfrm>
            <a:off x="481063" y="5169478"/>
            <a:ext cx="11093966" cy="1384995"/>
          </a:xfrm>
          <a:prstGeom prst="rect">
            <a:avLst/>
          </a:prstGeom>
          <a:noFill/>
        </p:spPr>
        <p:txBody>
          <a:bodyPr wrap="square" rtlCol="0">
            <a:spAutoFit/>
          </a:bodyPr>
          <a:lstStyle/>
          <a:p>
            <a:pPr algn="just" rtl="1"/>
            <a:r>
              <a:rPr lang="ar-SA" sz="2800" dirty="0"/>
              <a:t>تتميز بايثون بمجتمعها النشط، كما أن لها الكثير من المكتبات البرمجية ذات الأغراض الخاصة والتي برمجها أشخاص من مجتمع هذه اللغة، ويمكن لبايثون التعامل مع العديد من أنواع قواعد البيانات مثل </a:t>
            </a:r>
            <a:r>
              <a:rPr lang="en-US" sz="2800" dirty="0"/>
              <a:t>MY SQL</a:t>
            </a:r>
            <a:r>
              <a:rPr lang="ar-SA" sz="2800" dirty="0"/>
              <a:t> وغيره. </a:t>
            </a:r>
            <a:endParaRPr lang="en-US" sz="2800" dirty="0"/>
          </a:p>
        </p:txBody>
      </p:sp>
    </p:spTree>
    <p:extLst>
      <p:ext uri="{BB962C8B-B14F-4D97-AF65-F5344CB8AC3E}">
        <p14:creationId xmlns:p14="http://schemas.microsoft.com/office/powerpoint/2010/main" val="1211717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TextBox 34">
            <a:extLst>
              <a:ext uri="{FF2B5EF4-FFF2-40B4-BE49-F238E27FC236}">
                <a16:creationId xmlns:a16="http://schemas.microsoft.com/office/drawing/2014/main" id="{531F1763-33F2-4268-84F5-2C8D369A4022}"/>
              </a:ext>
            </a:extLst>
          </p:cNvPr>
          <p:cNvSpPr txBox="1"/>
          <p:nvPr/>
        </p:nvSpPr>
        <p:spPr>
          <a:xfrm>
            <a:off x="8175927" y="251002"/>
            <a:ext cx="3433947"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مميزات لغة بايثون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6" name="Rectangle 35">
            <a:extLst>
              <a:ext uri="{FF2B5EF4-FFF2-40B4-BE49-F238E27FC236}">
                <a16:creationId xmlns:a16="http://schemas.microsoft.com/office/drawing/2014/main" id="{C6FA3CCE-9347-445D-AC3A-12514D88B256}"/>
              </a:ext>
            </a:extLst>
          </p:cNvPr>
          <p:cNvSpPr/>
          <p:nvPr/>
        </p:nvSpPr>
        <p:spPr>
          <a:xfrm>
            <a:off x="423565" y="897333"/>
            <a:ext cx="11322641"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latin typeface="Calibri" panose="020F0502020204030204" pitchFamily="34" charset="0"/>
                <a:ea typeface="Times New Roman" panose="02020603050405020304" pitchFamily="18" charset="0"/>
                <a:cs typeface="Times New Roman" panose="02020603050405020304" pitchFamily="18" charset="0"/>
              </a:rPr>
              <a:t>سهلة التعلم :</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7453A6CF-E242-45C8-AFCA-05F10FF19833}"/>
              </a:ext>
            </a:extLst>
          </p:cNvPr>
          <p:cNvSpPr/>
          <p:nvPr/>
        </p:nvSpPr>
        <p:spPr>
          <a:xfrm>
            <a:off x="451701" y="1477014"/>
            <a:ext cx="11130338" cy="530594"/>
          </a:xfrm>
          <a:prstGeom prst="rect">
            <a:avLst/>
          </a:prstGeom>
        </p:spPr>
        <p:txBody>
          <a:bodyPr wrap="square">
            <a:spAutoFit/>
          </a:bodyPr>
          <a:lstStyle/>
          <a:p>
            <a:pPr algn="r" rtl="1">
              <a:lnSpc>
                <a:spcPct val="107000"/>
              </a:lnSpc>
              <a:spcAft>
                <a:spcPts val="800"/>
              </a:spcAft>
            </a:pPr>
            <a:r>
              <a:rPr lang="ar-SA" sz="2800" dirty="0">
                <a:latin typeface="Calibri" panose="020F0502020204030204" pitchFamily="34" charset="0"/>
                <a:ea typeface="Times New Roman" panose="02020603050405020304" pitchFamily="18" charset="0"/>
                <a:cs typeface="Times New Roman" panose="02020603050405020304" pitchFamily="18" charset="0"/>
              </a:rPr>
              <a:t>بايثون سهلة للغاية لتبدأ بها في تعلم البرمجة. بايثون تحتوي تراكيب سهلة بشكل غير معتاد.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D371DE16-C2D1-453A-B500-46D3CE2D6106}"/>
              </a:ext>
            </a:extLst>
          </p:cNvPr>
          <p:cNvSpPr/>
          <p:nvPr/>
        </p:nvSpPr>
        <p:spPr>
          <a:xfrm>
            <a:off x="233019" y="1994563"/>
            <a:ext cx="11513845"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حرة ومفتوحة المصدر</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310FF1B6-3CB2-4260-8588-50B6B23FACA1}"/>
              </a:ext>
            </a:extLst>
          </p:cNvPr>
          <p:cNvSpPr/>
          <p:nvPr/>
        </p:nvSpPr>
        <p:spPr>
          <a:xfrm>
            <a:off x="261154" y="2574244"/>
            <a:ext cx="11318295" cy="954107"/>
          </a:xfrm>
          <a:prstGeom prst="rect">
            <a:avLst/>
          </a:prstGeom>
        </p:spPr>
        <p:txBody>
          <a:bodyPr wrap="square">
            <a:spAutoFit/>
          </a:bodyPr>
          <a:lstStyle/>
          <a:p>
            <a:pPr algn="just" rtl="1"/>
            <a:r>
              <a:rPr lang="ar-SA" sz="2800" dirty="0"/>
              <a:t>بايثون من البرمجيات الحرة مفتوحة المصدر. يمكن بحرية توزيع نسخ من هذه البرمجيات، وقراءة كود المصدر، والقيام ببعض التغييرات عليها واستخدام أجزاء منها في برمجيات حرة جديدة.</a:t>
            </a:r>
            <a:r>
              <a:rPr lang="en-US" sz="2800" dirty="0"/>
              <a:t> </a:t>
            </a:r>
          </a:p>
        </p:txBody>
      </p:sp>
      <p:sp>
        <p:nvSpPr>
          <p:cNvPr id="44" name="Rectangle 43">
            <a:extLst>
              <a:ext uri="{FF2B5EF4-FFF2-40B4-BE49-F238E27FC236}">
                <a16:creationId xmlns:a16="http://schemas.microsoft.com/office/drawing/2014/main" id="{DF326C92-71EC-4A26-8E71-4701C532788A}"/>
              </a:ext>
            </a:extLst>
          </p:cNvPr>
          <p:cNvSpPr/>
          <p:nvPr/>
        </p:nvSpPr>
        <p:spPr>
          <a:xfrm>
            <a:off x="331965" y="3515306"/>
            <a:ext cx="11414558"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لغة برمجة عالية المستوى</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BAB8DBFD-4FF6-4A5D-B6FF-D03852A37BF4}"/>
              </a:ext>
            </a:extLst>
          </p:cNvPr>
          <p:cNvSpPr/>
          <p:nvPr/>
        </p:nvSpPr>
        <p:spPr>
          <a:xfrm>
            <a:off x="360101" y="4094987"/>
            <a:ext cx="11220694" cy="991618"/>
          </a:xfrm>
          <a:prstGeom prst="rect">
            <a:avLst/>
          </a:prstGeom>
        </p:spPr>
        <p:txBody>
          <a:bodyPr wrap="square">
            <a:spAutoFit/>
          </a:bodyPr>
          <a:lstStyle/>
          <a:p>
            <a:pPr algn="r" rtl="1">
              <a:lnSpc>
                <a:spcPct val="107000"/>
              </a:lnSpc>
              <a:spcAft>
                <a:spcPts val="800"/>
              </a:spcAft>
            </a:pPr>
            <a:r>
              <a:rPr lang="ar-SA" sz="2800" dirty="0">
                <a:latin typeface="Calibri" panose="020F0502020204030204" pitchFamily="34" charset="0"/>
                <a:ea typeface="Times New Roman" panose="02020603050405020304" pitchFamily="18" charset="0"/>
                <a:cs typeface="Times New Roman" panose="02020603050405020304" pitchFamily="18" charset="0"/>
              </a:rPr>
              <a:t>عندما تكتب البرامج في بايثون، لا تحتاج للاهتمام بالتفاصيل دقيقة المستوى مثل إدارة الذاكرة التي يستخدمها برنامجك، إلخ.</a:t>
            </a:r>
            <a:r>
              <a:rPr lang="en-US" sz="2800" dirty="0">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6A4A979F-1F4A-4059-801F-CAAD7AC7B53B}"/>
              </a:ext>
            </a:extLst>
          </p:cNvPr>
          <p:cNvSpPr/>
          <p:nvPr/>
        </p:nvSpPr>
        <p:spPr>
          <a:xfrm>
            <a:off x="331965" y="5073560"/>
            <a:ext cx="11414558"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محمولة </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AFDD5CA8-6784-4BC5-8AC9-6A8BE8098231}"/>
              </a:ext>
            </a:extLst>
          </p:cNvPr>
          <p:cNvSpPr/>
          <p:nvPr/>
        </p:nvSpPr>
        <p:spPr>
          <a:xfrm>
            <a:off x="360101" y="5653241"/>
            <a:ext cx="11220694" cy="530594"/>
          </a:xfrm>
          <a:prstGeom prst="rect">
            <a:avLst/>
          </a:prstGeom>
        </p:spPr>
        <p:txBody>
          <a:bodyPr wrap="square">
            <a:spAutoFit/>
          </a:bodyPr>
          <a:lstStyle/>
          <a:p>
            <a:pPr algn="just" rtl="1">
              <a:lnSpc>
                <a:spcPct val="107000"/>
              </a:lnSpc>
              <a:spcAft>
                <a:spcPts val="800"/>
              </a:spcAft>
            </a:pPr>
            <a:r>
              <a:rPr lang="ar-SA" sz="2800" dirty="0">
                <a:latin typeface="Calibri" panose="020F0502020204030204" pitchFamily="34" charset="0"/>
                <a:ea typeface="Times New Roman" panose="02020603050405020304" pitchFamily="18" charset="0"/>
                <a:cs typeface="Times New Roman" panose="02020603050405020304" pitchFamily="18" charset="0"/>
              </a:rPr>
              <a:t>نظرا لطبيعتها كبرمجية مفتوحة المصدر، تعمل على العديد من المنصات.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8764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20CD826D-8212-4622-ACEB-5A4158815F5E}"/>
              </a:ext>
            </a:extLst>
          </p:cNvPr>
          <p:cNvSpPr/>
          <p:nvPr/>
        </p:nvSpPr>
        <p:spPr>
          <a:xfrm>
            <a:off x="387926" y="246808"/>
            <a:ext cx="11231923"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كائنية التوجه </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174309E-1261-473C-B9F8-580AE71B10DF}"/>
              </a:ext>
            </a:extLst>
          </p:cNvPr>
          <p:cNvSpPr/>
          <p:nvPr/>
        </p:nvSpPr>
        <p:spPr>
          <a:xfrm>
            <a:off x="387925" y="845944"/>
            <a:ext cx="11231923" cy="1815882"/>
          </a:xfrm>
          <a:prstGeom prst="rect">
            <a:avLst/>
          </a:prstGeom>
        </p:spPr>
        <p:txBody>
          <a:bodyPr wrap="square">
            <a:spAutoFit/>
          </a:bodyPr>
          <a:lstStyle/>
          <a:p>
            <a:pPr algn="just" rtl="1"/>
            <a:r>
              <a:rPr lang="ar-SA" sz="2800" dirty="0"/>
              <a:t>تدعم بايثون البرمجة الإجرائية وكذلك البرمجة الكائنية</a:t>
            </a:r>
            <a:r>
              <a:rPr lang="en-US" sz="2800" dirty="0"/>
              <a:t>. </a:t>
            </a:r>
            <a:r>
              <a:rPr lang="ar-SA" sz="2800" dirty="0"/>
              <a:t>في اللغات إجرائية التوجه، يتمحور البرنامج حول الإجراءات أو الدوال. وفي اللغات كائنية التوجه، يتمحور البرنامج حول الكائنات التي تجمع بين البيانات والوظائف. وبايثون طريقة قوية جدا و تبسيطية لعمل البرمجة الكائنية خاصة عند مقارنتها بلغات مثل سي++ أو جافا.</a:t>
            </a:r>
            <a:r>
              <a:rPr lang="en-US" sz="2800" dirty="0"/>
              <a:t> </a:t>
            </a:r>
          </a:p>
        </p:txBody>
      </p:sp>
      <p:sp>
        <p:nvSpPr>
          <p:cNvPr id="37" name="Rectangle 36">
            <a:extLst>
              <a:ext uri="{FF2B5EF4-FFF2-40B4-BE49-F238E27FC236}">
                <a16:creationId xmlns:a16="http://schemas.microsoft.com/office/drawing/2014/main" id="{AFC70643-64D8-46AC-9827-9D1FB82E1350}"/>
              </a:ext>
            </a:extLst>
          </p:cNvPr>
          <p:cNvSpPr/>
          <p:nvPr/>
        </p:nvSpPr>
        <p:spPr>
          <a:xfrm>
            <a:off x="401776" y="2671353"/>
            <a:ext cx="11231923"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متعددة الاستخدامات </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F3C7A6AD-C38E-4DC8-9E3A-250469428A3D}"/>
              </a:ext>
            </a:extLst>
          </p:cNvPr>
          <p:cNvSpPr/>
          <p:nvPr/>
        </p:nvSpPr>
        <p:spPr>
          <a:xfrm>
            <a:off x="401774" y="3259794"/>
            <a:ext cx="11231923" cy="592726"/>
          </a:xfrm>
          <a:prstGeom prst="rect">
            <a:avLst/>
          </a:prstGeom>
        </p:spPr>
        <p:txBody>
          <a:bodyPr wrap="square">
            <a:spAutoFit/>
          </a:bodyPr>
          <a:lstStyle/>
          <a:p>
            <a:pPr marL="457200" indent="-457200" algn="r" rtl="1">
              <a:lnSpc>
                <a:spcPct val="107000"/>
              </a:lnSpc>
              <a:spcAft>
                <a:spcPts val="800"/>
              </a:spcAft>
              <a:buFont typeface="Wingdings" panose="05000000000000000000" pitchFamily="2" charset="2"/>
              <a:buChar char="v"/>
            </a:pPr>
            <a:r>
              <a:rPr lang="ar-SA" sz="3200" b="1" dirty="0"/>
              <a:t>متكاملة</a:t>
            </a:r>
            <a:r>
              <a:rPr lang="ar-SA" sz="3200" b="1" dirty="0">
                <a:latin typeface="Calibri" panose="020F0502020204030204" pitchFamily="34"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E4A48D2-4F4D-4BBE-BEE5-614B16FCCA4F}"/>
              </a:ext>
            </a:extLst>
          </p:cNvPr>
          <p:cNvSpPr/>
          <p:nvPr/>
        </p:nvSpPr>
        <p:spPr>
          <a:xfrm>
            <a:off x="466990" y="3748551"/>
            <a:ext cx="11231923" cy="523220"/>
          </a:xfrm>
          <a:prstGeom prst="rect">
            <a:avLst/>
          </a:prstGeom>
        </p:spPr>
        <p:txBody>
          <a:bodyPr wrap="square">
            <a:spAutoFit/>
          </a:bodyPr>
          <a:lstStyle/>
          <a:p>
            <a:pPr algn="r" rtl="1"/>
            <a:r>
              <a:rPr lang="ar-SA" sz="2800" dirty="0"/>
              <a:t>يمكن استخدامها مع أكثر من لغة برمجة في البرنامج الواحد.</a:t>
            </a:r>
            <a:endParaRPr lang="en-US" sz="2800" dirty="0"/>
          </a:p>
        </p:txBody>
      </p:sp>
      <p:sp>
        <p:nvSpPr>
          <p:cNvPr id="46" name="TextBox 45">
            <a:extLst>
              <a:ext uri="{FF2B5EF4-FFF2-40B4-BE49-F238E27FC236}">
                <a16:creationId xmlns:a16="http://schemas.microsoft.com/office/drawing/2014/main" id="{46FD3AA8-C80F-4F76-A410-D6290D4EC185}"/>
              </a:ext>
            </a:extLst>
          </p:cNvPr>
          <p:cNvSpPr txBox="1"/>
          <p:nvPr/>
        </p:nvSpPr>
        <p:spPr>
          <a:xfrm>
            <a:off x="9659599" y="4272976"/>
            <a:ext cx="1936749" cy="707886"/>
          </a:xfrm>
          <a:prstGeom prst="rect">
            <a:avLst/>
          </a:prstGeom>
          <a:noFill/>
        </p:spPr>
        <p:txBody>
          <a:bodyPr wrap="non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استخداماتها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7" name="Rectangle 46">
            <a:extLst>
              <a:ext uri="{FF2B5EF4-FFF2-40B4-BE49-F238E27FC236}">
                <a16:creationId xmlns:a16="http://schemas.microsoft.com/office/drawing/2014/main" id="{FA7C7CA5-4089-4CE2-A78B-890F98F95A3F}"/>
              </a:ext>
            </a:extLst>
          </p:cNvPr>
          <p:cNvSpPr/>
          <p:nvPr/>
        </p:nvSpPr>
        <p:spPr>
          <a:xfrm>
            <a:off x="465049" y="4897290"/>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تطوير مواقع الويب(</a:t>
            </a:r>
            <a:r>
              <a:rPr lang="en-US" sz="2800" dirty="0"/>
              <a:t>Django ,Flask</a:t>
            </a:r>
            <a:r>
              <a:rPr lang="ar-SA" sz="2800" dirty="0"/>
              <a:t>).</a:t>
            </a:r>
            <a:endParaRPr lang="en-US" sz="2800" dirty="0"/>
          </a:p>
        </p:txBody>
      </p:sp>
      <p:sp>
        <p:nvSpPr>
          <p:cNvPr id="48" name="Rectangle 47">
            <a:extLst>
              <a:ext uri="{FF2B5EF4-FFF2-40B4-BE49-F238E27FC236}">
                <a16:creationId xmlns:a16="http://schemas.microsoft.com/office/drawing/2014/main" id="{1FE96C69-E8FE-4E3A-8A45-E142B88CECA8}"/>
              </a:ext>
            </a:extLst>
          </p:cNvPr>
          <p:cNvSpPr/>
          <p:nvPr/>
        </p:nvSpPr>
        <p:spPr>
          <a:xfrm>
            <a:off x="460940" y="5456585"/>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الألعاب(</a:t>
            </a:r>
            <a:r>
              <a:rPr lang="en-US" sz="2800" dirty="0"/>
              <a:t>EVE Online, Civilization IV, Second Life</a:t>
            </a:r>
            <a:r>
              <a:rPr lang="ar-SA" sz="2800" dirty="0"/>
              <a:t>).</a:t>
            </a:r>
            <a:endParaRPr lang="en-US" sz="2800" dirty="0"/>
          </a:p>
        </p:txBody>
      </p:sp>
      <p:sp>
        <p:nvSpPr>
          <p:cNvPr id="49" name="Rectangle 48">
            <a:extLst>
              <a:ext uri="{FF2B5EF4-FFF2-40B4-BE49-F238E27FC236}">
                <a16:creationId xmlns:a16="http://schemas.microsoft.com/office/drawing/2014/main" id="{A018A989-22D5-4F3B-B0CB-AA8ADBE5A92D}"/>
              </a:ext>
            </a:extLst>
          </p:cNvPr>
          <p:cNvSpPr/>
          <p:nvPr/>
        </p:nvSpPr>
        <p:spPr>
          <a:xfrm>
            <a:off x="460940" y="6008951"/>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تطبيقات سطح المكتب(</a:t>
            </a:r>
            <a:r>
              <a:rPr lang="en-US" sz="2800" dirty="0"/>
              <a:t>OpenOffice.org </a:t>
            </a:r>
            <a:r>
              <a:rPr lang="ar-SA" sz="2800" dirty="0"/>
              <a:t>حزمة برامج مكتبية مفتوحة المصدر).</a:t>
            </a:r>
            <a:endParaRPr lang="en-US" sz="2800" dirty="0"/>
          </a:p>
        </p:txBody>
      </p:sp>
    </p:spTree>
    <p:extLst>
      <p:ext uri="{BB962C8B-B14F-4D97-AF65-F5344CB8AC3E}">
        <p14:creationId xmlns:p14="http://schemas.microsoft.com/office/powerpoint/2010/main" val="3984817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Rectangle 34">
            <a:extLst>
              <a:ext uri="{FF2B5EF4-FFF2-40B4-BE49-F238E27FC236}">
                <a16:creationId xmlns:a16="http://schemas.microsoft.com/office/drawing/2014/main" id="{A938F675-02F7-4DDA-94D4-AA24428A8008}"/>
              </a:ext>
            </a:extLst>
          </p:cNvPr>
          <p:cNvSpPr/>
          <p:nvPr/>
        </p:nvSpPr>
        <p:spPr>
          <a:xfrm>
            <a:off x="452020" y="325597"/>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تعلم الآلة وتحليل البيانات.</a:t>
            </a:r>
            <a:endParaRPr lang="en-US" sz="2800" dirty="0"/>
          </a:p>
        </p:txBody>
      </p:sp>
      <p:sp>
        <p:nvSpPr>
          <p:cNvPr id="36" name="Rectangle 35">
            <a:extLst>
              <a:ext uri="{FF2B5EF4-FFF2-40B4-BE49-F238E27FC236}">
                <a16:creationId xmlns:a16="http://schemas.microsoft.com/office/drawing/2014/main" id="{90FC5C5D-9610-4C9B-AFA6-142CBFBBF34E}"/>
              </a:ext>
            </a:extLst>
          </p:cNvPr>
          <p:cNvSpPr/>
          <p:nvPr/>
        </p:nvSpPr>
        <p:spPr>
          <a:xfrm>
            <a:off x="452020" y="833384"/>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الذكاء الاصطناعي والروبوت(</a:t>
            </a:r>
            <a:r>
              <a:rPr lang="en-US" sz="2800" dirty="0"/>
              <a:t>Mars</a:t>
            </a:r>
            <a:r>
              <a:rPr lang="ar-SA" sz="2800" dirty="0"/>
              <a:t>).</a:t>
            </a:r>
            <a:endParaRPr lang="en-US" sz="2800" dirty="0"/>
          </a:p>
        </p:txBody>
      </p:sp>
      <p:sp>
        <p:nvSpPr>
          <p:cNvPr id="37" name="Rectangle 36">
            <a:extLst>
              <a:ext uri="{FF2B5EF4-FFF2-40B4-BE49-F238E27FC236}">
                <a16:creationId xmlns:a16="http://schemas.microsoft.com/office/drawing/2014/main" id="{0002C8B9-902E-4A25-8710-2AB987E5454F}"/>
              </a:ext>
            </a:extLst>
          </p:cNvPr>
          <p:cNvSpPr/>
          <p:nvPr/>
        </p:nvSpPr>
        <p:spPr>
          <a:xfrm>
            <a:off x="452020" y="1341171"/>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الأتمتة.</a:t>
            </a:r>
            <a:endParaRPr lang="en-US" sz="2800" dirty="0"/>
          </a:p>
        </p:txBody>
      </p:sp>
      <p:sp>
        <p:nvSpPr>
          <p:cNvPr id="38" name="Rectangle 37">
            <a:extLst>
              <a:ext uri="{FF2B5EF4-FFF2-40B4-BE49-F238E27FC236}">
                <a16:creationId xmlns:a16="http://schemas.microsoft.com/office/drawing/2014/main" id="{041FF8E0-8B15-4A04-8403-CE744AF77899}"/>
              </a:ext>
            </a:extLst>
          </p:cNvPr>
          <p:cNvSpPr/>
          <p:nvPr/>
        </p:nvSpPr>
        <p:spPr>
          <a:xfrm>
            <a:off x="452020" y="1848958"/>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سكربتات الويب.</a:t>
            </a:r>
            <a:endParaRPr lang="en-US" sz="2800" dirty="0"/>
          </a:p>
        </p:txBody>
      </p:sp>
      <p:sp>
        <p:nvSpPr>
          <p:cNvPr id="39" name="Rectangle 38">
            <a:extLst>
              <a:ext uri="{FF2B5EF4-FFF2-40B4-BE49-F238E27FC236}">
                <a16:creationId xmlns:a16="http://schemas.microsoft.com/office/drawing/2014/main" id="{65FF764B-F294-429F-8B18-59EC4F79F6D7}"/>
              </a:ext>
            </a:extLst>
          </p:cNvPr>
          <p:cNvSpPr/>
          <p:nvPr/>
        </p:nvSpPr>
        <p:spPr>
          <a:xfrm>
            <a:off x="452020" y="2356746"/>
            <a:ext cx="11231923" cy="523220"/>
          </a:xfrm>
          <a:prstGeom prst="rect">
            <a:avLst/>
          </a:prstGeom>
        </p:spPr>
        <p:txBody>
          <a:bodyPr wrap="square">
            <a:spAutoFit/>
          </a:bodyPr>
          <a:lstStyle/>
          <a:p>
            <a:pPr marL="457200" indent="-457200" algn="r" rtl="1">
              <a:buFont typeface="Arial" panose="020B0604020202020204" pitchFamily="34" charset="0"/>
              <a:buChar char="•"/>
            </a:pPr>
            <a:r>
              <a:rPr lang="ar-SA" sz="2800" dirty="0"/>
              <a:t>ألعاب الأندرويد.</a:t>
            </a:r>
            <a:endParaRPr lang="en-US" sz="2800" dirty="0"/>
          </a:p>
        </p:txBody>
      </p:sp>
      <p:sp>
        <p:nvSpPr>
          <p:cNvPr id="45" name="TextBox 44">
            <a:extLst>
              <a:ext uri="{FF2B5EF4-FFF2-40B4-BE49-F238E27FC236}">
                <a16:creationId xmlns:a16="http://schemas.microsoft.com/office/drawing/2014/main" id="{D0219388-9040-499B-B7F5-0133295731A2}"/>
              </a:ext>
            </a:extLst>
          </p:cNvPr>
          <p:cNvSpPr txBox="1"/>
          <p:nvPr/>
        </p:nvSpPr>
        <p:spPr>
          <a:xfrm>
            <a:off x="5950547" y="2864533"/>
            <a:ext cx="5487400" cy="646331"/>
          </a:xfrm>
          <a:prstGeom prst="rect">
            <a:avLst/>
          </a:prstGeom>
          <a:noFill/>
        </p:spPr>
        <p:txBody>
          <a:bodyPr wrap="non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أمثلة لبرامج مصممة بلغة البايثون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6" name="Rectangle 45">
            <a:extLst>
              <a:ext uri="{FF2B5EF4-FFF2-40B4-BE49-F238E27FC236}">
                <a16:creationId xmlns:a16="http://schemas.microsoft.com/office/drawing/2014/main" id="{A5D72F57-CFEC-4C63-8602-6F9CE48A4D29}"/>
              </a:ext>
            </a:extLst>
          </p:cNvPr>
          <p:cNvSpPr/>
          <p:nvPr/>
        </p:nvSpPr>
        <p:spPr>
          <a:xfrm>
            <a:off x="375210" y="3547899"/>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Disqus</a:t>
            </a:r>
            <a:r>
              <a:rPr lang="ar-SA" sz="2800" dirty="0"/>
              <a:t>.</a:t>
            </a:r>
            <a:endParaRPr lang="en-US" sz="2800" dirty="0"/>
          </a:p>
        </p:txBody>
      </p:sp>
      <p:sp>
        <p:nvSpPr>
          <p:cNvPr id="47" name="Rectangle 46">
            <a:extLst>
              <a:ext uri="{FF2B5EF4-FFF2-40B4-BE49-F238E27FC236}">
                <a16:creationId xmlns:a16="http://schemas.microsoft.com/office/drawing/2014/main" id="{4C6F290D-30F1-4084-A23A-2838C3DAA00C}"/>
              </a:ext>
            </a:extLst>
          </p:cNvPr>
          <p:cNvSpPr/>
          <p:nvPr/>
        </p:nvSpPr>
        <p:spPr>
          <a:xfrm>
            <a:off x="375209" y="4023216"/>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Instagram</a:t>
            </a:r>
            <a:r>
              <a:rPr lang="ar-SA" sz="2800" dirty="0"/>
              <a:t>.</a:t>
            </a:r>
            <a:endParaRPr lang="en-US" sz="2800" dirty="0"/>
          </a:p>
        </p:txBody>
      </p:sp>
      <p:sp>
        <p:nvSpPr>
          <p:cNvPr id="48" name="Rectangle 47">
            <a:extLst>
              <a:ext uri="{FF2B5EF4-FFF2-40B4-BE49-F238E27FC236}">
                <a16:creationId xmlns:a16="http://schemas.microsoft.com/office/drawing/2014/main" id="{5D5430A2-5E52-4AB0-BC6A-AA67E1C21E79}"/>
              </a:ext>
            </a:extLst>
          </p:cNvPr>
          <p:cNvSpPr/>
          <p:nvPr/>
        </p:nvSpPr>
        <p:spPr>
          <a:xfrm>
            <a:off x="372707" y="4498533"/>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Spotify</a:t>
            </a:r>
            <a:r>
              <a:rPr lang="ar-SA" sz="2800" dirty="0"/>
              <a:t>.</a:t>
            </a:r>
            <a:endParaRPr lang="en-US" sz="2800" dirty="0"/>
          </a:p>
        </p:txBody>
      </p:sp>
      <p:sp>
        <p:nvSpPr>
          <p:cNvPr id="49" name="Rectangle 48">
            <a:extLst>
              <a:ext uri="{FF2B5EF4-FFF2-40B4-BE49-F238E27FC236}">
                <a16:creationId xmlns:a16="http://schemas.microsoft.com/office/drawing/2014/main" id="{AF61D2F9-5704-4224-8F7B-DED889683729}"/>
              </a:ext>
            </a:extLst>
          </p:cNvPr>
          <p:cNvSpPr/>
          <p:nvPr/>
        </p:nvSpPr>
        <p:spPr>
          <a:xfrm>
            <a:off x="370205" y="4973850"/>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Dropbox</a:t>
            </a:r>
            <a:r>
              <a:rPr lang="ar-SA" sz="2800" dirty="0"/>
              <a:t>.</a:t>
            </a:r>
            <a:endParaRPr lang="en-US" sz="2800" dirty="0"/>
          </a:p>
        </p:txBody>
      </p:sp>
      <p:sp>
        <p:nvSpPr>
          <p:cNvPr id="50" name="Rectangle 49">
            <a:extLst>
              <a:ext uri="{FF2B5EF4-FFF2-40B4-BE49-F238E27FC236}">
                <a16:creationId xmlns:a16="http://schemas.microsoft.com/office/drawing/2014/main" id="{493EC9E0-00AB-4E8A-96F0-F71C69F3BBC9}"/>
              </a:ext>
            </a:extLst>
          </p:cNvPr>
          <p:cNvSpPr/>
          <p:nvPr/>
        </p:nvSpPr>
        <p:spPr>
          <a:xfrm>
            <a:off x="369159" y="5449168"/>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Uber</a:t>
            </a:r>
            <a:r>
              <a:rPr lang="ar-SA" sz="2800" dirty="0"/>
              <a:t>.</a:t>
            </a:r>
            <a:endParaRPr lang="en-US" sz="2800" dirty="0"/>
          </a:p>
        </p:txBody>
      </p:sp>
      <p:sp>
        <p:nvSpPr>
          <p:cNvPr id="51" name="Rectangle 50">
            <a:extLst>
              <a:ext uri="{FF2B5EF4-FFF2-40B4-BE49-F238E27FC236}">
                <a16:creationId xmlns:a16="http://schemas.microsoft.com/office/drawing/2014/main" id="{BC3FABBE-97BE-449C-8144-E182E305716B}"/>
              </a:ext>
            </a:extLst>
          </p:cNvPr>
          <p:cNvSpPr/>
          <p:nvPr/>
        </p:nvSpPr>
        <p:spPr>
          <a:xfrm>
            <a:off x="379183" y="5924486"/>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ArcGIS </a:t>
            </a:r>
            <a:r>
              <a:rPr lang="ar-SA" sz="2800" dirty="0"/>
              <a:t> برنامج لعمل الخرائط الجغرافية.</a:t>
            </a:r>
            <a:endParaRPr lang="en-US" sz="2800" dirty="0"/>
          </a:p>
        </p:txBody>
      </p:sp>
    </p:spTree>
    <p:extLst>
      <p:ext uri="{BB962C8B-B14F-4D97-AF65-F5344CB8AC3E}">
        <p14:creationId xmlns:p14="http://schemas.microsoft.com/office/powerpoint/2010/main" val="1457576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7725F0-A54A-4BFB-91D2-F967C8AE9E83}"/>
              </a:ext>
            </a:extLst>
          </p:cNvPr>
          <p:cNvGrpSpPr/>
          <p:nvPr/>
        </p:nvGrpSpPr>
        <p:grpSpPr>
          <a:xfrm>
            <a:off x="0" y="0"/>
            <a:ext cx="12416345" cy="6858000"/>
            <a:chOff x="0" y="0"/>
            <a:chExt cx="12416345" cy="6858000"/>
          </a:xfrm>
        </p:grpSpPr>
        <p:sp>
          <p:nvSpPr>
            <p:cNvPr id="2" name="Rectangle 1">
              <a:extLst>
                <a:ext uri="{FF2B5EF4-FFF2-40B4-BE49-F238E27FC236}">
                  <a16:creationId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7" name="Picture 6">
              <a:extLst>
                <a:ext uri="{FF2B5EF4-FFF2-40B4-BE49-F238E27FC236}">
                  <a16:creationId xmlns:a16="http://schemas.microsoft.com/office/drawing/2014/main" id="{86525BED-0E57-4141-9C78-6B4E8EF887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
                      </a14:imgEffect>
                      <a14:imgEffect>
                        <a14:colorTemperature colorTemp="6674"/>
                      </a14:imgEffect>
                      <a14:imgEffect>
                        <a14:brightnessContrast bright="49000" contrast="27000"/>
                      </a14:imgEffect>
                    </a14:imgLayer>
                  </a14:imgProps>
                </a:ext>
              </a:extLst>
            </a:blip>
            <a:stretch>
              <a:fillRect/>
            </a:stretch>
          </p:blipFill>
          <p:spPr>
            <a:xfrm>
              <a:off x="311331" y="1486214"/>
              <a:ext cx="11398357" cy="3381930"/>
            </a:xfrm>
            <a:prstGeom prst="rect">
              <a:avLst/>
            </a:prstGeom>
            <a:effectLst>
              <a:outerShdw sx="1000" sy="1000" algn="ctr" rotWithShape="0">
                <a:srgbClr val="000000"/>
              </a:outerShdw>
              <a:softEdge rad="0"/>
            </a:effectLst>
          </p:spPr>
        </p:pic>
      </p:grpSp>
      <p:sp>
        <p:nvSpPr>
          <p:cNvPr id="35" name="TextBox 34">
            <a:extLst>
              <a:ext uri="{FF2B5EF4-FFF2-40B4-BE49-F238E27FC236}">
                <a16:creationId xmlns:a16="http://schemas.microsoft.com/office/drawing/2014/main" id="{BF17F8B4-A868-43CA-8626-DBFEBE9335F6}"/>
              </a:ext>
            </a:extLst>
          </p:cNvPr>
          <p:cNvSpPr txBox="1"/>
          <p:nvPr/>
        </p:nvSpPr>
        <p:spPr>
          <a:xfrm>
            <a:off x="5921693" y="388618"/>
            <a:ext cx="5516254" cy="646331"/>
          </a:xfrm>
          <a:prstGeom prst="rect">
            <a:avLst/>
          </a:prstGeom>
          <a:noFill/>
        </p:spPr>
        <p:txBody>
          <a:bodyPr wrap="non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أمثلة لشركات تستخدم لغة البايثون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36" name="Rectangle 35">
            <a:extLst>
              <a:ext uri="{FF2B5EF4-FFF2-40B4-BE49-F238E27FC236}">
                <a16:creationId xmlns:a16="http://schemas.microsoft.com/office/drawing/2014/main" id="{C75C32F4-403A-42FF-8E89-D6FD81FC7D07}"/>
              </a:ext>
            </a:extLst>
          </p:cNvPr>
          <p:cNvSpPr/>
          <p:nvPr/>
        </p:nvSpPr>
        <p:spPr>
          <a:xfrm>
            <a:off x="375210" y="927616"/>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Google</a:t>
            </a:r>
            <a:r>
              <a:rPr lang="ar-SA" sz="2800" dirty="0"/>
              <a:t>.</a:t>
            </a:r>
            <a:endParaRPr lang="en-US" sz="2800" dirty="0"/>
          </a:p>
        </p:txBody>
      </p:sp>
      <p:sp>
        <p:nvSpPr>
          <p:cNvPr id="37" name="Rectangle 36">
            <a:extLst>
              <a:ext uri="{FF2B5EF4-FFF2-40B4-BE49-F238E27FC236}">
                <a16:creationId xmlns:a16="http://schemas.microsoft.com/office/drawing/2014/main" id="{A29F4040-A157-425A-8F36-96A89836E9C5}"/>
              </a:ext>
            </a:extLst>
          </p:cNvPr>
          <p:cNvSpPr/>
          <p:nvPr/>
        </p:nvSpPr>
        <p:spPr>
          <a:xfrm>
            <a:off x="372862" y="1417641"/>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Facebook</a:t>
            </a:r>
            <a:r>
              <a:rPr lang="ar-SA" sz="2800" dirty="0"/>
              <a:t>.</a:t>
            </a:r>
            <a:endParaRPr lang="en-US" sz="2800" dirty="0"/>
          </a:p>
        </p:txBody>
      </p:sp>
      <p:sp>
        <p:nvSpPr>
          <p:cNvPr id="38" name="Rectangle 37">
            <a:extLst>
              <a:ext uri="{FF2B5EF4-FFF2-40B4-BE49-F238E27FC236}">
                <a16:creationId xmlns:a16="http://schemas.microsoft.com/office/drawing/2014/main" id="{8173596C-8A8D-430D-857F-FF5B5DF38450}"/>
              </a:ext>
            </a:extLst>
          </p:cNvPr>
          <p:cNvSpPr/>
          <p:nvPr/>
        </p:nvSpPr>
        <p:spPr>
          <a:xfrm>
            <a:off x="370517" y="1893599"/>
            <a:ext cx="11231923" cy="523220"/>
          </a:xfrm>
          <a:prstGeom prst="rect">
            <a:avLst/>
          </a:prstGeom>
        </p:spPr>
        <p:txBody>
          <a:bodyPr wrap="square">
            <a:spAutoFit/>
          </a:bodyPr>
          <a:lstStyle/>
          <a:p>
            <a:pPr marL="457200" indent="-457200" algn="r" rtl="1">
              <a:buFont typeface="Arial" panose="020B0604020202020204" pitchFamily="34" charset="0"/>
              <a:buChar char="•"/>
            </a:pPr>
            <a:r>
              <a:rPr lang="en-US" sz="2800" dirty="0"/>
              <a:t>Netflix</a:t>
            </a:r>
            <a:r>
              <a:rPr lang="ar-SA" sz="2800" dirty="0"/>
              <a:t>.</a:t>
            </a:r>
            <a:endParaRPr lang="en-US" sz="2800" dirty="0"/>
          </a:p>
        </p:txBody>
      </p:sp>
      <p:sp>
        <p:nvSpPr>
          <p:cNvPr id="39" name="Rectangle 38">
            <a:extLst>
              <a:ext uri="{FF2B5EF4-FFF2-40B4-BE49-F238E27FC236}">
                <a16:creationId xmlns:a16="http://schemas.microsoft.com/office/drawing/2014/main" id="{356824A2-755F-4169-9699-02F11358FC72}"/>
              </a:ext>
            </a:extLst>
          </p:cNvPr>
          <p:cNvSpPr/>
          <p:nvPr/>
        </p:nvSpPr>
        <p:spPr>
          <a:xfrm>
            <a:off x="482311" y="2922008"/>
            <a:ext cx="11067257" cy="1723933"/>
          </a:xfrm>
          <a:prstGeom prst="rect">
            <a:avLst/>
          </a:prstGeom>
        </p:spPr>
        <p:txBody>
          <a:bodyPr wrap="square">
            <a:spAutoFit/>
          </a:bodyPr>
          <a:lstStyle/>
          <a:p>
            <a:pPr marL="342900" indent="-342900" algn="r" rtl="1">
              <a:lnSpc>
                <a:spcPct val="107000"/>
              </a:lnSpc>
              <a:spcAft>
                <a:spcPts val="800"/>
              </a:spcAft>
              <a:buFont typeface="Arial" panose="020B0604020202020204" pitchFamily="34" charset="0"/>
              <a:buChar char="•"/>
            </a:pPr>
            <a:r>
              <a:rPr lang="ar-SA" sz="2400" dirty="0">
                <a:latin typeface="Calibri" panose="020F0502020204030204" pitchFamily="34" charset="0"/>
                <a:ea typeface="Times New Roman" panose="02020603050405020304" pitchFamily="18" charset="0"/>
                <a:cs typeface="Times New Roman" panose="02020603050405020304" pitchFamily="18" charset="0"/>
              </a:rPr>
              <a:t>صممت بايثون لتكون لغة ذات مقروئية عالية ؛ فهي تستخدم كلمات إنجليزية شائعة الاستخدام على حين تستخدم اللغات الأخرى علامات الترقيم.</a:t>
            </a:r>
            <a:r>
              <a:rPr lang="en-US" sz="2400" dirty="0">
                <a:latin typeface="Times New Roman" panose="02020603050405020304" pitchFamily="18" charset="0"/>
                <a:ea typeface="Times New Roman" panose="02020603050405020304" pitchFamily="18"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gn="r" rtl="1">
              <a:buFont typeface="Arial" panose="020B0604020202020204" pitchFamily="34" charset="0"/>
              <a:buChar char="•"/>
            </a:pPr>
            <a:r>
              <a:rPr lang="ar-SA" sz="2400" dirty="0">
                <a:ea typeface="Times New Roman" panose="02020603050405020304" pitchFamily="18" charset="0"/>
                <a:cs typeface="Times New Roman" panose="02020603050405020304" pitchFamily="18" charset="0"/>
              </a:rPr>
              <a:t>تستخدم بايثون الإزاحات والمسافات البيضاء عوضاً عن الأقواس أو الأقواس المعقوفة وما إلى ذلك لتحديد حجم الجملة البرمجية. </a:t>
            </a:r>
            <a:endParaRPr lang="en-US" sz="2400" dirty="0"/>
          </a:p>
        </p:txBody>
      </p:sp>
      <p:sp>
        <p:nvSpPr>
          <p:cNvPr id="44" name="TextBox 43">
            <a:extLst>
              <a:ext uri="{FF2B5EF4-FFF2-40B4-BE49-F238E27FC236}">
                <a16:creationId xmlns:a16="http://schemas.microsoft.com/office/drawing/2014/main" id="{C40325BA-A904-451B-93E3-AFE325C03A7A}"/>
              </a:ext>
            </a:extLst>
          </p:cNvPr>
          <p:cNvSpPr txBox="1"/>
          <p:nvPr/>
        </p:nvSpPr>
        <p:spPr>
          <a:xfrm>
            <a:off x="4801267" y="2380225"/>
            <a:ext cx="6748302" cy="646331"/>
          </a:xfrm>
          <a:prstGeom prst="rect">
            <a:avLst/>
          </a:prstGeom>
          <a:noFill/>
        </p:spPr>
        <p:txBody>
          <a:bodyPr wrap="square" rtlCol="0">
            <a:spAutoFit/>
          </a:bodyPr>
          <a:lstStyle/>
          <a:p>
            <a:pPr algn="r" rtl="1"/>
            <a:r>
              <a:rPr lang="ar-SA"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الصيغة النحوية :</a:t>
            </a:r>
            <a:endParaRPr lang="en-US" sz="36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5" name="TextBox 44">
            <a:extLst>
              <a:ext uri="{FF2B5EF4-FFF2-40B4-BE49-F238E27FC236}">
                <a16:creationId xmlns:a16="http://schemas.microsoft.com/office/drawing/2014/main" id="{EEB5480E-9AF3-46F3-9B2B-033E676030DC}"/>
              </a:ext>
            </a:extLst>
          </p:cNvPr>
          <p:cNvSpPr txBox="1"/>
          <p:nvPr/>
        </p:nvSpPr>
        <p:spPr>
          <a:xfrm>
            <a:off x="4904509" y="4524813"/>
            <a:ext cx="6777345" cy="707886"/>
          </a:xfrm>
          <a:prstGeom prst="rect">
            <a:avLst/>
          </a:prstGeom>
          <a:noFill/>
        </p:spPr>
        <p:txBody>
          <a:bodyPr wrap="square" rtlCol="0">
            <a:spAutoFit/>
          </a:bodyPr>
          <a:lstStyle/>
          <a:p>
            <a:pPr algn="r" rtl="1"/>
            <a:r>
              <a:rPr lang="ar-SA"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تشغيل برنامج مكتوب بلغة بايثون :</a:t>
            </a:r>
            <a:endParaRPr lang="en-US" sz="4000" b="1" dirty="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6" name="Rectangle 45">
            <a:extLst>
              <a:ext uri="{FF2B5EF4-FFF2-40B4-BE49-F238E27FC236}">
                <a16:creationId xmlns:a16="http://schemas.microsoft.com/office/drawing/2014/main" id="{A44618CB-BB40-4859-8B2A-D74FF8CB2D58}"/>
              </a:ext>
            </a:extLst>
          </p:cNvPr>
          <p:cNvSpPr/>
          <p:nvPr/>
        </p:nvSpPr>
        <p:spPr>
          <a:xfrm>
            <a:off x="360218" y="5242007"/>
            <a:ext cx="11188000" cy="954107"/>
          </a:xfrm>
          <a:prstGeom prst="rect">
            <a:avLst/>
          </a:prstGeom>
        </p:spPr>
        <p:txBody>
          <a:bodyPr wrap="square">
            <a:spAutoFit/>
          </a:bodyPr>
          <a:lstStyle/>
          <a:p>
            <a:pPr algn="r" rtl="1"/>
            <a:r>
              <a:rPr lang="ar-SA" sz="2800" dirty="0">
                <a:ea typeface="Times New Roman" panose="02020603050405020304" pitchFamily="18" charset="0"/>
                <a:cs typeface="Times New Roman" panose="02020603050405020304" pitchFamily="18" charset="0"/>
              </a:rPr>
              <a:t>بما أن لغة بايثون نصية ، فإنه يتوجب عليك أن يكون لديك مفسر اللغة فقط لتشغيل البرنامج، وللحصول على المفسر اذهب إلى موقع لغة بايثون ، ونزل المفسر حسب النظام الذي تعمل عليه .</a:t>
            </a:r>
            <a:endParaRPr lang="en-US" sz="2800" dirty="0"/>
          </a:p>
        </p:txBody>
      </p:sp>
      <p:sp>
        <p:nvSpPr>
          <p:cNvPr id="47" name="Rectangle 46">
            <a:extLst>
              <a:ext uri="{FF2B5EF4-FFF2-40B4-BE49-F238E27FC236}">
                <a16:creationId xmlns:a16="http://schemas.microsoft.com/office/drawing/2014/main" id="{11382098-94ED-4E45-A88D-7E99C57519C4}"/>
              </a:ext>
            </a:extLst>
          </p:cNvPr>
          <p:cNvSpPr/>
          <p:nvPr/>
        </p:nvSpPr>
        <p:spPr>
          <a:xfrm>
            <a:off x="360219" y="6136564"/>
            <a:ext cx="11194761" cy="523220"/>
          </a:xfrm>
          <a:prstGeom prst="rect">
            <a:avLst/>
          </a:prstGeom>
        </p:spPr>
        <p:txBody>
          <a:bodyPr wrap="square">
            <a:spAutoFit/>
          </a:bodyPr>
          <a:lstStyle/>
          <a:p>
            <a:pPr algn="r" rtl="1"/>
            <a:r>
              <a:rPr lang="ar-SA" sz="2800" dirty="0">
                <a:ea typeface="Times New Roman" panose="02020603050405020304" pitchFamily="18" charset="0"/>
                <a:cs typeface="Times New Roman" panose="02020603050405020304" pitchFamily="18" charset="0"/>
              </a:rPr>
              <a:t>لكتابة برنامج بايثون ستحتاج إلى محرر نصوص ثم حفظ الملف بلاحقة </a:t>
            </a:r>
            <a:r>
              <a:rPr lang="en-US" sz="2800" dirty="0">
                <a:latin typeface="Times New Roman" panose="02020603050405020304" pitchFamily="18" charset="0"/>
                <a:ea typeface="Times New Roman" panose="02020603050405020304" pitchFamily="18" charset="0"/>
              </a:rPr>
              <a:t>py</a:t>
            </a:r>
            <a:r>
              <a:rPr lang="ar-SA" sz="2800" dirty="0">
                <a:latin typeface="Times New Roman" panose="02020603050405020304" pitchFamily="18" charset="0"/>
                <a:ea typeface="Times New Roman" panose="02020603050405020304" pitchFamily="18" charset="0"/>
              </a:rPr>
              <a:t>.</a:t>
            </a:r>
            <a:endParaRPr lang="en-US" sz="2800" dirty="0"/>
          </a:p>
        </p:txBody>
      </p:sp>
    </p:spTree>
    <p:extLst>
      <p:ext uri="{BB962C8B-B14F-4D97-AF65-F5344CB8AC3E}">
        <p14:creationId xmlns:p14="http://schemas.microsoft.com/office/powerpoint/2010/main" val="2386396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7401</TotalTime>
  <Words>2006</Words>
  <Application>Microsoft Office PowerPoint</Application>
  <PresentationFormat>Widescreen</PresentationFormat>
  <Paragraphs>179</Paragraphs>
  <Slides>20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Adobe Arabic</vt:lpstr>
      <vt:lpstr>Adobe Fangsong Std R</vt:lpstr>
      <vt:lpstr>Amiri</vt:lpstr>
      <vt:lpstr>Arial</vt:lpstr>
      <vt:lpstr>Calibri</vt:lpstr>
      <vt:lpstr>RobotoMono-Bold</vt:lpstr>
      <vt:lpstr>RobotoMono-Italic</vt:lpstr>
      <vt:lpstr>RobotoMono-Regular</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0912322780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ALMOIZ OSHI </dc:creator>
  <cp:lastModifiedBy>lyna_alamin@yahoo.com</cp:lastModifiedBy>
  <cp:revision>114</cp:revision>
  <cp:lastPrinted>2019-11-11T08:06:52Z</cp:lastPrinted>
  <dcterms:created xsi:type="dcterms:W3CDTF">2019-10-05T18:29:37Z</dcterms:created>
  <dcterms:modified xsi:type="dcterms:W3CDTF">2021-11-28T21:32:26Z</dcterms:modified>
</cp:coreProperties>
</file>