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5"/>
  </p:notesMasterIdLst>
  <p:handoutMasterIdLst>
    <p:handoutMasterId r:id="rId16"/>
  </p:handoutMasterIdLst>
  <p:sldIdLst>
    <p:sldId id="270" r:id="rId2"/>
    <p:sldId id="305" r:id="rId3"/>
    <p:sldId id="286" r:id="rId4"/>
    <p:sldId id="287" r:id="rId5"/>
    <p:sldId id="288" r:id="rId6"/>
    <p:sldId id="289" r:id="rId7"/>
    <p:sldId id="290" r:id="rId8"/>
    <p:sldId id="306" r:id="rId9"/>
    <p:sldId id="311" r:id="rId10"/>
    <p:sldId id="307" r:id="rId11"/>
    <p:sldId id="308" r:id="rId12"/>
    <p:sldId id="309" r:id="rId13"/>
    <p:sldId id="310" r:id="rId14"/>
  </p:sldIdLst>
  <p:sldSz cx="12192000" cy="6858000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F2824E2C-52B6-43F5-B357-888C14D046A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4BCACC4F-041C-406E-8D4F-0E78EA26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2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840449E-7180-4FEA-8474-273900E403E5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8400"/>
            <a:ext cx="5607050" cy="3154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97388"/>
            <a:ext cx="5635625" cy="3679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ED2EC9E-D0C4-447B-A596-3A3FBB980A7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61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2652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4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56A10F-E258-4FFF-A164-9FC390D15C2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A6366-E2D1-42B2-B6CC-59FFD296D2AF}"/>
              </a:ext>
            </a:extLst>
          </p:cNvPr>
          <p:cNvSpPr txBox="1"/>
          <p:nvPr/>
        </p:nvSpPr>
        <p:spPr>
          <a:xfrm>
            <a:off x="935982" y="863059"/>
            <a:ext cx="6621762" cy="30387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ctr">
              <a:lnSpc>
                <a:spcPct val="150000"/>
              </a:lnSpc>
            </a:pP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أساليب البرمجة |||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Programming Methods (3)</a:t>
            </a:r>
            <a:endParaRPr lang="en-US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5742C-219F-4135-B479-A0BFD75B441A}"/>
              </a:ext>
            </a:extLst>
          </p:cNvPr>
          <p:cNvSpPr txBox="1"/>
          <p:nvPr/>
        </p:nvSpPr>
        <p:spPr>
          <a:xfrm>
            <a:off x="2330924" y="4539827"/>
            <a:ext cx="375013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العمليات الحسابية البسيطة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C7050-EFA4-4C24-A16B-8174EF387FA3}"/>
              </a:ext>
            </a:extLst>
          </p:cNvPr>
          <p:cNvSpPr txBox="1"/>
          <p:nvPr/>
        </p:nvSpPr>
        <p:spPr>
          <a:xfrm>
            <a:off x="782476" y="523058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الثانية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22E8315-9E65-4280-8267-BAF66DDDEFC6}"/>
              </a:ext>
            </a:extLst>
          </p:cNvPr>
          <p:cNvSpPr txBox="1"/>
          <p:nvPr/>
        </p:nvSpPr>
        <p:spPr>
          <a:xfrm>
            <a:off x="7902616" y="415440"/>
            <a:ext cx="357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عملية النفي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F56CA4-2DA1-47AC-8A79-E86DEF17E61F}"/>
              </a:ext>
            </a:extLst>
          </p:cNvPr>
          <p:cNvSpPr/>
          <p:nvPr/>
        </p:nvSpPr>
        <p:spPr>
          <a:xfrm>
            <a:off x="497923" y="615494"/>
            <a:ext cx="5689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s-E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s-ES" sz="2000" dirty="0">
                <a:solidFill>
                  <a:srgbClr val="008000"/>
                </a:solidFill>
                <a:latin typeface="RobotoMono-Regular"/>
              </a:rPr>
              <a:t>True</a:t>
            </a:r>
            <a:br>
              <a:rPr lang="es-ES" sz="2000" dirty="0">
                <a:solidFill>
                  <a:srgbClr val="008000"/>
                </a:solidFill>
                <a:latin typeface="RobotoMono-Regular"/>
              </a:rPr>
            </a:br>
            <a:r>
              <a:rPr lang="es-E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s-E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s-ES" sz="2000" b="1" dirty="0">
                <a:solidFill>
                  <a:srgbClr val="FF7700"/>
                </a:solidFill>
                <a:latin typeface="RobotoMono-Bold"/>
              </a:rPr>
              <a:t>not </a:t>
            </a:r>
            <a:r>
              <a:rPr lang="es-E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s-ES" sz="2000" i="1" dirty="0">
                <a:solidFill>
                  <a:srgbClr val="808080"/>
                </a:solidFill>
                <a:latin typeface="RobotoMono-Italic"/>
              </a:rPr>
              <a:t># y = False</a:t>
            </a:r>
            <a:r>
              <a:rPr lang="es-ES" sz="2000" dirty="0"/>
              <a:t> </a:t>
            </a:r>
            <a:endParaRPr lang="ar-SA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186CB5-FC7E-4F4A-9C7F-8358BAB6FAB1}"/>
              </a:ext>
            </a:extLst>
          </p:cNvPr>
          <p:cNvSpPr/>
          <p:nvPr/>
        </p:nvSpPr>
        <p:spPr>
          <a:xfrm>
            <a:off x="497923" y="1493165"/>
            <a:ext cx="5689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s-E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s-ES" sz="2000" dirty="0">
                <a:solidFill>
                  <a:srgbClr val="008000"/>
                </a:solidFill>
                <a:latin typeface="RobotoMono-Regular"/>
              </a:rPr>
              <a:t>False</a:t>
            </a:r>
            <a:br>
              <a:rPr lang="es-ES" sz="2000" dirty="0">
                <a:solidFill>
                  <a:srgbClr val="008000"/>
                </a:solidFill>
                <a:latin typeface="RobotoMono-Regular"/>
              </a:rPr>
            </a:br>
            <a:r>
              <a:rPr lang="es-E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s-E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s-ES" sz="2000" b="1" dirty="0">
                <a:solidFill>
                  <a:srgbClr val="FF7700"/>
                </a:solidFill>
                <a:latin typeface="RobotoMono-Bold"/>
              </a:rPr>
              <a:t>not </a:t>
            </a:r>
            <a:r>
              <a:rPr lang="es-E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s-ES" sz="2000" i="1" dirty="0">
                <a:solidFill>
                  <a:srgbClr val="808080"/>
                </a:solidFill>
                <a:latin typeface="RobotoMono-Italic"/>
              </a:rPr>
              <a:t># y = True</a:t>
            </a:r>
            <a:r>
              <a:rPr lang="es-ES" sz="2000" dirty="0"/>
              <a:t> </a:t>
            </a:r>
            <a:endParaRPr lang="ar-SA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3C3AE-8B22-45BE-A18B-ED2903D8B6CF}"/>
              </a:ext>
            </a:extLst>
          </p:cNvPr>
          <p:cNvSpPr txBox="1"/>
          <p:nvPr/>
        </p:nvSpPr>
        <p:spPr>
          <a:xfrm>
            <a:off x="1423690" y="2106444"/>
            <a:ext cx="10363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العمليات على سلسلة الحروف(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string</a:t>
            </a: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)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: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892F89-660F-4DCE-9EB3-E4D4B7B3CC4D}"/>
              </a:ext>
            </a:extLst>
          </p:cNvPr>
          <p:cNvSpPr/>
          <p:nvPr/>
        </p:nvSpPr>
        <p:spPr>
          <a:xfrm>
            <a:off x="224852" y="2693056"/>
            <a:ext cx="11562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/>
              <a:t>التحويل إلى حروف صغيرة: </a:t>
            </a:r>
            <a:r>
              <a:rPr lang="ar-SA" sz="2800" dirty="0"/>
              <a:t>يتم تحويل حروف سلسلة الحروف إلى حروف صغيرة باستخدام الدالة </a:t>
            </a:r>
            <a:r>
              <a:rPr lang="en-US" sz="2800" dirty="0"/>
              <a:t>lower()</a:t>
            </a:r>
            <a:r>
              <a:rPr lang="ar-SA" sz="2800" dirty="0"/>
              <a:t> ، كما في المثال التالي: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BFB724-8BC6-4A57-802A-88F94841EA60}"/>
              </a:ext>
            </a:extLst>
          </p:cNvPr>
          <p:cNvSpPr/>
          <p:nvPr/>
        </p:nvSpPr>
        <p:spPr>
          <a:xfrm>
            <a:off x="735292" y="3462497"/>
            <a:ext cx="3692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it-IT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it-IT" sz="2400" dirty="0">
                <a:solidFill>
                  <a:srgbClr val="483D8B"/>
                </a:solidFill>
                <a:latin typeface="RobotoMono-Regular"/>
              </a:rPr>
              <a:t>‘HELLO’</a:t>
            </a:r>
            <a:endParaRPr lang="ar-SA" sz="2400" dirty="0">
              <a:solidFill>
                <a:srgbClr val="483D8B"/>
              </a:solidFill>
              <a:latin typeface="RobotoMono-Regular"/>
            </a:endParaRPr>
          </a:p>
          <a:p>
            <a:r>
              <a:rPr lang="en-US" sz="24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400" dirty="0">
                <a:latin typeface="RobotoMono-Regular"/>
              </a:rPr>
              <a:t>(</a:t>
            </a:r>
            <a:r>
              <a:rPr lang="en-US" sz="2400" dirty="0" err="1">
                <a:latin typeface="RobotoMono-Regular"/>
              </a:rPr>
              <a:t>a.lower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()</a:t>
            </a:r>
            <a:r>
              <a:rPr lang="en-US" sz="2400" dirty="0">
                <a:latin typeface="RobotoMono-Regular"/>
              </a:rPr>
              <a:t>)      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#hello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D38B37-5532-41F1-A1BD-04F543ACDDC5}"/>
              </a:ext>
            </a:extLst>
          </p:cNvPr>
          <p:cNvSpPr/>
          <p:nvPr/>
        </p:nvSpPr>
        <p:spPr>
          <a:xfrm>
            <a:off x="420610" y="4548429"/>
            <a:ext cx="11382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/>
              <a:t>التحويل إلى حروف كبيرة: </a:t>
            </a:r>
            <a:r>
              <a:rPr lang="ar-SA" sz="2800" dirty="0"/>
              <a:t>يتم تحويل حروف السلسلة إلى حروف كبيرة باستخدام الدالة </a:t>
            </a:r>
            <a:r>
              <a:rPr lang="en-US" sz="2800" dirty="0"/>
              <a:t>upper()</a:t>
            </a:r>
            <a:r>
              <a:rPr lang="ar-SA" sz="2800" dirty="0"/>
              <a:t> ، كما في المثال التالي: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8CBA72-1C66-4720-8271-A93360781712}"/>
              </a:ext>
            </a:extLst>
          </p:cNvPr>
          <p:cNvSpPr/>
          <p:nvPr/>
        </p:nvSpPr>
        <p:spPr>
          <a:xfrm>
            <a:off x="751090" y="5317870"/>
            <a:ext cx="4100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it-IT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it-IT" sz="2400" dirty="0">
                <a:solidFill>
                  <a:srgbClr val="483D8B"/>
                </a:solidFill>
                <a:latin typeface="RobotoMono-Regular"/>
              </a:rPr>
              <a:t>‘hello’</a:t>
            </a:r>
            <a:endParaRPr lang="ar-SA" sz="2400" dirty="0">
              <a:solidFill>
                <a:srgbClr val="483D8B"/>
              </a:solidFill>
              <a:latin typeface="RobotoMono-Regular"/>
            </a:endParaRPr>
          </a:p>
          <a:p>
            <a:r>
              <a:rPr lang="en-US" sz="24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400" dirty="0">
                <a:latin typeface="RobotoMono-Regular"/>
              </a:rPr>
              <a:t>(</a:t>
            </a:r>
            <a:r>
              <a:rPr lang="en-US" sz="2400" dirty="0" err="1">
                <a:latin typeface="RobotoMono-Regular"/>
              </a:rPr>
              <a:t>a.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upper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()</a:t>
            </a:r>
            <a:r>
              <a:rPr lang="en-US" sz="2400" dirty="0">
                <a:latin typeface="RobotoMono-Regular"/>
              </a:rPr>
              <a:t>)      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#HELLO</a:t>
            </a:r>
          </a:p>
        </p:txBody>
      </p:sp>
    </p:spTree>
    <p:extLst>
      <p:ext uri="{BB962C8B-B14F-4D97-AF65-F5344CB8AC3E}">
        <p14:creationId xmlns:p14="http://schemas.microsoft.com/office/powerpoint/2010/main" val="52943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A3C5AF9-D243-4CF7-A93C-B609128B61A9}"/>
              </a:ext>
            </a:extLst>
          </p:cNvPr>
          <p:cNvSpPr/>
          <p:nvPr/>
        </p:nvSpPr>
        <p:spPr>
          <a:xfrm>
            <a:off x="287389" y="286626"/>
            <a:ext cx="113823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/>
              <a:t>الاستعلام هل الحروف صغيرة: </a:t>
            </a:r>
            <a:r>
              <a:rPr lang="ar-SA" sz="2800" dirty="0"/>
              <a:t>يتم الاستعلام عن حروف النص سلسلة الحروف إن كانت صغيرة باستخدام الدالة </a:t>
            </a:r>
            <a:r>
              <a:rPr lang="en-US" sz="2800" dirty="0"/>
              <a:t>islower()</a:t>
            </a:r>
            <a:r>
              <a:rPr lang="ar-SA" sz="2800" dirty="0"/>
              <a:t> وتعود بنتيجة </a:t>
            </a:r>
            <a:r>
              <a:rPr lang="en-US" sz="2800" dirty="0"/>
              <a:t>True</a:t>
            </a:r>
            <a:r>
              <a:rPr lang="ar-SA" sz="2800" dirty="0"/>
              <a:t> في حالة كانت الحروف صغيرة ،وتكون النتيجة </a:t>
            </a:r>
            <a:r>
              <a:rPr lang="en-US" sz="2800" dirty="0"/>
              <a:t>False</a:t>
            </a:r>
            <a:r>
              <a:rPr lang="ar-SA" sz="2800" dirty="0"/>
              <a:t> في حالة كانت الحروف كبيرة، كما في المثال التالي: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52082-FE26-4483-9D77-CC70707D9C5B}"/>
              </a:ext>
            </a:extLst>
          </p:cNvPr>
          <p:cNvSpPr/>
          <p:nvPr/>
        </p:nvSpPr>
        <p:spPr>
          <a:xfrm>
            <a:off x="735292" y="13966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it-IT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it-IT" sz="2400" dirty="0">
                <a:solidFill>
                  <a:srgbClr val="483D8B"/>
                </a:solidFill>
                <a:latin typeface="RobotoMono-Regular"/>
              </a:rPr>
              <a:t>‘HELLO’</a:t>
            </a:r>
            <a:endParaRPr lang="ar-SA" sz="2400" dirty="0">
              <a:solidFill>
                <a:srgbClr val="483D8B"/>
              </a:solidFill>
              <a:latin typeface="RobotoMono-Regular"/>
            </a:endParaRPr>
          </a:p>
          <a:p>
            <a:r>
              <a:rPr lang="en-US" sz="24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400" dirty="0">
                <a:latin typeface="RobotoMono-Regular"/>
              </a:rPr>
              <a:t>(</a:t>
            </a:r>
            <a:r>
              <a:rPr lang="en-US" sz="2400" dirty="0" err="1">
                <a:latin typeface="RobotoMono-Regular"/>
              </a:rPr>
              <a:t>a.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islower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()</a:t>
            </a:r>
            <a:r>
              <a:rPr lang="en-US" sz="2400" dirty="0">
                <a:latin typeface="RobotoMono-Regular"/>
              </a:rPr>
              <a:t>)      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#False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E945B9-66BE-4E33-886C-18B38209B8CC}"/>
              </a:ext>
            </a:extLst>
          </p:cNvPr>
          <p:cNvSpPr/>
          <p:nvPr/>
        </p:nvSpPr>
        <p:spPr>
          <a:xfrm>
            <a:off x="287389" y="2295551"/>
            <a:ext cx="113823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/>
              <a:t>الاستعلام هل الحروف كبيرة: </a:t>
            </a:r>
            <a:r>
              <a:rPr lang="ar-SA" sz="2800" dirty="0"/>
              <a:t>يتم الاستعلام عن حروف النص سلسلة الحروف إن كانت كبيرة باستخدام الدالة </a:t>
            </a:r>
            <a:r>
              <a:rPr lang="en-US" sz="2800" dirty="0" err="1"/>
              <a:t>isupper</a:t>
            </a:r>
            <a:r>
              <a:rPr lang="en-US" sz="2800" dirty="0"/>
              <a:t>()</a:t>
            </a:r>
            <a:r>
              <a:rPr lang="ar-SA" sz="2800" dirty="0"/>
              <a:t> وتعود بنتيجة </a:t>
            </a:r>
            <a:r>
              <a:rPr lang="en-US" sz="2800" dirty="0"/>
              <a:t>True</a:t>
            </a:r>
            <a:r>
              <a:rPr lang="ar-SA" sz="2800" dirty="0"/>
              <a:t> في حالة كانت الحروف كبيرة ،وتكون النتيجة </a:t>
            </a:r>
            <a:r>
              <a:rPr lang="en-US" sz="2800" dirty="0"/>
              <a:t>False</a:t>
            </a:r>
            <a:r>
              <a:rPr lang="ar-SA" sz="2800" dirty="0"/>
              <a:t> في حالة كانت الحروف صغيرة، كما في المثال التالي: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37D610-198C-4C03-9060-75B6595A6E29}"/>
              </a:ext>
            </a:extLst>
          </p:cNvPr>
          <p:cNvSpPr/>
          <p:nvPr/>
        </p:nvSpPr>
        <p:spPr>
          <a:xfrm>
            <a:off x="735292" y="328056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it-IT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it-IT" sz="2400" dirty="0">
                <a:solidFill>
                  <a:srgbClr val="483D8B"/>
                </a:solidFill>
                <a:latin typeface="RobotoMono-Regular"/>
              </a:rPr>
              <a:t>‘HELLO’</a:t>
            </a:r>
            <a:endParaRPr lang="ar-SA" sz="2400" dirty="0">
              <a:solidFill>
                <a:srgbClr val="483D8B"/>
              </a:solidFill>
              <a:latin typeface="RobotoMono-Regular"/>
            </a:endParaRPr>
          </a:p>
          <a:p>
            <a:r>
              <a:rPr lang="en-US" sz="24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400" dirty="0">
                <a:latin typeface="RobotoMono-Regular"/>
              </a:rPr>
              <a:t>(</a:t>
            </a:r>
            <a:r>
              <a:rPr lang="en-US" sz="2400" dirty="0" err="1">
                <a:latin typeface="RobotoMono-Regular"/>
              </a:rPr>
              <a:t>a.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isupper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()</a:t>
            </a:r>
            <a:r>
              <a:rPr lang="en-US" sz="2400" dirty="0">
                <a:latin typeface="RobotoMono-Regular"/>
              </a:rPr>
              <a:t>)      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#True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532343-E82E-4B7F-A801-E99495ED8F51}"/>
              </a:ext>
            </a:extLst>
          </p:cNvPr>
          <p:cNvSpPr/>
          <p:nvPr/>
        </p:nvSpPr>
        <p:spPr>
          <a:xfrm>
            <a:off x="406049" y="44429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name </a:t>
            </a:r>
            <a:r>
              <a:rPr lang="it-IT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it-IT" sz="2400" dirty="0">
                <a:solidFill>
                  <a:srgbClr val="483D8B"/>
                </a:solidFill>
                <a:latin typeface="RobotoMono-Regular"/>
              </a:rPr>
              <a:t>‘hello world’</a:t>
            </a:r>
            <a:endParaRPr lang="ar-SA" sz="2400" dirty="0">
              <a:solidFill>
                <a:srgbClr val="483D8B"/>
              </a:solidFill>
              <a:latin typeface="RobotoMono-Regular"/>
            </a:endParaRPr>
          </a:p>
          <a:p>
            <a:r>
              <a:rPr lang="en-US" sz="24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400" dirty="0">
                <a:latin typeface="RobotoMono-Regular"/>
              </a:rPr>
              <a:t>(</a:t>
            </a:r>
            <a:r>
              <a:rPr lang="en-US" sz="2400" dirty="0" err="1">
                <a:latin typeface="RobotoMono-Regular"/>
              </a:rPr>
              <a:t>name.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upper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()</a:t>
            </a:r>
            <a:r>
              <a:rPr lang="en-US" sz="2400" dirty="0">
                <a:latin typeface="RobotoMono-Regular"/>
              </a:rPr>
              <a:t>) </a:t>
            </a:r>
          </a:p>
          <a:p>
            <a:r>
              <a:rPr lang="en-US" sz="24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400" dirty="0">
                <a:latin typeface="RobotoMono-Regular"/>
              </a:rPr>
              <a:t>(</a:t>
            </a:r>
            <a:r>
              <a:rPr lang="en-US" sz="2400" dirty="0" err="1">
                <a:latin typeface="RobotoMono-Regular"/>
              </a:rPr>
              <a:t>name.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islower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()</a:t>
            </a:r>
            <a:r>
              <a:rPr lang="en-US" sz="2400" dirty="0">
                <a:latin typeface="RobotoMono-Regular"/>
              </a:rPr>
              <a:t>)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3EA91C-F452-4D70-B338-B06082F4225D}"/>
              </a:ext>
            </a:extLst>
          </p:cNvPr>
          <p:cNvSpPr/>
          <p:nvPr/>
        </p:nvSpPr>
        <p:spPr>
          <a:xfrm>
            <a:off x="4384573" y="4347979"/>
            <a:ext cx="7050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</a:rPr>
              <a:t>تدريب: </a:t>
            </a:r>
            <a:r>
              <a:rPr lang="ar-SA" sz="2400" dirty="0"/>
              <a:t>ما هو مخرج عمليتي الطباعة التاليتين؟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F6B2F9-9590-46D4-9DC7-0CCAB39F9BB7}"/>
              </a:ext>
            </a:extLst>
          </p:cNvPr>
          <p:cNvSpPr/>
          <p:nvPr/>
        </p:nvSpPr>
        <p:spPr>
          <a:xfrm>
            <a:off x="4371772" y="5678279"/>
            <a:ext cx="7050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/>
              <a:t>ما هو مخرج عملية الطباعة التالية؟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CB4AF5-69AC-49BF-8073-41A498D227EA}"/>
              </a:ext>
            </a:extLst>
          </p:cNvPr>
          <p:cNvSpPr/>
          <p:nvPr/>
        </p:nvSpPr>
        <p:spPr>
          <a:xfrm>
            <a:off x="406049" y="57670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name </a:t>
            </a:r>
            <a:r>
              <a:rPr lang="it-IT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it-IT" sz="2400" dirty="0">
                <a:solidFill>
                  <a:srgbClr val="483D8B"/>
                </a:solidFill>
                <a:latin typeface="RobotoMono-Regular"/>
              </a:rPr>
              <a:t>‘hello world’</a:t>
            </a:r>
            <a:endParaRPr lang="ar-SA" sz="2400" dirty="0">
              <a:solidFill>
                <a:srgbClr val="483D8B"/>
              </a:solidFill>
              <a:latin typeface="RobotoMono-Regular"/>
            </a:endParaRPr>
          </a:p>
          <a:p>
            <a:r>
              <a:rPr lang="en-US" sz="24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400" dirty="0">
                <a:latin typeface="RobotoMono-Regular"/>
              </a:rPr>
              <a:t>(name.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upper()</a:t>
            </a:r>
            <a:r>
              <a:rPr lang="en-US" sz="2400" dirty="0">
                <a:latin typeface="RobotoMono-Regular"/>
              </a:rPr>
              <a:t>.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islower()</a:t>
            </a:r>
            <a:r>
              <a:rPr lang="en-US" sz="2400" dirty="0">
                <a:latin typeface="RobotoMono-Regular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9771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162E1AB-B309-4FB1-80DE-456EE74516F2}"/>
              </a:ext>
            </a:extLst>
          </p:cNvPr>
          <p:cNvSpPr/>
          <p:nvPr/>
        </p:nvSpPr>
        <p:spPr>
          <a:xfrm>
            <a:off x="279182" y="409005"/>
            <a:ext cx="11382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/>
              <a:t>الوصول إلى موقع حرف في سلسلة الحروف(</a:t>
            </a:r>
            <a:r>
              <a:rPr lang="en-US" sz="2800" b="1" dirty="0"/>
              <a:t>string</a:t>
            </a:r>
            <a:r>
              <a:rPr lang="ar-SA" sz="2800" b="1" dirty="0"/>
              <a:t>): </a:t>
            </a:r>
            <a:r>
              <a:rPr lang="ar-SA" sz="2800" dirty="0"/>
              <a:t>للوصول إلى موقع حرف في سلسلة الحروف نستخدم الدالة </a:t>
            </a:r>
            <a:r>
              <a:rPr lang="en-US" sz="2800" dirty="0"/>
              <a:t>index()</a:t>
            </a:r>
            <a:r>
              <a:rPr lang="ar-SA" sz="2800" dirty="0"/>
              <a:t> ، كما في المثال التالي: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4D7701-F50C-4D92-B3D9-FE28B7DAEAF3}"/>
              </a:ext>
            </a:extLst>
          </p:cNvPr>
          <p:cNvSpPr/>
          <p:nvPr/>
        </p:nvSpPr>
        <p:spPr>
          <a:xfrm>
            <a:off x="492235" y="1008038"/>
            <a:ext cx="41633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it-IT" sz="28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it-IT" sz="2800" dirty="0">
                <a:solidFill>
                  <a:srgbClr val="483D8B"/>
                </a:solidFill>
                <a:latin typeface="RobotoMono-Regular"/>
              </a:rPr>
              <a:t>‘hello’</a:t>
            </a:r>
            <a:endParaRPr lang="ar-SA" sz="2800" dirty="0">
              <a:solidFill>
                <a:srgbClr val="483D8B"/>
              </a:solidFill>
              <a:latin typeface="RobotoMono-Regular"/>
            </a:endParaRPr>
          </a:p>
          <a:p>
            <a:r>
              <a:rPr lang="en-US" sz="28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800" dirty="0">
                <a:latin typeface="RobotoMono-Regular"/>
              </a:rPr>
              <a:t>(</a:t>
            </a:r>
            <a:r>
              <a:rPr lang="en-US" sz="2800" dirty="0" err="1">
                <a:latin typeface="RobotoMono-Regular"/>
              </a:rPr>
              <a:t>a.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index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(“e”)</a:t>
            </a:r>
            <a:r>
              <a:rPr lang="en-US" sz="2800" dirty="0">
                <a:latin typeface="RobotoMono-Regular"/>
              </a:rPr>
              <a:t>)       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#1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F98050-29DE-4559-A498-E92BA821F249}"/>
              </a:ext>
            </a:extLst>
          </p:cNvPr>
          <p:cNvSpPr/>
          <p:nvPr/>
        </p:nvSpPr>
        <p:spPr>
          <a:xfrm>
            <a:off x="372111" y="1962644"/>
            <a:ext cx="11382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/>
              <a:t>الوصول إلى حرف في سلسلة الحروف(</a:t>
            </a:r>
            <a:r>
              <a:rPr lang="en-US" sz="2800" b="1" dirty="0"/>
              <a:t>string</a:t>
            </a:r>
            <a:r>
              <a:rPr lang="ar-SA" sz="2800" b="1" dirty="0"/>
              <a:t>): </a:t>
            </a:r>
            <a:r>
              <a:rPr lang="ar-SA" sz="2800" dirty="0"/>
              <a:t>للوصول إلى حرف في سلسلة الحروف نستخدم موقع الحرف ، كما في المثال التالي: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D43C03-44B9-4D5F-BC4F-38F7F21258EE}"/>
              </a:ext>
            </a:extLst>
          </p:cNvPr>
          <p:cNvSpPr/>
          <p:nvPr/>
        </p:nvSpPr>
        <p:spPr>
          <a:xfrm>
            <a:off x="585164" y="2514379"/>
            <a:ext cx="29209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it-IT" sz="28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it-IT" sz="2800" dirty="0">
                <a:solidFill>
                  <a:srgbClr val="483D8B"/>
                </a:solidFill>
                <a:latin typeface="RobotoMono-Regular"/>
              </a:rPr>
              <a:t>‘hello’</a:t>
            </a:r>
            <a:endParaRPr lang="ar-SA" sz="2800" dirty="0">
              <a:solidFill>
                <a:srgbClr val="483D8B"/>
              </a:solidFill>
              <a:latin typeface="RobotoMono-Regular"/>
            </a:endParaRPr>
          </a:p>
          <a:p>
            <a:r>
              <a:rPr lang="en-US" sz="28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800" dirty="0">
                <a:latin typeface="RobotoMono-Regular"/>
              </a:rPr>
              <a:t>(a[0])       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#h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08082D-CB13-4E11-BCFB-E004E4206A71}"/>
              </a:ext>
            </a:extLst>
          </p:cNvPr>
          <p:cNvSpPr/>
          <p:nvPr/>
        </p:nvSpPr>
        <p:spPr>
          <a:xfrm>
            <a:off x="372111" y="3444206"/>
            <a:ext cx="11382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/>
              <a:t>تبديل حروف في سلسلة الحروف(</a:t>
            </a:r>
            <a:r>
              <a:rPr lang="en-US" sz="2800" b="1" dirty="0"/>
              <a:t>string</a:t>
            </a:r>
            <a:r>
              <a:rPr lang="ar-SA" sz="2800" b="1" dirty="0"/>
              <a:t>): </a:t>
            </a:r>
            <a:r>
              <a:rPr lang="ar-SA" sz="2800" dirty="0"/>
              <a:t>لتبديل حروف في سلسلة الحروف نستخدم الدالة </a:t>
            </a:r>
            <a:r>
              <a:rPr lang="en-US" sz="2800" dirty="0"/>
              <a:t>replace()</a:t>
            </a:r>
            <a:r>
              <a:rPr lang="ar-SA" sz="2800" dirty="0"/>
              <a:t> ، كما في المثال التالي: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A491A9-2616-4DE5-BA18-4556D26FA4D1}"/>
              </a:ext>
            </a:extLst>
          </p:cNvPr>
          <p:cNvSpPr/>
          <p:nvPr/>
        </p:nvSpPr>
        <p:spPr>
          <a:xfrm>
            <a:off x="585164" y="4044788"/>
            <a:ext cx="60035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it-IT" sz="28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it-IT" sz="2800" dirty="0">
                <a:solidFill>
                  <a:srgbClr val="483D8B"/>
                </a:solidFill>
                <a:latin typeface="RobotoMono-Regular"/>
              </a:rPr>
              <a:t>‘abc’</a:t>
            </a:r>
            <a:endParaRPr lang="ar-SA" sz="2800" dirty="0">
              <a:solidFill>
                <a:srgbClr val="483D8B"/>
              </a:solidFill>
              <a:latin typeface="RobotoMono-Regular"/>
            </a:endParaRPr>
          </a:p>
          <a:p>
            <a:r>
              <a:rPr lang="en-US" sz="2800" dirty="0">
                <a:solidFill>
                  <a:srgbClr val="C00000"/>
                </a:solidFill>
                <a:latin typeface="RobotoMono-Regular"/>
              </a:rPr>
              <a:t>print</a:t>
            </a:r>
            <a:r>
              <a:rPr lang="en-US" sz="2800" dirty="0">
                <a:latin typeface="RobotoMono-Regular"/>
              </a:rPr>
              <a:t>(</a:t>
            </a:r>
            <a:r>
              <a:rPr lang="en-US" sz="2800" dirty="0" err="1">
                <a:latin typeface="RobotoMono-Regular"/>
              </a:rPr>
              <a:t>a.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RobotoMono-Regular"/>
              </a:rPr>
              <a:t>replace</a:t>
            </a:r>
            <a:r>
              <a:rPr lang="en-US" sz="2800" dirty="0">
                <a:latin typeface="RobotoMono-Regular"/>
              </a:rPr>
              <a:t>(“</a:t>
            </a:r>
            <a:r>
              <a:rPr lang="en-US" sz="2800" dirty="0" err="1">
                <a:latin typeface="RobotoMono-Regular"/>
              </a:rPr>
              <a:t>abc</a:t>
            </a:r>
            <a:r>
              <a:rPr lang="en-US" sz="2800" dirty="0">
                <a:latin typeface="RobotoMono-Regular"/>
              </a:rPr>
              <a:t>”,”def”))       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RobotoMono-Regular"/>
              </a:rPr>
              <a:t>#def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86E301-42F4-410A-999A-DD2991F6F75E}"/>
              </a:ext>
            </a:extLst>
          </p:cNvPr>
          <p:cNvSpPr txBox="1"/>
          <p:nvPr/>
        </p:nvSpPr>
        <p:spPr>
          <a:xfrm>
            <a:off x="1336463" y="4592807"/>
            <a:ext cx="10363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ادخال قيم باستخدام لوحة المفاتيح: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100B8D-AC94-4807-828F-7635AC448F27}"/>
              </a:ext>
            </a:extLst>
          </p:cNvPr>
          <p:cNvSpPr/>
          <p:nvPr/>
        </p:nvSpPr>
        <p:spPr>
          <a:xfrm>
            <a:off x="223951" y="5125016"/>
            <a:ext cx="11382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تستخدم الدالة </a:t>
            </a:r>
            <a:r>
              <a:rPr lang="en-US" sz="2800" dirty="0"/>
              <a:t>input()</a:t>
            </a:r>
            <a:r>
              <a:rPr lang="ar-SA" sz="2800" dirty="0"/>
              <a:t> لإدخال قيمة باستخدام لوحة المفاتيح، والقيمة المدخلة تكون من النوع </a:t>
            </a:r>
            <a:r>
              <a:rPr lang="en-US" sz="2800" dirty="0"/>
              <a:t>string</a:t>
            </a:r>
            <a:r>
              <a:rPr lang="ar-SA" sz="2800" dirty="0"/>
              <a:t> كما في المثال التالي: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1EA4C-BD74-4CAE-8305-DC1D9297F6B5}"/>
              </a:ext>
            </a:extLst>
          </p:cNvPr>
          <p:cNvSpPr/>
          <p:nvPr/>
        </p:nvSpPr>
        <p:spPr>
          <a:xfrm>
            <a:off x="585163" y="5749563"/>
            <a:ext cx="81357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Regular"/>
              </a:rPr>
              <a:t>text = </a:t>
            </a:r>
            <a:r>
              <a:rPr lang="en-US" sz="2800" dirty="0">
                <a:solidFill>
                  <a:srgbClr val="7030A0"/>
                </a:solidFill>
                <a:latin typeface="RobotoMono-Regular"/>
              </a:rPr>
              <a:t>input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Regular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RobotoMono-Regular"/>
              </a:rPr>
              <a:t>"Type anything... "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Regular"/>
              </a:rPr>
              <a:t>)</a:t>
            </a:r>
            <a:br>
              <a:rPr lang="en-US" sz="2800" dirty="0">
                <a:solidFill>
                  <a:srgbClr val="C00000"/>
                </a:solidFill>
                <a:latin typeface="RobotoMono-Regular"/>
              </a:rPr>
            </a:br>
            <a:r>
              <a:rPr lang="en-US" sz="2800" dirty="0">
                <a:solidFill>
                  <a:srgbClr val="7030A0"/>
                </a:solidFill>
                <a:latin typeface="RobotoMono-Regular"/>
              </a:rPr>
              <a:t>print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Regular"/>
              </a:rPr>
              <a:t>(5*text) </a:t>
            </a:r>
            <a:endParaRPr lang="ar-SA" sz="2800" dirty="0">
              <a:solidFill>
                <a:schemeClr val="tx1">
                  <a:lumMod val="95000"/>
                  <a:lumOff val="5000"/>
                </a:schemeClr>
              </a:solidFill>
              <a:latin typeface="Roboto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93778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492ECE9-8535-44E6-BFFE-39F2CE31F760}"/>
              </a:ext>
            </a:extLst>
          </p:cNvPr>
          <p:cNvSpPr txBox="1"/>
          <p:nvPr/>
        </p:nvSpPr>
        <p:spPr>
          <a:xfrm>
            <a:off x="5063320" y="181175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الجمل الشرطية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Expression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B02993-F551-439A-816E-A0954BB10AC7}"/>
              </a:ext>
            </a:extLst>
          </p:cNvPr>
          <p:cNvSpPr txBox="1"/>
          <p:nvPr/>
        </p:nvSpPr>
        <p:spPr>
          <a:xfrm>
            <a:off x="420958" y="1215937"/>
            <a:ext cx="112732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تختلف كتابة عبارة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في لغة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عن لغات البرمجة الأخرى مثل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C, Ruby, Java</a:t>
            </a: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) ،حيث يتم كتابة النتيجة تم الشرط على خلاف اللغات الأخرى ،كما في المثال التالي: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E36EFF-1B51-492A-B270-0E66EF09A260}"/>
              </a:ext>
            </a:extLst>
          </p:cNvPr>
          <p:cNvSpPr txBox="1"/>
          <p:nvPr/>
        </p:nvSpPr>
        <p:spPr>
          <a:xfrm>
            <a:off x="7773974" y="612362"/>
            <a:ext cx="37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عبارة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AC8B77-85C3-4EFF-B85F-2138FFEF6B31}"/>
              </a:ext>
            </a:extLst>
          </p:cNvPr>
          <p:cNvSpPr/>
          <p:nvPr/>
        </p:nvSpPr>
        <p:spPr>
          <a:xfrm>
            <a:off x="539490" y="2222830"/>
            <a:ext cx="94400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botoMono-Regular"/>
              </a:rPr>
              <a:t>n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5</a:t>
            </a:r>
            <a:br>
              <a:rPr lang="en-US" sz="2800" dirty="0">
                <a:solidFill>
                  <a:srgbClr val="FF4500"/>
                </a:solidFill>
                <a:latin typeface="RobotoMono-Regular"/>
              </a:rPr>
            </a:br>
            <a:r>
              <a:rPr lang="en-US" sz="2800" dirty="0">
                <a:solidFill>
                  <a:srgbClr val="483D8B"/>
                </a:solidFill>
                <a:latin typeface="RobotoMono-Regular"/>
              </a:rPr>
              <a:t>"Greater than 2"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n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&gt;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2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else </a:t>
            </a:r>
            <a:r>
              <a:rPr lang="en-US" sz="2800" dirty="0">
                <a:solidFill>
                  <a:srgbClr val="483D8B"/>
                </a:solidFill>
                <a:latin typeface="RobotoMono-Regular"/>
              </a:rPr>
              <a:t>"Smaller than or equal to 2"</a:t>
            </a:r>
            <a:br>
              <a:rPr lang="en-US" sz="2800" dirty="0">
                <a:solidFill>
                  <a:srgbClr val="483D8B"/>
                </a:solidFill>
                <a:latin typeface="RobotoMono-Regular"/>
              </a:rPr>
            </a:br>
            <a:r>
              <a:rPr lang="en-US" sz="2800" dirty="0">
                <a:solidFill>
                  <a:srgbClr val="808080"/>
                </a:solidFill>
                <a:latin typeface="RobotoMono-Italic"/>
              </a:rPr>
              <a:t># Out: 'Greater than 2'</a:t>
            </a:r>
            <a:r>
              <a:rPr lang="en-US" sz="2800" dirty="0"/>
              <a:t> </a:t>
            </a:r>
            <a:endParaRPr lang="ar-SA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D95C77-53D4-431C-8B0B-15F9595DB012}"/>
              </a:ext>
            </a:extLst>
          </p:cNvPr>
          <p:cNvSpPr txBox="1"/>
          <p:nvPr/>
        </p:nvSpPr>
        <p:spPr>
          <a:xfrm>
            <a:off x="466768" y="3697303"/>
            <a:ext cx="1127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مثال أخر: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08E97D-DF73-4F45-BC1B-3C479C1A948E}"/>
              </a:ext>
            </a:extLst>
          </p:cNvPr>
          <p:cNvSpPr/>
          <p:nvPr/>
        </p:nvSpPr>
        <p:spPr>
          <a:xfrm>
            <a:off x="564696" y="4506269"/>
            <a:ext cx="94148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botoMono-Regular"/>
              </a:rPr>
              <a:t>n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5</a:t>
            </a:r>
            <a:br>
              <a:rPr lang="en-US" sz="2800" dirty="0">
                <a:solidFill>
                  <a:srgbClr val="FF4500"/>
                </a:solidFill>
                <a:latin typeface="RobotoMono-Regular"/>
              </a:rPr>
            </a:br>
            <a:r>
              <a:rPr lang="en-US" sz="2800" dirty="0">
                <a:solidFill>
                  <a:srgbClr val="483D8B"/>
                </a:solidFill>
                <a:latin typeface="RobotoMono-Regular"/>
              </a:rPr>
              <a:t>"Hello"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n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&gt;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10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else </a:t>
            </a:r>
            <a:r>
              <a:rPr lang="en-US" sz="2800" dirty="0">
                <a:solidFill>
                  <a:srgbClr val="483D8B"/>
                </a:solidFill>
                <a:latin typeface="RobotoMono-Regular"/>
              </a:rPr>
              <a:t>"Goodbye"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n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&gt;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5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else </a:t>
            </a:r>
            <a:r>
              <a:rPr lang="en-US" sz="2800" dirty="0">
                <a:solidFill>
                  <a:srgbClr val="483D8B"/>
                </a:solidFill>
                <a:latin typeface="RobotoMono-Regular"/>
              </a:rPr>
              <a:t>"Good day"</a:t>
            </a:r>
            <a:r>
              <a:rPr lang="en-US" sz="2800" dirty="0"/>
              <a:t> 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328252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F9834F-9234-4729-96BB-50BE6B07D399}"/>
              </a:ext>
            </a:extLst>
          </p:cNvPr>
          <p:cNvSpPr txBox="1"/>
          <p:nvPr/>
        </p:nvSpPr>
        <p:spPr>
          <a:xfrm>
            <a:off x="3929994" y="143376"/>
            <a:ext cx="750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الكتل </a:t>
            </a:r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Block</a:t>
            </a:r>
            <a:r>
              <a:rPr lang="ar-SA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 :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E4F0B-A98E-4B5D-89B0-073A580EFAAB}"/>
              </a:ext>
            </a:extLst>
          </p:cNvPr>
          <p:cNvSpPr/>
          <p:nvPr/>
        </p:nvSpPr>
        <p:spPr>
          <a:xfrm>
            <a:off x="360219" y="806292"/>
            <a:ext cx="111672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>
                <a:latin typeface="RobotoMono-Regular"/>
              </a:rPr>
              <a:t>لغة بايثون تستخدم </a:t>
            </a:r>
            <a:r>
              <a:rPr lang="en-US" sz="3200" dirty="0">
                <a:latin typeface="RobotoMono-Regular"/>
              </a:rPr>
              <a:t>block</a:t>
            </a:r>
            <a:r>
              <a:rPr lang="ar-SA" sz="2800" dirty="0">
                <a:latin typeface="RobotoMono-Regular"/>
              </a:rPr>
              <a:t> في تراكيب التحكم والتكرار ،وتستخدم الرمز(:) لبداية ونهاية </a:t>
            </a:r>
            <a:r>
              <a:rPr lang="en-US" sz="3200" dirty="0">
                <a:latin typeface="RobotoMono-Regular"/>
              </a:rPr>
              <a:t>block</a:t>
            </a:r>
            <a:r>
              <a:rPr lang="ar-SA" sz="3200" dirty="0">
                <a:latin typeface="RobotoMono-Regular"/>
              </a:rPr>
              <a:t> </a:t>
            </a:r>
            <a:r>
              <a:rPr lang="ar-SA" sz="2800" b="1" dirty="0">
                <a:solidFill>
                  <a:srgbClr val="C00000"/>
                </a:solidFill>
                <a:latin typeface="RobotoMono-Regular"/>
              </a:rPr>
              <a:t>مثال :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1C2DA68-D601-490B-A950-4763E3D6FE49}"/>
              </a:ext>
            </a:extLst>
          </p:cNvPr>
          <p:cNvGraphicFramePr>
            <a:graphicFrameLocks noGrp="1"/>
          </p:cNvGraphicFramePr>
          <p:nvPr/>
        </p:nvGraphicFramePr>
        <p:xfrm>
          <a:off x="460394" y="1514178"/>
          <a:ext cx="7372383" cy="1554480"/>
        </p:xfrm>
        <a:graphic>
          <a:graphicData uri="http://schemas.openxmlformats.org/drawingml/2006/table">
            <a:tbl>
              <a:tblPr/>
              <a:tblGrid>
                <a:gridCol w="1810285">
                  <a:extLst>
                    <a:ext uri="{9D8B030D-6E8A-4147-A177-3AD203B41FA5}">
                      <a16:colId xmlns:a16="http://schemas.microsoft.com/office/drawing/2014/main" val="868100719"/>
                    </a:ext>
                  </a:extLst>
                </a:gridCol>
                <a:gridCol w="5562098">
                  <a:extLst>
                    <a:ext uri="{9D8B030D-6E8A-4147-A177-3AD203B41FA5}">
                      <a16:colId xmlns:a16="http://schemas.microsoft.com/office/drawing/2014/main" val="1327019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rgbClr val="FF7700"/>
                          </a:solidFill>
                          <a:effectLst/>
                          <a:latin typeface="RobotoMono-Bold"/>
                        </a:rPr>
                        <a:t>if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a </a:t>
                      </a:r>
                      <a:r>
                        <a:rPr lang="en-US" sz="2400" b="0" i="0" dirty="0">
                          <a:solidFill>
                            <a:srgbClr val="666666"/>
                          </a:solidFill>
                          <a:effectLst/>
                          <a:latin typeface="RobotoMono-Regular"/>
                        </a:rPr>
                        <a:t>&gt;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b: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   </a:t>
                      </a:r>
                      <a:r>
                        <a:rPr lang="en-US" sz="2400" b="1" i="0" dirty="0">
                          <a:solidFill>
                            <a:srgbClr val="FF7700"/>
                          </a:solidFill>
                          <a:effectLst/>
                          <a:latin typeface="RobotoMono-Bold"/>
                        </a:rPr>
                        <a:t>print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(a)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</a:br>
                      <a:r>
                        <a:rPr lang="en-US" sz="2400" b="1" i="0" dirty="0">
                          <a:solidFill>
                            <a:srgbClr val="FF7700"/>
                          </a:solidFill>
                          <a:effectLst/>
                          <a:latin typeface="RobotoMono-Bold"/>
                        </a:rPr>
                        <a:t>else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: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   </a:t>
                      </a:r>
                      <a:r>
                        <a:rPr lang="en-US" sz="2400" b="1" i="0" dirty="0">
                          <a:solidFill>
                            <a:srgbClr val="FF7700"/>
                          </a:solidFill>
                          <a:effectLst/>
                          <a:latin typeface="RobotoMono-Bold"/>
                        </a:rPr>
                        <a:t>print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(b)</a:t>
                      </a:r>
                      <a:endParaRPr lang="en-US" sz="5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  <a:t># If block starts here</a:t>
                      </a:r>
                      <a:b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</a:br>
                      <a: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  <a:t># This is part of the if block</a:t>
                      </a:r>
                      <a:b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</a:br>
                      <a: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  <a:t># else must be at the same level as if</a:t>
                      </a:r>
                      <a:endParaRPr lang="en-US" sz="5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55368"/>
                  </a:ext>
                </a:extLst>
              </a:tr>
            </a:tbl>
          </a:graphicData>
        </a:graphic>
      </p:graphicFrame>
      <p:sp>
        <p:nvSpPr>
          <p:cNvPr id="38" name="Rectangle 1">
            <a:extLst>
              <a:ext uri="{FF2B5EF4-FFF2-40B4-BE49-F238E27FC236}">
                <a16:creationId xmlns:a16="http://schemas.microsoft.com/office/drawing/2014/main" id="{6F3358E6-36EB-4A3B-B76D-1A278DF6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84" y="1612395"/>
            <a:ext cx="8817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96FA1E-BEB9-4A53-8B4D-A6D8FF37294F}"/>
              </a:ext>
            </a:extLst>
          </p:cNvPr>
          <p:cNvSpPr/>
          <p:nvPr/>
        </p:nvSpPr>
        <p:spPr>
          <a:xfrm>
            <a:off x="360218" y="3410715"/>
            <a:ext cx="111672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latin typeface="RobotoMono-Regular"/>
              </a:rPr>
              <a:t>أو :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7C21198-D75F-4B99-9FAA-F05AE9CD5082}"/>
              </a:ext>
            </a:extLst>
          </p:cNvPr>
          <p:cNvGraphicFramePr>
            <a:graphicFrameLocks noGrp="1"/>
          </p:cNvGraphicFramePr>
          <p:nvPr/>
        </p:nvGraphicFramePr>
        <p:xfrm>
          <a:off x="475384" y="3387247"/>
          <a:ext cx="10637318" cy="1188720"/>
        </p:xfrm>
        <a:graphic>
          <a:graphicData uri="http://schemas.openxmlformats.org/drawingml/2006/table">
            <a:tbl>
              <a:tblPr/>
              <a:tblGrid>
                <a:gridCol w="2730945">
                  <a:extLst>
                    <a:ext uri="{9D8B030D-6E8A-4147-A177-3AD203B41FA5}">
                      <a16:colId xmlns:a16="http://schemas.microsoft.com/office/drawing/2014/main" val="4215213642"/>
                    </a:ext>
                  </a:extLst>
                </a:gridCol>
                <a:gridCol w="7906373">
                  <a:extLst>
                    <a:ext uri="{9D8B030D-6E8A-4147-A177-3AD203B41FA5}">
                      <a16:colId xmlns:a16="http://schemas.microsoft.com/office/drawing/2014/main" val="1811881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rgbClr val="FF7700"/>
                          </a:solidFill>
                          <a:effectLst/>
                          <a:latin typeface="RobotoMono-Bold"/>
                        </a:rPr>
                        <a:t>def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my_function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():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</a:b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   a </a:t>
                      </a:r>
                      <a:r>
                        <a:rPr lang="en-US" sz="2400" b="0" i="0" dirty="0">
                          <a:solidFill>
                            <a:srgbClr val="666666"/>
                          </a:solidFill>
                          <a:effectLst/>
                          <a:latin typeface="RobotoMono-Regular"/>
                        </a:rPr>
                        <a:t>= </a:t>
                      </a:r>
                      <a:r>
                        <a:rPr lang="en-US" sz="2400" b="0" i="0" dirty="0">
                          <a:solidFill>
                            <a:srgbClr val="FF4500"/>
                          </a:solidFill>
                          <a:effectLst/>
                          <a:latin typeface="RobotoMono-Regular"/>
                        </a:rPr>
                        <a:t>2 </a:t>
                      </a:r>
                      <a:br>
                        <a:rPr lang="en-US" sz="2400" b="0" i="0" dirty="0">
                          <a:solidFill>
                            <a:srgbClr val="FF4500"/>
                          </a:solidFill>
                          <a:effectLst/>
                          <a:latin typeface="RobotoMono-Regular"/>
                        </a:rPr>
                      </a:br>
                      <a:r>
                        <a:rPr lang="en-US" sz="2400" b="0" i="0" dirty="0">
                          <a:solidFill>
                            <a:srgbClr val="FF4500"/>
                          </a:solidFill>
                          <a:effectLst/>
                          <a:latin typeface="RobotoMono-Regular"/>
                        </a:rPr>
                        <a:t>   </a:t>
                      </a:r>
                      <a:r>
                        <a:rPr lang="en-US" sz="2400" b="1" i="0" dirty="0">
                          <a:solidFill>
                            <a:srgbClr val="FF7700"/>
                          </a:solidFill>
                          <a:effectLst/>
                          <a:latin typeface="RobotoMono-Bold"/>
                        </a:rPr>
                        <a:t>return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</a:rPr>
                        <a:t>a </a:t>
                      </a:r>
                      <a:endParaRPr lang="en-US" sz="5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  <a:t># This is a function definition. Note the colon (:)</a:t>
                      </a:r>
                      <a:b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</a:br>
                      <a: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  <a:t># This line belongs to the function because it's indented</a:t>
                      </a:r>
                      <a:b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</a:br>
                      <a: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</a:rPr>
                        <a:t># This line also belongs to the same function</a:t>
                      </a:r>
                      <a:endParaRPr lang="en-US" sz="5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139728"/>
                  </a:ext>
                </a:extLst>
              </a:tr>
            </a:tbl>
          </a:graphicData>
        </a:graphic>
      </p:graphicFrame>
      <p:sp>
        <p:nvSpPr>
          <p:cNvPr id="45" name="Rectangle 3">
            <a:extLst>
              <a:ext uri="{FF2B5EF4-FFF2-40B4-BE49-F238E27FC236}">
                <a16:creationId xmlns:a16="http://schemas.microsoft.com/office/drawing/2014/main" id="{2C91371B-C9D9-4223-98D3-F96C8C5E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84" y="4599435"/>
            <a:ext cx="8625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7700"/>
                </a:solidFill>
                <a:effectLst/>
                <a:latin typeface="RobotoMono-Bold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Mono-Regular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Mono-Regular"/>
              </a:rPr>
              <a:t>my_function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Mono-Regular"/>
              </a:rPr>
              <a:t>())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Mono-Italic"/>
              </a:rPr>
              <a:t># This line is OUTSIDE the function block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24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FDAE165-873C-4B35-8242-C1A3DB9EF89B}"/>
              </a:ext>
            </a:extLst>
          </p:cNvPr>
          <p:cNvSpPr txBox="1"/>
          <p:nvPr/>
        </p:nvSpPr>
        <p:spPr>
          <a:xfrm>
            <a:off x="3712601" y="314508"/>
            <a:ext cx="785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dobe Arabic" panose="02040503050201020203" pitchFamily="18" charset="-78"/>
              </a:rPr>
              <a:t>العمليات الحسابية البسيطة:</a:t>
            </a:r>
            <a:endParaRPr lang="en-US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dobe Arabic" panose="02040503050201020203" pitchFamily="18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297699-A1C9-4B34-9F14-64D7C87D75C2}"/>
              </a:ext>
            </a:extLst>
          </p:cNvPr>
          <p:cNvSpPr txBox="1"/>
          <p:nvPr/>
        </p:nvSpPr>
        <p:spPr>
          <a:xfrm>
            <a:off x="7439321" y="960839"/>
            <a:ext cx="3829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عملية القسمة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14BA59-019D-4174-994E-EB696860D3B9}"/>
              </a:ext>
            </a:extLst>
          </p:cNvPr>
          <p:cNvSpPr txBox="1"/>
          <p:nvPr/>
        </p:nvSpPr>
        <p:spPr>
          <a:xfrm>
            <a:off x="302756" y="1276289"/>
            <a:ext cx="11288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	عملية القسمة ترجع قيمة صحيحة إذا كانت احدى المتغيرات الداخلة صحيحة ،وترجع قيمة عشرية إذا كان احدى المتغيرات المدخلة عشرية.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322B0F-654E-4818-91EC-420CB8B81768}"/>
              </a:ext>
            </a:extLst>
          </p:cNvPr>
          <p:cNvSpPr/>
          <p:nvPr/>
        </p:nvSpPr>
        <p:spPr>
          <a:xfrm>
            <a:off x="739514" y="2043578"/>
            <a:ext cx="10862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RobotoMono-Regular"/>
              </a:rPr>
              <a:t>a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b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c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d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e 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2.0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-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pt-BR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pt-BR" sz="2400" dirty="0">
                <a:solidFill>
                  <a:srgbClr val="FF4500"/>
                </a:solidFill>
                <a:latin typeface="RobotoMono-Regular"/>
              </a:rPr>
              <a:t>10</a:t>
            </a:r>
            <a:r>
              <a:rPr lang="ar-SA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Mono-Regular"/>
              </a:rPr>
              <a:t>مثال :                                                                       </a:t>
            </a:r>
            <a:r>
              <a:rPr lang="pt-B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ar-SA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DD946E-96C8-47CE-994B-6748171E1E49}"/>
              </a:ext>
            </a:extLst>
          </p:cNvPr>
          <p:cNvSpPr/>
          <p:nvPr/>
        </p:nvSpPr>
        <p:spPr>
          <a:xfrm>
            <a:off x="739514" y="2639384"/>
            <a:ext cx="59484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RobotoMono-Regular"/>
              </a:rPr>
              <a:t>a // b </a:t>
            </a:r>
            <a:r>
              <a:rPr lang="pt-BR" sz="2400" i="1" dirty="0">
                <a:solidFill>
                  <a:srgbClr val="808080"/>
                </a:solidFill>
                <a:latin typeface="RobotoMono-Italic"/>
              </a:rPr>
              <a:t># = 1</a:t>
            </a:r>
            <a:br>
              <a:rPr lang="pt-BR" sz="2400" i="1" dirty="0">
                <a:solidFill>
                  <a:srgbClr val="808080"/>
                </a:solidFill>
                <a:latin typeface="RobotoMono-Italic"/>
              </a:rPr>
            </a:b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a // c </a:t>
            </a:r>
            <a:r>
              <a:rPr lang="pt-BR" sz="2400" i="1" dirty="0">
                <a:solidFill>
                  <a:srgbClr val="808080"/>
                </a:solidFill>
                <a:latin typeface="RobotoMono-Italic"/>
              </a:rPr>
              <a:t># = 1.0</a:t>
            </a:r>
            <a:br>
              <a:rPr lang="pt-BR" sz="2400" i="1" dirty="0">
                <a:solidFill>
                  <a:srgbClr val="808080"/>
                </a:solidFill>
                <a:latin typeface="RobotoMono-Italic"/>
              </a:rPr>
            </a:b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d // b </a:t>
            </a:r>
            <a:r>
              <a:rPr lang="pt-BR" sz="2400" i="1" dirty="0">
                <a:solidFill>
                  <a:srgbClr val="808080"/>
                </a:solidFill>
                <a:latin typeface="RobotoMono-Italic"/>
              </a:rPr>
              <a:t># = -2</a:t>
            </a:r>
            <a:br>
              <a:rPr lang="pt-BR" sz="2400" i="1" dirty="0">
                <a:solidFill>
                  <a:srgbClr val="808080"/>
                </a:solidFill>
                <a:latin typeface="RobotoMono-Italic"/>
              </a:rPr>
            </a:b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b // a </a:t>
            </a:r>
            <a:r>
              <a:rPr lang="pt-BR" sz="2400" i="1" dirty="0">
                <a:solidFill>
                  <a:srgbClr val="808080"/>
                </a:solidFill>
                <a:latin typeface="RobotoMono-Italic"/>
              </a:rPr>
              <a:t># = 0</a:t>
            </a:r>
            <a:br>
              <a:rPr lang="pt-BR" sz="2400" i="1" dirty="0">
                <a:solidFill>
                  <a:srgbClr val="808080"/>
                </a:solidFill>
                <a:latin typeface="RobotoMono-Italic"/>
              </a:rPr>
            </a:b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d // e </a:t>
            </a:r>
            <a:r>
              <a:rPr lang="pt-BR" sz="2400" i="1" dirty="0">
                <a:solidFill>
                  <a:srgbClr val="808080"/>
                </a:solidFill>
                <a:latin typeface="RobotoMono-Italic"/>
              </a:rPr>
              <a:t># = -1</a:t>
            </a:r>
            <a:r>
              <a:rPr lang="pt-BR" sz="2400" dirty="0"/>
              <a:t> </a:t>
            </a:r>
            <a:endParaRPr lang="ar-SA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E05B16-6CF8-4D2F-A21C-50281062FD0E}"/>
              </a:ext>
            </a:extLst>
          </p:cNvPr>
          <p:cNvSpPr txBox="1"/>
          <p:nvPr/>
        </p:nvSpPr>
        <p:spPr>
          <a:xfrm>
            <a:off x="410144" y="4299833"/>
            <a:ext cx="1117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يمكن استخدام الدالة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truediv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بعد تضمين المكتبة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operator </a:t>
            </a:r>
            <a:r>
              <a:rPr lang="ar-SA" sz="2400" dirty="0">
                <a:solidFill>
                  <a:srgbClr val="DC143C"/>
                </a:solidFill>
                <a:latin typeface="RobotoMono-Regular"/>
              </a:rPr>
              <a:t> 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كالتالية: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2B51CB-434A-43BD-8FE9-2FACC9EE7BBE}"/>
              </a:ext>
            </a:extLst>
          </p:cNvPr>
          <p:cNvSpPr/>
          <p:nvPr/>
        </p:nvSpPr>
        <p:spPr>
          <a:xfrm>
            <a:off x="562090" y="463506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from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operator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truediv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truediv(a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1.5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094AAC-44EF-4031-80A1-3665EC4ECC49}"/>
              </a:ext>
            </a:extLst>
          </p:cNvPr>
          <p:cNvSpPr txBox="1"/>
          <p:nvPr/>
        </p:nvSpPr>
        <p:spPr>
          <a:xfrm>
            <a:off x="440010" y="5471814"/>
            <a:ext cx="1108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2400" dirty="0"/>
              <a:t>عملية القسمة / ترجع خارج قسمة كامل ،اما العملية // ترجع قيمة صحيحة مع حذف الجزء العشري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6D14FC-7BFB-452D-8107-E59A0212C487}"/>
              </a:ext>
            </a:extLst>
          </p:cNvPr>
          <p:cNvSpPr/>
          <p:nvPr/>
        </p:nvSpPr>
        <p:spPr>
          <a:xfrm>
            <a:off x="725866" y="586296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RobotoMono-Regular"/>
              </a:rPr>
              <a:t>a / b </a:t>
            </a:r>
            <a:r>
              <a:rPr lang="pt-BR" sz="2400" i="1" dirty="0">
                <a:solidFill>
                  <a:srgbClr val="808080"/>
                </a:solidFill>
                <a:latin typeface="RobotoMono-Italic"/>
              </a:rPr>
              <a:t># = 1.5</a:t>
            </a:r>
            <a:br>
              <a:rPr lang="pt-BR" sz="2400" i="1" dirty="0">
                <a:solidFill>
                  <a:srgbClr val="808080"/>
                </a:solidFill>
                <a:latin typeface="RobotoMono-Italic"/>
              </a:rPr>
            </a:b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e / b </a:t>
            </a:r>
            <a:r>
              <a:rPr lang="pt-BR" sz="2400" i="1" dirty="0">
                <a:solidFill>
                  <a:srgbClr val="808080"/>
                </a:solidFill>
                <a:latin typeface="RobotoMono-Italic"/>
              </a:rPr>
              <a:t># = 5.0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211717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7" grpId="0"/>
      <p:bldP spid="58" grpId="0"/>
      <p:bldP spid="59" grpId="0"/>
      <p:bldP spid="64" grpId="0"/>
      <p:bldP spid="65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FFF44078-2658-4332-B1A0-EE6C0AC55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75070"/>
              </p:ext>
            </p:extLst>
          </p:nvPr>
        </p:nvGraphicFramePr>
        <p:xfrm>
          <a:off x="429720" y="640980"/>
          <a:ext cx="11103938" cy="155448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7903354">
                  <a:extLst>
                    <a:ext uri="{9D8B030D-6E8A-4147-A177-3AD203B41FA5}">
                      <a16:colId xmlns:a16="http://schemas.microsoft.com/office/drawing/2014/main" val="3012254635"/>
                    </a:ext>
                  </a:extLst>
                </a:gridCol>
                <a:gridCol w="3200584">
                  <a:extLst>
                    <a:ext uri="{9D8B030D-6E8A-4147-A177-3AD203B41FA5}">
                      <a16:colId xmlns:a16="http://schemas.microsoft.com/office/drawing/2014/main" val="1904108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  <a:cs typeface="+mn-cs"/>
                        </a:rPr>
                        <a:t># the operator module provides 2-argument arithmetic functions</a:t>
                      </a:r>
                      <a:b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  <a:cs typeface="+mn-cs"/>
                        </a:rPr>
                      </a:br>
                      <a: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  <a:cs typeface="+mn-cs"/>
                        </a:rPr>
                        <a:t># = 1.5</a:t>
                      </a:r>
                      <a:b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  <a:cs typeface="+mn-cs"/>
                        </a:rPr>
                      </a:br>
                      <a: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  <a:cs typeface="+mn-cs"/>
                        </a:rPr>
                        <a:t># = 1</a:t>
                      </a:r>
                      <a:r>
                        <a:rPr lang="ar-SA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  <a:cs typeface="+mn-cs"/>
                        </a:rPr>
                        <a:t>  ترجع القيمة الصحيحة وتحذف الجزء العشري         </a:t>
                      </a:r>
                      <a:r>
                        <a:rPr lang="en-US" sz="24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RobotoMono-Regular"/>
                          <a:cs typeface="+mn-cs"/>
                        </a:rPr>
                        <a:t>floordiv</a:t>
                      </a:r>
                      <a:b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  <a:cs typeface="+mn-cs"/>
                        </a:rPr>
                      </a:br>
                      <a:r>
                        <a:rPr lang="en-US" sz="2400" b="0" i="1" dirty="0">
                          <a:solidFill>
                            <a:srgbClr val="808080"/>
                          </a:solidFill>
                          <a:effectLst/>
                          <a:latin typeface="RobotoMono-Italic"/>
                          <a:cs typeface="+mn-cs"/>
                        </a:rPr>
                        <a:t># = 1.0</a:t>
                      </a:r>
                      <a:endParaRPr lang="en-US" sz="2400" dirty="0">
                        <a:effectLst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rgbClr val="FF7700"/>
                          </a:solidFill>
                          <a:effectLst/>
                          <a:latin typeface="RobotoMono-Bold"/>
                          <a:cs typeface="+mn-cs"/>
                        </a:rPr>
                        <a:t>import </a:t>
                      </a:r>
                      <a:r>
                        <a:rPr lang="en-US" sz="2400" b="0" i="0" dirty="0">
                          <a:solidFill>
                            <a:srgbClr val="DC143C"/>
                          </a:solidFill>
                          <a:effectLst/>
                          <a:latin typeface="RobotoMono-Regular"/>
                          <a:cs typeface="+mn-cs"/>
                        </a:rPr>
                        <a:t>operator </a:t>
                      </a:r>
                      <a:br>
                        <a:rPr lang="en-US" sz="2400" b="0" i="0" dirty="0">
                          <a:solidFill>
                            <a:srgbClr val="DC143C"/>
                          </a:solidFill>
                          <a:effectLst/>
                          <a:latin typeface="RobotoMono-Regular"/>
                          <a:cs typeface="+mn-cs"/>
                        </a:rPr>
                      </a:br>
                      <a:r>
                        <a:rPr lang="en-US" sz="2400" b="0" i="0" dirty="0">
                          <a:solidFill>
                            <a:srgbClr val="DC143C"/>
                          </a:solidFill>
                          <a:effectLst/>
                          <a:latin typeface="RobotoMono-Regular"/>
                          <a:cs typeface="+mn-cs"/>
                        </a:rPr>
                        <a:t>operator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  <a:cs typeface="+mn-cs"/>
                        </a:rPr>
                        <a:t>.truediv(a</a:t>
                      </a:r>
                      <a:r>
                        <a:rPr lang="en-US" sz="2400" b="0" i="0" dirty="0">
                          <a:solidFill>
                            <a:srgbClr val="666666"/>
                          </a:solidFill>
                          <a:effectLst/>
                          <a:latin typeface="RobotoMono-Regular"/>
                          <a:cs typeface="+mn-cs"/>
                        </a:rPr>
                        <a:t>,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  <a:cs typeface="+mn-cs"/>
                        </a:rPr>
                        <a:t>b)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  <a:cs typeface="+mn-cs"/>
                        </a:rPr>
                      </a:br>
                      <a:r>
                        <a:rPr lang="en-US" sz="2400" b="0" i="0" dirty="0">
                          <a:solidFill>
                            <a:srgbClr val="DC143C"/>
                          </a:solidFill>
                          <a:effectLst/>
                          <a:latin typeface="RobotoMono-Regular"/>
                          <a:cs typeface="+mn-cs"/>
                        </a:rPr>
                        <a:t>operator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  <a:cs typeface="+mn-cs"/>
                        </a:rPr>
                        <a:t>.floordiv(a</a:t>
                      </a:r>
                      <a:r>
                        <a:rPr lang="en-US" sz="2400" b="0" i="0" dirty="0">
                          <a:solidFill>
                            <a:srgbClr val="666666"/>
                          </a:solidFill>
                          <a:effectLst/>
                          <a:latin typeface="RobotoMono-Regular"/>
                          <a:cs typeface="+mn-cs"/>
                        </a:rPr>
                        <a:t>,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  <a:cs typeface="+mn-cs"/>
                        </a:rPr>
                        <a:t>b) </a:t>
                      </a:r>
                      <a:b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  <a:cs typeface="+mn-cs"/>
                        </a:rPr>
                      </a:br>
                      <a:r>
                        <a:rPr lang="en-US" sz="2400" b="0" i="0" dirty="0">
                          <a:solidFill>
                            <a:srgbClr val="DC143C"/>
                          </a:solidFill>
                          <a:effectLst/>
                          <a:latin typeface="RobotoMono-Regular"/>
                          <a:cs typeface="+mn-cs"/>
                        </a:rPr>
                        <a:t>operator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  <a:cs typeface="+mn-cs"/>
                        </a:rPr>
                        <a:t>.floordiv(a</a:t>
                      </a:r>
                      <a:r>
                        <a:rPr lang="en-US" sz="2400" b="0" i="0" dirty="0">
                          <a:solidFill>
                            <a:srgbClr val="666666"/>
                          </a:solidFill>
                          <a:effectLst/>
                          <a:latin typeface="RobotoMono-Regular"/>
                          <a:cs typeface="+mn-cs"/>
                        </a:rPr>
                        <a:t>,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RobotoMono-Regular"/>
                          <a:cs typeface="+mn-cs"/>
                        </a:rPr>
                        <a:t>c) </a:t>
                      </a:r>
                      <a:endParaRPr lang="en-US" sz="2400" dirty="0">
                        <a:effectLst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08617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1D55C9F-B275-4A1F-8F3F-67A85DF156A5}"/>
              </a:ext>
            </a:extLst>
          </p:cNvPr>
          <p:cNvSpPr txBox="1"/>
          <p:nvPr/>
        </p:nvSpPr>
        <p:spPr>
          <a:xfrm>
            <a:off x="497922" y="357365"/>
            <a:ext cx="10644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يمكن استخدام الدوال التالية: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82E840-385E-4E20-B0E0-E7D0D1D9FE50}"/>
              </a:ext>
            </a:extLst>
          </p:cNvPr>
          <p:cNvSpPr txBox="1"/>
          <p:nvPr/>
        </p:nvSpPr>
        <p:spPr>
          <a:xfrm>
            <a:off x="8004794" y="2151004"/>
            <a:ext cx="372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عملية الجمع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136079-EF85-48B2-9319-EA2B45D30493}"/>
              </a:ext>
            </a:extLst>
          </p:cNvPr>
          <p:cNvSpPr/>
          <p:nvPr/>
        </p:nvSpPr>
        <p:spPr>
          <a:xfrm>
            <a:off x="497922" y="2668389"/>
            <a:ext cx="5934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endParaRPr lang="ar-SA" sz="2400" dirty="0">
              <a:solidFill>
                <a:srgbClr val="FF4500"/>
              </a:solidFill>
              <a:latin typeface="RobotoMono-Regular"/>
            </a:endParaRPr>
          </a:p>
          <a:p>
            <a:r>
              <a:rPr lang="ar-SA" sz="2400" dirty="0">
                <a:latin typeface="RobotoMono-Italic"/>
              </a:rPr>
              <a:t>نستخدم العملية "+" للجمع                       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 + b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3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64E4CE-AB26-4EBB-8439-750472B779C7}"/>
              </a:ext>
            </a:extLst>
          </p:cNvPr>
          <p:cNvSpPr/>
          <p:nvPr/>
        </p:nvSpPr>
        <p:spPr>
          <a:xfrm>
            <a:off x="555131" y="4150333"/>
            <a:ext cx="9271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2400" dirty="0">
                <a:latin typeface="RobotoMono-Italic"/>
              </a:rPr>
              <a:t>يمكن استخدام التحميل الزائد للعملية "=+"</a:t>
            </a:r>
            <a:r>
              <a:rPr lang="en-US" sz="2400" dirty="0">
                <a:latin typeface="RobotoMono-Italic"/>
              </a:rPr>
              <a:t> </a:t>
            </a:r>
            <a:r>
              <a:rPr lang="ar-SA" sz="2400" dirty="0">
                <a:latin typeface="RobotoMono-Italic"/>
              </a:rPr>
              <a:t> كالتالي: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 +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a = 3 (equivalent to a = a + b)</a:t>
            </a:r>
            <a:r>
              <a:rPr lang="en-US" sz="2400" dirty="0"/>
              <a:t>                                          </a:t>
            </a:r>
            <a:endParaRPr lang="ar-SA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9F8EC6-B801-461F-880C-4323929C6645}"/>
              </a:ext>
            </a:extLst>
          </p:cNvPr>
          <p:cNvSpPr/>
          <p:nvPr/>
        </p:nvSpPr>
        <p:spPr>
          <a:xfrm>
            <a:off x="619334" y="5119829"/>
            <a:ext cx="10384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operator 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من</a:t>
            </a:r>
            <a:r>
              <a:rPr lang="ar-SA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 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المكتبة                              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Regular"/>
              </a:rPr>
              <a:t>add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Regular"/>
              </a:rPr>
              <a:t> 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يمكن استدعاء الدالة </a:t>
            </a:r>
            <a:b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</a:br>
            <a:r>
              <a:rPr lang="en-US" sz="2400" dirty="0" err="1">
                <a:solidFill>
                  <a:srgbClr val="DC143C"/>
                </a:solidFill>
                <a:latin typeface="RobotoMono-Regular"/>
              </a:rPr>
              <a:t>operator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.add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b)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028764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4497C1F-CC44-4B02-8F63-D5D92FD6354E}"/>
              </a:ext>
            </a:extLst>
          </p:cNvPr>
          <p:cNvSpPr txBox="1"/>
          <p:nvPr/>
        </p:nvSpPr>
        <p:spPr>
          <a:xfrm>
            <a:off x="412134" y="253854"/>
            <a:ext cx="10751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العملية (+) تستخدم لجمع المتغيرات من نوع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strings, lists and tuples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كالتالي: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A19272-F29D-4DF5-A9DE-C8569C3AB17A}"/>
              </a:ext>
            </a:extLst>
          </p:cNvPr>
          <p:cNvSpPr/>
          <p:nvPr/>
        </p:nvSpPr>
        <p:spPr>
          <a:xfrm>
            <a:off x="412133" y="784531"/>
            <a:ext cx="9452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"first string "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+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"second string"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'first string second string'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 + 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[1, 2, 3, 4, 5, 6]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AEB9A5-D0DB-4EBF-AFC3-1E5BF91BD942}"/>
              </a:ext>
            </a:extLst>
          </p:cNvPr>
          <p:cNvSpPr txBox="1"/>
          <p:nvPr/>
        </p:nvSpPr>
        <p:spPr>
          <a:xfrm>
            <a:off x="7408053" y="1553013"/>
            <a:ext cx="4249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عملية الطرح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Subtraction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6774C-6182-4115-A5BD-D17FC8BD25A6}"/>
              </a:ext>
            </a:extLst>
          </p:cNvPr>
          <p:cNvSpPr/>
          <p:nvPr/>
        </p:nvSpPr>
        <p:spPr>
          <a:xfrm>
            <a:off x="457077" y="1817144"/>
            <a:ext cx="5665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AC5E89-F701-4ACB-99A8-C6EA88A4DD93}"/>
              </a:ext>
            </a:extLst>
          </p:cNvPr>
          <p:cNvSpPr/>
          <p:nvPr/>
        </p:nvSpPr>
        <p:spPr>
          <a:xfrm>
            <a:off x="412134" y="2259491"/>
            <a:ext cx="5665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 – a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1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CE7AB3E-6B59-4C95-ABAA-9B32DB71FEBD}"/>
              </a:ext>
            </a:extLst>
          </p:cNvPr>
          <p:cNvSpPr/>
          <p:nvPr/>
        </p:nvSpPr>
        <p:spPr>
          <a:xfrm>
            <a:off x="619334" y="2676871"/>
            <a:ext cx="10384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operator 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من</a:t>
            </a:r>
            <a:r>
              <a:rPr lang="ar-SA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 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المكتبة                                  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Regular"/>
              </a:rPr>
              <a:t>sub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Regular"/>
              </a:rPr>
              <a:t> </a:t>
            </a:r>
            <a:r>
              <a:rPr lang="ar-SA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  <a:t>يمكن استدعاء الدالة </a:t>
            </a:r>
            <a:b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Mono-Italic"/>
              </a:rPr>
            </a:br>
            <a:r>
              <a:rPr lang="en-US" sz="2400" dirty="0" err="1">
                <a:solidFill>
                  <a:srgbClr val="DC143C"/>
                </a:solidFill>
                <a:latin typeface="RobotoMono-Regular"/>
              </a:rPr>
              <a:t>operator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.sub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b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Mono-Regular"/>
              </a:rPr>
              <a:t>,a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  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Mono-Regular"/>
              </a:rPr>
              <a:t># =1</a:t>
            </a:r>
            <a:endParaRPr lang="ar-SA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CDFAA9-C3B9-4EDE-9C37-97233B69F827}"/>
              </a:ext>
            </a:extLst>
          </p:cNvPr>
          <p:cNvSpPr txBox="1"/>
          <p:nvPr/>
        </p:nvSpPr>
        <p:spPr>
          <a:xfrm>
            <a:off x="7457184" y="3427468"/>
            <a:ext cx="417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عملية الضرب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Multiplication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449B88-D1A9-42A6-88B3-F805442860B7}"/>
              </a:ext>
            </a:extLst>
          </p:cNvPr>
          <p:cNvSpPr/>
          <p:nvPr/>
        </p:nvSpPr>
        <p:spPr>
          <a:xfrm>
            <a:off x="563503" y="3691599"/>
            <a:ext cx="5568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A71AA3-5D32-43B1-B1F7-D20BE6845B51}"/>
              </a:ext>
            </a:extLst>
          </p:cNvPr>
          <p:cNvSpPr/>
          <p:nvPr/>
        </p:nvSpPr>
        <p:spPr>
          <a:xfrm>
            <a:off x="518560" y="4147594"/>
            <a:ext cx="5568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 * b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6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626214-E28B-4C9E-9999-06C27FF3C8A3}"/>
              </a:ext>
            </a:extLst>
          </p:cNvPr>
          <p:cNvSpPr/>
          <p:nvPr/>
        </p:nvSpPr>
        <p:spPr>
          <a:xfrm>
            <a:off x="619333" y="4564386"/>
            <a:ext cx="692402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operator</a:t>
            </a:r>
            <a:br>
              <a:rPr lang="en-US" sz="2800" dirty="0">
                <a:solidFill>
                  <a:srgbClr val="377AB1"/>
                </a:solidFill>
                <a:latin typeface="Quicksand-Regular"/>
              </a:rPr>
            </a:br>
            <a:r>
              <a:rPr lang="en-US" sz="2400" dirty="0" err="1">
                <a:solidFill>
                  <a:srgbClr val="DC143C"/>
                </a:solidFill>
                <a:latin typeface="RobotoMono-Regular"/>
              </a:rPr>
              <a:t>operator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.mul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6</a:t>
            </a:r>
            <a:r>
              <a:rPr lang="en-US" sz="2800" dirty="0"/>
              <a:t> </a:t>
            </a:r>
            <a:endParaRPr lang="ar-SA" sz="2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46786F-7B32-4E46-BC18-95FAB988D994}"/>
              </a:ext>
            </a:extLst>
          </p:cNvPr>
          <p:cNvSpPr txBox="1"/>
          <p:nvPr/>
        </p:nvSpPr>
        <p:spPr>
          <a:xfrm>
            <a:off x="504827" y="5415522"/>
            <a:ext cx="1109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العملية (*) تستخدم لتكرار المتغيرات من نوع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strings, lists and tuples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كالتالي: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1003B7-BCFB-4230-BA24-85E3785B6647}"/>
              </a:ext>
            </a:extLst>
          </p:cNvPr>
          <p:cNvSpPr/>
          <p:nvPr/>
        </p:nvSpPr>
        <p:spPr>
          <a:xfrm>
            <a:off x="549770" y="5846240"/>
            <a:ext cx="5846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*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'ab’        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'</a:t>
            </a:r>
            <a:r>
              <a:rPr lang="en-US" sz="2400" i="1" dirty="0" err="1">
                <a:solidFill>
                  <a:srgbClr val="808080"/>
                </a:solidFill>
                <a:latin typeface="RobotoMono-Italic"/>
              </a:rPr>
              <a:t>ababab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'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* 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'b’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      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('a', 'b', 'a', 'b', 'a', 'b')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984817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E4F5DBB-5E5D-479D-BE76-34AC06F89D2B}"/>
              </a:ext>
            </a:extLst>
          </p:cNvPr>
          <p:cNvSpPr txBox="1"/>
          <p:nvPr/>
        </p:nvSpPr>
        <p:spPr>
          <a:xfrm>
            <a:off x="5655323" y="297426"/>
            <a:ext cx="5941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التحميل الزائد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Inplace Operations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418B29-1D40-46BD-9558-DA0889A5E0AC}"/>
              </a:ext>
            </a:extLst>
          </p:cNvPr>
          <p:cNvSpPr/>
          <p:nvPr/>
        </p:nvSpPr>
        <p:spPr>
          <a:xfrm>
            <a:off x="497922" y="616149"/>
            <a:ext cx="5671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</a:t>
            </a:r>
            <a:r>
              <a:rPr lang="en-US" sz="2400" dirty="0">
                <a:latin typeface="RobotoMono-Regular"/>
              </a:rPr>
              <a:t>=a + 1</a:t>
            </a:r>
            <a:endParaRPr lang="ar-SA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8C002D-6FD2-4B85-BB43-73830A16B8A5}"/>
              </a:ext>
            </a:extLst>
          </p:cNvPr>
          <p:cNvSpPr/>
          <p:nvPr/>
        </p:nvSpPr>
        <p:spPr>
          <a:xfrm>
            <a:off x="452979" y="1072144"/>
            <a:ext cx="56711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a+= 1</a:t>
            </a:r>
            <a:endParaRPr lang="ar-SA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F88E4C-36A6-4117-AB8B-3EBC2A44AD6D}"/>
              </a:ext>
            </a:extLst>
          </p:cNvPr>
          <p:cNvSpPr/>
          <p:nvPr/>
        </p:nvSpPr>
        <p:spPr>
          <a:xfrm>
            <a:off x="497922" y="1474703"/>
            <a:ext cx="61954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obotoMono-Regular"/>
              </a:rPr>
              <a:t>-= </a:t>
            </a:r>
            <a:r>
              <a:rPr lang="en-US" sz="2400" dirty="0">
                <a:solidFill>
                  <a:srgbClr val="000000"/>
                </a:solidFill>
                <a:latin typeface="OpenSans"/>
              </a:rPr>
              <a:t>decrement the variable in place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+= </a:t>
            </a:r>
            <a:r>
              <a:rPr lang="en-US" sz="2400" dirty="0">
                <a:solidFill>
                  <a:srgbClr val="000000"/>
                </a:solidFill>
                <a:latin typeface="OpenSans"/>
              </a:rPr>
              <a:t>increment the variable in place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*= </a:t>
            </a:r>
            <a:r>
              <a:rPr lang="en-US" sz="2400" dirty="0">
                <a:solidFill>
                  <a:srgbClr val="000000"/>
                </a:solidFill>
                <a:latin typeface="OpenSans"/>
              </a:rPr>
              <a:t>multiply the variable in place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/= </a:t>
            </a:r>
            <a:r>
              <a:rPr lang="en-US" sz="2400" dirty="0">
                <a:solidFill>
                  <a:srgbClr val="000000"/>
                </a:solidFill>
                <a:latin typeface="OpenSans"/>
              </a:rPr>
              <a:t>divide the variable in place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//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OpenSans"/>
              </a:rPr>
              <a:t>floor divide the variable in place # Python 3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%= </a:t>
            </a:r>
            <a:r>
              <a:rPr lang="en-US" sz="2400" dirty="0">
                <a:solidFill>
                  <a:srgbClr val="000000"/>
                </a:solidFill>
                <a:latin typeface="OpenSans"/>
              </a:rPr>
              <a:t>return the modulus of the variable in place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**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OpenSans"/>
              </a:rPr>
              <a:t>raise to a power in place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53EE72-A728-48D9-BCA5-DB723142800D}"/>
              </a:ext>
            </a:extLst>
          </p:cNvPr>
          <p:cNvSpPr txBox="1"/>
          <p:nvPr/>
        </p:nvSpPr>
        <p:spPr>
          <a:xfrm>
            <a:off x="6639580" y="4211485"/>
            <a:ext cx="506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عملية باقي القسمة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Modulus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28FEC6-D8EA-4EBA-BCD6-792075CED49F}"/>
              </a:ext>
            </a:extLst>
          </p:cNvPr>
          <p:cNvSpPr/>
          <p:nvPr/>
        </p:nvSpPr>
        <p:spPr>
          <a:xfrm>
            <a:off x="441185" y="4306079"/>
            <a:ext cx="59520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4500"/>
                </a:solidFill>
                <a:latin typeface="RobotoMono-Regular"/>
              </a:rPr>
              <a:t>3 </a:t>
            </a:r>
            <a:r>
              <a:rPr lang="ar-SA" sz="2000" dirty="0">
                <a:solidFill>
                  <a:srgbClr val="FF4500"/>
                </a:solidFill>
                <a:latin typeface="RobotoMono-Regular"/>
              </a:rPr>
              <a:t>  </a:t>
            </a:r>
            <a:r>
              <a:rPr lang="ar-SA" sz="2000" dirty="0">
                <a:solidFill>
                  <a:schemeClr val="bg1">
                    <a:lumMod val="50000"/>
                  </a:schemeClr>
                </a:solidFill>
                <a:latin typeface="RobotoMono-Regular"/>
              </a:rPr>
              <a:t>3 #   </a:t>
            </a:r>
            <a:r>
              <a:rPr lang="ar-SA" sz="2000" dirty="0">
                <a:solidFill>
                  <a:srgbClr val="FF4500"/>
                </a:solidFill>
                <a:latin typeface="RobotoMono-Regular"/>
              </a:rPr>
              <a:t>4 </a:t>
            </a:r>
            <a:r>
              <a:rPr lang="ar-SA" sz="2000" dirty="0">
                <a:solidFill>
                  <a:srgbClr val="000000"/>
                </a:solidFill>
                <a:latin typeface="RobotoMono-Regular"/>
              </a:rPr>
              <a:t>%</a:t>
            </a:r>
            <a:br>
              <a:rPr lang="ar-SA" sz="2000" i="1" dirty="0">
                <a:solidFill>
                  <a:srgbClr val="808080"/>
                </a:solidFill>
                <a:latin typeface="RobotoMono-Italic"/>
              </a:rPr>
            </a:br>
            <a:r>
              <a:rPr lang="ar-SA" sz="2000" i="1" dirty="0">
                <a:solidFill>
                  <a:srgbClr val="808080"/>
                </a:solidFill>
                <a:latin typeface="RobotoMono-Italic"/>
              </a:rPr>
              <a:t>   </a:t>
            </a:r>
            <a:r>
              <a:rPr lang="ar-SA" sz="2000" dirty="0">
                <a:solidFill>
                  <a:srgbClr val="FF4500"/>
                </a:solidFill>
                <a:latin typeface="RobotoMono-Regular"/>
              </a:rPr>
              <a:t>2 </a:t>
            </a:r>
            <a:r>
              <a:rPr lang="ar-SA" sz="2000" dirty="0">
                <a:solidFill>
                  <a:srgbClr val="000000"/>
                </a:solidFill>
                <a:latin typeface="RobotoMono-Regular"/>
              </a:rPr>
              <a:t>% </a:t>
            </a:r>
            <a:r>
              <a:rPr lang="ar-SA" sz="2000" dirty="0">
                <a:solidFill>
                  <a:srgbClr val="FF4500"/>
                </a:solidFill>
                <a:latin typeface="RobotoMono-Regular"/>
              </a:rPr>
              <a:t>10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Mono-Regular"/>
              </a:rPr>
              <a:t># 0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6 </a:t>
            </a:r>
            <a:r>
              <a:rPr lang="en-US" sz="2400" dirty="0"/>
              <a:t>%</a:t>
            </a:r>
            <a:r>
              <a:rPr lang="en-US" sz="2400" dirty="0">
                <a:solidFill>
                  <a:schemeClr val="accent2"/>
                </a:solidFill>
              </a:rPr>
              <a:t> 4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# 2</a:t>
            </a:r>
            <a:endParaRPr lang="ar-SA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4049D4-A7E3-441E-B558-FB9D085D007F}"/>
              </a:ext>
            </a:extLst>
          </p:cNvPr>
          <p:cNvSpPr txBox="1"/>
          <p:nvPr/>
        </p:nvSpPr>
        <p:spPr>
          <a:xfrm>
            <a:off x="283268" y="5104391"/>
            <a:ext cx="1129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يمكن استخدام العملية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) كالتالي: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74B530-9D4D-4CEB-B0A0-05E15C497196}"/>
              </a:ext>
            </a:extLst>
          </p:cNvPr>
          <p:cNvSpPr/>
          <p:nvPr/>
        </p:nvSpPr>
        <p:spPr>
          <a:xfrm>
            <a:off x="441185" y="5640742"/>
            <a:ext cx="5952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000" dirty="0">
                <a:solidFill>
                  <a:srgbClr val="DC143C"/>
                </a:solidFill>
                <a:latin typeface="RobotoMono-Regular"/>
              </a:rPr>
              <a:t>operator</a:t>
            </a:r>
            <a:br>
              <a:rPr lang="en-US" sz="2000" dirty="0">
                <a:solidFill>
                  <a:srgbClr val="DC143C"/>
                </a:solidFill>
                <a:latin typeface="RobotoMono-Regular"/>
              </a:rPr>
            </a:br>
            <a:r>
              <a:rPr lang="en-US" sz="2000" dirty="0">
                <a:solidFill>
                  <a:srgbClr val="DC143C"/>
                </a:solidFill>
                <a:latin typeface="RobotoMono-Regular"/>
              </a:rPr>
              <a:t>operator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.mod(</a:t>
            </a:r>
            <a:r>
              <a:rPr lang="en-US" sz="2000" dirty="0">
                <a:solidFill>
                  <a:srgbClr val="FF4500"/>
                </a:solidFill>
                <a:latin typeface="RobotoMono-Regular"/>
              </a:rPr>
              <a:t>3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0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)      </a:t>
            </a:r>
            <a:r>
              <a:rPr lang="en-US" sz="2000" i="1" dirty="0">
                <a:solidFill>
                  <a:srgbClr val="808080"/>
                </a:solidFill>
                <a:latin typeface="RobotoMono-Italic"/>
              </a:rPr>
              <a:t># 3</a:t>
            </a:r>
            <a:r>
              <a:rPr lang="en-US" sz="2000" dirty="0"/>
              <a:t> 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1457576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8148E84-756E-4BF8-B8FD-E4BDCD93AF17}"/>
              </a:ext>
            </a:extLst>
          </p:cNvPr>
          <p:cNvSpPr txBox="1"/>
          <p:nvPr/>
        </p:nvSpPr>
        <p:spPr>
          <a:xfrm>
            <a:off x="7407993" y="324713"/>
            <a:ext cx="4112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عملية الأس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Exponentiation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699E2D-29BF-48CE-9910-B30D4EC57DF1}"/>
              </a:ext>
            </a:extLst>
          </p:cNvPr>
          <p:cNvSpPr/>
          <p:nvPr/>
        </p:nvSpPr>
        <p:spPr>
          <a:xfrm>
            <a:off x="497923" y="643436"/>
            <a:ext cx="548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AA4E2-5C3D-4F30-8380-F16F609FA784}"/>
              </a:ext>
            </a:extLst>
          </p:cNvPr>
          <p:cNvSpPr/>
          <p:nvPr/>
        </p:nvSpPr>
        <p:spPr>
          <a:xfrm>
            <a:off x="452980" y="1099431"/>
            <a:ext cx="548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(a ** b)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8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AABDEF6-43CE-41DE-ABB2-75FD136DFEB4}"/>
              </a:ext>
            </a:extLst>
          </p:cNvPr>
          <p:cNvSpPr/>
          <p:nvPr/>
        </p:nvSpPr>
        <p:spPr>
          <a:xfrm>
            <a:off x="483470" y="2139508"/>
            <a:ext cx="104074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math</a:t>
            </a:r>
            <a:br>
              <a:rPr lang="en-US" sz="2400" dirty="0">
                <a:solidFill>
                  <a:srgbClr val="DC143C"/>
                </a:solidFill>
                <a:latin typeface="RobotoMono-Regular"/>
              </a:rPr>
            </a:b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math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.</a:t>
            </a:r>
            <a:r>
              <a:rPr lang="en-US" sz="2400" dirty="0">
                <a:solidFill>
                  <a:srgbClr val="008000"/>
                </a:solidFill>
                <a:latin typeface="RobotoMono-Regular"/>
              </a:rPr>
              <a:t>pow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8.0 (always float; does not allow complex results)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D865CB-5FCD-4C8F-9607-518ADBB5E095}"/>
              </a:ext>
            </a:extLst>
          </p:cNvPr>
          <p:cNvSpPr/>
          <p:nvPr/>
        </p:nvSpPr>
        <p:spPr>
          <a:xfrm>
            <a:off x="430054" y="3162427"/>
            <a:ext cx="6668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operator</a:t>
            </a:r>
            <a:br>
              <a:rPr lang="en-US" sz="2400" dirty="0">
                <a:solidFill>
                  <a:srgbClr val="DC143C"/>
                </a:solidFill>
                <a:latin typeface="RobotoMono-Regular"/>
              </a:rPr>
            </a:br>
            <a:r>
              <a:rPr lang="en-US" sz="2400" dirty="0" err="1">
                <a:solidFill>
                  <a:srgbClr val="DC143C"/>
                </a:solidFill>
                <a:latin typeface="RobotoMono-Regular"/>
              </a:rPr>
              <a:t>operator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.</a:t>
            </a:r>
            <a:r>
              <a:rPr lang="en-US" sz="2400" dirty="0" err="1">
                <a:solidFill>
                  <a:srgbClr val="008000"/>
                </a:solidFill>
                <a:latin typeface="RobotoMono-Regular"/>
              </a:rPr>
              <a:t>pow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8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0B00D0-CDF6-4366-BCD4-A8ED0EDE2FA4}"/>
              </a:ext>
            </a:extLst>
          </p:cNvPr>
          <p:cNvSpPr txBox="1"/>
          <p:nvPr/>
        </p:nvSpPr>
        <p:spPr>
          <a:xfrm>
            <a:off x="492579" y="3954513"/>
            <a:ext cx="1102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الدالة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math.sqrt(x)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تستخدم لحساب الجدر التربيعي للعدد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C119B8-FAB9-411D-9371-A4DD928D53E3}"/>
              </a:ext>
            </a:extLst>
          </p:cNvPr>
          <p:cNvSpPr/>
          <p:nvPr/>
        </p:nvSpPr>
        <p:spPr>
          <a:xfrm>
            <a:off x="430054" y="1591896"/>
            <a:ext cx="666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RobotoMono-Regular"/>
              </a:rPr>
              <a:t>pow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(a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8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921BA3-609D-4452-8877-23E4CA0F6A41}"/>
              </a:ext>
            </a:extLst>
          </p:cNvPr>
          <p:cNvSpPr/>
          <p:nvPr/>
        </p:nvSpPr>
        <p:spPr>
          <a:xfrm>
            <a:off x="497921" y="4416178"/>
            <a:ext cx="108578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math</a:t>
            </a:r>
            <a:br>
              <a:rPr lang="en-US" sz="2400" dirty="0">
                <a:solidFill>
                  <a:srgbClr val="DC143C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import </a:t>
            </a:r>
            <a:r>
              <a:rPr lang="en-US" sz="2400" dirty="0" err="1">
                <a:solidFill>
                  <a:srgbClr val="DC143C"/>
                </a:solidFill>
                <a:latin typeface="RobotoMono-Regular"/>
              </a:rPr>
              <a:t>cmath</a:t>
            </a:r>
            <a:br>
              <a:rPr lang="en-US" sz="2400" dirty="0">
                <a:solidFill>
                  <a:srgbClr val="DC143C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br>
              <a:rPr lang="en-US" sz="2400" dirty="0">
                <a:solidFill>
                  <a:srgbClr val="FF4500"/>
                </a:solidFill>
                <a:latin typeface="RobotoMono-Regular"/>
              </a:rPr>
            </a:b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math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.sqrt(c)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2.0 (always float; does not allow complex results)</a:t>
            </a:r>
            <a:br>
              <a:rPr lang="en-US" sz="24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400" dirty="0">
                <a:solidFill>
                  <a:srgbClr val="DC143C"/>
                </a:solidFill>
                <a:latin typeface="RobotoMono-Regular"/>
              </a:rPr>
              <a:t>cmath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.sqrt(c)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= (2+0j) (always complex)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386396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3C92AC-9176-48AF-92AE-5E3B0764A803}"/>
              </a:ext>
            </a:extLst>
          </p:cNvPr>
          <p:cNvSpPr txBox="1"/>
          <p:nvPr/>
        </p:nvSpPr>
        <p:spPr>
          <a:xfrm>
            <a:off x="8822171" y="232291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عمليات المقارنة: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F46EA3-765A-42A4-AFB2-5B1B6A99C05D}"/>
              </a:ext>
            </a:extLst>
          </p:cNvPr>
          <p:cNvSpPr/>
          <p:nvPr/>
        </p:nvSpPr>
        <p:spPr>
          <a:xfrm>
            <a:off x="710316" y="1486214"/>
            <a:ext cx="91940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تعطي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إذا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أكبر من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j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&gt;= j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j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&lt;= j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تعطي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إذا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تساوي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j </a:t>
            </a:r>
            <a:r>
              <a:rPr lang="en-US" sz="2800" dirty="0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b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ar-SA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تعطي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True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إذا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لا تساوي 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ar-SA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!= j </a:t>
            </a:r>
            <a:r>
              <a:rPr lang="en-US" sz="2800" dirty="0">
                <a:solidFill>
                  <a:srgbClr val="000000"/>
                </a:solidFill>
                <a:latin typeface="Wingdings" panose="05000000000000000000" pitchFamily="2" charset="2"/>
              </a:rPr>
              <a:t></a:t>
            </a:r>
            <a:endParaRPr lang="ar-SA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D84647-4E54-4CB7-8A59-5DB84E0A823E}"/>
              </a:ext>
            </a:extLst>
          </p:cNvPr>
          <p:cNvSpPr txBox="1"/>
          <p:nvPr/>
        </p:nvSpPr>
        <p:spPr>
          <a:xfrm>
            <a:off x="255941" y="821912"/>
            <a:ext cx="110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تتم على المتغيرات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int, float, string</a:t>
            </a:r>
          </a:p>
        </p:txBody>
      </p:sp>
    </p:spTree>
    <p:extLst>
      <p:ext uri="{BB962C8B-B14F-4D97-AF65-F5344CB8AC3E}">
        <p14:creationId xmlns:p14="http://schemas.microsoft.com/office/powerpoint/2010/main" val="3817841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rgbClr val="FFFB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23C92AC-9176-48AF-92AE-5E3B0764A803}"/>
              </a:ext>
            </a:extLst>
          </p:cNvPr>
          <p:cNvSpPr txBox="1"/>
          <p:nvPr/>
        </p:nvSpPr>
        <p:spPr>
          <a:xfrm>
            <a:off x="9342593" y="229849"/>
            <a:ext cx="2308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العمليات المنطقية: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9FB65-58A6-4DAF-AE89-1E966FD59919}"/>
              </a:ext>
            </a:extLst>
          </p:cNvPr>
          <p:cNvSpPr txBox="1"/>
          <p:nvPr/>
        </p:nvSpPr>
        <p:spPr>
          <a:xfrm>
            <a:off x="7807811" y="753069"/>
            <a:ext cx="3829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عملية و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DE764-E276-4EE3-8762-2F84D2A6903D}"/>
              </a:ext>
            </a:extLst>
          </p:cNvPr>
          <p:cNvSpPr/>
          <p:nvPr/>
        </p:nvSpPr>
        <p:spPr>
          <a:xfrm>
            <a:off x="431409" y="101467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008000"/>
                </a:solidFill>
                <a:latin typeface="RobotoMono-Regular"/>
              </a:rPr>
              <a:t>True</a:t>
            </a:r>
            <a:br>
              <a:rPr lang="en-US" sz="2000" dirty="0">
                <a:solidFill>
                  <a:srgbClr val="008000"/>
                </a:solidFill>
                <a:latin typeface="RobotoMono-Regular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008000"/>
                </a:solidFill>
                <a:latin typeface="RobotoMono-Regular"/>
              </a:rPr>
              <a:t>True</a:t>
            </a:r>
            <a:br>
              <a:rPr lang="en-US" sz="2000" dirty="0">
                <a:solidFill>
                  <a:srgbClr val="008000"/>
                </a:solidFill>
                <a:latin typeface="RobotoMono-Regular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z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000" b="1" dirty="0">
                <a:solidFill>
                  <a:srgbClr val="FF7700"/>
                </a:solidFill>
                <a:latin typeface="RobotoMono-Bold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n-US" sz="2000" i="1" dirty="0">
                <a:solidFill>
                  <a:srgbClr val="808080"/>
                </a:solidFill>
                <a:latin typeface="RobotoMono-Italic"/>
              </a:rPr>
              <a:t># z = True</a:t>
            </a:r>
            <a:r>
              <a:rPr lang="en-US" sz="2000" dirty="0"/>
              <a:t> </a:t>
            </a:r>
            <a:endParaRPr lang="ar-SA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1753A8-A93D-4B1A-ACE0-D33797C22963}"/>
              </a:ext>
            </a:extLst>
          </p:cNvPr>
          <p:cNvSpPr/>
          <p:nvPr/>
        </p:nvSpPr>
        <p:spPr>
          <a:xfrm>
            <a:off x="431409" y="215358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s-E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s-ES" sz="2000" dirty="0">
                <a:solidFill>
                  <a:srgbClr val="008000"/>
                </a:solidFill>
                <a:latin typeface="RobotoMono-Regular"/>
              </a:rPr>
              <a:t>True</a:t>
            </a:r>
            <a:br>
              <a:rPr lang="es-ES" sz="2000" dirty="0">
                <a:solidFill>
                  <a:srgbClr val="008000"/>
                </a:solidFill>
                <a:latin typeface="RobotoMono-Regular"/>
              </a:rPr>
            </a:br>
            <a:r>
              <a:rPr lang="es-E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s-E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s-ES" sz="2000" dirty="0">
                <a:solidFill>
                  <a:srgbClr val="008000"/>
                </a:solidFill>
                <a:latin typeface="RobotoMono-Regular"/>
              </a:rPr>
              <a:t>False</a:t>
            </a:r>
            <a:br>
              <a:rPr lang="es-ES" sz="2000" dirty="0">
                <a:solidFill>
                  <a:srgbClr val="008000"/>
                </a:solidFill>
                <a:latin typeface="RobotoMono-Regular"/>
              </a:rPr>
            </a:br>
            <a:r>
              <a:rPr lang="es-ES" sz="2000" dirty="0">
                <a:solidFill>
                  <a:srgbClr val="000000"/>
                </a:solidFill>
                <a:latin typeface="RobotoMono-Regular"/>
              </a:rPr>
              <a:t>z </a:t>
            </a:r>
            <a:r>
              <a:rPr lang="es-E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s-E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s-ES" sz="2000" b="1" dirty="0">
                <a:solidFill>
                  <a:srgbClr val="FF7700"/>
                </a:solidFill>
                <a:latin typeface="RobotoMono-Bold"/>
              </a:rPr>
              <a:t>and </a:t>
            </a:r>
            <a:r>
              <a:rPr lang="es-E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s-ES" sz="2000" i="1" dirty="0">
                <a:solidFill>
                  <a:srgbClr val="808080"/>
                </a:solidFill>
                <a:latin typeface="RobotoMono-Italic"/>
              </a:rPr>
              <a:t># z = False</a:t>
            </a:r>
            <a:r>
              <a:rPr lang="es-ES" sz="2000" dirty="0"/>
              <a:t> </a:t>
            </a:r>
            <a:endParaRPr lang="ar-SA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3CA5D9-5543-45A3-AD45-5CFDD841B22D}"/>
              </a:ext>
            </a:extLst>
          </p:cNvPr>
          <p:cNvSpPr txBox="1"/>
          <p:nvPr/>
        </p:nvSpPr>
        <p:spPr>
          <a:xfrm>
            <a:off x="7807810" y="4185940"/>
            <a:ext cx="3829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عملية أو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9F47D1-04D3-41E9-8168-E968C289819A}"/>
              </a:ext>
            </a:extLst>
          </p:cNvPr>
          <p:cNvSpPr/>
          <p:nvPr/>
        </p:nvSpPr>
        <p:spPr>
          <a:xfrm>
            <a:off x="431409" y="3180919"/>
            <a:ext cx="113291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FF4500"/>
                </a:solidFill>
                <a:latin typeface="RobotoMono-Regular"/>
              </a:rPr>
              <a:t>1</a:t>
            </a:r>
            <a:br>
              <a:rPr lang="en-US" sz="2000" dirty="0">
                <a:solidFill>
                  <a:srgbClr val="FF4500"/>
                </a:solidFill>
                <a:latin typeface="RobotoMono-Regular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FF4500"/>
                </a:solidFill>
                <a:latin typeface="RobotoMono-Regular"/>
              </a:rPr>
              <a:t>1</a:t>
            </a:r>
            <a:br>
              <a:rPr lang="en-US" sz="2000" dirty="0">
                <a:solidFill>
                  <a:srgbClr val="FF4500"/>
                </a:solidFill>
                <a:latin typeface="RobotoMono-Regular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z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000" b="1" dirty="0">
                <a:solidFill>
                  <a:srgbClr val="FF7700"/>
                </a:solidFill>
                <a:latin typeface="RobotoMono-Bold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n-US" sz="2000" i="1" dirty="0">
                <a:solidFill>
                  <a:srgbClr val="808080"/>
                </a:solidFill>
                <a:latin typeface="RobotoMono-Italic"/>
              </a:rPr>
              <a:t># z = y, so z = 1, see `and` and `or` are not guaranteed to be a boolean</a:t>
            </a:r>
            <a:r>
              <a:rPr lang="en-US" sz="2000" dirty="0"/>
              <a:t> </a:t>
            </a:r>
            <a:endParaRPr lang="ar-SA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4B3E40-21D5-4393-9655-DC51FA77AA1D}"/>
              </a:ext>
            </a:extLst>
          </p:cNvPr>
          <p:cNvSpPr/>
          <p:nvPr/>
        </p:nvSpPr>
        <p:spPr>
          <a:xfrm>
            <a:off x="431409" y="445819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008000"/>
                </a:solidFill>
                <a:latin typeface="RobotoMono-Regular"/>
              </a:rPr>
              <a:t>True</a:t>
            </a:r>
            <a:br>
              <a:rPr lang="en-US" sz="2000" dirty="0">
                <a:solidFill>
                  <a:srgbClr val="008000"/>
                </a:solidFill>
                <a:latin typeface="RobotoMono-Regular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008000"/>
                </a:solidFill>
                <a:latin typeface="RobotoMono-Regular"/>
              </a:rPr>
              <a:t>True</a:t>
            </a:r>
            <a:br>
              <a:rPr lang="en-US" sz="2000" dirty="0">
                <a:solidFill>
                  <a:srgbClr val="008000"/>
                </a:solidFill>
                <a:latin typeface="RobotoMono-Regular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z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000" b="1" dirty="0">
                <a:solidFill>
                  <a:srgbClr val="FF7700"/>
                </a:solidFill>
                <a:latin typeface="RobotoMono-Bold"/>
              </a:rPr>
              <a:t>or 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n-US" sz="2000" i="1" dirty="0">
                <a:solidFill>
                  <a:srgbClr val="808080"/>
                </a:solidFill>
                <a:latin typeface="RobotoMono-Italic"/>
              </a:rPr>
              <a:t># z = True</a:t>
            </a:r>
            <a:r>
              <a:rPr lang="en-US" sz="2000" dirty="0"/>
              <a:t> </a:t>
            </a:r>
            <a:endParaRPr lang="ar-SA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7494-5129-4DC2-A81D-1D7A599E116B}"/>
              </a:ext>
            </a:extLst>
          </p:cNvPr>
          <p:cNvSpPr/>
          <p:nvPr/>
        </p:nvSpPr>
        <p:spPr>
          <a:xfrm>
            <a:off x="431409" y="5501047"/>
            <a:ext cx="112057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FF4500"/>
                </a:solidFill>
                <a:latin typeface="RobotoMono-Regular"/>
              </a:rPr>
              <a:t>1</a:t>
            </a:r>
            <a:br>
              <a:rPr lang="en-US" sz="2000" dirty="0">
                <a:solidFill>
                  <a:srgbClr val="FF4500"/>
                </a:solidFill>
                <a:latin typeface="RobotoMono-Regular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FF4500"/>
                </a:solidFill>
                <a:latin typeface="RobotoMono-Regular"/>
              </a:rPr>
              <a:t>1</a:t>
            </a:r>
            <a:br>
              <a:rPr lang="en-US" sz="2000" dirty="0">
                <a:solidFill>
                  <a:srgbClr val="FF4500"/>
                </a:solidFill>
                <a:latin typeface="RobotoMono-Regular"/>
              </a:rPr>
            </a:b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z </a:t>
            </a:r>
            <a:r>
              <a:rPr lang="en-US" sz="20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000" b="1" dirty="0">
                <a:solidFill>
                  <a:srgbClr val="FF7700"/>
                </a:solidFill>
                <a:latin typeface="RobotoMono-Bold"/>
              </a:rPr>
              <a:t>or </a:t>
            </a:r>
            <a:r>
              <a:rPr lang="en-US" sz="2000" dirty="0">
                <a:solidFill>
                  <a:srgbClr val="000000"/>
                </a:solidFill>
                <a:latin typeface="RobotoMono-Regular"/>
              </a:rPr>
              <a:t>y </a:t>
            </a:r>
            <a:r>
              <a:rPr lang="en-US" sz="2000" i="1" dirty="0">
                <a:solidFill>
                  <a:srgbClr val="808080"/>
                </a:solidFill>
                <a:latin typeface="RobotoMono-Italic"/>
              </a:rPr>
              <a:t># z = x, so z = 1, see `and` and `or` are not guaranteed to be a boolean</a:t>
            </a:r>
            <a:r>
              <a:rPr lang="en-US" sz="2000" dirty="0"/>
              <a:t> 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3607780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4" grpId="0"/>
      <p:bldP spid="45" grpId="0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13995</TotalTime>
  <Words>891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Adobe Arabic</vt:lpstr>
      <vt:lpstr>Arial</vt:lpstr>
      <vt:lpstr>Calibri</vt:lpstr>
      <vt:lpstr>Courier New</vt:lpstr>
      <vt:lpstr>OpenSans</vt:lpstr>
      <vt:lpstr>Quicksand-Regular</vt:lpstr>
      <vt:lpstr>RobotoMono-Bold</vt:lpstr>
      <vt:lpstr>RobotoMono-Italic</vt:lpstr>
      <vt:lpstr>RobotoMono-Regular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0912322780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ALMOIZ OSHI </dc:creator>
  <cp:lastModifiedBy>hamim</cp:lastModifiedBy>
  <cp:revision>152</cp:revision>
  <cp:lastPrinted>2019-11-11T08:06:52Z</cp:lastPrinted>
  <dcterms:created xsi:type="dcterms:W3CDTF">2019-10-05T18:29:37Z</dcterms:created>
  <dcterms:modified xsi:type="dcterms:W3CDTF">2025-01-13T00:53:23Z</dcterms:modified>
</cp:coreProperties>
</file>