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handoutMasterIdLst>
    <p:handoutMasterId r:id="rId18"/>
  </p:handoutMasterIdLst>
  <p:sldIdLst>
    <p:sldId id="270" r:id="rId2"/>
    <p:sldId id="304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12192000" cy="6858000"/>
  <p:notesSz cx="7045325" cy="9345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721" y="0"/>
            <a:ext cx="3052974" cy="468904"/>
          </a:xfrm>
          <a:prstGeom prst="rect">
            <a:avLst/>
          </a:prstGeom>
        </p:spPr>
        <p:txBody>
          <a:bodyPr vert="horz" lIns="93662" tIns="46831" rIns="93662" bIns="46831" rtlCol="0"/>
          <a:lstStyle>
            <a:lvl1pPr algn="r">
              <a:defRPr sz="1200"/>
            </a:lvl1pPr>
          </a:lstStyle>
          <a:p>
            <a:fld id="{F2824E2C-52B6-43F5-B357-888C14D046A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721" y="8876711"/>
            <a:ext cx="3052974" cy="468903"/>
          </a:xfrm>
          <a:prstGeom prst="rect">
            <a:avLst/>
          </a:prstGeom>
        </p:spPr>
        <p:txBody>
          <a:bodyPr vert="horz" lIns="93662" tIns="46831" rIns="93662" bIns="46831" rtlCol="0" anchor="b"/>
          <a:lstStyle>
            <a:lvl1pPr algn="r">
              <a:defRPr sz="1200"/>
            </a:lvl1pPr>
          </a:lstStyle>
          <a:p>
            <a:fld id="{4BCACC4F-041C-406E-8D4F-0E78EA26F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72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0975" y="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840449E-7180-4FEA-8474-273900E403E5}" type="datetimeFigureOut">
              <a:rPr lang="ar-SA" smtClean="0"/>
              <a:t>17/07/1446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8400"/>
            <a:ext cx="5607050" cy="3154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497388"/>
            <a:ext cx="5635625" cy="3679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0975" y="8877300"/>
            <a:ext cx="3052763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ED2EC9E-D0C4-447B-A596-3A3FBB980A7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61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4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6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07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56A10F-E258-4FFF-A164-9FC390D15C2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B98890-5831-44A7-8793-BF649B69CF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4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BA6366-E2D1-42B2-B6CC-59FFD296D2AF}"/>
              </a:ext>
            </a:extLst>
          </p:cNvPr>
          <p:cNvSpPr txBox="1"/>
          <p:nvPr/>
        </p:nvSpPr>
        <p:spPr>
          <a:xfrm>
            <a:off x="935982" y="863059"/>
            <a:ext cx="6621762" cy="30387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ctr">
              <a:lnSpc>
                <a:spcPct val="150000"/>
              </a:lnSpc>
            </a:pP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أساليب البرمجة |||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Programming Methods (3)</a:t>
            </a:r>
            <a:endParaRPr lang="en-US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F5742C-219F-4135-B479-A0BFD75B441A}"/>
              </a:ext>
            </a:extLst>
          </p:cNvPr>
          <p:cNvSpPr txBox="1"/>
          <p:nvPr/>
        </p:nvSpPr>
        <p:spPr>
          <a:xfrm>
            <a:off x="2330924" y="4539827"/>
            <a:ext cx="375013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الحلقات التكرارية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C7050-EFA4-4C24-A16B-8174EF387FA3}"/>
              </a:ext>
            </a:extLst>
          </p:cNvPr>
          <p:cNvSpPr txBox="1"/>
          <p:nvPr/>
        </p:nvSpPr>
        <p:spPr>
          <a:xfrm>
            <a:off x="782476" y="523058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الثالثة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3A0CFA2-7961-43CB-B286-A57FF3865ABB}"/>
              </a:ext>
            </a:extLst>
          </p:cNvPr>
          <p:cNvSpPr/>
          <p:nvPr/>
        </p:nvSpPr>
        <p:spPr>
          <a:xfrm>
            <a:off x="409513" y="224328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مثال: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E74758-0E66-4342-80C0-B41410F527C8}"/>
              </a:ext>
            </a:extLst>
          </p:cNvPr>
          <p:cNvSpPr/>
          <p:nvPr/>
        </p:nvSpPr>
        <p:spPr>
          <a:xfrm>
            <a:off x="332936" y="315931"/>
            <a:ext cx="582184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break</a:t>
            </a:r>
            <a:br>
              <a:rPr lang="en-US" sz="2400" b="1" dirty="0">
                <a:solidFill>
                  <a:srgbClr val="FF7700"/>
                </a:solidFill>
                <a:latin typeface="RobotoMono-Bold"/>
              </a:rPr>
            </a:br>
            <a:r>
              <a:rPr lang="ar-SA" sz="2400" dirty="0">
                <a:solidFill>
                  <a:srgbClr val="000000"/>
                </a:solidFill>
                <a:latin typeface="OpenSans"/>
              </a:rPr>
              <a:t>تنفيذ هذه الحلقة يطبع: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400" dirty="0">
                <a:solidFill>
                  <a:srgbClr val="000000"/>
                </a:solidFill>
                <a:latin typeface="DejaVuSansMono"/>
              </a:rPr>
              <a:t>0</a:t>
            </a:r>
          </a:p>
          <a:p>
            <a:r>
              <a:rPr lang="en-US" sz="2400" dirty="0">
                <a:solidFill>
                  <a:srgbClr val="000000"/>
                </a:solidFill>
                <a:latin typeface="DejaVuSansMono"/>
              </a:rPr>
              <a:t>1</a:t>
            </a:r>
          </a:p>
          <a:p>
            <a:r>
              <a:rPr lang="en-US" sz="2400" dirty="0">
                <a:solidFill>
                  <a:srgbClr val="000000"/>
                </a:solidFill>
                <a:latin typeface="DejaVuSansMono"/>
              </a:rPr>
              <a:t>2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A00448-11DE-425F-AFEA-83B1B6EF5935}"/>
              </a:ext>
            </a:extLst>
          </p:cNvPr>
          <p:cNvSpPr/>
          <p:nvPr/>
        </p:nvSpPr>
        <p:spPr>
          <a:xfrm>
            <a:off x="556002" y="2876107"/>
            <a:ext cx="10581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كما هو ملاحظ لم تتم طباعة العددين 3,4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5657F1-B104-4C51-8EF0-0649CF1F20B0}"/>
              </a:ext>
            </a:extLst>
          </p:cNvPr>
          <p:cNvSpPr/>
          <p:nvPr/>
        </p:nvSpPr>
        <p:spPr>
          <a:xfrm>
            <a:off x="556001" y="3449362"/>
            <a:ext cx="10581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b="1" dirty="0">
                <a:solidFill>
                  <a:srgbClr val="377AB1"/>
                </a:solidFill>
                <a:latin typeface="Quicksand-Bold"/>
              </a:rPr>
              <a:t>Continue</a:t>
            </a:r>
            <a:r>
              <a:rPr lang="ar-SA" sz="2400" b="1" dirty="0">
                <a:solidFill>
                  <a:srgbClr val="377AB1"/>
                </a:solidFill>
                <a:latin typeface="Quicksand-Bold"/>
              </a:rPr>
              <a:t> 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2CA686-998F-4DA7-A701-62DC305DAFF2}"/>
              </a:ext>
            </a:extLst>
          </p:cNvPr>
          <p:cNvSpPr/>
          <p:nvPr/>
        </p:nvSpPr>
        <p:spPr>
          <a:xfrm>
            <a:off x="556001" y="3917321"/>
            <a:ext cx="10581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تستخدم لتخطي تنفيذ التكرار في حالة تحقق شرط معين كما في المثال التالي: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E9A49D-AE82-45BF-A349-FA40D7739BB0}"/>
              </a:ext>
            </a:extLst>
          </p:cNvPr>
          <p:cNvSpPr/>
          <p:nvPr/>
        </p:nvSpPr>
        <p:spPr>
          <a:xfrm>
            <a:off x="506412" y="3586684"/>
            <a:ext cx="69192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or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continue</a:t>
            </a:r>
            <a:br>
              <a:rPr lang="en-US" sz="2400" b="1" dirty="0">
                <a:solidFill>
                  <a:srgbClr val="FF7700"/>
                </a:solidFill>
                <a:latin typeface="RobotoMono-Bold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         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</a:p>
          <a:p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</a:p>
          <a:p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</a:p>
          <a:p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282918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9FCC493-947A-4D6F-9E32-0B87015BC62E}"/>
              </a:ext>
            </a:extLst>
          </p:cNvPr>
          <p:cNvSpPr/>
          <p:nvPr/>
        </p:nvSpPr>
        <p:spPr>
          <a:xfrm>
            <a:off x="417343" y="309491"/>
            <a:ext cx="11500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تستخدم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else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مع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while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،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if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،يتم تكرار الحلقة وفي حالة تحقق الشرط يخرج من الحلقة وفي حالة عدم التحقق يستمر ،والقاعدة العمة له هي: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687F29-965C-48BF-9FA0-79B53C470C7C}"/>
              </a:ext>
            </a:extLst>
          </p:cNvPr>
          <p:cNvSpPr/>
          <p:nvPr/>
        </p:nvSpPr>
        <p:spPr>
          <a:xfrm>
            <a:off x="417342" y="91027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while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loop_condition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...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break_condition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break</a:t>
            </a:r>
            <a:br>
              <a:rPr lang="en-US" sz="2400" b="1" dirty="0">
                <a:solidFill>
                  <a:srgbClr val="FF7700"/>
                </a:solidFill>
                <a:latin typeface="RobotoMono-Bold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...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'done'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734C72-DAE5-4866-A107-59022D6DDAAF}"/>
              </a:ext>
            </a:extLst>
          </p:cNvPr>
          <p:cNvSpPr/>
          <p:nvPr/>
        </p:nvSpPr>
        <p:spPr>
          <a:xfrm>
            <a:off x="5880295" y="3434693"/>
            <a:ext cx="5752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Iterating over dictionaries</a:t>
            </a:r>
            <a:r>
              <a:rPr lang="en-US" sz="2800" dirty="0"/>
              <a:t> </a:t>
            </a:r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تكرار عناصر</a:t>
            </a:r>
            <a:endParaRPr lang="ar-SA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57FFA8-444F-4525-94D9-B8F87D12704E}"/>
              </a:ext>
            </a:extLst>
          </p:cNvPr>
          <p:cNvSpPr/>
          <p:nvPr/>
        </p:nvSpPr>
        <p:spPr>
          <a:xfrm>
            <a:off x="497922" y="3884794"/>
            <a:ext cx="10750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نعرف ال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dictionary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التالي:                                                 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d = {"a": </a:t>
            </a:r>
            <a:r>
              <a:rPr lang="pt-BR" sz="2400" dirty="0">
                <a:solidFill>
                  <a:srgbClr val="FF0000"/>
                </a:solidFill>
                <a:latin typeface="RobotoMono-Regular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, "b": </a:t>
            </a:r>
            <a:r>
              <a:rPr lang="pt-BR" sz="2400" dirty="0">
                <a:solidFill>
                  <a:srgbClr val="FF0000"/>
                </a:solidFill>
                <a:latin typeface="RobotoMono-Regular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, "c": </a:t>
            </a:r>
            <a:r>
              <a:rPr lang="pt-BR" sz="2400" dirty="0">
                <a:solidFill>
                  <a:srgbClr val="FF0000"/>
                </a:solidFill>
                <a:latin typeface="RobotoMono-Regular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}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RobotoMono-Regular"/>
              </a:rPr>
              <a:t> 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A7FFB0-9685-4FE4-B7E4-934AEA0AF532}"/>
              </a:ext>
            </a:extLst>
          </p:cNvPr>
          <p:cNvSpPr/>
          <p:nvPr/>
        </p:nvSpPr>
        <p:spPr>
          <a:xfrm>
            <a:off x="556002" y="4301445"/>
            <a:ext cx="10720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latin typeface="RobotoMono-Regular"/>
              </a:rPr>
              <a:t>للتكرار باستخدام </a:t>
            </a:r>
            <a:r>
              <a:rPr lang="en-US" sz="2400" b="1" dirty="0">
                <a:solidFill>
                  <a:srgbClr val="C00000"/>
                </a:solidFill>
                <a:latin typeface="RobotoMono-Regular"/>
              </a:rPr>
              <a:t>key</a:t>
            </a:r>
            <a:r>
              <a:rPr lang="ar-SA" sz="2400" dirty="0">
                <a:latin typeface="RobotoMono-Regular"/>
              </a:rPr>
              <a:t> ،كالتالي: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9F6859-EF83-4A54-BAA2-55841C3FE86A}"/>
              </a:ext>
            </a:extLst>
          </p:cNvPr>
          <p:cNvSpPr/>
          <p:nvPr/>
        </p:nvSpPr>
        <p:spPr>
          <a:xfrm>
            <a:off x="615901" y="4433330"/>
            <a:ext cx="58979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key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d: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(key)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16116-E05B-4037-811B-108FF207B2CB}"/>
              </a:ext>
            </a:extLst>
          </p:cNvPr>
          <p:cNvSpPr/>
          <p:nvPr/>
        </p:nvSpPr>
        <p:spPr>
          <a:xfrm>
            <a:off x="618123" y="5075966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latin typeface="RobotoMono-Regular"/>
              </a:rPr>
              <a:t>لطالما هناك </a:t>
            </a:r>
            <a:r>
              <a:rPr lang="en-US" sz="2400" dirty="0">
                <a:latin typeface="RobotoMono-Regular"/>
              </a:rPr>
              <a:t>key</a:t>
            </a:r>
            <a:r>
              <a:rPr lang="ar-SA" sz="2400" dirty="0">
                <a:latin typeface="RobotoMono-Regular"/>
              </a:rPr>
              <a:t> في الفهرس سيكرر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3A577C-9138-4396-97D9-0A7409FEBB6A}"/>
              </a:ext>
            </a:extLst>
          </p:cNvPr>
          <p:cNvSpPr/>
          <p:nvPr/>
        </p:nvSpPr>
        <p:spPr>
          <a:xfrm>
            <a:off x="513133" y="54207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"a</a:t>
            </a:r>
            <a:r>
              <a:rPr lang="ar-SA" sz="2400" dirty="0">
                <a:solidFill>
                  <a:srgbClr val="483D8B"/>
                </a:solidFill>
                <a:latin typeface="RobotoMono-Regular"/>
              </a:rPr>
              <a:t>"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OpenSans"/>
              </a:rPr>
              <a:t>Output:</a:t>
            </a:r>
            <a:r>
              <a:rPr lang="ar-SA" sz="2400" dirty="0">
                <a:solidFill>
                  <a:srgbClr val="000000"/>
                </a:solidFill>
                <a:latin typeface="OpenSans"/>
              </a:rPr>
              <a:t>المخرجات </a:t>
            </a:r>
            <a:br>
              <a:rPr lang="en-US" sz="2400" dirty="0">
                <a:solidFill>
                  <a:srgbClr val="483D8B"/>
                </a:solidFill>
                <a:latin typeface="RobotoMono-Regular"/>
              </a:rPr>
            </a:b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"b"</a:t>
            </a:r>
            <a:br>
              <a:rPr lang="en-US" sz="2400" dirty="0">
                <a:solidFill>
                  <a:srgbClr val="483D8B"/>
                </a:solidFill>
                <a:latin typeface="RobotoMono-Regular"/>
              </a:rPr>
            </a:b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"c"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549553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C39B87F-652E-4225-8B3A-6C30DCAFD2BA}"/>
              </a:ext>
            </a:extLst>
          </p:cNvPr>
          <p:cNvSpPr/>
          <p:nvPr/>
        </p:nvSpPr>
        <p:spPr>
          <a:xfrm>
            <a:off x="601343" y="263044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latin typeface="RobotoMono-Regular"/>
              </a:rPr>
              <a:t>الطريقة التالية </a:t>
            </a:r>
            <a:r>
              <a:rPr lang="ar-SA" sz="2400" dirty="0">
                <a:latin typeface="RobotoMono-Regular"/>
              </a:rPr>
              <a:t>تعطي نفس المخرجات: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37943E-BE13-43CE-A2C7-AA5E96A54BAE}"/>
              </a:ext>
            </a:extLst>
          </p:cNvPr>
          <p:cNvSpPr/>
          <p:nvPr/>
        </p:nvSpPr>
        <p:spPr>
          <a:xfrm>
            <a:off x="406414" y="46290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key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d.keys():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(key)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E5637F-2A50-4097-A883-5D088B9BCF95}"/>
              </a:ext>
            </a:extLst>
          </p:cNvPr>
          <p:cNvSpPr/>
          <p:nvPr/>
        </p:nvSpPr>
        <p:spPr>
          <a:xfrm>
            <a:off x="601342" y="1215003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latin typeface="RobotoMono-Regular"/>
              </a:rPr>
              <a:t>التكرار في الفهرس </a:t>
            </a:r>
            <a:r>
              <a:rPr lang="ar-SA" sz="2400" dirty="0">
                <a:latin typeface="RobotoMono-Regular"/>
              </a:rPr>
              <a:t>عند وجود</a:t>
            </a:r>
            <a:r>
              <a:rPr lang="ar-SA" sz="2400" b="1" dirty="0">
                <a:latin typeface="RobotoMono-Regular"/>
              </a:rPr>
              <a:t> </a:t>
            </a:r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قيمة </a:t>
            </a:r>
            <a:r>
              <a:rPr lang="ar-SA" sz="2400" dirty="0">
                <a:latin typeface="RobotoMono-Regular"/>
              </a:rPr>
              <a:t>سيكرر كالتالي: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B885FD-3B48-4336-AB35-D19DC1D00450}"/>
              </a:ext>
            </a:extLst>
          </p:cNvPr>
          <p:cNvSpPr/>
          <p:nvPr/>
        </p:nvSpPr>
        <p:spPr>
          <a:xfrm>
            <a:off x="406414" y="172283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value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d.values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(value)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5B1A20-AB6B-4F59-B583-1EF149A18A12}"/>
              </a:ext>
            </a:extLst>
          </p:cNvPr>
          <p:cNvSpPr/>
          <p:nvPr/>
        </p:nvSpPr>
        <p:spPr>
          <a:xfrm>
            <a:off x="4753331" y="213549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Output:</a:t>
            </a:r>
            <a:r>
              <a:rPr lang="ar-SA" sz="2400" dirty="0">
                <a:solidFill>
                  <a:srgbClr val="000000"/>
                </a:solidFill>
                <a:latin typeface="OpenSans"/>
              </a:rPr>
              <a:t>المخرجات   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</a:p>
          <a:p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</a:p>
          <a:p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43B5F4-34AD-4800-872E-608E9E415D85}"/>
              </a:ext>
            </a:extLst>
          </p:cNvPr>
          <p:cNvSpPr/>
          <p:nvPr/>
        </p:nvSpPr>
        <p:spPr>
          <a:xfrm>
            <a:off x="556003" y="3655847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لعمل التكرار باستخدام </a:t>
            </a:r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المفتاح والقيمة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،كالتالي: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0AAB1D-402B-47F4-B079-005658921972}"/>
              </a:ext>
            </a:extLst>
          </p:cNvPr>
          <p:cNvSpPr/>
          <p:nvPr/>
        </p:nvSpPr>
        <p:spPr>
          <a:xfrm>
            <a:off x="556002" y="38866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key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value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d.items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(key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"::"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value)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D3AEC7D-26CB-4EE9-98A2-1A5A0A940FD5}"/>
              </a:ext>
            </a:extLst>
          </p:cNvPr>
          <p:cNvSpPr/>
          <p:nvPr/>
        </p:nvSpPr>
        <p:spPr>
          <a:xfrm>
            <a:off x="556002" y="494851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Output:</a:t>
            </a:r>
            <a:br>
              <a:rPr lang="en-US" sz="2400" dirty="0">
                <a:solidFill>
                  <a:srgbClr val="377AB1"/>
                </a:solidFill>
                <a:latin typeface="Quicksand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 ::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br>
              <a:rPr lang="en-US" sz="2400" dirty="0">
                <a:solidFill>
                  <a:srgbClr val="FF45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 ::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br>
              <a:rPr lang="en-US" sz="2400" dirty="0">
                <a:solidFill>
                  <a:srgbClr val="FF45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 ::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728808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/>
      <p:bldP spid="39" grpId="0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3E6EFB-B78B-4B0A-A439-F1F1D6A78684}"/>
              </a:ext>
            </a:extLst>
          </p:cNvPr>
          <p:cNvSpPr/>
          <p:nvPr/>
        </p:nvSpPr>
        <p:spPr>
          <a:xfrm>
            <a:off x="556003" y="318728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إذا اردنا التكرار باستخدام </a:t>
            </a:r>
            <a:r>
              <a:rPr lang="en-US" sz="2400" b="1" dirty="0">
                <a:solidFill>
                  <a:srgbClr val="C00000"/>
                </a:solidFill>
                <a:latin typeface="RobotoMono-Regular"/>
              </a:rPr>
              <a:t>list of tuples</a:t>
            </a:r>
            <a:r>
              <a:rPr lang="ar-SA" dirty="0"/>
              <a:t>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،كالتالي: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1BBD7-538B-4AF5-9648-39AA91F5FB39}"/>
              </a:ext>
            </a:extLst>
          </p:cNvPr>
          <p:cNvSpPr/>
          <p:nvPr/>
        </p:nvSpPr>
        <p:spPr>
          <a:xfrm>
            <a:off x="556002" y="801851"/>
            <a:ext cx="7307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collection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'b'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'x'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'y'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'z'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'1'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'2'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'3'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FEDA31-409B-424B-B2FD-339D1CC02CD9}"/>
              </a:ext>
            </a:extLst>
          </p:cNvPr>
          <p:cNvSpPr/>
          <p:nvPr/>
        </p:nvSpPr>
        <p:spPr>
          <a:xfrm>
            <a:off x="600220" y="128497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item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collection: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i1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item[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i2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item[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i3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item[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D3DD3-01EA-4ED6-AF59-C19B71ED5124}"/>
              </a:ext>
            </a:extLst>
          </p:cNvPr>
          <p:cNvSpPr/>
          <p:nvPr/>
        </p:nvSpPr>
        <p:spPr>
          <a:xfrm>
            <a:off x="600220" y="2488553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بطريقة أخرى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يمكن كتابة الكود السابق ،كالتالي: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CEF93F-053B-404D-B208-68DD8D27E18E}"/>
              </a:ext>
            </a:extLst>
          </p:cNvPr>
          <p:cNvSpPr/>
          <p:nvPr/>
        </p:nvSpPr>
        <p:spPr>
          <a:xfrm>
            <a:off x="600220" y="328611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item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collection: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92C663-FCF7-4337-B676-2E4A8900EE5C}"/>
              </a:ext>
            </a:extLst>
          </p:cNvPr>
          <p:cNvSpPr/>
          <p:nvPr/>
        </p:nvSpPr>
        <p:spPr>
          <a:xfrm>
            <a:off x="722676" y="376355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i3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item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4996B9-E60E-487A-9C5E-168DC95CD049}"/>
              </a:ext>
            </a:extLst>
          </p:cNvPr>
          <p:cNvSpPr/>
          <p:nvPr/>
        </p:nvSpPr>
        <p:spPr>
          <a:xfrm>
            <a:off x="722676" y="4225221"/>
            <a:ext cx="1739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7164CF-2E49-4603-BB7F-EEE92FE4A22F}"/>
              </a:ext>
            </a:extLst>
          </p:cNvPr>
          <p:cNvSpPr/>
          <p:nvPr/>
        </p:nvSpPr>
        <p:spPr>
          <a:xfrm>
            <a:off x="722676" y="4787537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rtl="1"/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المخرجات: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('a', 'b', 'c')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('x', 'y', 'z')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('1', '2', '3') </a:t>
            </a:r>
          </a:p>
        </p:txBody>
      </p:sp>
    </p:spTree>
    <p:extLst>
      <p:ext uri="{BB962C8B-B14F-4D97-AF65-F5344CB8AC3E}">
        <p14:creationId xmlns:p14="http://schemas.microsoft.com/office/powerpoint/2010/main" val="3877297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3CA1B58-0011-49C8-A039-F8E576516E63}"/>
              </a:ext>
            </a:extLst>
          </p:cNvPr>
          <p:cNvSpPr/>
          <p:nvPr/>
        </p:nvSpPr>
        <p:spPr>
          <a:xfrm>
            <a:off x="698818" y="294414"/>
            <a:ext cx="10899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تكرار عناصر قائمة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Iterating deferent portion of a list with deferent step size</a:t>
            </a:r>
            <a:endParaRPr lang="ar-SA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9E2E68-93B1-43C0-BF42-8E3B8A3C6E2D}"/>
              </a:ext>
            </a:extLst>
          </p:cNvPr>
          <p:cNvSpPr/>
          <p:nvPr/>
        </p:nvSpPr>
        <p:spPr>
          <a:xfrm>
            <a:off x="469543" y="870031"/>
            <a:ext cx="11062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إذا كان لدينا قائمة من عناصر تتكون من عدة احرف واردنا طباعة الحرف الأول من كل عنصر يكون ،كالتالي: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AF835C-B2E1-4244-8B9A-90F503306ED4}"/>
              </a:ext>
            </a:extLst>
          </p:cNvPr>
          <p:cNvSpPr/>
          <p:nvPr/>
        </p:nvSpPr>
        <p:spPr>
          <a:xfrm>
            <a:off x="662993" y="1410728"/>
            <a:ext cx="6086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'alpha'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'bravo'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charlie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'delta'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'echo'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55E057-C575-4A4D-B7D5-3EBDABCF22C2}"/>
              </a:ext>
            </a:extLst>
          </p:cNvPr>
          <p:cNvSpPr/>
          <p:nvPr/>
        </p:nvSpPr>
        <p:spPr>
          <a:xfrm>
            <a:off x="662993" y="1924192"/>
            <a:ext cx="6086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s[: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</a:t>
            </a:r>
            <a:r>
              <a:rPr lang="ar-SA" sz="2400" i="1" dirty="0">
                <a:solidFill>
                  <a:srgbClr val="808080"/>
                </a:solidFill>
                <a:latin typeface="RobotoMono-Italic"/>
              </a:rPr>
              <a:t>سيطبع الحرف الأول من كل كلمة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020B1-B6A7-4D40-9BD5-FA2B3BB02C4E}"/>
              </a:ext>
            </a:extLst>
          </p:cNvPr>
          <p:cNvSpPr/>
          <p:nvPr/>
        </p:nvSpPr>
        <p:spPr>
          <a:xfrm>
            <a:off x="8088969" y="1661035"/>
            <a:ext cx="1913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Output: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</a:t>
            </a:r>
          </a:p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b</a:t>
            </a:r>
          </a:p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c</a:t>
            </a:r>
          </a:p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d</a:t>
            </a:r>
          </a:p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e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F491B2-6E51-4528-A0CD-7CA0D5F08691}"/>
              </a:ext>
            </a:extLst>
          </p:cNvPr>
          <p:cNvSpPr/>
          <p:nvPr/>
        </p:nvSpPr>
        <p:spPr>
          <a:xfrm>
            <a:off x="662993" y="3929523"/>
            <a:ext cx="84803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:] </a:t>
            </a:r>
            <a:r>
              <a:rPr lang="en-US" sz="2400" i="1" dirty="0">
                <a:solidFill>
                  <a:srgbClr val="808080"/>
                </a:solidFill>
                <a:latin typeface="RobotoMono-Italic"/>
              </a:rPr>
              <a:t># </a:t>
            </a:r>
            <a:r>
              <a:rPr lang="ar-SA" sz="2400" i="1" dirty="0">
                <a:solidFill>
                  <a:srgbClr val="808080"/>
                </a:solidFill>
                <a:latin typeface="RobotoMono-Italic"/>
              </a:rPr>
              <a:t>سيطبع كل الحروف ماعدا الأول من كل كلمة</a:t>
            </a:r>
            <a:endParaRPr lang="ar-SA"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4AD097F-616E-4EA8-924B-93E9C546C952}"/>
              </a:ext>
            </a:extLst>
          </p:cNvPr>
          <p:cNvSpPr/>
          <p:nvPr/>
        </p:nvSpPr>
        <p:spPr>
          <a:xfrm>
            <a:off x="8088969" y="4042458"/>
            <a:ext cx="1913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Output: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it-IT" sz="2400" dirty="0">
                <a:solidFill>
                  <a:srgbClr val="000000"/>
                </a:solidFill>
                <a:latin typeface="RobotoMono-Regular"/>
              </a:rPr>
              <a:t>lpha</a:t>
            </a:r>
          </a:p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ravo</a:t>
            </a:r>
          </a:p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harlie</a:t>
            </a:r>
          </a:p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elta</a:t>
            </a:r>
          </a:p>
          <a:p>
            <a:r>
              <a:rPr lang="it-IT" sz="2400" dirty="0">
                <a:solidFill>
                  <a:srgbClr val="000000"/>
                </a:solidFill>
                <a:latin typeface="RobotoMono-Regular"/>
              </a:rPr>
              <a:t>cho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089016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29E2E68-93B1-43C0-BF42-8E3B8A3C6E2D}"/>
              </a:ext>
            </a:extLst>
          </p:cNvPr>
          <p:cNvSpPr/>
          <p:nvPr/>
        </p:nvSpPr>
        <p:spPr>
          <a:xfrm>
            <a:off x="469543" y="420328"/>
            <a:ext cx="11062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إذا اردنا طباعة كل الاحرف نستثني الحرف الأول ونحذف ما بعد الحرف الرابع من كل عنصر يكون ،كالتالي: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AF835C-B2E1-4244-8B9A-90F503306ED4}"/>
              </a:ext>
            </a:extLst>
          </p:cNvPr>
          <p:cNvSpPr/>
          <p:nvPr/>
        </p:nvSpPr>
        <p:spPr>
          <a:xfrm>
            <a:off x="662993" y="1410728"/>
            <a:ext cx="6086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'alpha'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'bravo'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 err="1">
                <a:solidFill>
                  <a:srgbClr val="483D8B"/>
                </a:solidFill>
                <a:latin typeface="RobotoMono-Regular"/>
              </a:rPr>
              <a:t>charlie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'delta'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'echo'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55E057-C575-4A4D-B7D5-3EBDABCF22C2}"/>
              </a:ext>
            </a:extLst>
          </p:cNvPr>
          <p:cNvSpPr/>
          <p:nvPr/>
        </p:nvSpPr>
        <p:spPr>
          <a:xfrm>
            <a:off x="662993" y="1924192"/>
            <a:ext cx="60862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lst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s[1:4]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020B1-B6A7-4D40-9BD5-FA2B3BB02C4E}"/>
              </a:ext>
            </a:extLst>
          </p:cNvPr>
          <p:cNvSpPr/>
          <p:nvPr/>
        </p:nvSpPr>
        <p:spPr>
          <a:xfrm>
            <a:off x="662993" y="2905091"/>
            <a:ext cx="19131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OpenSans"/>
              </a:rPr>
              <a:t>Output:</a:t>
            </a:r>
            <a:br>
              <a:rPr lang="en-US" sz="2400" dirty="0">
                <a:solidFill>
                  <a:srgbClr val="000000"/>
                </a:solidFill>
                <a:latin typeface="OpenSans"/>
              </a:rPr>
            </a:br>
            <a:r>
              <a:rPr lang="sv-SE" sz="2400" dirty="0">
                <a:solidFill>
                  <a:srgbClr val="000000"/>
                </a:solidFill>
                <a:latin typeface="RobotoMono-Regular"/>
              </a:rPr>
              <a:t>lph</a:t>
            </a:r>
          </a:p>
          <a:p>
            <a:r>
              <a:rPr lang="sv-SE" sz="2400" dirty="0">
                <a:solidFill>
                  <a:srgbClr val="000000"/>
                </a:solidFill>
                <a:latin typeface="RobotoMono-Regular"/>
              </a:rPr>
              <a:t>rav</a:t>
            </a:r>
          </a:p>
          <a:p>
            <a:r>
              <a:rPr lang="sv-SE" sz="2400" dirty="0">
                <a:solidFill>
                  <a:srgbClr val="000000"/>
                </a:solidFill>
                <a:latin typeface="RobotoMono-Regular"/>
              </a:rPr>
              <a:t>har</a:t>
            </a:r>
          </a:p>
          <a:p>
            <a:r>
              <a:rPr lang="sv-SE" sz="2400" dirty="0">
                <a:solidFill>
                  <a:srgbClr val="000000"/>
                </a:solidFill>
                <a:latin typeface="RobotoMono-Regular"/>
              </a:rPr>
              <a:t>elt</a:t>
            </a:r>
          </a:p>
          <a:p>
            <a:r>
              <a:rPr lang="sv-SE" sz="2400" dirty="0">
                <a:solidFill>
                  <a:srgbClr val="000000"/>
                </a:solidFill>
                <a:latin typeface="RobotoMono-Regular"/>
              </a:rPr>
              <a:t>cho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009416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F9A50D7-280E-4F64-AEF9-0CC6E8D97BD7}"/>
              </a:ext>
            </a:extLst>
          </p:cNvPr>
          <p:cNvSpPr txBox="1"/>
          <p:nvPr/>
        </p:nvSpPr>
        <p:spPr>
          <a:xfrm>
            <a:off x="5063320" y="181175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الجمل الشرطية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Expression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2B55E-74E6-4F40-AB29-8281E6FD3867}"/>
              </a:ext>
            </a:extLst>
          </p:cNvPr>
          <p:cNvSpPr txBox="1"/>
          <p:nvPr/>
        </p:nvSpPr>
        <p:spPr>
          <a:xfrm>
            <a:off x="420958" y="1215937"/>
            <a:ext cx="1127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تختلف كتابة عبارة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في لغة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 عن لغات البرمجة الأخرى مثل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C, Ruby, Java</a:t>
            </a:r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) ،حيث يمكن كتابة النتيجة تم الشرط على خلاف اللغات الأخرى ،كما في المثال التالي: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2459DE-D97E-4739-A70F-916E042EA219}"/>
              </a:ext>
            </a:extLst>
          </p:cNvPr>
          <p:cNvSpPr txBox="1"/>
          <p:nvPr/>
        </p:nvSpPr>
        <p:spPr>
          <a:xfrm>
            <a:off x="7773974" y="612362"/>
            <a:ext cx="373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عبارة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995ABC-11EE-40CC-B214-B699AC6C2BC9}"/>
              </a:ext>
            </a:extLst>
          </p:cNvPr>
          <p:cNvSpPr/>
          <p:nvPr/>
        </p:nvSpPr>
        <p:spPr>
          <a:xfrm>
            <a:off x="456186" y="1870871"/>
            <a:ext cx="9681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5</a:t>
            </a:r>
            <a:br>
              <a:rPr lang="en-US" sz="2800" dirty="0">
                <a:solidFill>
                  <a:srgbClr val="FF4500"/>
                </a:solidFill>
                <a:latin typeface="RobotoMono-Regular"/>
              </a:rPr>
            </a:b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"Greater than 2"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&gt;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2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else </a:t>
            </a: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"Smaller than or equal to 2"</a:t>
            </a:r>
            <a:br>
              <a:rPr lang="en-US" sz="2800" dirty="0">
                <a:solidFill>
                  <a:srgbClr val="483D8B"/>
                </a:solidFill>
                <a:latin typeface="RobotoMono-Regular"/>
              </a:rPr>
            </a:br>
            <a:r>
              <a:rPr lang="en-US" sz="2800" dirty="0">
                <a:solidFill>
                  <a:srgbClr val="808080"/>
                </a:solidFill>
                <a:latin typeface="RobotoMono-Italic"/>
              </a:rPr>
              <a:t># Out: 'Greater than 2'</a:t>
            </a:r>
            <a:r>
              <a:rPr lang="en-US" sz="2800" dirty="0"/>
              <a:t> </a:t>
            </a:r>
            <a:endParaRPr lang="ar-SA" sz="2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45BBF-47B2-4406-BE57-DFA8755F5C65}"/>
              </a:ext>
            </a:extLst>
          </p:cNvPr>
          <p:cNvSpPr txBox="1"/>
          <p:nvPr/>
        </p:nvSpPr>
        <p:spPr>
          <a:xfrm>
            <a:off x="420958" y="2886534"/>
            <a:ext cx="1127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  <a:cs typeface="Arial" panose="020B0604020202020204" pitchFamily="34" charset="0"/>
              </a:rPr>
              <a:t>مثال أخر: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0D1EB-E956-4D20-A27A-7283A0DEAE0A}"/>
              </a:ext>
            </a:extLst>
          </p:cNvPr>
          <p:cNvSpPr/>
          <p:nvPr/>
        </p:nvSpPr>
        <p:spPr>
          <a:xfrm>
            <a:off x="420957" y="3348199"/>
            <a:ext cx="99072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5</a:t>
            </a:r>
            <a:br>
              <a:rPr lang="en-US" sz="2800" dirty="0">
                <a:solidFill>
                  <a:srgbClr val="FF4500"/>
                </a:solidFill>
                <a:latin typeface="RobotoMono-Regular"/>
              </a:rPr>
            </a:b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"Hello"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n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&gt;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10 </a:t>
            </a: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else </a:t>
            </a:r>
            <a:r>
              <a:rPr lang="en-US" sz="2800" dirty="0">
                <a:solidFill>
                  <a:srgbClr val="483D8B"/>
                </a:solidFill>
                <a:latin typeface="RobotoMono-Regular"/>
              </a:rPr>
              <a:t>"Goodbye"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762F3-5131-483D-AD49-04C934E55732}"/>
              </a:ext>
            </a:extLst>
          </p:cNvPr>
          <p:cNvSpPr txBox="1"/>
          <p:nvPr/>
        </p:nvSpPr>
        <p:spPr>
          <a:xfrm>
            <a:off x="5158896" y="4199952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صيغ عبارة </a:t>
            </a: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1D4D52-4721-4BB0-9AA7-735BF5E2C902}"/>
              </a:ext>
            </a:extLst>
          </p:cNvPr>
          <p:cNvSpPr/>
          <p:nvPr/>
        </p:nvSpPr>
        <p:spPr>
          <a:xfrm>
            <a:off x="709533" y="4664316"/>
            <a:ext cx="7280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  <a:latin typeface="Courier New" panose="02070309020205020404" pitchFamily="49" charset="0"/>
                <a:cs typeface="+mj-cs"/>
              </a:rPr>
              <a:t>if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+mj-cs"/>
              </a:rPr>
              <a:t>&lt;condition&gt;: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  <a:t>    &lt;expression&gt;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  <a:t>    &lt;expression&gt;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  <a:t>    ...</a:t>
            </a:r>
            <a:r>
              <a:rPr lang="en-US" sz="2800" b="1" dirty="0">
                <a:cs typeface="+mj-cs"/>
              </a:rPr>
              <a:t> </a:t>
            </a:r>
            <a:endParaRPr lang="ar-SA" sz="28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2674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4" grpId="0"/>
      <p:bldP spid="45" grpId="0"/>
      <p:bldP spid="46" grpId="0"/>
      <p:bldP spid="47" grpId="0"/>
      <p:bldP spid="4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E36EFF-1B51-492A-B270-0E66EF09A260}"/>
              </a:ext>
            </a:extLst>
          </p:cNvPr>
          <p:cNvSpPr txBox="1"/>
          <p:nvPr/>
        </p:nvSpPr>
        <p:spPr>
          <a:xfrm>
            <a:off x="7875161" y="306960"/>
            <a:ext cx="37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عبارة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C1985-BAD0-478F-9569-55A9DCA76C67}"/>
              </a:ext>
            </a:extLst>
          </p:cNvPr>
          <p:cNvSpPr/>
          <p:nvPr/>
        </p:nvSpPr>
        <p:spPr>
          <a:xfrm>
            <a:off x="514476" y="271898"/>
            <a:ext cx="76867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+mj-cs"/>
              </a:rPr>
              <a:t>if </a:t>
            </a: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+mj-cs"/>
              </a:rPr>
              <a:t>&lt;condition&gt;: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+mj-cs"/>
              </a:rPr>
              <a:t>else: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b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r>
              <a:rPr lang="en-US" sz="2800" b="1" dirty="0">
                <a:cs typeface="+mj-cs"/>
              </a:rPr>
              <a:t> </a:t>
            </a:r>
            <a:endParaRPr lang="ar-SA" sz="2800" b="1" dirty="0">
              <a:cs typeface="+mj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93D984-3500-453F-AB1A-F4D8B0EC19A8}"/>
              </a:ext>
            </a:extLst>
          </p:cNvPr>
          <p:cNvSpPr txBox="1"/>
          <p:nvPr/>
        </p:nvSpPr>
        <p:spPr>
          <a:xfrm>
            <a:off x="7924037" y="2674676"/>
            <a:ext cx="37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عبارة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if..</a:t>
            </a:r>
            <a:r>
              <a:rPr lang="en-US" sz="3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elif</a:t>
            </a:r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381022-305B-43B0-8BAB-CD3BFDA820ED}"/>
              </a:ext>
            </a:extLst>
          </p:cNvPr>
          <p:cNvSpPr/>
          <p:nvPr/>
        </p:nvSpPr>
        <p:spPr>
          <a:xfrm>
            <a:off x="536336" y="3074034"/>
            <a:ext cx="65070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+mj-cs"/>
              </a:rPr>
              <a:t>if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+mj-cs"/>
              </a:rPr>
              <a:t>&lt;condition&gt;:</a:t>
            </a:r>
            <a:b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b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b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+mj-cs"/>
              </a:rPr>
              <a:t>elif</a:t>
            </a: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+mj-cs"/>
              </a:rPr>
              <a:t>&lt;condition&gt;:</a:t>
            </a:r>
            <a:b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b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b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+mj-cs"/>
              </a:rPr>
              <a:t>else:</a:t>
            </a:r>
            <a:b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b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</a:br>
            <a:r>
              <a:rPr lang="en-US" sz="2400" b="1" dirty="0">
                <a:solidFill>
                  <a:srgbClr val="404040"/>
                </a:solidFill>
                <a:latin typeface="Courier New" panose="02070309020205020404" pitchFamily="49" charset="0"/>
                <a:cs typeface="+mj-cs"/>
              </a:rPr>
              <a:t>	&lt;expression&gt;</a:t>
            </a:r>
            <a:endParaRPr lang="ar-SA" sz="24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8252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3" grpId="0"/>
      <p:bldP spid="4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5796510-80DB-4646-8508-2C8E88EC2989}"/>
              </a:ext>
            </a:extLst>
          </p:cNvPr>
          <p:cNvSpPr txBox="1"/>
          <p:nvPr/>
        </p:nvSpPr>
        <p:spPr>
          <a:xfrm>
            <a:off x="7875161" y="306960"/>
            <a:ext cx="37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مثال: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0B4D99-8ADA-459B-A8D6-4D362BA9C52E}"/>
              </a:ext>
            </a:extLst>
          </p:cNvPr>
          <p:cNvSpPr/>
          <p:nvPr/>
        </p:nvSpPr>
        <p:spPr>
          <a:xfrm>
            <a:off x="585211" y="306960"/>
            <a:ext cx="88193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a number for x: "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"Enter a number for y: "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== y: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 and y are equal"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&lt; y: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 is smaller"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"y is smaller"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"thanks!"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ar-S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1CAF6-82D4-4FF3-A060-20E699CBE8F7}"/>
              </a:ext>
            </a:extLst>
          </p:cNvPr>
          <p:cNvSpPr txBox="1"/>
          <p:nvPr/>
        </p:nvSpPr>
        <p:spPr>
          <a:xfrm>
            <a:off x="7894037" y="3600041"/>
            <a:ext cx="37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حلقة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FC0E73-0DF5-487A-BBAE-CFEF88385EDC}"/>
              </a:ext>
            </a:extLst>
          </p:cNvPr>
          <p:cNvSpPr txBox="1"/>
          <p:nvPr/>
        </p:nvSpPr>
        <p:spPr>
          <a:xfrm>
            <a:off x="5039760" y="4665905"/>
            <a:ext cx="653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الصيغة العامة:</a:t>
            </a:r>
            <a:endParaRPr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062D4-F805-48DF-BA67-6C895C81F840}"/>
              </a:ext>
            </a:extLst>
          </p:cNvPr>
          <p:cNvSpPr/>
          <p:nvPr/>
        </p:nvSpPr>
        <p:spPr>
          <a:xfrm>
            <a:off x="585211" y="4708440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&lt;condition&gt;:</a:t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&lt;expression&gt;</a:t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&lt;expression&gt;</a:t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...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26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" grpId="0"/>
      <p:bldP spid="44" grpId="0"/>
      <p:bldP spid="46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9626834-77C7-4ABA-AA3F-A205972E3D76}"/>
              </a:ext>
            </a:extLst>
          </p:cNvPr>
          <p:cNvSpPr txBox="1"/>
          <p:nvPr/>
        </p:nvSpPr>
        <p:spPr>
          <a:xfrm>
            <a:off x="7875161" y="306960"/>
            <a:ext cx="37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مثال: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487AF2-4DB4-490B-A8B6-ACE8EB78EEB0}"/>
              </a:ext>
            </a:extLst>
          </p:cNvPr>
          <p:cNvSpPr/>
          <p:nvPr/>
        </p:nvSpPr>
        <p:spPr>
          <a:xfrm>
            <a:off x="523349" y="2423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0</a:t>
            </a:r>
            <a:br>
              <a:rPr lang="en-US" sz="2800" dirty="0">
                <a:solidFill>
                  <a:srgbClr val="FF4500"/>
                </a:solidFill>
                <a:latin typeface="RobotoMono-Regular"/>
              </a:rPr>
            </a:br>
            <a:r>
              <a:rPr lang="en-US" sz="2800" b="1" dirty="0">
                <a:solidFill>
                  <a:srgbClr val="FF7700"/>
                </a:solidFill>
                <a:latin typeface="RobotoMono-Bold"/>
              </a:rPr>
              <a:t>while </a:t>
            </a:r>
            <a:r>
              <a:rPr lang="en-US" sz="28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&lt;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800" dirty="0">
                <a:solidFill>
                  <a:srgbClr val="000000"/>
                </a:solidFill>
                <a:latin typeface="RobotoMono-Regular"/>
              </a:rPr>
            </a:br>
            <a:r>
              <a:rPr lang="en-US" sz="2800" i="1" dirty="0">
                <a:solidFill>
                  <a:srgbClr val="808080"/>
                </a:solidFill>
                <a:latin typeface="RobotoMono-Italic"/>
              </a:rPr>
              <a:t>#loop statements</a:t>
            </a:r>
            <a:br>
              <a:rPr lang="en-US" sz="2800" i="1" dirty="0">
                <a:solidFill>
                  <a:srgbClr val="808080"/>
                </a:solidFill>
                <a:latin typeface="RobotoMono-Italic"/>
              </a:rPr>
            </a:br>
            <a:r>
              <a:rPr lang="en-US" sz="2800" i="1" dirty="0">
                <a:solidFill>
                  <a:srgbClr val="808080"/>
                </a:solidFill>
                <a:latin typeface="RobotoMono-Italic"/>
              </a:rPr>
              <a:t>     </a:t>
            </a:r>
            <a:r>
              <a:rPr lang="en-US" sz="28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8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8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RobotoMono-Regular"/>
              </a:rPr>
              <a:t> + </a:t>
            </a:r>
            <a:r>
              <a:rPr lang="en-US" sz="28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800" dirty="0"/>
              <a:t> </a:t>
            </a:r>
            <a:endParaRPr lang="ar-SA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3D0F3-B222-4E1F-90F3-44FD4F449847}"/>
              </a:ext>
            </a:extLst>
          </p:cNvPr>
          <p:cNvSpPr/>
          <p:nvPr/>
        </p:nvSpPr>
        <p:spPr>
          <a:xfrm>
            <a:off x="523349" y="207521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</a:t>
            </a:r>
            <a:b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&lt; 5:</a:t>
            </a:r>
            <a:b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SA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b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ar-SA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n+1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7B3B60-28FB-44F1-8C50-06527D75A81B}"/>
              </a:ext>
            </a:extLst>
          </p:cNvPr>
          <p:cNvSpPr txBox="1"/>
          <p:nvPr/>
        </p:nvSpPr>
        <p:spPr>
          <a:xfrm>
            <a:off x="7880125" y="1914395"/>
            <a:ext cx="37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مثال: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9AFB12-E77B-420D-8CFE-FB04925E67D8}"/>
              </a:ext>
            </a:extLst>
          </p:cNvPr>
          <p:cNvSpPr txBox="1"/>
          <p:nvPr/>
        </p:nvSpPr>
        <p:spPr>
          <a:xfrm>
            <a:off x="7698152" y="3450339"/>
            <a:ext cx="3829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حلقة 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loops</a:t>
            </a:r>
            <a:r>
              <a:rPr lang="ar-SA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852918-69E8-41BB-95E8-39A75A01DD85}"/>
              </a:ext>
            </a:extLst>
          </p:cNvPr>
          <p:cNvSpPr txBox="1"/>
          <p:nvPr/>
        </p:nvSpPr>
        <p:spPr>
          <a:xfrm>
            <a:off x="5039760" y="4162650"/>
            <a:ext cx="6535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الصيغة العامة: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D9342-4BDE-461A-9789-FFFDE8240109}"/>
              </a:ext>
            </a:extLst>
          </p:cNvPr>
          <p:cNvSpPr/>
          <p:nvPr/>
        </p:nvSpPr>
        <p:spPr>
          <a:xfrm>
            <a:off x="555231" y="4679061"/>
            <a:ext cx="73199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&lt;variable&gt; </a:t>
            </a:r>
            <a:r>
              <a:rPr 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some_num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&gt;):</a:t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&lt;expression&gt;</a:t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&lt;expression&gt;</a:t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24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794D5EA-7971-4CE9-A2FD-C9B5786B7FB1}"/>
              </a:ext>
            </a:extLst>
          </p:cNvPr>
          <p:cNvSpPr/>
          <p:nvPr/>
        </p:nvSpPr>
        <p:spPr>
          <a:xfrm>
            <a:off x="366078" y="2953300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يمكن استخدام الدالة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range</a:t>
            </a:r>
            <a:r>
              <a:rPr lang="ar-SA" sz="2400" dirty="0"/>
              <a:t> لتحديد مدى الحلقة والصيغة العامة للدالة 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كالتالي: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5028B6-FB71-49F4-8F98-6350AF2B3F9A}"/>
              </a:ext>
            </a:extLst>
          </p:cNvPr>
          <p:cNvSpPr/>
          <p:nvPr/>
        </p:nvSpPr>
        <p:spPr>
          <a:xfrm>
            <a:off x="532967" y="575049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RobotoMono-Regular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16FE36-7BEE-4B05-ABA7-587E2F12C777}"/>
              </a:ext>
            </a:extLst>
          </p:cNvPr>
          <p:cNvSpPr/>
          <p:nvPr/>
        </p:nvSpPr>
        <p:spPr>
          <a:xfrm>
            <a:off x="366078" y="6139638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تبدأ من 0 والقيمة 5 لا تطبع أي انه يطبع 5 قيم.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CAD55-7D1B-46DD-BE20-0094CDF8D0C7}"/>
              </a:ext>
            </a:extLst>
          </p:cNvPr>
          <p:cNvSpPr/>
          <p:nvPr/>
        </p:nvSpPr>
        <p:spPr>
          <a:xfrm>
            <a:off x="487628" y="465015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حلقة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for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تجعل عناصرها في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list or dict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وتتحقق طالما العنصر موجود في القائمة كما في المثال التالي: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B77D4C-C38D-4850-860C-692F18CA8912}"/>
              </a:ext>
            </a:extLst>
          </p:cNvPr>
          <p:cNvSpPr/>
          <p:nvPr/>
        </p:nvSpPr>
        <p:spPr>
          <a:xfrm>
            <a:off x="485283" y="8967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947EB6B-D07B-4E3C-8943-CA07F36E73EF}"/>
              </a:ext>
            </a:extLst>
          </p:cNvPr>
          <p:cNvSpPr/>
          <p:nvPr/>
        </p:nvSpPr>
        <p:spPr>
          <a:xfrm>
            <a:off x="485283" y="1604586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سيأخذ القيمة 0 ثم 1 ثم 2 ثم 3 ثم 4 والمخرجات كالتالي: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3CEC3A-27FA-4256-88B9-1BE57E5C7421}"/>
              </a:ext>
            </a:extLst>
          </p:cNvPr>
          <p:cNvSpPr/>
          <p:nvPr/>
        </p:nvSpPr>
        <p:spPr>
          <a:xfrm>
            <a:off x="485283" y="1676648"/>
            <a:ext cx="37944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000" dirty="0">
                <a:solidFill>
                  <a:srgbClr val="000000"/>
                </a:solidFill>
                <a:latin typeface="DejaVuSansMono"/>
              </a:rPr>
              <a:t>0</a:t>
            </a:r>
          </a:p>
          <a:p>
            <a:r>
              <a:rPr lang="ar-SA" sz="2000" dirty="0">
                <a:solidFill>
                  <a:srgbClr val="000000"/>
                </a:solidFill>
                <a:latin typeface="DejaVuSansMono"/>
              </a:rPr>
              <a:t>1</a:t>
            </a:r>
          </a:p>
          <a:p>
            <a:r>
              <a:rPr lang="ar-SA" sz="2000" dirty="0">
                <a:solidFill>
                  <a:srgbClr val="000000"/>
                </a:solidFill>
                <a:latin typeface="DejaVuSansMono"/>
              </a:rPr>
              <a:t>2</a:t>
            </a:r>
          </a:p>
          <a:p>
            <a:r>
              <a:rPr lang="ar-SA" sz="2000" dirty="0">
                <a:solidFill>
                  <a:srgbClr val="000000"/>
                </a:solidFill>
                <a:latin typeface="DejaVuSansMono"/>
              </a:rPr>
              <a:t>3</a:t>
            </a:r>
          </a:p>
          <a:p>
            <a:r>
              <a:rPr lang="ar-SA" sz="2000" dirty="0">
                <a:solidFill>
                  <a:srgbClr val="000000"/>
                </a:solidFill>
                <a:latin typeface="DejaVuSansMono"/>
              </a:rPr>
              <a:t>4</a:t>
            </a:r>
            <a:endParaRPr lang="ar-SA" sz="2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4F46DE7-0410-4B30-A0AA-F4452114C2A7}"/>
              </a:ext>
            </a:extLst>
          </p:cNvPr>
          <p:cNvSpPr/>
          <p:nvPr/>
        </p:nvSpPr>
        <p:spPr>
          <a:xfrm>
            <a:off x="409513" y="4046816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مثال: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83D4C0-7B1A-4D00-84B3-E6574CCF5ED0}"/>
              </a:ext>
            </a:extLst>
          </p:cNvPr>
          <p:cNvSpPr/>
          <p:nvPr/>
        </p:nvSpPr>
        <p:spPr>
          <a:xfrm>
            <a:off x="386882" y="3537839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حيث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start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القيمة الابتدائية للحلقة،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stop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قيمة التوقف،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step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قيمة الزيادة.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D0A68-DF27-49C1-B4DA-C3F5755F4D72}"/>
              </a:ext>
            </a:extLst>
          </p:cNvPr>
          <p:cNvSpPr/>
          <p:nvPr/>
        </p:nvSpPr>
        <p:spPr>
          <a:xfrm>
            <a:off x="532967" y="327087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(start,stop,step)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AE992-71DC-4ECA-B973-3C2D65F2D01B}"/>
              </a:ext>
            </a:extLst>
          </p:cNvPr>
          <p:cNvSpPr/>
          <p:nvPr/>
        </p:nvSpPr>
        <p:spPr>
          <a:xfrm>
            <a:off x="532967" y="387137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mysum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11, 2):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mysum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mysum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S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CC8C9F-ABCC-40BF-8FF9-2A6FC30A7E53}"/>
              </a:ext>
            </a:extLst>
          </p:cNvPr>
          <p:cNvSpPr/>
          <p:nvPr/>
        </p:nvSpPr>
        <p:spPr>
          <a:xfrm>
            <a:off x="485283" y="5593102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solidFill>
                  <a:srgbClr val="C00000"/>
                </a:solidFill>
                <a:latin typeface="RobotoMono-Regular"/>
              </a:rPr>
              <a:t>مثال أخر:</a:t>
            </a:r>
          </a:p>
        </p:txBody>
      </p:sp>
    </p:spTree>
    <p:extLst>
      <p:ext uri="{BB962C8B-B14F-4D97-AF65-F5344CB8AC3E}">
        <p14:creationId xmlns:p14="http://schemas.microsoft.com/office/powerpoint/2010/main" val="1993200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54" grpId="0"/>
      <p:bldP spid="55" grpId="0"/>
      <p:bldP spid="56" grpId="0"/>
      <p:bldP spid="57" grpId="0"/>
      <p:bldP spid="58" grpId="0"/>
      <p:bldP spid="59" grpId="0"/>
      <p:bldP spid="12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A2C0FE4-E4DF-4C1E-B1A9-644FB8A8F2D7}"/>
              </a:ext>
            </a:extLst>
          </p:cNvPr>
          <p:cNvSpPr/>
          <p:nvPr/>
        </p:nvSpPr>
        <p:spPr>
          <a:xfrm>
            <a:off x="6202134" y="330742"/>
            <a:ext cx="5324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Iterating over lists</a:t>
            </a:r>
            <a:r>
              <a:rPr lang="ar-SA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icksand-Bold"/>
              </a:rPr>
              <a:t>تكرار عناصر القائمة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ar-SA" sz="28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DE6858-EF1F-4069-B42A-54BBBFBCFD2B}"/>
              </a:ext>
            </a:extLst>
          </p:cNvPr>
          <p:cNvSpPr/>
          <p:nvPr/>
        </p:nvSpPr>
        <p:spPr>
          <a:xfrm>
            <a:off x="81844" y="930743"/>
            <a:ext cx="11038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يمكن وضع العناصر المراد طباعتها في قائمة واستخدام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for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 لطباعة عناصر القائمة ، كما في المثال التالي: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FF99A3-3B16-4FE7-AE62-FEC0ACECA87F}"/>
              </a:ext>
            </a:extLst>
          </p:cNvPr>
          <p:cNvSpPr/>
          <p:nvPr/>
        </p:nvSpPr>
        <p:spPr>
          <a:xfrm>
            <a:off x="380841" y="1509944"/>
            <a:ext cx="6073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'one'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'two'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'three'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'four’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(x)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D563E9-3BD1-40BE-A5E1-3E2B22882D0F}"/>
              </a:ext>
            </a:extLst>
          </p:cNvPr>
          <p:cNvSpPr/>
          <p:nvPr/>
        </p:nvSpPr>
        <p:spPr>
          <a:xfrm>
            <a:off x="632044" y="2275349"/>
            <a:ext cx="11038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يمكن استخدام الدالة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range</a:t>
            </a:r>
            <a:r>
              <a:rPr lang="ar-SA" sz="2400" dirty="0"/>
              <a:t> لتحديد بداية ونهاية الحلقة ،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كالتالي: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94C00C-AFA2-4A1A-AD99-674FA6221A20}"/>
              </a:ext>
            </a:extLst>
          </p:cNvPr>
          <p:cNvSpPr/>
          <p:nvPr/>
        </p:nvSpPr>
        <p:spPr>
          <a:xfrm>
            <a:off x="380841" y="2684313"/>
            <a:ext cx="6073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x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RobotoMono-Regular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(x)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BCF18F-4E20-4C6B-BA0E-91274827D5F9}"/>
              </a:ext>
            </a:extLst>
          </p:cNvPr>
          <p:cNvSpPr/>
          <p:nvPr/>
        </p:nvSpPr>
        <p:spPr>
          <a:xfrm>
            <a:off x="632044" y="3014657"/>
            <a:ext cx="11038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Mono-Regular"/>
              </a:rPr>
              <a:t>المخرج :</a:t>
            </a:r>
            <a:r>
              <a:rPr lang="ar-SA" sz="2400" dirty="0">
                <a:solidFill>
                  <a:srgbClr val="000000"/>
                </a:solidFill>
                <a:latin typeface="RobotoMono-Regular"/>
              </a:rPr>
              <a:t>طباعة الأرقام من 1 إلى 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209E2C-29C4-4CD8-84EF-61479F59C979}"/>
              </a:ext>
            </a:extLst>
          </p:cNvPr>
          <p:cNvSpPr/>
          <p:nvPr/>
        </p:nvSpPr>
        <p:spPr>
          <a:xfrm>
            <a:off x="648046" y="3685700"/>
            <a:ext cx="10444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latin typeface="RobotoMono-Regular"/>
              </a:rPr>
              <a:t>إذا اردنا طباعة عناصر القائمة ومواقعا يمكن استخدام</a:t>
            </a:r>
            <a:r>
              <a:rPr lang="en-US" sz="2400" dirty="0">
                <a:latin typeface="RobotoMono-Regular"/>
              </a:rPr>
              <a:t>  </a:t>
            </a:r>
            <a:r>
              <a:rPr lang="en-US" sz="2400" dirty="0"/>
              <a:t>index, item </a:t>
            </a:r>
            <a:r>
              <a:rPr lang="ar-SA" sz="2400" dirty="0"/>
              <a:t>كما في المثال التالي:</a:t>
            </a:r>
            <a:endParaRPr lang="ar-SA" sz="2400" dirty="0">
              <a:latin typeface="RobotoMono-Regular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66F525-8039-4EAA-AC58-4D932F6F5DF2}"/>
              </a:ext>
            </a:extLst>
          </p:cNvPr>
          <p:cNvSpPr/>
          <p:nvPr/>
        </p:nvSpPr>
        <p:spPr>
          <a:xfrm>
            <a:off x="396844" y="4147365"/>
            <a:ext cx="77355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index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item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RobotoMono-Regular"/>
              </a:rPr>
              <a:t>enumerate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([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'one'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'two'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'three'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'four'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(index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'::'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item)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7E761E4-4DEC-494B-B532-55B288A14704}"/>
              </a:ext>
            </a:extLst>
          </p:cNvPr>
          <p:cNvSpPr/>
          <p:nvPr/>
        </p:nvSpPr>
        <p:spPr>
          <a:xfrm>
            <a:off x="8729607" y="4925660"/>
            <a:ext cx="2826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Mono-Regular"/>
              </a:rPr>
              <a:t>المخرجات كالتالي :</a:t>
            </a:r>
            <a:endParaRPr lang="ar-SA" sz="2400" dirty="0">
              <a:solidFill>
                <a:srgbClr val="000000"/>
              </a:solidFill>
              <a:latin typeface="RobotoMono-Regular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0EE5CE-B8F5-4CB1-814A-135481DE415F}"/>
              </a:ext>
            </a:extLst>
          </p:cNvPr>
          <p:cNvSpPr/>
          <p:nvPr/>
        </p:nvSpPr>
        <p:spPr>
          <a:xfrm>
            <a:off x="396844" y="5021582"/>
            <a:ext cx="57463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:: one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:: two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:: three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:: four</a:t>
            </a:r>
            <a:endParaRPr lang="ar-S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4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44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D9254B6-A115-49F7-AC18-0F358613B79B}"/>
              </a:ext>
            </a:extLst>
          </p:cNvPr>
          <p:cNvSpPr txBox="1"/>
          <p:nvPr/>
        </p:nvSpPr>
        <p:spPr>
          <a:xfrm>
            <a:off x="6235910" y="222651"/>
            <a:ext cx="533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 with an "else" clause 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CE6407-214B-4CFE-9074-16600C54CC05}"/>
              </a:ext>
            </a:extLst>
          </p:cNvPr>
          <p:cNvSpPr/>
          <p:nvPr/>
        </p:nvSpPr>
        <p:spPr>
          <a:xfrm>
            <a:off x="490760" y="814272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latin typeface="RobotoMono-Regular"/>
              </a:rPr>
              <a:t>يمكن إضافة </a:t>
            </a:r>
            <a:r>
              <a:rPr lang="en-US" sz="2400" dirty="0">
                <a:latin typeface="RobotoMono-Regular"/>
              </a:rPr>
              <a:t>else</a:t>
            </a:r>
            <a:r>
              <a:rPr lang="ar-SA" sz="2400" dirty="0">
                <a:latin typeface="RobotoMono-Regular"/>
              </a:rPr>
              <a:t> إلى حلقة </a:t>
            </a:r>
            <a:r>
              <a:rPr lang="en-US" sz="2400" dirty="0">
                <a:latin typeface="RobotoMono-Regular"/>
              </a:rPr>
              <a:t>for, while</a:t>
            </a:r>
            <a:r>
              <a:rPr lang="ar-SA" sz="2400" dirty="0">
                <a:latin typeface="RobotoMono-Regular"/>
              </a:rPr>
              <a:t> ،ويتم تنفيذها بعد تنفيذ الحلقة كاملة ،كما في المثال التالي: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610313F-DF88-4BCC-BA7C-CA4EE7D3C70B}"/>
              </a:ext>
            </a:extLst>
          </p:cNvPr>
          <p:cNvSpPr/>
          <p:nvPr/>
        </p:nvSpPr>
        <p:spPr>
          <a:xfrm>
            <a:off x="417552" y="1238091"/>
            <a:ext cx="63337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ar-SA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ar-SA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  <a:p>
            <a:r>
              <a:rPr lang="ar-SA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ar-SA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ar-S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ar-S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A55F85F-621D-40CD-ADD6-5F079A971A70}"/>
              </a:ext>
            </a:extLst>
          </p:cNvPr>
          <p:cNvSpPr/>
          <p:nvPr/>
        </p:nvSpPr>
        <p:spPr>
          <a:xfrm>
            <a:off x="492503" y="379974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[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3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,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]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a: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400" dirty="0">
                <a:solidFill>
                  <a:srgbClr val="7030A0"/>
                </a:solidFill>
                <a:latin typeface="RobotoMono-Regular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is not </a:t>
            </a:r>
            <a:r>
              <a:rPr lang="en-US" sz="2400" dirty="0">
                <a:solidFill>
                  <a:srgbClr val="008000"/>
                </a:solidFill>
                <a:latin typeface="RobotoMono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  </a:t>
            </a:r>
            <a:r>
              <a:rPr lang="en-US" sz="2400" b="1" dirty="0">
                <a:solidFill>
                  <a:srgbClr val="7030A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break</a:t>
            </a:r>
            <a:br>
              <a:rPr lang="en-US" sz="2400" b="1" dirty="0">
                <a:solidFill>
                  <a:srgbClr val="FF7700"/>
                </a:solidFill>
                <a:latin typeface="RobotoMono-Bold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7030A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"no exception"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08005E-A1AE-4C58-B16E-BBF346955D1E}"/>
              </a:ext>
            </a:extLst>
          </p:cNvPr>
          <p:cNvSpPr/>
          <p:nvPr/>
        </p:nvSpPr>
        <p:spPr>
          <a:xfrm>
            <a:off x="304170" y="3031717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b="1" dirty="0">
                <a:latin typeface="RobotoMono-Regular"/>
              </a:rPr>
              <a:t>مثال أخر:</a:t>
            </a:r>
          </a:p>
        </p:txBody>
      </p:sp>
    </p:spTree>
    <p:extLst>
      <p:ext uri="{BB962C8B-B14F-4D97-AF65-F5344CB8AC3E}">
        <p14:creationId xmlns:p14="http://schemas.microsoft.com/office/powerpoint/2010/main" val="2674091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build="p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7725F0-A54A-4BFB-91D2-F967C8AE9E83}"/>
              </a:ext>
            </a:extLst>
          </p:cNvPr>
          <p:cNvGrpSpPr/>
          <p:nvPr/>
        </p:nvGrpSpPr>
        <p:grpSpPr>
          <a:xfrm>
            <a:off x="0" y="0"/>
            <a:ext cx="12416345" cy="6858000"/>
            <a:chOff x="0" y="0"/>
            <a:chExt cx="12416345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C0127BB-C3E1-4929-9CE4-9A559B0433A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391A0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8F6ECA-36D7-451B-A965-5AE88E2FC808}"/>
                </a:ext>
              </a:extLst>
            </p:cNvPr>
            <p:cNvSpPr/>
            <p:nvPr/>
          </p:nvSpPr>
          <p:spPr>
            <a:xfrm>
              <a:off x="199870" y="149902"/>
              <a:ext cx="11762282" cy="655070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AD67F58-50CE-4C83-96A2-77E132F1FDE3}"/>
                </a:ext>
              </a:extLst>
            </p:cNvPr>
            <p:cNvSpPr/>
            <p:nvPr/>
          </p:nvSpPr>
          <p:spPr>
            <a:xfrm>
              <a:off x="11754853" y="529390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" name="Minus Sign 4">
              <a:extLst>
                <a:ext uri="{FF2B5EF4-FFF2-40B4-BE49-F238E27FC236}">
                  <a16:creationId xmlns:a16="http://schemas.microsoft.com/office/drawing/2014/main" id="{E7DE35E1-AFD4-496D-8191-71278E804A0D}"/>
                </a:ext>
              </a:extLst>
            </p:cNvPr>
            <p:cNvSpPr/>
            <p:nvPr/>
          </p:nvSpPr>
          <p:spPr>
            <a:xfrm>
              <a:off x="11706723" y="6376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Minus Sign 5">
              <a:extLst>
                <a:ext uri="{FF2B5EF4-FFF2-40B4-BE49-F238E27FC236}">
                  <a16:creationId xmlns:a16="http://schemas.microsoft.com/office/drawing/2014/main" id="{21D038F3-3C62-4C78-B0C3-621A21FEF2ED}"/>
                </a:ext>
              </a:extLst>
            </p:cNvPr>
            <p:cNvSpPr/>
            <p:nvPr/>
          </p:nvSpPr>
          <p:spPr>
            <a:xfrm>
              <a:off x="11726771" y="525374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D7B3C3-50C0-42FF-A44A-886D2B6409F0}"/>
                </a:ext>
              </a:extLst>
            </p:cNvPr>
            <p:cNvSpPr/>
            <p:nvPr/>
          </p:nvSpPr>
          <p:spPr>
            <a:xfrm>
              <a:off x="11789700" y="1321968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Minus Sign 9">
              <a:extLst>
                <a:ext uri="{FF2B5EF4-FFF2-40B4-BE49-F238E27FC236}">
                  <a16:creationId xmlns:a16="http://schemas.microsoft.com/office/drawing/2014/main" id="{C45102C5-F2C9-4F84-8014-8DB5AAF5C9E9}"/>
                </a:ext>
              </a:extLst>
            </p:cNvPr>
            <p:cNvSpPr/>
            <p:nvPr/>
          </p:nvSpPr>
          <p:spPr>
            <a:xfrm>
              <a:off x="11741570" y="14302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1" name="Minus Sign 10">
              <a:extLst>
                <a:ext uri="{FF2B5EF4-FFF2-40B4-BE49-F238E27FC236}">
                  <a16:creationId xmlns:a16="http://schemas.microsoft.com/office/drawing/2014/main" id="{6F9D1D64-FE2B-4686-B924-D29C0BC65AFF}"/>
                </a:ext>
              </a:extLst>
            </p:cNvPr>
            <p:cNvSpPr/>
            <p:nvPr/>
          </p:nvSpPr>
          <p:spPr>
            <a:xfrm>
              <a:off x="11761618" y="1317952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492680-24FF-4968-A949-B82DD222F0CA}"/>
                </a:ext>
              </a:extLst>
            </p:cNvPr>
            <p:cNvSpPr/>
            <p:nvPr/>
          </p:nvSpPr>
          <p:spPr>
            <a:xfrm>
              <a:off x="11798342" y="211454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6" name="Minus Sign 15">
              <a:extLst>
                <a:ext uri="{FF2B5EF4-FFF2-40B4-BE49-F238E27FC236}">
                  <a16:creationId xmlns:a16="http://schemas.microsoft.com/office/drawing/2014/main" id="{1E57A6FE-1AD4-4A88-BA41-67F589ACB71B}"/>
                </a:ext>
              </a:extLst>
            </p:cNvPr>
            <p:cNvSpPr/>
            <p:nvPr/>
          </p:nvSpPr>
          <p:spPr>
            <a:xfrm>
              <a:off x="11750212" y="22228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Minus Sign 16">
              <a:extLst>
                <a:ext uri="{FF2B5EF4-FFF2-40B4-BE49-F238E27FC236}">
                  <a16:creationId xmlns:a16="http://schemas.microsoft.com/office/drawing/2014/main" id="{71B492C0-52C3-4712-9582-3343E84DC5CB}"/>
                </a:ext>
              </a:extLst>
            </p:cNvPr>
            <p:cNvSpPr/>
            <p:nvPr/>
          </p:nvSpPr>
          <p:spPr>
            <a:xfrm>
              <a:off x="11770260" y="211053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8FB0C1-E0FD-4939-95FD-D65BE1C2A2FA}"/>
                </a:ext>
              </a:extLst>
            </p:cNvPr>
            <p:cNvSpPr/>
            <p:nvPr/>
          </p:nvSpPr>
          <p:spPr>
            <a:xfrm>
              <a:off x="11807407" y="291590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9" name="Minus Sign 18">
              <a:extLst>
                <a:ext uri="{FF2B5EF4-FFF2-40B4-BE49-F238E27FC236}">
                  <a16:creationId xmlns:a16="http://schemas.microsoft.com/office/drawing/2014/main" id="{E5BCF583-AA14-4FDD-BED5-AA00ECA4B93B}"/>
                </a:ext>
              </a:extLst>
            </p:cNvPr>
            <p:cNvSpPr/>
            <p:nvPr/>
          </p:nvSpPr>
          <p:spPr>
            <a:xfrm>
              <a:off x="11759277" y="30241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0" name="Minus Sign 19">
              <a:extLst>
                <a:ext uri="{FF2B5EF4-FFF2-40B4-BE49-F238E27FC236}">
                  <a16:creationId xmlns:a16="http://schemas.microsoft.com/office/drawing/2014/main" id="{4EC75EEE-C73A-44DB-86C6-BADD83D51398}"/>
                </a:ext>
              </a:extLst>
            </p:cNvPr>
            <p:cNvSpPr/>
            <p:nvPr/>
          </p:nvSpPr>
          <p:spPr>
            <a:xfrm>
              <a:off x="11779325" y="291189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9EA6B6-CA84-4686-BE1C-8775E1523085}"/>
                </a:ext>
              </a:extLst>
            </p:cNvPr>
            <p:cNvSpPr/>
            <p:nvPr/>
          </p:nvSpPr>
          <p:spPr>
            <a:xfrm>
              <a:off x="11805489" y="371727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F5BE0B6A-2C1F-44C6-BD36-81CA8C872DF7}"/>
                </a:ext>
              </a:extLst>
            </p:cNvPr>
            <p:cNvSpPr/>
            <p:nvPr/>
          </p:nvSpPr>
          <p:spPr>
            <a:xfrm>
              <a:off x="11757359" y="38255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3" name="Minus Sign 22">
              <a:extLst>
                <a:ext uri="{FF2B5EF4-FFF2-40B4-BE49-F238E27FC236}">
                  <a16:creationId xmlns:a16="http://schemas.microsoft.com/office/drawing/2014/main" id="{14C88482-743A-47C8-B5D8-BD1B98F8E16C}"/>
                </a:ext>
              </a:extLst>
            </p:cNvPr>
            <p:cNvSpPr/>
            <p:nvPr/>
          </p:nvSpPr>
          <p:spPr>
            <a:xfrm>
              <a:off x="11777407" y="371325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57D92E-1BB0-4B8C-9D1C-775D8B9A9243}"/>
                </a:ext>
              </a:extLst>
            </p:cNvPr>
            <p:cNvSpPr/>
            <p:nvPr/>
          </p:nvSpPr>
          <p:spPr>
            <a:xfrm>
              <a:off x="11802986" y="4534682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5" name="Minus Sign 24">
              <a:extLst>
                <a:ext uri="{FF2B5EF4-FFF2-40B4-BE49-F238E27FC236}">
                  <a16:creationId xmlns:a16="http://schemas.microsoft.com/office/drawing/2014/main" id="{1E33DD28-DB67-458A-91BF-DBEEB223403A}"/>
                </a:ext>
              </a:extLst>
            </p:cNvPr>
            <p:cNvSpPr/>
            <p:nvPr/>
          </p:nvSpPr>
          <p:spPr>
            <a:xfrm>
              <a:off x="11754856" y="46429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6" name="Minus Sign 25">
              <a:extLst>
                <a:ext uri="{FF2B5EF4-FFF2-40B4-BE49-F238E27FC236}">
                  <a16:creationId xmlns:a16="http://schemas.microsoft.com/office/drawing/2014/main" id="{D8D64179-F088-49C0-961B-1B560E34286B}"/>
                </a:ext>
              </a:extLst>
            </p:cNvPr>
            <p:cNvSpPr/>
            <p:nvPr/>
          </p:nvSpPr>
          <p:spPr>
            <a:xfrm>
              <a:off x="11774904" y="4530666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C39C51-617A-406E-B2B3-DD83CE53721E}"/>
                </a:ext>
              </a:extLst>
            </p:cNvPr>
            <p:cNvSpPr/>
            <p:nvPr/>
          </p:nvSpPr>
          <p:spPr>
            <a:xfrm>
              <a:off x="11799438" y="5368139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8" name="Minus Sign 27">
              <a:extLst>
                <a:ext uri="{FF2B5EF4-FFF2-40B4-BE49-F238E27FC236}">
                  <a16:creationId xmlns:a16="http://schemas.microsoft.com/office/drawing/2014/main" id="{6B6AD0A8-5AF6-4FFB-803B-28204EFB20AB}"/>
                </a:ext>
              </a:extLst>
            </p:cNvPr>
            <p:cNvSpPr/>
            <p:nvPr/>
          </p:nvSpPr>
          <p:spPr>
            <a:xfrm>
              <a:off x="11751308" y="54764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29" name="Minus Sign 28">
              <a:extLst>
                <a:ext uri="{FF2B5EF4-FFF2-40B4-BE49-F238E27FC236}">
                  <a16:creationId xmlns:a16="http://schemas.microsoft.com/office/drawing/2014/main" id="{0CB0BC6E-25CA-4E44-BA94-3EA70505A4C7}"/>
                </a:ext>
              </a:extLst>
            </p:cNvPr>
            <p:cNvSpPr/>
            <p:nvPr/>
          </p:nvSpPr>
          <p:spPr>
            <a:xfrm>
              <a:off x="11771356" y="5364123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C2245A-F981-46AB-9B02-8D4D8AB7596B}"/>
                </a:ext>
              </a:extLst>
            </p:cNvPr>
            <p:cNvSpPr/>
            <p:nvPr/>
          </p:nvSpPr>
          <p:spPr>
            <a:xfrm>
              <a:off x="11796224" y="6201596"/>
              <a:ext cx="84221" cy="2887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1" name="Minus Sign 30">
              <a:extLst>
                <a:ext uri="{FF2B5EF4-FFF2-40B4-BE49-F238E27FC236}">
                  <a16:creationId xmlns:a16="http://schemas.microsoft.com/office/drawing/2014/main" id="{FF27FA6C-BC7D-460F-AF0A-22AC25FAA8FA}"/>
                </a:ext>
              </a:extLst>
            </p:cNvPr>
            <p:cNvSpPr/>
            <p:nvPr/>
          </p:nvSpPr>
          <p:spPr>
            <a:xfrm>
              <a:off x="11748094" y="63098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2" name="Minus Sign 31">
              <a:extLst>
                <a:ext uri="{FF2B5EF4-FFF2-40B4-BE49-F238E27FC236}">
                  <a16:creationId xmlns:a16="http://schemas.microsoft.com/office/drawing/2014/main" id="{65E01619-2C71-4AA7-8641-56CE576E769F}"/>
                </a:ext>
              </a:extLst>
            </p:cNvPr>
            <p:cNvSpPr/>
            <p:nvPr/>
          </p:nvSpPr>
          <p:spPr>
            <a:xfrm>
              <a:off x="11768142" y="6197580"/>
              <a:ext cx="637020" cy="192506"/>
            </a:xfrm>
            <a:prstGeom prst="mathMinus">
              <a:avLst/>
            </a:prstGeom>
            <a:solidFill>
              <a:schemeClr val="tx1">
                <a:lumMod val="6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8C625C-5E05-45A7-8185-A16C25CCC865}"/>
                </a:ext>
              </a:extLst>
            </p:cNvPr>
            <p:cNvSpPr/>
            <p:nvPr/>
          </p:nvSpPr>
          <p:spPr>
            <a:xfrm>
              <a:off x="216151" y="5337345"/>
              <a:ext cx="84221" cy="136210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77899-BCE2-4EB0-B104-54A9718C6A54}"/>
                </a:ext>
              </a:extLst>
            </p:cNvPr>
            <p:cNvSpPr/>
            <p:nvPr/>
          </p:nvSpPr>
          <p:spPr>
            <a:xfrm>
              <a:off x="199871" y="153611"/>
              <a:ext cx="98182" cy="129242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AD74E5-C275-422E-ABE0-D928AF385ABF}"/>
                </a:ext>
              </a:extLst>
            </p:cNvPr>
            <p:cNvSpPr/>
            <p:nvPr/>
          </p:nvSpPr>
          <p:spPr>
            <a:xfrm>
              <a:off x="213833" y="1440778"/>
              <a:ext cx="84219" cy="129242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45988C-0EA6-450F-8D30-4D88B20A9CF1}"/>
                </a:ext>
              </a:extLst>
            </p:cNvPr>
            <p:cNvSpPr/>
            <p:nvPr/>
          </p:nvSpPr>
          <p:spPr>
            <a:xfrm>
              <a:off x="213833" y="2738901"/>
              <a:ext cx="84220" cy="1295495"/>
            </a:xfrm>
            <a:prstGeom prst="rect">
              <a:avLst/>
            </a:prstGeom>
            <a:solidFill>
              <a:srgbClr val="B7074A"/>
            </a:solidFill>
            <a:ln>
              <a:solidFill>
                <a:srgbClr val="B70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BCFD7-EB25-4440-A105-CA2C3127EBE2}"/>
                </a:ext>
              </a:extLst>
            </p:cNvPr>
            <p:cNvSpPr/>
            <p:nvPr/>
          </p:nvSpPr>
          <p:spPr>
            <a:xfrm>
              <a:off x="213831" y="4047550"/>
              <a:ext cx="84221" cy="127664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525BED-0E57-4141-9C78-6B4E8EF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"/>
                      </a14:imgEffect>
                      <a14:imgEffect>
                        <a14:colorTemperature colorTemp="6674"/>
                      </a14:imgEffect>
                      <a14:imgEffect>
                        <a14:brightnessContrast bright="49000" contrast="2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1331" y="1486214"/>
              <a:ext cx="11398357" cy="3381930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  <a:softEdge rad="0"/>
            </a:effec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197F678-6AE2-4460-80D5-AD5D6380DBAF}"/>
              </a:ext>
            </a:extLst>
          </p:cNvPr>
          <p:cNvSpPr txBox="1"/>
          <p:nvPr/>
        </p:nvSpPr>
        <p:spPr>
          <a:xfrm>
            <a:off x="6096000" y="152646"/>
            <a:ext cx="5334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 with break</a:t>
            </a: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681D02-AB3C-45DA-908E-56D455D55338}"/>
              </a:ext>
            </a:extLst>
          </p:cNvPr>
          <p:cNvSpPr/>
          <p:nvPr/>
        </p:nvSpPr>
        <p:spPr>
          <a:xfrm>
            <a:off x="350850" y="801356"/>
            <a:ext cx="1107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400" dirty="0">
                <a:latin typeface="RobotoMono-Regular"/>
              </a:rPr>
              <a:t>يمكن إضافة </a:t>
            </a:r>
            <a:r>
              <a:rPr lang="en-US" sz="2400" dirty="0">
                <a:latin typeface="RobotoMono-Regular"/>
              </a:rPr>
              <a:t>break</a:t>
            </a:r>
            <a:r>
              <a:rPr lang="ar-SA" sz="2400" dirty="0">
                <a:latin typeface="RobotoMono-Regular"/>
              </a:rPr>
              <a:t> إلى حلقة </a:t>
            </a:r>
            <a:r>
              <a:rPr lang="en-US" sz="2400" dirty="0">
                <a:latin typeface="RobotoMono-Regular"/>
              </a:rPr>
              <a:t> for</a:t>
            </a:r>
            <a:r>
              <a:rPr lang="ar-SA" sz="2400" dirty="0">
                <a:latin typeface="RobotoMono-Regular"/>
              </a:rPr>
              <a:t>أو </a:t>
            </a:r>
            <a:r>
              <a:rPr lang="en-US" sz="2400" dirty="0">
                <a:latin typeface="RobotoMono-Regular"/>
              </a:rPr>
              <a:t>while</a:t>
            </a:r>
            <a:r>
              <a:rPr lang="ar-SA" sz="2400" dirty="0">
                <a:latin typeface="RobotoMono-Regular"/>
              </a:rPr>
              <a:t>،كما في المثال التالي: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504019-A86D-473B-90DE-D0DA931F81A4}"/>
              </a:ext>
            </a:extLst>
          </p:cNvPr>
          <p:cNvSpPr/>
          <p:nvPr/>
        </p:nvSpPr>
        <p:spPr>
          <a:xfrm>
            <a:off x="375138" y="10613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in </a:t>
            </a:r>
            <a:r>
              <a:rPr lang="en-US" sz="2400" dirty="0">
                <a:solidFill>
                  <a:srgbClr val="008000"/>
                </a:solidFill>
                <a:latin typeface="RobotoMono-Regular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break</a:t>
            </a:r>
            <a:br>
              <a:rPr lang="en-US" sz="2400" b="1" dirty="0">
                <a:solidFill>
                  <a:srgbClr val="FF7700"/>
                </a:solidFill>
                <a:latin typeface="RobotoMono-Bold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    else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'done'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404738-8C7F-4EC3-BFA9-450EC51729E7}"/>
              </a:ext>
            </a:extLst>
          </p:cNvPr>
          <p:cNvSpPr/>
          <p:nvPr/>
        </p:nvSpPr>
        <p:spPr>
          <a:xfrm>
            <a:off x="5979416" y="2592026"/>
            <a:ext cx="53160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0 </a:t>
            </a:r>
            <a:r>
              <a:rPr lang="ar-SA" sz="2400" dirty="0"/>
              <a:t>المخرجات:   </a:t>
            </a:r>
            <a:endParaRPr lang="en-US" sz="2400" dirty="0"/>
          </a:p>
          <a:p>
            <a:r>
              <a:rPr lang="en-US" sz="2400" dirty="0"/>
              <a:t>1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2860F11-6C7F-4430-853C-D1C3E23D02C5}"/>
              </a:ext>
            </a:extLst>
          </p:cNvPr>
          <p:cNvSpPr/>
          <p:nvPr/>
        </p:nvSpPr>
        <p:spPr>
          <a:xfrm>
            <a:off x="497922" y="374173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0</a:t>
            </a:r>
            <a:br>
              <a:rPr lang="en-US" sz="2400" dirty="0">
                <a:solidFill>
                  <a:srgbClr val="FF4500"/>
                </a:solidFill>
                <a:latin typeface="RobotoMono-Regular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while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&lt;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if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(</a:t>
            </a:r>
            <a:r>
              <a:rPr lang="en-US" sz="2400" dirty="0">
                <a:solidFill>
                  <a:srgbClr val="483D8B"/>
                </a:solidFill>
                <a:latin typeface="RobotoMono-Regular"/>
              </a:rPr>
              <a:t>"Breaking from loop"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)</a:t>
            </a:r>
            <a:br>
              <a:rPr lang="en-US" sz="2400" dirty="0">
                <a:solidFill>
                  <a:srgbClr val="000000"/>
                </a:solidFill>
                <a:latin typeface="RobotoMono-Regular"/>
              </a:rPr>
            </a:b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           </a:t>
            </a: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break</a:t>
            </a:r>
            <a:br>
              <a:rPr lang="en-US" sz="2400" b="1" dirty="0">
                <a:solidFill>
                  <a:srgbClr val="FF7700"/>
                </a:solidFill>
                <a:latin typeface="RobotoMono-Bold"/>
              </a:rPr>
            </a:br>
            <a:r>
              <a:rPr lang="en-US" sz="2400" b="1" dirty="0">
                <a:solidFill>
                  <a:srgbClr val="FF7700"/>
                </a:solidFill>
                <a:latin typeface="RobotoMono-Bold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RobotoMono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RobotoMono-Regular"/>
              </a:rPr>
              <a:t> +</a:t>
            </a:r>
            <a:r>
              <a:rPr lang="en-US" sz="2400" dirty="0">
                <a:solidFill>
                  <a:srgbClr val="666666"/>
                </a:solidFill>
                <a:latin typeface="RobotoMono-Regular"/>
              </a:rPr>
              <a:t>= </a:t>
            </a:r>
            <a:r>
              <a:rPr lang="en-US" sz="2400" dirty="0">
                <a:solidFill>
                  <a:srgbClr val="FF4500"/>
                </a:solidFill>
                <a:latin typeface="RobotoMono-Regular"/>
              </a:rPr>
              <a:t>1</a:t>
            </a:r>
            <a:r>
              <a:rPr lang="en-US" sz="2400" dirty="0"/>
              <a:t> </a:t>
            </a:r>
            <a:endParaRPr lang="ar-SA" sz="2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06C821-0353-4B46-9A5B-16B98648C48B}"/>
              </a:ext>
            </a:extLst>
          </p:cNvPr>
          <p:cNvSpPr/>
          <p:nvPr/>
        </p:nvSpPr>
        <p:spPr>
          <a:xfrm>
            <a:off x="5979416" y="3983790"/>
            <a:ext cx="53160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400" dirty="0">
                <a:solidFill>
                  <a:srgbClr val="000000"/>
                </a:solidFill>
                <a:latin typeface="DejaVuSansMono"/>
              </a:rPr>
              <a:t>المخرجات</a:t>
            </a:r>
          </a:p>
          <a:p>
            <a:r>
              <a:rPr lang="en-US" sz="2400" dirty="0">
                <a:solidFill>
                  <a:srgbClr val="000000"/>
                </a:solidFill>
                <a:latin typeface="DejaVuSansMono"/>
              </a:rPr>
              <a:t>0</a:t>
            </a:r>
          </a:p>
          <a:p>
            <a:r>
              <a:rPr lang="en-US" sz="2400" dirty="0">
                <a:solidFill>
                  <a:srgbClr val="000000"/>
                </a:solidFill>
                <a:latin typeface="DejaVuSansMono"/>
              </a:rPr>
              <a:t>1</a:t>
            </a:r>
          </a:p>
          <a:p>
            <a:r>
              <a:rPr lang="en-US" sz="2400" dirty="0">
                <a:solidFill>
                  <a:srgbClr val="000000"/>
                </a:solidFill>
                <a:latin typeface="DejaVuSansMono"/>
              </a:rPr>
              <a:t>2</a:t>
            </a:r>
          </a:p>
          <a:p>
            <a:r>
              <a:rPr lang="en-US" sz="2400" dirty="0">
                <a:solidFill>
                  <a:srgbClr val="000000"/>
                </a:solidFill>
                <a:latin typeface="DejaVuSansMono"/>
              </a:rPr>
              <a:t>3</a:t>
            </a:r>
          </a:p>
          <a:p>
            <a:r>
              <a:rPr lang="en-US" sz="2400" dirty="0">
                <a:solidFill>
                  <a:srgbClr val="000000"/>
                </a:solidFill>
                <a:latin typeface="DejaVuSansMono"/>
              </a:rPr>
              <a:t>4</a:t>
            </a:r>
            <a:br>
              <a:rPr lang="en-US" sz="2400" dirty="0">
                <a:solidFill>
                  <a:srgbClr val="000000"/>
                </a:solidFill>
                <a:latin typeface="DejaVuSansMono"/>
              </a:rPr>
            </a:br>
            <a:r>
              <a:rPr lang="en-US" sz="2400" dirty="0">
                <a:solidFill>
                  <a:srgbClr val="000000"/>
                </a:solidFill>
                <a:latin typeface="DejaVuSansMono"/>
              </a:rPr>
              <a:t>Breaking from loop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0267647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build="p"/>
      <p:bldP spid="3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16587</TotalTime>
  <Words>836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Courier New</vt:lpstr>
      <vt:lpstr>DejaVuSansMono</vt:lpstr>
      <vt:lpstr>OpenSans</vt:lpstr>
      <vt:lpstr>Quicksand-Bold</vt:lpstr>
      <vt:lpstr>Quicksand-Regular</vt:lpstr>
      <vt:lpstr>RobotoMono-Bold</vt:lpstr>
      <vt:lpstr>RobotoMono-Italic</vt:lpstr>
      <vt:lpstr>RobotoMono-Regular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0912322780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ALMOIZ OSHI </dc:creator>
  <cp:lastModifiedBy>hamim</cp:lastModifiedBy>
  <cp:revision>197</cp:revision>
  <cp:lastPrinted>2019-11-11T08:06:52Z</cp:lastPrinted>
  <dcterms:created xsi:type="dcterms:W3CDTF">2019-10-05T18:29:37Z</dcterms:created>
  <dcterms:modified xsi:type="dcterms:W3CDTF">2025-01-16T07:35:40Z</dcterms:modified>
</cp:coreProperties>
</file>