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handoutMasterIdLst>
    <p:handoutMasterId r:id="rId18"/>
  </p:handoutMasterIdLst>
  <p:sldIdLst>
    <p:sldId id="270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04" r:id="rId13"/>
    <p:sldId id="305" r:id="rId14"/>
    <p:sldId id="306" r:id="rId15"/>
    <p:sldId id="307" r:id="rId16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22/05/1443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1199586" y="4308226"/>
            <a:ext cx="58493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المصفوفات والدوال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&amp;Function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الرابعة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85009B3-BF5E-41F6-907D-066C889FC4E0}"/>
              </a:ext>
            </a:extLst>
          </p:cNvPr>
          <p:cNvSpPr/>
          <p:nvPr/>
        </p:nvSpPr>
        <p:spPr>
          <a:xfrm>
            <a:off x="808761" y="325529"/>
            <a:ext cx="1077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تحويل مصفوفة إلى قائمة 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tolist() method</a:t>
            </a:r>
            <a:endParaRPr lang="ar-SA" sz="2400" b="1" dirty="0">
              <a:solidFill>
                <a:srgbClr val="377AB1"/>
              </a:solidFill>
              <a:latin typeface="Quicksand-Bold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221E09-7841-4337-8E5C-30674DD2136F}"/>
              </a:ext>
            </a:extLst>
          </p:cNvPr>
          <p:cNvSpPr/>
          <p:nvPr/>
        </p:nvSpPr>
        <p:spPr>
          <a:xfrm>
            <a:off x="264986" y="875426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tolist()</a:t>
            </a:r>
            <a:r>
              <a:rPr lang="ar-SA" sz="2400" dirty="0"/>
              <a:t> لتحويل المصفوفة إلى قائمة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A8E6C1-B497-45D1-A0FE-D0169C6AA988}"/>
              </a:ext>
            </a:extLst>
          </p:cNvPr>
          <p:cNvSpPr/>
          <p:nvPr/>
        </p:nvSpPr>
        <p:spPr>
          <a:xfrm>
            <a:off x="564769" y="12226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my_array.tolist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[1, 2, 3, 4, 5]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266B83-DB95-4BD1-A520-9053652F16DC}"/>
              </a:ext>
            </a:extLst>
          </p:cNvPr>
          <p:cNvSpPr/>
          <p:nvPr/>
        </p:nvSpPr>
        <p:spPr>
          <a:xfrm>
            <a:off x="658724" y="2039205"/>
            <a:ext cx="1077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المصفوفة متعددة الأبعاد 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Multidimensional arrays</a:t>
            </a:r>
            <a:endParaRPr lang="ar-SA" sz="2400" b="1" dirty="0">
              <a:solidFill>
                <a:srgbClr val="377AB1"/>
              </a:solidFill>
              <a:latin typeface="Quicksand-Bold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B0D0BE-73BF-4A54-87E7-77856C7EA84A}"/>
              </a:ext>
            </a:extLst>
          </p:cNvPr>
          <p:cNvSpPr/>
          <p:nvPr/>
        </p:nvSpPr>
        <p:spPr>
          <a:xfrm>
            <a:off x="409347" y="3128084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يتم تعريف مصفوفة متعددة بإدراج قائمة في قائمة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1BF19B-499B-47DA-B747-EAD890ED9B8C}"/>
              </a:ext>
            </a:extLst>
          </p:cNvPr>
          <p:cNvSpPr/>
          <p:nvPr/>
        </p:nvSpPr>
        <p:spPr>
          <a:xfrm>
            <a:off x="646901" y="2602898"/>
            <a:ext cx="1077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قائمة في قائمة: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D97DC1-70EA-4A01-9DAB-80CAE9991A82}"/>
              </a:ext>
            </a:extLst>
          </p:cNvPr>
          <p:cNvSpPr/>
          <p:nvPr/>
        </p:nvSpPr>
        <p:spPr>
          <a:xfrm>
            <a:off x="814465" y="38077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8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30F82C-EBE3-4C0B-900B-5E09636A3E0D}"/>
              </a:ext>
            </a:extLst>
          </p:cNvPr>
          <p:cNvSpPr/>
          <p:nvPr/>
        </p:nvSpPr>
        <p:spPr>
          <a:xfrm>
            <a:off x="830578" y="4277525"/>
            <a:ext cx="9452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يطبع العنصر في العمود 0            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#output: [1, 2, 3]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يطبع العنصر في العمود 1           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#output: [4, 5, 6]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يطبع العنصر في العمود 2            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#output: [7, 8, 9]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187149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1423284-DA6E-4F13-9EDB-7A46E31D3142}"/>
              </a:ext>
            </a:extLst>
          </p:cNvPr>
          <p:cNvSpPr/>
          <p:nvPr/>
        </p:nvSpPr>
        <p:spPr>
          <a:xfrm>
            <a:off x="604603" y="483843"/>
            <a:ext cx="8854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#output: 1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#output: 2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272248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F9A50D7-280E-4F64-AEF9-0CC6E8D97BD7}"/>
              </a:ext>
            </a:extLst>
          </p:cNvPr>
          <p:cNvSpPr txBox="1"/>
          <p:nvPr/>
        </p:nvSpPr>
        <p:spPr>
          <a:xfrm>
            <a:off x="5063320" y="181175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الدوال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2B55E-74E6-4F40-AB29-8281E6FD3867}"/>
              </a:ext>
            </a:extLst>
          </p:cNvPr>
          <p:cNvSpPr txBox="1"/>
          <p:nvPr/>
        </p:nvSpPr>
        <p:spPr>
          <a:xfrm>
            <a:off x="390978" y="856700"/>
            <a:ext cx="11273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الدوال في لغة بايثون تقدم كود منظم وقابل لإعادة الاستعمال لأداء مجموعة مهام، ومن مزايا الدوال سهولة كتابتها وسهولة تتبع الكود وسهولة الإعلان عنها واستخدامها.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يتم تنفيذ الدالة من خلال استدعائها.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يمكن تمرير قيم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للدالة.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هناك مجموعة من الدوال المبنية في لغة بايثون مثل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print(), type(), input()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r" rtl="1">
              <a:buFont typeface="Wingdings" panose="05000000000000000000" pitchFamily="2" charset="2"/>
              <a:buChar char="§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إمكانية ارجاع بيانات من خلالها.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762F3-5131-483D-AD49-04C934E55732}"/>
              </a:ext>
            </a:extLst>
          </p:cNvPr>
          <p:cNvSpPr txBox="1"/>
          <p:nvPr/>
        </p:nvSpPr>
        <p:spPr>
          <a:xfrm>
            <a:off x="4985096" y="3101598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الصيغة العامة للدالة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CDF351-5517-4255-9720-9996A7612ACF}"/>
              </a:ext>
            </a:extLst>
          </p:cNvPr>
          <p:cNvSpPr/>
          <p:nvPr/>
        </p:nvSpPr>
        <p:spPr>
          <a:xfrm>
            <a:off x="671636" y="33253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(parameters):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statement(s)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36B5844-2E2E-4D23-8015-AC5F45B35B3F}"/>
              </a:ext>
            </a:extLst>
          </p:cNvPr>
          <p:cNvSpPr/>
          <p:nvPr/>
        </p:nvSpPr>
        <p:spPr>
          <a:xfrm>
            <a:off x="1573968" y="2699091"/>
            <a:ext cx="1304144" cy="523220"/>
          </a:xfrm>
          <a:prstGeom prst="wedgeRoundRectCallout">
            <a:avLst>
              <a:gd name="adj1" fmla="val -19734"/>
              <a:gd name="adj2" fmla="val 825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اسم الدالة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1217FE38-7147-4DC9-A420-A2D1779FA436}"/>
              </a:ext>
            </a:extLst>
          </p:cNvPr>
          <p:cNvSpPr/>
          <p:nvPr/>
        </p:nvSpPr>
        <p:spPr>
          <a:xfrm>
            <a:off x="4411247" y="2835901"/>
            <a:ext cx="1929592" cy="523220"/>
          </a:xfrm>
          <a:prstGeom prst="wedgeRoundRectCallout">
            <a:avLst>
              <a:gd name="adj1" fmla="val -71458"/>
              <a:gd name="adj2" fmla="val 7970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المتغيرات الممرة</a:t>
            </a: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ADC8C750-D844-4032-B280-719A626F2C67}"/>
              </a:ext>
            </a:extLst>
          </p:cNvPr>
          <p:cNvSpPr/>
          <p:nvPr/>
        </p:nvSpPr>
        <p:spPr>
          <a:xfrm>
            <a:off x="4831682" y="3586933"/>
            <a:ext cx="2528488" cy="523220"/>
          </a:xfrm>
          <a:prstGeom prst="wedgeRoundRectCallout">
            <a:avLst>
              <a:gd name="adj1" fmla="val -144152"/>
              <a:gd name="adj2" fmla="val 1953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العبارات المراد تنفيذها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DC89EE-D9DB-47F5-92BE-C9F357A61030}"/>
              </a:ext>
            </a:extLst>
          </p:cNvPr>
          <p:cNvSpPr txBox="1"/>
          <p:nvPr/>
        </p:nvSpPr>
        <p:spPr>
          <a:xfrm>
            <a:off x="5115975" y="4109851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استدعاء الدالة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489DBE-F53F-4A74-A157-BE1B734AE47D}"/>
              </a:ext>
            </a:extLst>
          </p:cNvPr>
          <p:cNvSpPr/>
          <p:nvPr/>
        </p:nvSpPr>
        <p:spPr>
          <a:xfrm>
            <a:off x="672438" y="423835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function_name(parameters values)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BD109C06-D3D4-451C-B73B-AC08FEF1FF5D}"/>
              </a:ext>
            </a:extLst>
          </p:cNvPr>
          <p:cNvSpPr/>
          <p:nvPr/>
        </p:nvSpPr>
        <p:spPr>
          <a:xfrm>
            <a:off x="5597968" y="4204325"/>
            <a:ext cx="2346819" cy="523220"/>
          </a:xfrm>
          <a:prstGeom prst="wedgeRoundRectCallout">
            <a:avLst>
              <a:gd name="adj1" fmla="val -81557"/>
              <a:gd name="adj2" fmla="val 13807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قيم المتغيرات الممرة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53B525C4-5C88-45ED-A209-7005423DBE1F}"/>
              </a:ext>
            </a:extLst>
          </p:cNvPr>
          <p:cNvSpPr/>
          <p:nvPr/>
        </p:nvSpPr>
        <p:spPr>
          <a:xfrm>
            <a:off x="1741357" y="4815449"/>
            <a:ext cx="1772059" cy="523220"/>
          </a:xfrm>
          <a:prstGeom prst="wedgeRoundRectCallout">
            <a:avLst>
              <a:gd name="adj1" fmla="val -20883"/>
              <a:gd name="adj2" fmla="val -83602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استدعاء الدالة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15B2C8-8081-4825-B915-C91E62AE196A}"/>
              </a:ext>
            </a:extLst>
          </p:cNvPr>
          <p:cNvSpPr txBox="1"/>
          <p:nvPr/>
        </p:nvSpPr>
        <p:spPr>
          <a:xfrm>
            <a:off x="5143986" y="5198766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477F28-41A7-4BA5-8271-CF179D85859E}"/>
              </a:ext>
            </a:extLst>
          </p:cNvPr>
          <p:cNvSpPr/>
          <p:nvPr/>
        </p:nvSpPr>
        <p:spPr>
          <a:xfrm>
            <a:off x="4312170" y="49580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4C2199-0ABB-4D48-8B88-567953FA15FD}"/>
              </a:ext>
            </a:extLst>
          </p:cNvPr>
          <p:cNvSpPr/>
          <p:nvPr/>
        </p:nvSpPr>
        <p:spPr>
          <a:xfrm>
            <a:off x="4411247" y="58292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greet()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Out: Hello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74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 build="p"/>
      <p:bldP spid="49" grpId="0"/>
      <p:bldP spid="13" grpId="0"/>
      <p:bldP spid="14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57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-14988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735C8AE-B082-4320-AF21-494E9FABA5B3}"/>
              </a:ext>
            </a:extLst>
          </p:cNvPr>
          <p:cNvSpPr txBox="1"/>
          <p:nvPr/>
        </p:nvSpPr>
        <p:spPr>
          <a:xfrm>
            <a:off x="4941607" y="373367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E066EA-4A74-43FC-B1AC-794E4044050F}"/>
              </a:ext>
            </a:extLst>
          </p:cNvPr>
          <p:cNvSpPr/>
          <p:nvPr/>
        </p:nvSpPr>
        <p:spPr>
          <a:xfrm>
            <a:off x="715125" y="3071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greet(grating):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(grating)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1642F3-2CCF-4EBC-A047-D526A37DB8F6}"/>
              </a:ext>
            </a:extLst>
          </p:cNvPr>
          <p:cNvSpPr/>
          <p:nvPr/>
        </p:nvSpPr>
        <p:spPr>
          <a:xfrm>
            <a:off x="715125" y="1195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</a:t>
            </a:r>
            <a: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</a:t>
            </a:r>
            <a:r>
              <a:rPr lang="ar-SA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Out: Hello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72D931D5-87D3-4036-BCF9-177078E02CFD}"/>
              </a:ext>
            </a:extLst>
          </p:cNvPr>
          <p:cNvSpPr/>
          <p:nvPr/>
        </p:nvSpPr>
        <p:spPr>
          <a:xfrm>
            <a:off x="4139051" y="261077"/>
            <a:ext cx="3054169" cy="523220"/>
          </a:xfrm>
          <a:prstGeom prst="wedgeRoundRectCallout">
            <a:avLst>
              <a:gd name="adj1" fmla="val -81557"/>
              <a:gd name="adj2" fmla="val 13807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تغيير قيم المتغيرات الممرة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A20310-44F2-45E4-A6CB-68853738F1D2}"/>
              </a:ext>
            </a:extLst>
          </p:cNvPr>
          <p:cNvSpPr txBox="1"/>
          <p:nvPr/>
        </p:nvSpPr>
        <p:spPr>
          <a:xfrm>
            <a:off x="4941607" y="2192821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D375BE-6109-4A67-AB71-BD5BE680B731}"/>
              </a:ext>
            </a:extLst>
          </p:cNvPr>
          <p:cNvSpPr/>
          <p:nvPr/>
        </p:nvSpPr>
        <p:spPr>
          <a:xfrm>
            <a:off x="715125" y="212655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greet(grating=</a:t>
            </a:r>
            <a:r>
              <a:rPr lang="ar-S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ar-SA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(grating)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F59687-09C4-4B3C-8CBF-757E0A66A77E}"/>
              </a:ext>
            </a:extLst>
          </p:cNvPr>
          <p:cNvSpPr/>
          <p:nvPr/>
        </p:nvSpPr>
        <p:spPr>
          <a:xfrm>
            <a:off x="715125" y="30146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greet()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Out: Hello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14DF1DC-363B-4EA8-BEFD-C540020BBBC6}"/>
              </a:ext>
            </a:extLst>
          </p:cNvPr>
          <p:cNvSpPr/>
          <p:nvPr/>
        </p:nvSpPr>
        <p:spPr>
          <a:xfrm>
            <a:off x="5212537" y="2062420"/>
            <a:ext cx="2477417" cy="523220"/>
          </a:xfrm>
          <a:prstGeom prst="wedgeRoundRectCallout">
            <a:avLst>
              <a:gd name="adj1" fmla="val -81557"/>
              <a:gd name="adj2" fmla="val 13807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اعطاء قيمة افتراضية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717953-3D2A-4290-AC6C-D511D883B97B}"/>
              </a:ext>
            </a:extLst>
          </p:cNvPr>
          <p:cNvSpPr txBox="1"/>
          <p:nvPr/>
        </p:nvSpPr>
        <p:spPr>
          <a:xfrm>
            <a:off x="361645" y="4288599"/>
            <a:ext cx="1127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في لغات البرمجة الأخرى السابقة لابد أن ترجع الدالة قيمة ولكن في لغة بايثون يمكن للدالة ارجاع قيمة باستخدام الكلمة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A31B6C-B38E-4C1D-8E5E-A54F687CDC23}"/>
              </a:ext>
            </a:extLst>
          </p:cNvPr>
          <p:cNvSpPr txBox="1"/>
          <p:nvPr/>
        </p:nvSpPr>
        <p:spPr>
          <a:xfrm>
            <a:off x="5042263" y="3780121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ارجاع قيمة بالدالة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46EB5-7C3B-4397-B93F-C925CD76254C}"/>
              </a:ext>
            </a:extLst>
          </p:cNvPr>
          <p:cNvSpPr txBox="1"/>
          <p:nvPr/>
        </p:nvSpPr>
        <p:spPr>
          <a:xfrm>
            <a:off x="4945644" y="5144593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8A70F-6BD9-4B33-AB00-FF818D393C62}"/>
              </a:ext>
            </a:extLst>
          </p:cNvPr>
          <p:cNvSpPr/>
          <p:nvPr/>
        </p:nvSpPr>
        <p:spPr>
          <a:xfrm>
            <a:off x="715125" y="46814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many_types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"Hello!"</a:t>
            </a:r>
            <a:b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964565-69A3-4B7F-9C15-AACA0BDBB1FF}"/>
              </a:ext>
            </a:extLst>
          </p:cNvPr>
          <p:cNvSpPr/>
          <p:nvPr/>
        </p:nvSpPr>
        <p:spPr>
          <a:xfrm>
            <a:off x="4977551" y="48396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many_types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many_types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9F9179-3E04-4E99-8CCB-6891552BBAE7}"/>
              </a:ext>
            </a:extLst>
          </p:cNvPr>
          <p:cNvSpPr/>
          <p:nvPr/>
        </p:nvSpPr>
        <p:spPr>
          <a:xfrm>
            <a:off x="5005633" y="56627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08080"/>
                </a:solidFill>
                <a:latin typeface="RobotoMono-Italic"/>
              </a:rPr>
              <a:t># Output:</a:t>
            </a:r>
            <a:br>
              <a:rPr lang="en-US" i="1" dirty="0">
                <a:solidFill>
                  <a:srgbClr val="808080"/>
                </a:solidFill>
                <a:latin typeface="RobotoMono-Italic"/>
              </a:rPr>
            </a:br>
            <a:r>
              <a:rPr lang="en-US" dirty="0">
                <a:solidFill>
                  <a:srgbClr val="FF4500"/>
                </a:solidFill>
                <a:latin typeface="RobotoMono-Regular"/>
              </a:rPr>
              <a:t>0</a:t>
            </a:r>
            <a:br>
              <a:rPr lang="en-US" dirty="0">
                <a:solidFill>
                  <a:srgbClr val="FF4500"/>
                </a:solidFill>
                <a:latin typeface="RobotoMono-Regular"/>
              </a:rPr>
            </a:br>
            <a:r>
              <a:rPr lang="en-US" dirty="0">
                <a:solidFill>
                  <a:srgbClr val="000000"/>
                </a:solidFill>
                <a:latin typeface="RobotoMono-Regular"/>
              </a:rPr>
              <a:t>Hello</a:t>
            </a:r>
            <a:r>
              <a:rPr lang="en-US" dirty="0">
                <a:solidFill>
                  <a:srgbClr val="666666"/>
                </a:solidFill>
                <a:latin typeface="RobotoMono-Regular"/>
              </a:rPr>
              <a:t>!</a:t>
            </a:r>
            <a:r>
              <a:rPr lang="en-US" dirty="0"/>
              <a:t>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99804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  <p:bldP spid="59" grpId="0" build="p"/>
      <p:bldP spid="60" grpId="0" animBg="1"/>
      <p:bldP spid="61" grpId="0"/>
      <p:bldP spid="62" grpId="0"/>
      <p:bldP spid="63" grpId="0" build="p"/>
      <p:bldP spid="64" grpId="0" animBg="1"/>
      <p:bldP spid="65" grpId="0" build="p"/>
      <p:bldP spid="66" grpId="0"/>
      <p:bldP spid="67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F52AB61-E046-4646-8202-8998D94CF50F}"/>
              </a:ext>
            </a:extLst>
          </p:cNvPr>
          <p:cNvSpPr txBox="1"/>
          <p:nvPr/>
        </p:nvSpPr>
        <p:spPr>
          <a:xfrm>
            <a:off x="4026634" y="306960"/>
            <a:ext cx="7450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تعريف دالة مع عدد غير محدد من المتغيرات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FB9F2-5FA9-4C23-A463-ED240AC0113B}"/>
              </a:ext>
            </a:extLst>
          </p:cNvPr>
          <p:cNvSpPr/>
          <p:nvPr/>
        </p:nvSpPr>
        <p:spPr>
          <a:xfrm>
            <a:off x="748785" y="618418"/>
            <a:ext cx="10621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func(*args):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 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سيكون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يحتوي كل القيم الممرة للدالة #</a:t>
            </a:r>
            <a:b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FD4506-0EEE-452A-B041-B0E7A9D552DD}"/>
              </a:ext>
            </a:extLst>
          </p:cNvPr>
          <p:cNvSpPr/>
          <p:nvPr/>
        </p:nvSpPr>
        <p:spPr>
          <a:xfrm>
            <a:off x="748785" y="217677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استدعاء الدالة ب 3 قيم#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C3D3-845E-43ED-B358-547CD6E8BB36}"/>
              </a:ext>
            </a:extLst>
          </p:cNvPr>
          <p:cNvSpPr/>
          <p:nvPr/>
        </p:nvSpPr>
        <p:spPr>
          <a:xfrm>
            <a:off x="842080" y="2590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08080"/>
                </a:solidFill>
                <a:latin typeface="RobotoMono-Italic"/>
              </a:rPr>
              <a:t># Out: </a:t>
            </a:r>
            <a:r>
              <a:rPr lang="en-US" dirty="0">
                <a:solidFill>
                  <a:srgbClr val="808080"/>
                </a:solidFill>
                <a:latin typeface="RobotoMono-Italic"/>
              </a:rPr>
              <a:t>1</a:t>
            </a:r>
            <a:br>
              <a:rPr lang="en-US" i="1" dirty="0">
                <a:solidFill>
                  <a:srgbClr val="808080"/>
                </a:solidFill>
                <a:latin typeface="RobotoMono-Italic"/>
              </a:rPr>
            </a:br>
            <a:r>
              <a:rPr lang="en-US" i="1" dirty="0">
                <a:solidFill>
                  <a:srgbClr val="808080"/>
                </a:solidFill>
                <a:latin typeface="RobotoMono-Italic"/>
              </a:rPr>
              <a:t>#        </a:t>
            </a:r>
            <a:r>
              <a:rPr lang="en-US" dirty="0">
                <a:solidFill>
                  <a:srgbClr val="808080"/>
                </a:solidFill>
                <a:latin typeface="RobotoMono-Italic"/>
              </a:rPr>
              <a:t> 2</a:t>
            </a:r>
            <a:br>
              <a:rPr lang="en-US" dirty="0">
                <a:solidFill>
                  <a:srgbClr val="808080"/>
                </a:solidFill>
                <a:latin typeface="RobotoMono-Italic"/>
              </a:rPr>
            </a:br>
            <a:r>
              <a:rPr lang="en-US" i="1" dirty="0">
                <a:solidFill>
                  <a:srgbClr val="808080"/>
                </a:solidFill>
                <a:latin typeface="RobotoMono-Italic"/>
              </a:rPr>
              <a:t>#         </a:t>
            </a:r>
            <a:r>
              <a:rPr lang="en-US" dirty="0">
                <a:solidFill>
                  <a:srgbClr val="808080"/>
                </a:solidFill>
                <a:latin typeface="RobotoMono-Italic"/>
              </a:rPr>
              <a:t>3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22782-464E-4463-B4B6-DB314F047514}"/>
              </a:ext>
            </a:extLst>
          </p:cNvPr>
          <p:cNvSpPr/>
          <p:nvPr/>
        </p:nvSpPr>
        <p:spPr>
          <a:xfrm>
            <a:off x="748784" y="3415572"/>
            <a:ext cx="10621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list_of_arg_values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func(*list_of_arg_values)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9BB0DA-36A8-471E-A736-FCF496845924}"/>
              </a:ext>
            </a:extLst>
          </p:cNvPr>
          <p:cNvSpPr/>
          <p:nvPr/>
        </p:nvSpPr>
        <p:spPr>
          <a:xfrm>
            <a:off x="821965" y="4164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08080"/>
                </a:solidFill>
                <a:latin typeface="RobotoMono-Italic"/>
              </a:rPr>
              <a:t># Out: </a:t>
            </a:r>
            <a:r>
              <a:rPr lang="en-US" dirty="0">
                <a:solidFill>
                  <a:srgbClr val="808080"/>
                </a:solidFill>
                <a:latin typeface="RobotoMono-Italic"/>
              </a:rPr>
              <a:t>1</a:t>
            </a:r>
            <a:br>
              <a:rPr lang="en-US" i="1" dirty="0">
                <a:solidFill>
                  <a:srgbClr val="808080"/>
                </a:solidFill>
                <a:latin typeface="RobotoMono-Italic"/>
              </a:rPr>
            </a:br>
            <a:r>
              <a:rPr lang="en-US" i="1" dirty="0">
                <a:solidFill>
                  <a:srgbClr val="808080"/>
                </a:solidFill>
                <a:latin typeface="RobotoMono-Italic"/>
              </a:rPr>
              <a:t>#        </a:t>
            </a:r>
            <a:r>
              <a:rPr lang="en-US" dirty="0">
                <a:solidFill>
                  <a:srgbClr val="808080"/>
                </a:solidFill>
                <a:latin typeface="RobotoMono-Italic"/>
              </a:rPr>
              <a:t> 2</a:t>
            </a:r>
            <a:br>
              <a:rPr lang="en-US" dirty="0">
                <a:solidFill>
                  <a:srgbClr val="808080"/>
                </a:solidFill>
                <a:latin typeface="RobotoMono-Italic"/>
              </a:rPr>
            </a:br>
            <a:r>
              <a:rPr lang="en-US" i="1" dirty="0">
                <a:solidFill>
                  <a:srgbClr val="808080"/>
                </a:solidFill>
                <a:latin typeface="RobotoMono-Italic"/>
              </a:rPr>
              <a:t>#         </a:t>
            </a:r>
            <a:r>
              <a:rPr lang="en-US" dirty="0">
                <a:solidFill>
                  <a:srgbClr val="808080"/>
                </a:solidFill>
                <a:latin typeface="RobotoMono-Italic"/>
              </a:rPr>
              <a:t>3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3911E4-2801-485B-9CBF-9A3C12830998}"/>
              </a:ext>
            </a:extLst>
          </p:cNvPr>
          <p:cNvSpPr/>
          <p:nvPr/>
        </p:nvSpPr>
        <p:spPr>
          <a:xfrm>
            <a:off x="748785" y="50442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func()</a:t>
            </a:r>
            <a:r>
              <a:rPr lang="ar-SA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استدعاء الدالة بدون قيم#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5976FF-2703-4E1D-80E3-DEE87F141075}"/>
              </a:ext>
            </a:extLst>
          </p:cNvPr>
          <p:cNvSpPr/>
          <p:nvPr/>
        </p:nvSpPr>
        <p:spPr>
          <a:xfrm>
            <a:off x="821965" y="54569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08080"/>
                </a:solidFill>
                <a:latin typeface="RobotoMono-Italic"/>
              </a:rPr>
              <a:t># No Output</a:t>
            </a:r>
            <a:endParaRPr lang="ar-S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D5A3EF-5AB1-48F6-A4DE-523324AD9A43}"/>
              </a:ext>
            </a:extLst>
          </p:cNvPr>
          <p:cNvSpPr/>
          <p:nvPr/>
        </p:nvSpPr>
        <p:spPr>
          <a:xfrm>
            <a:off x="748785" y="57203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c=1,2,3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r-SA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BDFC9639-5B67-4B4A-80E6-22BD5B0B7B5B}"/>
              </a:ext>
            </a:extLst>
          </p:cNvPr>
          <p:cNvSpPr/>
          <p:nvPr/>
        </p:nvSpPr>
        <p:spPr>
          <a:xfrm>
            <a:off x="3204955" y="5967134"/>
            <a:ext cx="3182006" cy="523220"/>
          </a:xfrm>
          <a:prstGeom prst="wedgeRoundRectCallout">
            <a:avLst>
              <a:gd name="adj1" fmla="val -76259"/>
              <a:gd name="adj2" fmla="val 24561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استدعاء الدالة ب 3 متغيرات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0B6C94-5F35-40D7-A091-511B19840471}"/>
              </a:ext>
            </a:extLst>
          </p:cNvPr>
          <p:cNvSpPr txBox="1"/>
          <p:nvPr/>
        </p:nvSpPr>
        <p:spPr>
          <a:xfrm>
            <a:off x="4122446" y="3162088"/>
            <a:ext cx="7450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تعريف دالة مع متغيرات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من نوع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B0618D85-EE9F-4E9E-82EA-1A2F38DD5692}"/>
              </a:ext>
            </a:extLst>
          </p:cNvPr>
          <p:cNvSpPr/>
          <p:nvPr/>
        </p:nvSpPr>
        <p:spPr>
          <a:xfrm>
            <a:off x="5022167" y="3686347"/>
            <a:ext cx="2729588" cy="523220"/>
          </a:xfrm>
          <a:prstGeom prst="wedgeRoundRectCallout">
            <a:avLst>
              <a:gd name="adj1" fmla="val -73311"/>
              <a:gd name="adj2" fmla="val -34590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تعريف متغير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051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  <p:bldP spid="14" grpId="0"/>
      <p:bldP spid="34" grpId="0"/>
      <p:bldP spid="36" grpId="0"/>
      <p:bldP spid="46" grpId="0"/>
      <p:bldP spid="47" grpId="0"/>
      <p:bldP spid="48" grpId="0"/>
      <p:bldP spid="49" grpId="0"/>
      <p:bldP spid="50" grpId="0" animBg="1"/>
      <p:bldP spid="51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D15FB71-7FD1-4C3D-AECD-77ABE9C670C0}"/>
              </a:ext>
            </a:extLst>
          </p:cNvPr>
          <p:cNvSpPr txBox="1"/>
          <p:nvPr/>
        </p:nvSpPr>
        <p:spPr>
          <a:xfrm>
            <a:off x="4026634" y="306960"/>
            <a:ext cx="7450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تعريف دالة مع متغيرات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من نوع 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Dect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91CCD-345D-4B51-86EC-D312E0A13B67}"/>
              </a:ext>
            </a:extLst>
          </p:cNvPr>
          <p:cNvSpPr/>
          <p:nvPr/>
        </p:nvSpPr>
        <p:spPr>
          <a:xfrm>
            <a:off x="482312" y="496851"/>
            <a:ext cx="10971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func(**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سيكون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يحتوي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ك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ك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ar-SA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b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kwargs.items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b="1" dirty="0">
                <a:solidFill>
                  <a:srgbClr val="FF7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53254-561D-4373-BCD6-D61FB1666935}"/>
              </a:ext>
            </a:extLst>
          </p:cNvPr>
          <p:cNvSpPr/>
          <p:nvPr/>
        </p:nvSpPr>
        <p:spPr>
          <a:xfrm>
            <a:off x="497921" y="2110530"/>
            <a:ext cx="88008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func(value1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Calling it with 3 arguments</a:t>
            </a:r>
            <a:b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Out: value1   1</a:t>
            </a:r>
            <a:b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       value2   2</a:t>
            </a:r>
            <a:b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       value3  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600F8-8172-47AE-93CA-850B664349B4}"/>
              </a:ext>
            </a:extLst>
          </p:cNvPr>
          <p:cNvSpPr/>
          <p:nvPr/>
        </p:nvSpPr>
        <p:spPr>
          <a:xfrm>
            <a:off x="497921" y="42040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func(**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90B6D3-8935-41D8-8F61-7D3F4C7D12C7}"/>
              </a:ext>
            </a:extLst>
          </p:cNvPr>
          <p:cNvSpPr/>
          <p:nvPr/>
        </p:nvSpPr>
        <p:spPr>
          <a:xfrm>
            <a:off x="497921" y="474569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Out: foo  1</a:t>
            </a:r>
            <a:b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       bar 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C27A04-C9C9-483D-8719-0DBE0359BA3C}"/>
              </a:ext>
            </a:extLst>
          </p:cNvPr>
          <p:cNvSpPr/>
          <p:nvPr/>
        </p:nvSpPr>
        <p:spPr>
          <a:xfrm>
            <a:off x="497921" y="380950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my_dict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'foo'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FF4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93BBF6B9-DA41-4C6C-A808-F7E31469C562}"/>
              </a:ext>
            </a:extLst>
          </p:cNvPr>
          <p:cNvSpPr/>
          <p:nvPr/>
        </p:nvSpPr>
        <p:spPr>
          <a:xfrm>
            <a:off x="4645715" y="3785067"/>
            <a:ext cx="2729588" cy="523220"/>
          </a:xfrm>
          <a:prstGeom prst="wedgeRoundRectCallout">
            <a:avLst>
              <a:gd name="adj1" fmla="val -73827"/>
              <a:gd name="adj2" fmla="val -2326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تعريف متغير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dect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6DA49A06-7684-4EE9-A9EA-44285A4B20EC}"/>
              </a:ext>
            </a:extLst>
          </p:cNvPr>
          <p:cNvSpPr/>
          <p:nvPr/>
        </p:nvSpPr>
        <p:spPr>
          <a:xfrm>
            <a:off x="3366412" y="4400493"/>
            <a:ext cx="2729588" cy="523220"/>
          </a:xfrm>
          <a:prstGeom prst="wedgeRoundRectCallout">
            <a:avLst>
              <a:gd name="adj1" fmla="val -74858"/>
              <a:gd name="adj2" fmla="val -34590"/>
              <a:gd name="adj3" fmla="val 16667"/>
            </a:avLst>
          </a:prstGeom>
          <a:solidFill>
            <a:srgbClr val="FFE285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نضع ** قبل المتغير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dict</a:t>
            </a:r>
            <a:endParaRPr lang="ar-S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95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" grpId="0"/>
      <p:bldP spid="13" grpId="0"/>
      <p:bldP spid="34" grpId="0"/>
      <p:bldP spid="36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المصفوفات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Array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301512" y="876632"/>
            <a:ext cx="11262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المصفوفات في لغة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python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تختلف عن المصفوفات في لغة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 , Java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،فالمصفوفة في لغة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python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هي أقرب للقائمة حيث تحتوي عدد من العناصر مع إمكانية إضافة أو حذف عنصر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900880-B8EC-4679-844B-6647B19622BD}"/>
              </a:ext>
            </a:extLst>
          </p:cNvPr>
          <p:cNvSpPr/>
          <p:nvPr/>
        </p:nvSpPr>
        <p:spPr>
          <a:xfrm>
            <a:off x="5519049" y="1761044"/>
            <a:ext cx="6034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Basic Introduction to Arrays</a:t>
            </a:r>
            <a:r>
              <a:rPr lang="en-US" sz="2400" dirty="0"/>
              <a:t> </a:t>
            </a:r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اساسيات المصفوفات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276B38-8CB4-48DC-9C58-35F84096F4C1}"/>
              </a:ext>
            </a:extLst>
          </p:cNvPr>
          <p:cNvSpPr/>
          <p:nvPr/>
        </p:nvSpPr>
        <p:spPr>
          <a:xfrm>
            <a:off x="269286" y="2124071"/>
            <a:ext cx="11223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المصفوفات هي هياكل بيانات تستخدم لتخزين بيانات من نوع واحد ،وهذا هو الفرق بين المصفوفة والقائمة في لغة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python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772F42-9C96-4671-A322-D7DB13656846}"/>
              </a:ext>
            </a:extLst>
          </p:cNvPr>
          <p:cNvSpPr/>
          <p:nvPr/>
        </p:nvSpPr>
        <p:spPr>
          <a:xfrm>
            <a:off x="5067193" y="3029203"/>
            <a:ext cx="654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الصيغة العامة للمصفوفات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17A3E2-A54D-48A3-A617-631567BECC41}"/>
              </a:ext>
            </a:extLst>
          </p:cNvPr>
          <p:cNvSpPr/>
          <p:nvPr/>
        </p:nvSpPr>
        <p:spPr>
          <a:xfrm>
            <a:off x="334832" y="3482170"/>
            <a:ext cx="11223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arrayIdentifierName = array(typecode, [Initializers])</a:t>
            </a:r>
          </a:p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حيث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arrayIdentifierName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اسم المصفوفة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</a:p>
          <a:p>
            <a:pPr algn="r" rtl="1"/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Array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كلمة محجوزة في اللغة.</a:t>
            </a:r>
          </a:p>
          <a:p>
            <a:pPr algn="r" rtl="1"/>
            <a:r>
              <a:rPr lang="en-US" sz="2400" dirty="0">
                <a:solidFill>
                  <a:srgbClr val="000000"/>
                </a:solidFill>
                <a:latin typeface="RobotoMono-Regular"/>
              </a:rPr>
              <a:t>Typecode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نوع عناصر المصفوفة.</a:t>
            </a:r>
          </a:p>
          <a:p>
            <a:pPr algn="r" rtl="1"/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[Initializers]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قيم المصفوفة.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CAD1369-EE6F-4129-9B10-57651B9A9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46195"/>
              </p:ext>
            </p:extLst>
          </p:nvPr>
        </p:nvGraphicFramePr>
        <p:xfrm>
          <a:off x="602867" y="4874109"/>
          <a:ext cx="6261032" cy="15544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8175">
                  <a:extLst>
                    <a:ext uri="{9D8B030D-6E8A-4147-A177-3AD203B41FA5}">
                      <a16:colId xmlns:a16="http://schemas.microsoft.com/office/drawing/2014/main" val="1561363806"/>
                    </a:ext>
                  </a:extLst>
                </a:gridCol>
                <a:gridCol w="4792857">
                  <a:extLst>
                    <a:ext uri="{9D8B030D-6E8A-4147-A177-3AD203B41FA5}">
                      <a16:colId xmlns:a16="http://schemas.microsoft.com/office/drawing/2014/main" val="1132656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1"/>
                      <a:r>
                        <a:rPr lang="ar-SA" sz="2400" kern="1200" dirty="0">
                          <a:solidFill>
                            <a:srgbClr val="0070C0"/>
                          </a:solidFill>
                        </a:rPr>
                        <a:t>نوع البيانات</a:t>
                      </a:r>
                      <a:r>
                        <a:rPr lang="en-US" sz="2400" kern="1200" dirty="0">
                          <a:solidFill>
                            <a:srgbClr val="0070C0"/>
                          </a:solidFill>
                        </a:rPr>
                        <a:t>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b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kern="1200" dirty="0" err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u 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RobotoMono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2400" kern="1200" dirty="0">
                          <a:solidFill>
                            <a:srgbClr val="0070C0"/>
                          </a:solidFill>
                        </a:rPr>
                        <a:t>التفاصيل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integer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بإشارة يخزن في بايت واحد.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integer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بلا إشارة يخزن في بايت واحد.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حرفي غير مشفر يخزن في 2 بايت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RobotoMono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7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2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B25AA1D-2B68-4846-8B43-9802CE3292A7}"/>
              </a:ext>
            </a:extLst>
          </p:cNvPr>
          <p:cNvSpPr/>
          <p:nvPr/>
        </p:nvSpPr>
        <p:spPr>
          <a:xfrm>
            <a:off x="449164" y="4585635"/>
            <a:ext cx="7180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array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*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2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3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 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1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BCCD9E-C0A5-4D28-8301-C77F4F19F596}"/>
              </a:ext>
            </a:extLst>
          </p:cNvPr>
          <p:cNvSpPr/>
          <p:nvPr/>
        </p:nvSpPr>
        <p:spPr>
          <a:xfrm>
            <a:off x="2944386" y="3404846"/>
            <a:ext cx="856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الوصول لعناصر المصفوفة 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Access individual elements through indexes</a:t>
            </a:r>
            <a:r>
              <a:rPr lang="en-US" sz="2400" dirty="0"/>
              <a:t> </a:t>
            </a:r>
            <a:endParaRPr lang="ar-SA" sz="2400" b="1" dirty="0">
              <a:solidFill>
                <a:srgbClr val="377AB1"/>
              </a:solidFill>
              <a:latin typeface="Quicksand-Bold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382F5-63F4-4591-8DEF-1B1338ED8AE9}"/>
              </a:ext>
            </a:extLst>
          </p:cNvPr>
          <p:cNvSpPr/>
          <p:nvPr/>
        </p:nvSpPr>
        <p:spPr>
          <a:xfrm>
            <a:off x="81294" y="3961857"/>
            <a:ext cx="11500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يتم الوصول إلى كل عنصر من عناصر المصفوفة باستخدام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index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،وفي لغة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python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أول عنصر في المصفوفة يحمل رقم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index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(0) كما في لغة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c,java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AB0E1B7-82AF-4A6C-B653-47E672CA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6416"/>
              </p:ext>
            </p:extLst>
          </p:nvPr>
        </p:nvGraphicFramePr>
        <p:xfrm>
          <a:off x="1109271" y="412332"/>
          <a:ext cx="8321129" cy="822960"/>
        </p:xfrm>
        <a:graphic>
          <a:graphicData uri="http://schemas.openxmlformats.org/drawingml/2006/table">
            <a:tbl>
              <a:tblPr/>
              <a:tblGrid>
                <a:gridCol w="965136">
                  <a:extLst>
                    <a:ext uri="{9D8B030D-6E8A-4147-A177-3AD203B41FA5}">
                      <a16:colId xmlns:a16="http://schemas.microsoft.com/office/drawing/2014/main" val="3147901662"/>
                    </a:ext>
                  </a:extLst>
                </a:gridCol>
                <a:gridCol w="7355993">
                  <a:extLst>
                    <a:ext uri="{9D8B030D-6E8A-4147-A177-3AD203B41FA5}">
                      <a16:colId xmlns:a16="http://schemas.microsoft.com/office/drawing/2014/main" val="1315052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1"/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RobotoMono-Regular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RobotoMono-Regular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RobotoMono-Regular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RobotoMono-Regular"/>
                          <a:ea typeface="+mn-ea"/>
                          <a:cs typeface="+mn-cs"/>
                        </a:rPr>
                        <a:t>I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integer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بإشارة يخزن في 2 بايت واحد.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RobotoMono-Regular"/>
                          <a:ea typeface="+mn-ea"/>
                          <a:cs typeface="+mn-cs"/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integer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بلا إشارة يخزن في 2 بايت واحد.</a:t>
                      </a:r>
                      <a:endParaRPr lang="en-US" sz="24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30400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F2B8039-A3E3-4C1A-9091-F8D2BAA7C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20994"/>
              </p:ext>
            </p:extLst>
          </p:nvPr>
        </p:nvGraphicFramePr>
        <p:xfrm>
          <a:off x="1109271" y="1351044"/>
          <a:ext cx="8321129" cy="1554480"/>
        </p:xfrm>
        <a:graphic>
          <a:graphicData uri="http://schemas.openxmlformats.org/drawingml/2006/table">
            <a:tbl>
              <a:tblPr/>
              <a:tblGrid>
                <a:gridCol w="976086">
                  <a:extLst>
                    <a:ext uri="{9D8B030D-6E8A-4147-A177-3AD203B41FA5}">
                      <a16:colId xmlns:a16="http://schemas.microsoft.com/office/drawing/2014/main" val="2223662910"/>
                    </a:ext>
                  </a:extLst>
                </a:gridCol>
                <a:gridCol w="7345043">
                  <a:extLst>
                    <a:ext uri="{9D8B030D-6E8A-4147-A177-3AD203B41FA5}">
                      <a16:colId xmlns:a16="http://schemas.microsoft.com/office/drawing/2014/main" val="2072485349"/>
                    </a:ext>
                  </a:extLst>
                </a:gridCol>
              </a:tblGrid>
              <a:tr h="1407595">
                <a:tc>
                  <a:txBody>
                    <a:bodyPr/>
                    <a:lstStyle/>
                    <a:p>
                      <a:pPr algn="l" rtl="1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integer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بإشارة يخزن في 4 بايت واحد.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</a:rPr>
                        <a:t>integer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بلا إشارة يخزن في 4 بايت واحد.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يخزن في 4 بايت واحد.</a:t>
                      </a:r>
                      <a:b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نوع 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</a:t>
                      </a:r>
                      <a:r>
                        <a:rPr lang="ar-SA" sz="2400" kern="1200" dirty="0">
                          <a:solidFill>
                            <a:srgbClr val="000000"/>
                          </a:solidFill>
                        </a:rPr>
                        <a:t> يخزن في 8 بايت واحد.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8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953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C2163-B1B5-4A79-BCBA-398BE7BA9A5A}"/>
              </a:ext>
            </a:extLst>
          </p:cNvPr>
          <p:cNvSpPr/>
          <p:nvPr/>
        </p:nvSpPr>
        <p:spPr>
          <a:xfrm>
            <a:off x="300994" y="430411"/>
            <a:ext cx="11376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المصفوفة في لغة بايثون ليست نوع من أنواع البيانات مثل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integer , float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ولذلك للتعامل مع المصفوفة لابد من تضمين المكتبة الخاصة بالمصفوفة كالتالي: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array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*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847826-9315-4949-8DEF-DB157D738FB4}"/>
              </a:ext>
            </a:extLst>
          </p:cNvPr>
          <p:cNvSpPr/>
          <p:nvPr/>
        </p:nvSpPr>
        <p:spPr>
          <a:xfrm>
            <a:off x="300994" y="1243718"/>
            <a:ext cx="11376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ويتم تعريف المصفوفة كالتالي: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96CC10-506A-4881-B0D2-6CAAFBDF10B7}"/>
              </a:ext>
            </a:extLst>
          </p:cNvPr>
          <p:cNvSpPr/>
          <p:nvPr/>
        </p:nvSpPr>
        <p:spPr>
          <a:xfrm>
            <a:off x="321735" y="1467603"/>
            <a:ext cx="11376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400" dirty="0"/>
              <a:t>arrayIdentifierName = array(typecode, [Initializers])</a:t>
            </a:r>
            <a:r>
              <a:rPr lang="en-US" sz="3200" dirty="0"/>
              <a:t> </a:t>
            </a:r>
            <a:endParaRPr lang="ar-SA" sz="32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1D0DCC-66FF-48DC-83C3-57DAE942CDAC}"/>
              </a:ext>
            </a:extLst>
          </p:cNvPr>
          <p:cNvSpPr/>
          <p:nvPr/>
        </p:nvSpPr>
        <p:spPr>
          <a:xfrm>
            <a:off x="227780" y="2245364"/>
            <a:ext cx="11376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حيث </a:t>
            </a:r>
            <a:r>
              <a:rPr lang="en-US" sz="2400" dirty="0"/>
              <a:t>arrayIdentifierName</a:t>
            </a:r>
            <a:r>
              <a:rPr lang="ar-SA" sz="2400" dirty="0"/>
              <a:t> هو اسم المصفوفة.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4A3F36-0ADC-462F-AE8D-C2D53FEF981D}"/>
              </a:ext>
            </a:extLst>
          </p:cNvPr>
          <p:cNvSpPr/>
          <p:nvPr/>
        </p:nvSpPr>
        <p:spPr>
          <a:xfrm>
            <a:off x="227779" y="2727104"/>
            <a:ext cx="11376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typecode</a:t>
            </a:r>
            <a:r>
              <a:rPr lang="ar-SA" sz="2400" dirty="0"/>
              <a:t> يجعل بايثون يعرف نوع المصفوفة.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C7672B-D8B4-443D-8A99-B463D15DCA63}"/>
              </a:ext>
            </a:extLst>
          </p:cNvPr>
          <p:cNvSpPr/>
          <p:nvPr/>
        </p:nvSpPr>
        <p:spPr>
          <a:xfrm>
            <a:off x="227779" y="3209409"/>
            <a:ext cx="11376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Initializers</a:t>
            </a:r>
            <a:r>
              <a:rPr lang="ar-SA" sz="2400" dirty="0"/>
              <a:t> قيم المصفوفة.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A2A343-2EB8-49AB-AF13-9D1A60818D2C}"/>
              </a:ext>
            </a:extLst>
          </p:cNvPr>
          <p:cNvSpPr/>
          <p:nvPr/>
        </p:nvSpPr>
        <p:spPr>
          <a:xfrm>
            <a:off x="227779" y="3658909"/>
            <a:ext cx="11376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</a:rPr>
              <a:t>مثال:</a:t>
            </a:r>
            <a:endParaRPr lang="ar-SA" sz="2400" b="1" dirty="0">
              <a:solidFill>
                <a:srgbClr val="C00000"/>
              </a:solidFill>
              <a:latin typeface="RobotoMono-Regula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9667EC-3664-472C-B0BF-C01DB161AD92}"/>
              </a:ext>
            </a:extLst>
          </p:cNvPr>
          <p:cNvSpPr/>
          <p:nvPr/>
        </p:nvSpPr>
        <p:spPr>
          <a:xfrm>
            <a:off x="587706" y="31663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from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*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1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2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3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4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5</a:t>
            </a:r>
            <a:r>
              <a:rPr lang="en-US" sz="2400" dirty="0"/>
              <a:t> </a:t>
            </a:r>
            <a:endParaRPr lang="ar-SA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BCEB6D0-F423-48EA-98B0-BE6459F8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920" y="4689955"/>
            <a:ext cx="5600863" cy="17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9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4" grpId="0"/>
      <p:bldP spid="45" grpId="0"/>
      <p:bldP spid="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24B35D-367A-45A1-9A1D-9DC527CD43DA}"/>
              </a:ext>
            </a:extLst>
          </p:cNvPr>
          <p:cNvSpPr/>
          <p:nvPr/>
        </p:nvSpPr>
        <p:spPr>
          <a:xfrm>
            <a:off x="437566" y="427077"/>
            <a:ext cx="1102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إضافة قيمة إلى نهاية المصفوفة باستخدام الدالة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Append any value to the array using append() 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81DECD-842D-42E0-B8A6-CD092C89C405}"/>
              </a:ext>
            </a:extLst>
          </p:cNvPr>
          <p:cNvSpPr/>
          <p:nvPr/>
        </p:nvSpPr>
        <p:spPr>
          <a:xfrm>
            <a:off x="85927" y="1256376"/>
            <a:ext cx="11376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</a:rPr>
              <a:t>مثال:</a:t>
            </a:r>
            <a:endParaRPr lang="ar-SA" sz="2400" b="1" dirty="0">
              <a:solidFill>
                <a:srgbClr val="C00000"/>
              </a:solidFill>
              <a:latin typeface="RobotoMono-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15647B-A8AE-4F1F-B367-F2DA1EC3C845}"/>
              </a:ext>
            </a:extLst>
          </p:cNvPr>
          <p:cNvSpPr/>
          <p:nvPr/>
        </p:nvSpPr>
        <p:spPr>
          <a:xfrm>
            <a:off x="636013" y="12528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  <a:cs typeface="+mj-cs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  <a:cs typeface="+mj-cs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  <a:cs typeface="+mj-cs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  <a:cs typeface="+mj-cs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  <a:cs typeface="+mj-cs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  <a:cs typeface="+mj-cs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  <a:cs typeface="+mj-cs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  <a:cs typeface="+mj-cs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  <a:cs typeface="+mj-cs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  <a:cs typeface="+mj-cs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  <a:cs typeface="+mj-cs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  <a:cs typeface="+mj-cs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  <a:cs typeface="+mj-cs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  <a:cs typeface="+mj-cs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  <a:cs typeface="+mj-cs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  <a:t>my_array.append(</a:t>
            </a:r>
            <a:r>
              <a:rPr lang="en-US" sz="2400" dirty="0">
                <a:solidFill>
                  <a:srgbClr val="FF4500"/>
                </a:solidFill>
                <a:latin typeface="RobotoMono-Regular"/>
                <a:cs typeface="+mj-cs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RobotoMono-Regular"/>
                <a:cs typeface="+mj-cs"/>
              </a:rPr>
              <a:t>)</a:t>
            </a:r>
            <a:endParaRPr lang="ar-SA" sz="2400" dirty="0"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572630-5B17-4AF4-92FC-1680CDE0A4BD}"/>
              </a:ext>
            </a:extLst>
          </p:cNvPr>
          <p:cNvSpPr/>
          <p:nvPr/>
        </p:nvSpPr>
        <p:spPr>
          <a:xfrm>
            <a:off x="636013" y="2153277"/>
            <a:ext cx="3823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RobotoMono-Italic"/>
              </a:rPr>
              <a:t># 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[1, 2, 3, 4, 5, 6])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9997D2-3C30-4574-B7D8-14CA6EEE2386}"/>
              </a:ext>
            </a:extLst>
          </p:cNvPr>
          <p:cNvSpPr/>
          <p:nvPr/>
        </p:nvSpPr>
        <p:spPr>
          <a:xfrm>
            <a:off x="4721902" y="2817047"/>
            <a:ext cx="6882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تم إضافة القيمة 6 إلى نهاية المصفوفة ويكون التنفيذ في البرنامج كالتالي: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F5E6418-B8B2-473E-AE2B-4F36DBA4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3" y="2647118"/>
            <a:ext cx="4085889" cy="3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3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281A333-380B-4912-8970-E45EB709F456}"/>
              </a:ext>
            </a:extLst>
          </p:cNvPr>
          <p:cNvSpPr/>
          <p:nvPr/>
        </p:nvSpPr>
        <p:spPr>
          <a:xfrm>
            <a:off x="636012" y="418590"/>
            <a:ext cx="10649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إدخال عنصر إلى المصفوفة باستخدام الدالة 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Insert value in an array using insert() 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D8EBF-0C44-4BE3-87BD-7E893D75940B}"/>
              </a:ext>
            </a:extLst>
          </p:cNvPr>
          <p:cNvSpPr/>
          <p:nvPr/>
        </p:nvSpPr>
        <p:spPr>
          <a:xfrm>
            <a:off x="437566" y="869636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insert()</a:t>
            </a:r>
            <a:r>
              <a:rPr lang="ar-SA" sz="2400" dirty="0"/>
              <a:t> لإضافة عنصر إلى المصفوفة في أي موقع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AC09D-21EE-4A5D-AA80-6CCA71C419E7}"/>
              </a:ext>
            </a:extLst>
          </p:cNvPr>
          <p:cNvSpPr/>
          <p:nvPr/>
        </p:nvSpPr>
        <p:spPr>
          <a:xfrm>
            <a:off x="636013" y="15371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my_array.insert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1F064-AD80-442B-8B9D-DECAAAAA55FB}"/>
              </a:ext>
            </a:extLst>
          </p:cNvPr>
          <p:cNvSpPr/>
          <p:nvPr/>
        </p:nvSpPr>
        <p:spPr>
          <a:xfrm>
            <a:off x="636013" y="25090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RobotoMono-Italic"/>
              </a:rPr>
              <a:t>#array('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[0, 1, 2, 3, 4, 5])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44A408-E59D-4267-A43E-7D512829EDD5}"/>
              </a:ext>
            </a:extLst>
          </p:cNvPr>
          <p:cNvSpPr/>
          <p:nvPr/>
        </p:nvSpPr>
        <p:spPr>
          <a:xfrm>
            <a:off x="437565" y="2970681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أنه تم إضافة القيمة 0 في الموقع 0 والعنصر في الموقع صفر اصبح في الموقع التالي.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01CCB4-B7C8-4388-BADF-2243E81EB5C5}"/>
              </a:ext>
            </a:extLst>
          </p:cNvPr>
          <p:cNvSpPr/>
          <p:nvPr/>
        </p:nvSpPr>
        <p:spPr>
          <a:xfrm>
            <a:off x="754505" y="3421715"/>
            <a:ext cx="105606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تمديد المصفوفة باستعمال الدالة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Extend python array using extend() 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AD05C4-49A5-46E0-A433-5C6654586834}"/>
              </a:ext>
            </a:extLst>
          </p:cNvPr>
          <p:cNvSpPr/>
          <p:nvPr/>
        </p:nvSpPr>
        <p:spPr>
          <a:xfrm>
            <a:off x="406248" y="3857434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extend()</a:t>
            </a:r>
            <a:r>
              <a:rPr lang="ar-SA" sz="2400" dirty="0"/>
              <a:t> لتمديد عناصر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FB5309-89CB-438E-A43F-9192D7370D9D}"/>
              </a:ext>
            </a:extLst>
          </p:cNvPr>
          <p:cNvSpPr/>
          <p:nvPr/>
        </p:nvSpPr>
        <p:spPr>
          <a:xfrm>
            <a:off x="754505" y="44041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my_extnd_array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8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9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my_array.extend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my_extnd_array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B5B40B-9B8F-4821-A43F-6FE42A0A1C5D}"/>
              </a:ext>
            </a:extLst>
          </p:cNvPr>
          <p:cNvSpPr/>
          <p:nvPr/>
        </p:nvSpPr>
        <p:spPr>
          <a:xfrm>
            <a:off x="754505" y="566865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RobotoMono-Italic"/>
              </a:rPr>
              <a:t># 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[1, 2, 3, 4, 5, 7, 8, 9, 10])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2398F4-5F42-41F0-AEB9-CA80C0C864B5}"/>
              </a:ext>
            </a:extLst>
          </p:cNvPr>
          <p:cNvSpPr/>
          <p:nvPr/>
        </p:nvSpPr>
        <p:spPr>
          <a:xfrm>
            <a:off x="334779" y="6134475"/>
            <a:ext cx="1130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أن المصفوفة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أضيفت لها عناصر المصفوفة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my_extnd_array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باستخدام الدالة </a:t>
            </a:r>
            <a:r>
              <a:rPr lang="en-US" sz="2400" dirty="0"/>
              <a:t>extend()</a:t>
            </a:r>
            <a:r>
              <a:rPr lang="ar-SA" sz="2400" dirty="0"/>
              <a:t>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1667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4" grpId="0"/>
      <p:bldP spid="45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-2998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98686-B2DB-4C6A-A46F-775F8478205B}"/>
              </a:ext>
            </a:extLst>
          </p:cNvPr>
          <p:cNvSpPr/>
          <p:nvPr/>
        </p:nvSpPr>
        <p:spPr>
          <a:xfrm>
            <a:off x="444868" y="427077"/>
            <a:ext cx="11171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إضافة عناصر من قائمة إلى المصفوفة باستخدام الدالة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Add items from list into array using fromlist()</a:t>
            </a:r>
            <a:br>
              <a:rPr lang="en-US" sz="2400" b="1" dirty="0">
                <a:solidFill>
                  <a:srgbClr val="377AB1"/>
                </a:solidFill>
                <a:latin typeface="Quicksand-Bold"/>
              </a:rPr>
            </a:b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53687E-B8B3-4440-B77C-E1605D79C4C8}"/>
              </a:ext>
            </a:extLst>
          </p:cNvPr>
          <p:cNvSpPr/>
          <p:nvPr/>
        </p:nvSpPr>
        <p:spPr>
          <a:xfrm>
            <a:off x="437566" y="1379300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formlist()</a:t>
            </a:r>
            <a:r>
              <a:rPr lang="ar-SA" sz="2400" dirty="0"/>
              <a:t> لإضافة عنصر من القائمة إلى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4346E6-9403-408D-98BC-86758064D3B2}"/>
              </a:ext>
            </a:extLst>
          </p:cNvPr>
          <p:cNvSpPr/>
          <p:nvPr/>
        </p:nvSpPr>
        <p:spPr>
          <a:xfrm>
            <a:off x="634584" y="18705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13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my_array.fromlist(c)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FEA342-5569-4AD5-99D4-732C3BB4804E}"/>
              </a:ext>
            </a:extLst>
          </p:cNvPr>
          <p:cNvSpPr/>
          <p:nvPr/>
        </p:nvSpPr>
        <p:spPr>
          <a:xfrm>
            <a:off x="634584" y="32175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RobotoMono-Italic"/>
              </a:rPr>
              <a:t># 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[1, 2, 3, 4, 5, 11, 12, 13])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5B502F-FFFA-4138-8976-AA42D481B1D2}"/>
              </a:ext>
            </a:extLst>
          </p:cNvPr>
          <p:cNvSpPr/>
          <p:nvPr/>
        </p:nvSpPr>
        <p:spPr>
          <a:xfrm>
            <a:off x="437566" y="3874110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أن العناصر 11و12و13 تم اضافتها من القائمة </a:t>
            </a:r>
            <a:r>
              <a:rPr lang="en-US" sz="2400" dirty="0"/>
              <a:t>c</a:t>
            </a:r>
            <a:r>
              <a:rPr lang="ar-SA" sz="2400" dirty="0"/>
              <a:t> إلى المصفوفة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ar-SA" sz="2400" dirty="0"/>
              <a:t>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B39058-CBF4-4FCC-8F83-813A0DC171D8}"/>
              </a:ext>
            </a:extLst>
          </p:cNvPr>
          <p:cNvSpPr/>
          <p:nvPr/>
        </p:nvSpPr>
        <p:spPr>
          <a:xfrm>
            <a:off x="454061" y="4411371"/>
            <a:ext cx="11092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حذف عنصر من المصفوفة باستخدام الدالة 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Remove any array element using remove() method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B871BD-68AE-48DE-AEB3-00658C134975}"/>
              </a:ext>
            </a:extLst>
          </p:cNvPr>
          <p:cNvSpPr/>
          <p:nvPr/>
        </p:nvSpPr>
        <p:spPr>
          <a:xfrm>
            <a:off x="634584" y="525262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my_array.remove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F80E4-E4BC-4C7F-A53F-51F804411635}"/>
              </a:ext>
            </a:extLst>
          </p:cNvPr>
          <p:cNvSpPr/>
          <p:nvPr/>
        </p:nvSpPr>
        <p:spPr>
          <a:xfrm>
            <a:off x="327880" y="4809181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remove()</a:t>
            </a:r>
            <a:r>
              <a:rPr lang="ar-SA" sz="2400" dirty="0"/>
              <a:t> لحذف عنصر من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1EF090-1359-4F9C-B10D-CB9410549DFC}"/>
              </a:ext>
            </a:extLst>
          </p:cNvPr>
          <p:cNvSpPr/>
          <p:nvPr/>
        </p:nvSpPr>
        <p:spPr>
          <a:xfrm>
            <a:off x="634584" y="610881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RobotoMono-Italic"/>
              </a:rPr>
              <a:t># 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[1, 2, 3, 5])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A0D729-62CC-4D78-8D6C-E3EA90695F8E}"/>
              </a:ext>
            </a:extLst>
          </p:cNvPr>
          <p:cNvSpPr/>
          <p:nvPr/>
        </p:nvSpPr>
        <p:spPr>
          <a:xfrm>
            <a:off x="507435" y="6068735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أنه تم حذف العنصر 4 من المصفوفة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ar-SA" sz="2400" dirty="0"/>
              <a:t>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49798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462E5AD-1D17-4EF1-8406-897EF35811BA}"/>
              </a:ext>
            </a:extLst>
          </p:cNvPr>
          <p:cNvSpPr/>
          <p:nvPr/>
        </p:nvSpPr>
        <p:spPr>
          <a:xfrm>
            <a:off x="318101" y="410539"/>
            <a:ext cx="11164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حذف العنصر الأخير من المصفوفة باستخدام الدالة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Remove last array element using pop() 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B96EB5-3F58-4965-BED0-29398758469D}"/>
              </a:ext>
            </a:extLst>
          </p:cNvPr>
          <p:cNvSpPr/>
          <p:nvPr/>
        </p:nvSpPr>
        <p:spPr>
          <a:xfrm>
            <a:off x="409347" y="954516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pop()</a:t>
            </a:r>
            <a:r>
              <a:rPr lang="ar-SA" sz="2400" dirty="0"/>
              <a:t> لحذف العنصر الأخير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61C041-7613-42F6-B1A0-089A3CF21E6F}"/>
              </a:ext>
            </a:extLst>
          </p:cNvPr>
          <p:cNvSpPr/>
          <p:nvPr/>
        </p:nvSpPr>
        <p:spPr>
          <a:xfrm>
            <a:off x="574623" y="14237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my_array.pop()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4B721E-AFB8-404F-8216-23AA19EBA0F2}"/>
              </a:ext>
            </a:extLst>
          </p:cNvPr>
          <p:cNvSpPr/>
          <p:nvPr/>
        </p:nvSpPr>
        <p:spPr>
          <a:xfrm>
            <a:off x="574623" y="22774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RobotoMono-Italic"/>
              </a:rPr>
              <a:t># 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[1, 2, 3, 4])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9543D-32E6-4705-80B3-515E2CF4F0E7}"/>
              </a:ext>
            </a:extLst>
          </p:cNvPr>
          <p:cNvSpPr/>
          <p:nvPr/>
        </p:nvSpPr>
        <p:spPr>
          <a:xfrm>
            <a:off x="481816" y="2920291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أنه تم حذف العنصر 5 من المصفوفة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وهو العنصر الأخير.</a:t>
            </a:r>
            <a:r>
              <a:rPr lang="ar-SA" sz="2400" dirty="0"/>
              <a:t>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4212F-D595-46E8-8FC9-42C10173B63B}"/>
              </a:ext>
            </a:extLst>
          </p:cNvPr>
          <p:cNvSpPr/>
          <p:nvPr/>
        </p:nvSpPr>
        <p:spPr>
          <a:xfrm>
            <a:off x="574622" y="3433993"/>
            <a:ext cx="10943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الوصول إلى عنصر في المصفوفة من خلال 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Fetch any element through its index using index()</a:t>
            </a:r>
            <a:br>
              <a:rPr lang="en-US" sz="2400" b="1" dirty="0">
                <a:solidFill>
                  <a:srgbClr val="377AB1"/>
                </a:solidFill>
                <a:latin typeface="Quicksand-Bold"/>
              </a:rPr>
            </a:b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73D971-836B-4883-9F00-25BDA7C9FEDB}"/>
              </a:ext>
            </a:extLst>
          </p:cNvPr>
          <p:cNvSpPr/>
          <p:nvPr/>
        </p:nvSpPr>
        <p:spPr>
          <a:xfrm>
            <a:off x="444868" y="4243182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باستخدام </a:t>
            </a:r>
            <a:r>
              <a:rPr lang="en-US" sz="2400" dirty="0"/>
              <a:t>index()</a:t>
            </a:r>
            <a:r>
              <a:rPr lang="ar-SA" sz="2400" dirty="0"/>
              <a:t> نصل لعناصر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E6E3F2-D504-4E7D-87EB-1D05BEE8720E}"/>
              </a:ext>
            </a:extLst>
          </p:cNvPr>
          <p:cNvSpPr/>
          <p:nvPr/>
        </p:nvSpPr>
        <p:spPr>
          <a:xfrm>
            <a:off x="638493" y="45112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my_array.index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1E502A-2EC8-401C-AE64-7DF1FAFA4E51}"/>
              </a:ext>
            </a:extLst>
          </p:cNvPr>
          <p:cNvSpPr/>
          <p:nvPr/>
        </p:nvSpPr>
        <p:spPr>
          <a:xfrm>
            <a:off x="653483" y="53742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SA" sz="2400">
                <a:solidFill>
                  <a:srgbClr val="808080"/>
                </a:solidFill>
                <a:latin typeface="RobotoMono-Italic"/>
              </a:rPr>
              <a:t># 4</a:t>
            </a:r>
            <a:r>
              <a:rPr lang="ar-SA" sz="240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476598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4" grpId="0"/>
      <p:bldP spid="4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9ECC9DC-1AB6-423C-8885-599697D90F89}"/>
              </a:ext>
            </a:extLst>
          </p:cNvPr>
          <p:cNvSpPr/>
          <p:nvPr/>
        </p:nvSpPr>
        <p:spPr>
          <a:xfrm>
            <a:off x="444867" y="460177"/>
            <a:ext cx="11007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عكس عناصر المصفوفة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Reverse a python array using reverse() 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BAD4A0-C5B4-4388-A32C-592B89505711}"/>
              </a:ext>
            </a:extLst>
          </p:cNvPr>
          <p:cNvSpPr/>
          <p:nvPr/>
        </p:nvSpPr>
        <p:spPr>
          <a:xfrm>
            <a:off x="409347" y="954516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reverse()</a:t>
            </a:r>
            <a:r>
              <a:rPr lang="ar-SA" sz="2400" dirty="0"/>
              <a:t> لعكس عناصر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EB91BA-23A3-4799-92B5-4D4E1841A3D6}"/>
              </a:ext>
            </a:extLst>
          </p:cNvPr>
          <p:cNvSpPr/>
          <p:nvPr/>
        </p:nvSpPr>
        <p:spPr>
          <a:xfrm>
            <a:off x="674014" y="13198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my_array.reverse()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808080"/>
                </a:solidFill>
                <a:latin typeface="RobotoMono-Italic"/>
              </a:rPr>
              <a:t># array('</a:t>
            </a:r>
            <a:r>
              <a:rPr lang="en-US" sz="2400" dirty="0" err="1">
                <a:solidFill>
                  <a:srgbClr val="808080"/>
                </a:solidFill>
                <a:latin typeface="RobotoMono-Italic"/>
              </a:rPr>
              <a:t>i</a:t>
            </a:r>
            <a:r>
              <a:rPr lang="en-US" sz="2400" dirty="0">
                <a:solidFill>
                  <a:srgbClr val="808080"/>
                </a:solidFill>
                <a:latin typeface="RobotoMono-Italic"/>
              </a:rPr>
              <a:t>', [5, 4, 3, 2, 1])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DAE20-8D9A-43A0-9B2D-E1A832E24812}"/>
              </a:ext>
            </a:extLst>
          </p:cNvPr>
          <p:cNvSpPr/>
          <p:nvPr/>
        </p:nvSpPr>
        <p:spPr>
          <a:xfrm>
            <a:off x="674014" y="2562415"/>
            <a:ext cx="1077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معرفة موقع المصفوفة في الذاكرة المؤقتة</a:t>
            </a:r>
            <a:r>
              <a:rPr lang="en-US" sz="2400" b="1" dirty="0" err="1">
                <a:solidFill>
                  <a:srgbClr val="377AB1"/>
                </a:solidFill>
                <a:latin typeface="Quicksand-Bold"/>
              </a:rPr>
              <a:t>buffer_info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() method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490E69-A26A-4DA0-AFE1-A3B4BBA69327}"/>
              </a:ext>
            </a:extLst>
          </p:cNvPr>
          <p:cNvSpPr/>
          <p:nvPr/>
        </p:nvSpPr>
        <p:spPr>
          <a:xfrm>
            <a:off x="437566" y="3024080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buffer_info()</a:t>
            </a:r>
            <a:r>
              <a:rPr lang="ar-SA" sz="2400" dirty="0"/>
              <a:t> لمعرفة موقع المصفوفة في الذاكرة المؤقتة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4F6037-1B9E-4965-A479-9C50707BD8E4}"/>
              </a:ext>
            </a:extLst>
          </p:cNvPr>
          <p:cNvSpPr/>
          <p:nvPr/>
        </p:nvSpPr>
        <p:spPr>
          <a:xfrm>
            <a:off x="674014" y="35314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my_array.buffer_info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33881712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D5A648-FA90-4DC8-B3E8-F420263CF71D}"/>
              </a:ext>
            </a:extLst>
          </p:cNvPr>
          <p:cNvSpPr/>
          <p:nvPr/>
        </p:nvSpPr>
        <p:spPr>
          <a:xfrm>
            <a:off x="739516" y="4500952"/>
            <a:ext cx="1077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عدد مرات ظهور العنصر</a:t>
            </a:r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count() method </a:t>
            </a:r>
            <a:endParaRPr lang="ar-SA" sz="2400" b="1" dirty="0">
              <a:solidFill>
                <a:srgbClr val="377AB1"/>
              </a:solidFill>
              <a:latin typeface="Quicksand-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9D05A3-E50A-47E5-8110-72316B09E3F0}"/>
              </a:ext>
            </a:extLst>
          </p:cNvPr>
          <p:cNvSpPr/>
          <p:nvPr/>
        </p:nvSpPr>
        <p:spPr>
          <a:xfrm>
            <a:off x="481816" y="5033661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تستخدم الدالة </a:t>
            </a:r>
            <a:r>
              <a:rPr lang="en-US" sz="2400" dirty="0"/>
              <a:t>count()</a:t>
            </a:r>
            <a:r>
              <a:rPr lang="ar-SA" sz="2400" dirty="0"/>
              <a:t> عدد تكرارات عنصر في المصفوفة ،كما في المثال التالي: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6C9D45-CF0D-4F11-A58D-43980D2B2674}"/>
              </a:ext>
            </a:extLst>
          </p:cNvPr>
          <p:cNvSpPr/>
          <p:nvPr/>
        </p:nvSpPr>
        <p:spPr>
          <a:xfrm>
            <a:off x="601545" y="5443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my_array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my_array.count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2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E52088-DED7-486D-83D8-B3AFD0D85968}"/>
              </a:ext>
            </a:extLst>
          </p:cNvPr>
          <p:cNvSpPr/>
          <p:nvPr/>
        </p:nvSpPr>
        <p:spPr>
          <a:xfrm>
            <a:off x="563427" y="6028087"/>
            <a:ext cx="11108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نلاحظ أن العنصر 3 تكرر مرتين في المصفوفة.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30654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5" grpId="0"/>
      <p:bldP spid="46" grpId="0"/>
      <p:bldP spid="47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21557</TotalTime>
  <Words>1847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Quicksand-Bold</vt:lpstr>
      <vt:lpstr>RobotoMono-Bold</vt:lpstr>
      <vt:lpstr>RobotoMono-Italic</vt:lpstr>
      <vt:lpstr>RobotoMono-Regular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lyna_alamin@yahoo.com</cp:lastModifiedBy>
  <cp:revision>235</cp:revision>
  <cp:lastPrinted>2019-11-11T08:06:52Z</cp:lastPrinted>
  <dcterms:created xsi:type="dcterms:W3CDTF">2019-10-05T18:29:37Z</dcterms:created>
  <dcterms:modified xsi:type="dcterms:W3CDTF">2021-12-26T07:00:37Z</dcterms:modified>
</cp:coreProperties>
</file>