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handoutMasterIdLst>
    <p:handoutMasterId r:id="rId16"/>
  </p:handoutMasterIdLst>
  <p:sldIdLst>
    <p:sldId id="27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6" r:id="rId12"/>
    <p:sldId id="319" r:id="rId13"/>
    <p:sldId id="318" r:id="rId14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05/08/1446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5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199586" y="4308226"/>
            <a:ext cx="58493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العمليات على القوائم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الخامسة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14A9A14-D2C8-4513-8586-C0339ECEBF86}"/>
              </a:ext>
            </a:extLst>
          </p:cNvPr>
          <p:cNvSpPr/>
          <p:nvPr/>
        </p:nvSpPr>
        <p:spPr>
          <a:xfrm>
            <a:off x="722344" y="2503627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المجموعة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Set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223541-39AF-4096-A534-61D981110979}"/>
              </a:ext>
            </a:extLst>
          </p:cNvPr>
          <p:cNvSpPr/>
          <p:nvPr/>
        </p:nvSpPr>
        <p:spPr>
          <a:xfrm>
            <a:off x="-29978" y="3041689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هي مجموعة من العناصر الغير منظمة، وتتضمن أنواع مختلفة من الكائنات إلا القائمة.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314E7C-1735-4CE8-887D-0010EE31BBAC}"/>
              </a:ext>
            </a:extLst>
          </p:cNvPr>
          <p:cNvSpPr/>
          <p:nvPr/>
        </p:nvSpPr>
        <p:spPr>
          <a:xfrm>
            <a:off x="692457" y="3513842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تقاطع مجموعتين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Intersection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D91725-F458-4CF8-A1E1-873A6D1C9301}"/>
              </a:ext>
            </a:extLst>
          </p:cNvPr>
          <p:cNvSpPr/>
          <p:nvPr/>
        </p:nvSpPr>
        <p:spPr>
          <a:xfrm>
            <a:off x="577182" y="3933690"/>
            <a:ext cx="6822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i="1" dirty="0">
                <a:solidFill>
                  <a:srgbClr val="808080"/>
                </a:solidFill>
                <a:latin typeface="RobotoMono-Italic"/>
              </a:rPr>
              <a:t> {5, 4, 3}#              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{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} &amp; {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4 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}</a:t>
            </a:r>
            <a:endParaRPr lang="ar-S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ED6E28-98DD-4122-AB99-7C73044B4F22}"/>
              </a:ext>
            </a:extLst>
          </p:cNvPr>
          <p:cNvSpPr/>
          <p:nvPr/>
        </p:nvSpPr>
        <p:spPr>
          <a:xfrm>
            <a:off x="677468" y="4326812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اتحاد مجموعتين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Union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4C9E8C-9F9C-40AA-BFA5-57964433E4CA}"/>
              </a:ext>
            </a:extLst>
          </p:cNvPr>
          <p:cNvSpPr/>
          <p:nvPr/>
        </p:nvSpPr>
        <p:spPr>
          <a:xfrm>
            <a:off x="722344" y="5030433"/>
            <a:ext cx="8365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i="1" dirty="0">
                <a:solidFill>
                  <a:srgbClr val="808080"/>
                </a:solidFill>
                <a:latin typeface="RobotoMono-Italic"/>
              </a:rPr>
              <a:t> {6, 5, 4, 3, 2, 1}#              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{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} | {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4 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ar-SA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ar-SA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}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272248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14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40CD6DC-BC85-499B-9EFA-C1E08152E11F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القواميس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D96CE-2CB8-420D-BEFA-3715C89718D8}"/>
              </a:ext>
            </a:extLst>
          </p:cNvPr>
          <p:cNvSpPr/>
          <p:nvPr/>
        </p:nvSpPr>
        <p:spPr>
          <a:xfrm>
            <a:off x="497922" y="914024"/>
            <a:ext cx="11211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NewPSMT"/>
              </a:rPr>
              <a:t>grades = {'Ana':'B', '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John':'A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+', '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Denise':'A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', '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Katy':'A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'}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384C6D-8B66-4377-9B0B-7D7C0FA08F06}"/>
              </a:ext>
            </a:extLst>
          </p:cNvPr>
          <p:cNvSpPr/>
          <p:nvPr/>
        </p:nvSpPr>
        <p:spPr>
          <a:xfrm>
            <a:off x="497922" y="1440778"/>
            <a:ext cx="9605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'John'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NewPSMT"/>
              </a:rPr>
              <a:t>'A+'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RobotoMono-Italic"/>
              </a:rPr>
              <a:t>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urierNewPSMT"/>
              </a:rPr>
              <a:t>'A+'</a:t>
            </a:r>
            <a:r>
              <a:rPr lang="ar-SA" sz="2400" i="1" dirty="0">
                <a:solidFill>
                  <a:schemeClr val="accent5">
                    <a:lumMod val="75000"/>
                  </a:schemeClr>
                </a:solidFill>
                <a:latin typeface="RobotoMono-Italic"/>
              </a:rPr>
              <a:t>وهي</a:t>
            </a:r>
            <a:r>
              <a:rPr lang="ar-SA" sz="2400" i="1" dirty="0">
                <a:solidFill>
                  <a:schemeClr val="bg1">
                    <a:lumMod val="50000"/>
                  </a:schemeClr>
                </a:solidFill>
                <a:latin typeface="RobotoMono-Italic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NewPSMT"/>
              </a:rPr>
              <a:t>'John'</a:t>
            </a:r>
            <a:r>
              <a:rPr lang="ar-SA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طباعة قيمة المفتاح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E3B18F-034D-4AB3-9621-421A7E3F499C}"/>
              </a:ext>
            </a:extLst>
          </p:cNvPr>
          <p:cNvSpPr/>
          <p:nvPr/>
        </p:nvSpPr>
        <p:spPr>
          <a:xfrm>
            <a:off x="497922" y="2061086"/>
            <a:ext cx="9605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‘Sylvan'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NewPSMT"/>
              </a:rPr>
              <a:t>error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NewPSMT"/>
              </a:rPr>
              <a:t>‘Sylvan’</a:t>
            </a:r>
            <a:r>
              <a:rPr lang="ar-SA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لا يوجد مفتاح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043A4C-28D8-4852-A558-8180E5671E53}"/>
              </a:ext>
            </a:extLst>
          </p:cNvPr>
          <p:cNvSpPr/>
          <p:nvPr/>
        </p:nvSpPr>
        <p:spPr>
          <a:xfrm>
            <a:off x="677468" y="252275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إضافة عنصر إلى القاموس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2120F5-BC0F-4973-85D0-FF05F32C9121}"/>
              </a:ext>
            </a:extLst>
          </p:cNvPr>
          <p:cNvSpPr/>
          <p:nvPr/>
        </p:nvSpPr>
        <p:spPr>
          <a:xfrm>
            <a:off x="525725" y="2993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NewPSMT"/>
              </a:rPr>
              <a:t>grades['Sylvan'] = 'A'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C1FE27-E02B-45BE-AF53-88B4DE0BD9DD}"/>
              </a:ext>
            </a:extLst>
          </p:cNvPr>
          <p:cNvSpPr/>
          <p:nvPr/>
        </p:nvSpPr>
        <p:spPr>
          <a:xfrm>
            <a:off x="700262" y="3450062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التأكد من وجود المفتاح في القاموس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1E5E795-D953-476A-8441-1FD24A26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7989"/>
              </p:ext>
            </p:extLst>
          </p:nvPr>
        </p:nvGraphicFramePr>
        <p:xfrm>
          <a:off x="700262" y="4026487"/>
          <a:ext cx="7653324" cy="457200"/>
        </p:xfrm>
        <a:graphic>
          <a:graphicData uri="http://schemas.openxmlformats.org/drawingml/2006/table">
            <a:tbl>
              <a:tblPr/>
              <a:tblGrid>
                <a:gridCol w="4262611">
                  <a:extLst>
                    <a:ext uri="{9D8B030D-6E8A-4147-A177-3AD203B41FA5}">
                      <a16:colId xmlns:a16="http://schemas.microsoft.com/office/drawing/2014/main" val="1501242061"/>
                    </a:ext>
                  </a:extLst>
                </a:gridCol>
                <a:gridCol w="3390713">
                  <a:extLst>
                    <a:ext uri="{9D8B030D-6E8A-4147-A177-3AD203B41FA5}">
                      <a16:colId xmlns:a16="http://schemas.microsoft.com/office/drawing/2014/main" val="324581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'John' in grades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Wingdings-Regular"/>
                        </a:rPr>
                        <a:t>à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True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816623"/>
                  </a:ext>
                </a:extLst>
              </a:tr>
            </a:tbl>
          </a:graphicData>
        </a:graphic>
      </p:graphicFrame>
      <p:sp>
        <p:nvSpPr>
          <p:cNvPr id="55" name="Rectangle 3">
            <a:extLst>
              <a:ext uri="{FF2B5EF4-FFF2-40B4-BE49-F238E27FC236}">
                <a16:creationId xmlns:a16="http://schemas.microsoft.com/office/drawing/2014/main" id="{6D6B6617-8751-41DC-90AC-118D0F16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69" y="3672545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B1BFBA4-2EDE-4C16-A900-99BFDF7C3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46453"/>
              </p:ext>
            </p:extLst>
          </p:nvPr>
        </p:nvGraphicFramePr>
        <p:xfrm>
          <a:off x="761500" y="4708856"/>
          <a:ext cx="7592086" cy="457200"/>
        </p:xfrm>
        <a:graphic>
          <a:graphicData uri="http://schemas.openxmlformats.org/drawingml/2006/table">
            <a:tbl>
              <a:tblPr/>
              <a:tblGrid>
                <a:gridCol w="4228503">
                  <a:extLst>
                    <a:ext uri="{9D8B030D-6E8A-4147-A177-3AD203B41FA5}">
                      <a16:colId xmlns:a16="http://schemas.microsoft.com/office/drawing/2014/main" val="4051536918"/>
                    </a:ext>
                  </a:extLst>
                </a:gridCol>
                <a:gridCol w="3363583">
                  <a:extLst>
                    <a:ext uri="{9D8B030D-6E8A-4147-A177-3AD203B41FA5}">
                      <a16:colId xmlns:a16="http://schemas.microsoft.com/office/drawing/2014/main" val="4273175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'Daniel' in grades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Wingdings-Regular"/>
                        </a:rPr>
                        <a:t>à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False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3381934"/>
                  </a:ext>
                </a:extLst>
              </a:tr>
            </a:tbl>
          </a:graphicData>
        </a:graphic>
      </p:graphicFrame>
      <p:sp>
        <p:nvSpPr>
          <p:cNvPr id="57" name="Rectangle 4">
            <a:extLst>
              <a:ext uri="{FF2B5EF4-FFF2-40B4-BE49-F238E27FC236}">
                <a16:creationId xmlns:a16="http://schemas.microsoft.com/office/drawing/2014/main" id="{1E7F595F-369A-428C-AAE0-00993BE7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07" y="4756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A3001F-C0CC-4AFC-B067-F3FFD02C0333}"/>
              </a:ext>
            </a:extLst>
          </p:cNvPr>
          <p:cNvSpPr/>
          <p:nvPr/>
        </p:nvSpPr>
        <p:spPr>
          <a:xfrm>
            <a:off x="737585" y="5093313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حذف عنصر من القاموس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A17BC-8E04-4603-B9EB-A8EAF51B84C1}"/>
              </a:ext>
            </a:extLst>
          </p:cNvPr>
          <p:cNvSpPr/>
          <p:nvPr/>
        </p:nvSpPr>
        <p:spPr>
          <a:xfrm>
            <a:off x="883407" y="58102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NewPSMT"/>
              </a:rPr>
              <a:t>del(grades['Ana'])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18714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/>
      <p:bldP spid="53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6D6B6617-8751-41DC-90AC-118D0F16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69" y="3672545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1E7F595F-369A-428C-AAE0-00993BE7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07" y="4756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777445-4694-4C0D-A5C4-D143C358CF8B}"/>
              </a:ext>
            </a:extLst>
          </p:cNvPr>
          <p:cNvSpPr/>
          <p:nvPr/>
        </p:nvSpPr>
        <p:spPr>
          <a:xfrm>
            <a:off x="700262" y="287146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معرفة المفاتيح الموجود في القاموس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C8EF39-482A-478E-B81E-993E878AD35F}"/>
              </a:ext>
            </a:extLst>
          </p:cNvPr>
          <p:cNvSpPr/>
          <p:nvPr/>
        </p:nvSpPr>
        <p:spPr>
          <a:xfrm>
            <a:off x="577184" y="839689"/>
            <a:ext cx="10807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NewPSMT"/>
              </a:rPr>
              <a:t>grades.keys()      </a:t>
            </a:r>
            <a:r>
              <a:rPr lang="en-US" sz="2400" dirty="0">
                <a:solidFill>
                  <a:srgbClr val="000000"/>
                </a:solidFill>
                <a:latin typeface="Wingdings-Regular"/>
              </a:rPr>
              <a:t>à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returns 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Denise','Katy','John','Ana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3064CA-0541-4520-AEAE-EB89836C1104}"/>
              </a:ext>
            </a:extLst>
          </p:cNvPr>
          <p:cNvSpPr/>
          <p:nvPr/>
        </p:nvSpPr>
        <p:spPr>
          <a:xfrm>
            <a:off x="577183" y="2025535"/>
            <a:ext cx="10930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NewPSMT"/>
              </a:rPr>
              <a:t>grades.values()    </a:t>
            </a:r>
            <a:r>
              <a:rPr lang="en-US" sz="2400" dirty="0">
                <a:solidFill>
                  <a:srgbClr val="000000"/>
                </a:solidFill>
                <a:latin typeface="Wingdings-Regular"/>
              </a:rPr>
              <a:t>à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returns 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['A', 'A', 'A+', 'B']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F08E-BF1E-47FD-BA32-0B0637181F93}"/>
              </a:ext>
            </a:extLst>
          </p:cNvPr>
          <p:cNvSpPr/>
          <p:nvPr/>
        </p:nvSpPr>
        <p:spPr>
          <a:xfrm>
            <a:off x="725592" y="1451256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معرفة القيم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Values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 الموجود في القاموس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Dictionary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</p:spTree>
    <p:extLst>
      <p:ext uri="{BB962C8B-B14F-4D97-AF65-F5344CB8AC3E}">
        <p14:creationId xmlns:p14="http://schemas.microsoft.com/office/powerpoint/2010/main" val="603635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0" grpId="0"/>
      <p:bldP spid="60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4EEFE4-E05F-4781-9070-D5F65B06A6A2}"/>
              </a:ext>
            </a:extLst>
          </p:cNvPr>
          <p:cNvSpPr/>
          <p:nvPr/>
        </p:nvSpPr>
        <p:spPr>
          <a:xfrm>
            <a:off x="677468" y="444128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إضافة عنصر إلى المجموعة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017B3-3529-4CBD-8434-241E0AEF1AAE}"/>
              </a:ext>
            </a:extLst>
          </p:cNvPr>
          <p:cNvSpPr/>
          <p:nvPr/>
        </p:nvSpPr>
        <p:spPr>
          <a:xfrm>
            <a:off x="645586" y="830180"/>
            <a:ext cx="7415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{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s.add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s == {1,2,3,4}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1B3897-87D4-44A9-B296-3E2AADDD10C3}"/>
              </a:ext>
            </a:extLst>
          </p:cNvPr>
          <p:cNvSpPr/>
          <p:nvPr/>
        </p:nvSpPr>
        <p:spPr>
          <a:xfrm>
            <a:off x="692457" y="1587310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حذف </a:t>
            </a:r>
            <a:r>
              <a:rPr lang="ar-SA" sz="28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عنصر من المجموعة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9BA9B-0169-487E-A282-1ACB270DE91C}"/>
              </a:ext>
            </a:extLst>
          </p:cNvPr>
          <p:cNvSpPr/>
          <p:nvPr/>
        </p:nvSpPr>
        <p:spPr>
          <a:xfrm>
            <a:off x="505866" y="1969514"/>
            <a:ext cx="1019891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d2 = {'spam': 2, 'ham': 1, 'eggs': 3} 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البحث عن مفتاح قيمته معطاة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d2['spam’]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fetch value for key 2 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</a:rPr>
              <a:t>معرفة طول القاموس</a:t>
            </a:r>
            <a:endParaRPr lang="ar-SA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(d2)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number of entries in dictionary 3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</a:rPr>
              <a:t>السؤال عن مفتاح قيمته معطاة</a:t>
            </a:r>
            <a:endParaRPr lang="ar-SA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d2.has_key('ham')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key membership test (1 means true) 1 </a:t>
            </a:r>
            <a:endParaRPr lang="ar-SA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</a:rPr>
              <a:t>معرفة المفاتيح القاموس</a:t>
            </a:r>
            <a:endParaRPr lang="ar-SA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d2.keys()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list of my keys ['eggs', 'spam', 'ham'] </a:t>
            </a:r>
          </a:p>
        </p:txBody>
      </p:sp>
    </p:spTree>
    <p:extLst>
      <p:ext uri="{BB962C8B-B14F-4D97-AF65-F5344CB8AC3E}">
        <p14:creationId xmlns:p14="http://schemas.microsoft.com/office/powerpoint/2010/main" val="1904558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القوائم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List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301512" y="876632"/>
            <a:ext cx="11262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هي من هياكل البيانات المستخدمة في برامج </a:t>
            </a:r>
            <a:r>
              <a:rPr lang="ar-SA" sz="2400" dirty="0" err="1">
                <a:solidFill>
                  <a:srgbClr val="000000"/>
                </a:solidFill>
                <a:latin typeface="RobotoMono-Regular"/>
              </a:rPr>
              <a:t>البايثون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، ويشار إليها  بالمصفوفة الديناميكية ،وهما الاثنان يمكن تعديلهما وهما من نوع البيانات المفهرسة ويمكن عمل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sliced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منها، ويمكن أن تتضمن أنواع مختلفة من الكائنات.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B8661-419F-4A4D-89D5-77F330A83F0B}"/>
              </a:ext>
            </a:extLst>
          </p:cNvPr>
          <p:cNvSpPr/>
          <p:nvPr/>
        </p:nvSpPr>
        <p:spPr>
          <a:xfrm>
            <a:off x="2020084" y="1901998"/>
            <a:ext cx="9688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الوصول إلى عناصر القائمة باستخدام موقع العنصر : </a:t>
            </a:r>
            <a:r>
              <a:rPr lang="ar-SA" sz="2400" dirty="0"/>
              <a:t>كما في المثال التالي: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6271B-F8D5-4E12-9FA2-BE05F11E01DF}"/>
              </a:ext>
            </a:extLst>
          </p:cNvPr>
          <p:cNvSpPr/>
          <p:nvPr/>
        </p:nvSpPr>
        <p:spPr>
          <a:xfrm>
            <a:off x="346182" y="2494508"/>
            <a:ext cx="7160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names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'Alice'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'Bob'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'Craig'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'Diana'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'Eric'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Alice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Craig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3532D5-FADE-4993-A52F-B5EBF89DF895}"/>
              </a:ext>
            </a:extLst>
          </p:cNvPr>
          <p:cNvSpPr/>
          <p:nvPr/>
        </p:nvSpPr>
        <p:spPr>
          <a:xfrm>
            <a:off x="377951" y="3992443"/>
            <a:ext cx="11192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الوصول إلى عناصر القائمة من أخر عنصر:</a:t>
            </a:r>
          </a:p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 </a:t>
            </a:r>
            <a:r>
              <a:rPr lang="ar-SA" sz="2400" dirty="0"/>
              <a:t>العنصر الأخير يحمل موقع رقم -1 والعنصر قبل الأخير -2 وهكذا ،كما في المثال التالي: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F11E82-D980-40BB-9B36-B278E1CD26A8}"/>
              </a:ext>
            </a:extLst>
          </p:cNvPr>
          <p:cNvSpPr/>
          <p:nvPr/>
        </p:nvSpPr>
        <p:spPr>
          <a:xfrm>
            <a:off x="402935" y="4974177"/>
            <a:ext cx="6760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names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'Alice'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'Bob'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'Craig'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'Diana'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'Eric'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endParaRPr lang="en-US" sz="2400" b="1" dirty="0">
              <a:solidFill>
                <a:srgbClr val="FF7700"/>
              </a:solidFill>
              <a:latin typeface="RobotoMono-Bold"/>
            </a:endParaRPr>
          </a:p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(names[-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Eric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(names[-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Bob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67832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FBBDE-EDC8-4B04-9A59-9C5E00714618}"/>
              </a:ext>
            </a:extLst>
          </p:cNvPr>
          <p:cNvSpPr/>
          <p:nvPr/>
        </p:nvSpPr>
        <p:spPr>
          <a:xfrm>
            <a:off x="404813" y="411279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تغير قيم القائمة: </a:t>
            </a:r>
            <a:r>
              <a:rPr lang="ar-SA" sz="2800" dirty="0"/>
              <a:t>يتم تغير قيم القائمة بإسناد قيمة جديدة للعنصر المراد تغيير قيمته ،مثال: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68B676-5662-48AE-95AD-181E71A8DC41}"/>
              </a:ext>
            </a:extLst>
          </p:cNvPr>
          <p:cNvSpPr/>
          <p:nvPr/>
        </p:nvSpPr>
        <p:spPr>
          <a:xfrm>
            <a:off x="404812" y="934499"/>
            <a:ext cx="7420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names[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'Ann'</a:t>
            </a:r>
            <a:br>
              <a:rPr lang="en-US" sz="2400" dirty="0">
                <a:solidFill>
                  <a:srgbClr val="483D8B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Outputs ['Ann', 'Bob', 'Craig', 'Diana', 'Eric']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5229EC-F942-4B27-9003-1074E4533182}"/>
              </a:ext>
            </a:extLst>
          </p:cNvPr>
          <p:cNvSpPr/>
          <p:nvPr/>
        </p:nvSpPr>
        <p:spPr>
          <a:xfrm>
            <a:off x="452282" y="2134828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إضافة قيمة إلى نهاية القائمة: </a:t>
            </a:r>
            <a:r>
              <a:rPr lang="ar-SA" sz="2800" dirty="0"/>
              <a:t>يتم إضافة قيمة إلى نهاية القائمة باستخدام الدالة </a:t>
            </a:r>
            <a:r>
              <a:rPr lang="en-US" sz="2800" dirty="0"/>
              <a:t>append()</a:t>
            </a:r>
            <a:r>
              <a:rPr lang="ar-SA" sz="2800" dirty="0"/>
              <a:t>،مثال: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D28AA5-7FF4-4718-925C-454D5D7CE654}"/>
              </a:ext>
            </a:extLst>
          </p:cNvPr>
          <p:cNvSpPr/>
          <p:nvPr/>
        </p:nvSpPr>
        <p:spPr>
          <a:xfrm>
            <a:off x="452282" y="2658048"/>
            <a:ext cx="11334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names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'Alice'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'Bob'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'Craig'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'Diana'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'Eric'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names.append(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"Sia"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(names)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Outputs ['Alice', 'Bob', 'Craig', 'Diana', 'Eric', 'Sia']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6B8095-F2C4-4984-A116-55C178CBE886}"/>
              </a:ext>
            </a:extLst>
          </p:cNvPr>
          <p:cNvSpPr/>
          <p:nvPr/>
        </p:nvSpPr>
        <p:spPr>
          <a:xfrm>
            <a:off x="452282" y="3858377"/>
            <a:ext cx="11382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في المخرجات أنه تم إضافة </a:t>
            </a:r>
            <a:r>
              <a:rPr lang="en-US" sz="2400" dirty="0"/>
              <a:t>Sia</a:t>
            </a:r>
            <a:r>
              <a:rPr lang="ar-SA" sz="2400" dirty="0"/>
              <a:t> إلى نهاية القائمة.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589C4-8139-4027-947B-D4FAD5A2010E}"/>
              </a:ext>
            </a:extLst>
          </p:cNvPr>
          <p:cNvSpPr/>
          <p:nvPr/>
        </p:nvSpPr>
        <p:spPr>
          <a:xfrm>
            <a:off x="497922" y="438159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pt-BR" sz="2400" dirty="0"/>
              <a:t> </a:t>
            </a:r>
            <a:endParaRPr lang="ar-SA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50863-3641-4FEB-A06D-1D56B697FCEA}"/>
              </a:ext>
            </a:extLst>
          </p:cNvPr>
          <p:cNvSpPr/>
          <p:nvPr/>
        </p:nvSpPr>
        <p:spPr>
          <a:xfrm>
            <a:off x="466040" y="49076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a.append(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a.append(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a.append(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[1, 2, 3, 4, 5, 6, 7, 7]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558953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1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B0D3E44-4415-4238-8DA7-A278E6C63F19}"/>
              </a:ext>
            </a:extLst>
          </p:cNvPr>
          <p:cNvSpPr/>
          <p:nvPr/>
        </p:nvSpPr>
        <p:spPr>
          <a:xfrm>
            <a:off x="298052" y="356393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إضافة قائمة إلى 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21951-5747-43D6-BA2A-03B841721468}"/>
              </a:ext>
            </a:extLst>
          </p:cNvPr>
          <p:cNvSpPr/>
          <p:nvPr/>
        </p:nvSpPr>
        <p:spPr>
          <a:xfrm>
            <a:off x="511574" y="472637"/>
            <a:ext cx="7553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8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a.append(b)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[1, 2, 3, 4, 5, 6, 7, 7, [8, 9]]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642965-A86C-440C-8CC7-F94502FBA847}"/>
              </a:ext>
            </a:extLst>
          </p:cNvPr>
          <p:cNvSpPr/>
          <p:nvPr/>
        </p:nvSpPr>
        <p:spPr>
          <a:xfrm>
            <a:off x="255584" y="2096269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إضافة كائن من نوع أخر إلى نهاية 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2B89E-1990-4732-BF51-E256726F3E81}"/>
              </a:ext>
            </a:extLst>
          </p:cNvPr>
          <p:cNvSpPr/>
          <p:nvPr/>
        </p:nvSpPr>
        <p:spPr>
          <a:xfrm>
            <a:off x="554042" y="2390207"/>
            <a:ext cx="10808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my_string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"hello world"</a:t>
            </a:r>
            <a:br>
              <a:rPr lang="en-US" sz="2400" dirty="0">
                <a:solidFill>
                  <a:srgbClr val="483D8B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a.append(my_string)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[1, 2, 3, 4, 5, 6, 7, 7, [8, 9], "hello world"]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DB3AE9-122D-4603-81EA-AD8A5BC6A788}"/>
              </a:ext>
            </a:extLst>
          </p:cNvPr>
          <p:cNvSpPr/>
          <p:nvPr/>
        </p:nvSpPr>
        <p:spPr>
          <a:xfrm>
            <a:off x="497922" y="1498003"/>
            <a:ext cx="7553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(a[8])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[8, 9]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845A7-74C4-4072-969D-DBFAD2FF1B41}"/>
              </a:ext>
            </a:extLst>
          </p:cNvPr>
          <p:cNvSpPr/>
          <p:nvPr/>
        </p:nvSpPr>
        <p:spPr>
          <a:xfrm>
            <a:off x="243291" y="3269724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إضافة عناصر قائمة إلى نهاية 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8AEFE-E78A-457B-A7C5-C74FF7C1727E}"/>
              </a:ext>
            </a:extLst>
          </p:cNvPr>
          <p:cNvSpPr/>
          <p:nvPr/>
        </p:nvSpPr>
        <p:spPr>
          <a:xfrm>
            <a:off x="566336" y="37132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pt-BR" sz="2400" dirty="0">
                <a:solidFill>
                  <a:srgbClr val="000000"/>
                </a:solidFill>
                <a:latin typeface="RobotoMono-Regular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8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9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10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pt-BR" sz="2400" dirty="0"/>
              <a:t> </a:t>
            </a:r>
            <a:endParaRPr lang="ar-SA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0E5C9A-DEC1-4306-BADC-21E965617F41}"/>
              </a:ext>
            </a:extLst>
          </p:cNvPr>
          <p:cNvSpPr/>
          <p:nvPr/>
        </p:nvSpPr>
        <p:spPr>
          <a:xfrm>
            <a:off x="566336" y="4569239"/>
            <a:ext cx="8172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a.extend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(b)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[1, 2, 3, 4, 5, 6, 7, 7, 8, 9, 10]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E4C5B7-79EB-4AC5-9928-F51E1C14D6C6}"/>
              </a:ext>
            </a:extLst>
          </p:cNvPr>
          <p:cNvSpPr/>
          <p:nvPr/>
        </p:nvSpPr>
        <p:spPr>
          <a:xfrm>
            <a:off x="452282" y="5072580"/>
            <a:ext cx="11382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يمكن اجراء العبارة السابقة باستخدام عملية (+).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56B83A-7939-4AEE-9A01-05E1CA6956CA}"/>
              </a:ext>
            </a:extLst>
          </p:cNvPr>
          <p:cNvSpPr/>
          <p:nvPr/>
        </p:nvSpPr>
        <p:spPr>
          <a:xfrm>
            <a:off x="566336" y="53938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] + [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] + b</a:t>
            </a:r>
            <a:br>
              <a:rPr lang="pt-BR" sz="2400" dirty="0">
                <a:solidFill>
                  <a:srgbClr val="000000"/>
                </a:solidFill>
                <a:latin typeface="RobotoMono-Regular"/>
              </a:rPr>
            </a:b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a: [1, 2, 3, 4, 5, 6, 7, 7, 8, 9, 10]</a:t>
            </a:r>
            <a:r>
              <a:rPr lang="pt-BR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578929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2" grpId="0"/>
      <p:bldP spid="49" grpId="0"/>
      <p:bldP spid="13" grpId="0"/>
      <p:bldP spid="50" grpId="0"/>
      <p:bldP spid="51" grpId="0"/>
      <p:bldP spid="14" grpId="0"/>
      <p:bldP spid="34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1A28E5D-E302-4146-ACF4-708AB52AA48D}"/>
              </a:ext>
            </a:extLst>
          </p:cNvPr>
          <p:cNvSpPr/>
          <p:nvPr/>
        </p:nvSpPr>
        <p:spPr>
          <a:xfrm>
            <a:off x="404811" y="274299"/>
            <a:ext cx="11406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إضافة قيمة إلى موقع في القائمة: </a:t>
            </a:r>
            <a:r>
              <a:rPr lang="ar-SA" sz="2800" dirty="0"/>
              <a:t>يتم إضافة قيمة إلى موقع معين في القائمة باستخدام الدالة </a:t>
            </a:r>
            <a:r>
              <a:rPr lang="en-US" sz="2800" dirty="0"/>
              <a:t>insert(index, object)</a:t>
            </a:r>
            <a:r>
              <a:rPr lang="ar-SA" sz="2800" dirty="0"/>
              <a:t> ،والدالة تأخذ معاملين (</a:t>
            </a:r>
            <a:r>
              <a:rPr lang="en-US" sz="2800" dirty="0"/>
              <a:t>parameter</a:t>
            </a:r>
            <a:r>
              <a:rPr lang="ar-SA" sz="2800" dirty="0"/>
              <a:t>)</a:t>
            </a:r>
            <a:r>
              <a:rPr lang="en-US" sz="2800" dirty="0"/>
              <a:t> </a:t>
            </a:r>
            <a:r>
              <a:rPr lang="ar-SA" sz="2800" dirty="0"/>
              <a:t>مثال: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A7760-4886-4968-ACD9-6EF11546C522}"/>
              </a:ext>
            </a:extLst>
          </p:cNvPr>
          <p:cNvSpPr/>
          <p:nvPr/>
        </p:nvSpPr>
        <p:spPr>
          <a:xfrm>
            <a:off x="664564" y="1250225"/>
            <a:ext cx="10847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a.insert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insert 0 at position 0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a.insert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insert 5 at position 2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[0, 1, 5, 2, 3, 4, 5, 6, 7, 7, 8, 9, 10]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B3774C-65BF-4F6E-B332-17601804A620}"/>
              </a:ext>
            </a:extLst>
          </p:cNvPr>
          <p:cNvSpPr/>
          <p:nvPr/>
        </p:nvSpPr>
        <p:spPr>
          <a:xfrm>
            <a:off x="243291" y="2505228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حذف عنصر من القائمة باستخدام موقع العنصر </a:t>
            </a:r>
            <a:r>
              <a:rPr lang="en-US" sz="2800" b="1" dirty="0">
                <a:solidFill>
                  <a:srgbClr val="002060"/>
                </a:solidFill>
              </a:rPr>
              <a:t>index</a:t>
            </a:r>
            <a:r>
              <a:rPr lang="ar-SA" sz="2800" b="1" dirty="0">
                <a:solidFill>
                  <a:srgbClr val="002060"/>
                </a:solidFill>
              </a:rPr>
              <a:t>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61B942-942D-483D-80DB-91993AB7F84B}"/>
              </a:ext>
            </a:extLst>
          </p:cNvPr>
          <p:cNvSpPr/>
          <p:nvPr/>
        </p:nvSpPr>
        <p:spPr>
          <a:xfrm>
            <a:off x="664564" y="2822868"/>
            <a:ext cx="99784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a.pop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Returns: 5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[0, 1, 2, 3, 4, 5, 6, 7, 7, 8, 9, 10]</a:t>
            </a:r>
          </a:p>
          <a:p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a.pop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Returns: 7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[0, 1, 2, 3, 4, 5, 6, 7, 8, 9, 10]</a:t>
            </a:r>
          </a:p>
          <a:p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a.pop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Returns: 10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[0, 1, 2, 3, 4, 5, 6, 7, 8, 9]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911213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2" grpId="0"/>
      <p:bldP spid="47" grpId="0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8BEE833-3781-4C68-B99B-C304787A6220}"/>
              </a:ext>
            </a:extLst>
          </p:cNvPr>
          <p:cNvSpPr/>
          <p:nvPr/>
        </p:nvSpPr>
        <p:spPr>
          <a:xfrm>
            <a:off x="243291" y="331660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حذف عنصر من القائمة باستخدام قيمة العنصر </a:t>
            </a:r>
            <a:r>
              <a:rPr lang="en-US" sz="2800" b="1" dirty="0">
                <a:solidFill>
                  <a:srgbClr val="002060"/>
                </a:solidFill>
              </a:rPr>
              <a:t>value</a:t>
            </a:r>
            <a:r>
              <a:rPr lang="ar-SA" sz="2800" b="1" dirty="0">
                <a:solidFill>
                  <a:srgbClr val="002060"/>
                </a:solidFill>
              </a:rPr>
              <a:t>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041D5-2E1C-4E0E-A068-3A1912A7D5D6}"/>
              </a:ext>
            </a:extLst>
          </p:cNvPr>
          <p:cNvSpPr/>
          <p:nvPr/>
        </p:nvSpPr>
        <p:spPr>
          <a:xfrm>
            <a:off x="566336" y="8264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a.remove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a.remove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[1, 2, 3, 4, 5, 6, 7, 8]</a:t>
            </a:r>
          </a:p>
          <a:p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a.remove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en-US" sz="2400" i="1" dirty="0" err="1">
                <a:solidFill>
                  <a:srgbClr val="808080"/>
                </a:solidFill>
                <a:latin typeface="RobotoMono-Italic"/>
              </a:rPr>
              <a:t>ValueError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, because 10 is not in a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8915F7-E8A5-4725-B087-1056F79C6713}"/>
              </a:ext>
            </a:extLst>
          </p:cNvPr>
          <p:cNvSpPr/>
          <p:nvPr/>
        </p:nvSpPr>
        <p:spPr>
          <a:xfrm>
            <a:off x="139540" y="3197408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عكس عناصر القائمة: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D5CA5-F168-4016-A185-A858813BF268}"/>
              </a:ext>
            </a:extLst>
          </p:cNvPr>
          <p:cNvSpPr/>
          <p:nvPr/>
        </p:nvSpPr>
        <p:spPr>
          <a:xfrm>
            <a:off x="566336" y="36367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a.reverse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a: [8, 7, 6, 5, 4, 3, 2, 1]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025FBF-48B7-4AA3-A39A-DAA96136A3FD}"/>
              </a:ext>
            </a:extLst>
          </p:cNvPr>
          <p:cNvSpPr/>
          <p:nvPr/>
        </p:nvSpPr>
        <p:spPr>
          <a:xfrm>
            <a:off x="96051" y="4509427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معرفة عدد تكرارات عنصر في القائمة: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4F1FF-A87A-4C7B-AEBD-3D908CD3C97C}"/>
              </a:ext>
            </a:extLst>
          </p:cNvPr>
          <p:cNvSpPr/>
          <p:nvPr/>
        </p:nvSpPr>
        <p:spPr>
          <a:xfrm>
            <a:off x="566336" y="49017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a.count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Returns: 2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741667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2" grpId="0" build="p"/>
      <p:bldP spid="50" grpId="0"/>
      <p:bldP spid="5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-2998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440267B-163B-4564-B876-5FDC095FB3F3}"/>
              </a:ext>
            </a:extLst>
          </p:cNvPr>
          <p:cNvSpPr/>
          <p:nvPr/>
        </p:nvSpPr>
        <p:spPr>
          <a:xfrm>
            <a:off x="199869" y="275840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ترتيب عناصر القائمة تصاعدياً: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79BC-D4B5-49CA-84F7-B9B5A9B7BD72}"/>
              </a:ext>
            </a:extLst>
          </p:cNvPr>
          <p:cNvSpPr/>
          <p:nvPr/>
        </p:nvSpPr>
        <p:spPr>
          <a:xfrm>
            <a:off x="609758" y="6823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a.sort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 = [1, 2, 3, 4, 5, 6, 7, 8]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039115-E6B5-491B-80F8-F69C5DB02C67}"/>
              </a:ext>
            </a:extLst>
          </p:cNvPr>
          <p:cNvSpPr/>
          <p:nvPr/>
        </p:nvSpPr>
        <p:spPr>
          <a:xfrm>
            <a:off x="129349" y="1460313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ترتيب عناصر القائمة تصاعدياً بطريقة اخرى: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EB50D8-7E6F-490F-AD21-CEB42A5D8457}"/>
              </a:ext>
            </a:extLst>
          </p:cNvPr>
          <p:cNvSpPr/>
          <p:nvPr/>
        </p:nvSpPr>
        <p:spPr>
          <a:xfrm>
            <a:off x="609758" y="17944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a=[5,8,4,9,2]</a:t>
            </a:r>
          </a:p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RobotoMono-Regular"/>
              </a:rPr>
              <a:t>sorted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(a))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[2, 4, 5, 8, 9]</a:t>
            </a:r>
            <a:endParaRPr lang="ar-SA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E5C9D3-D1B6-484B-96D1-F7003E65835C}"/>
              </a:ext>
            </a:extLst>
          </p:cNvPr>
          <p:cNvSpPr/>
          <p:nvPr/>
        </p:nvSpPr>
        <p:spPr>
          <a:xfrm>
            <a:off x="-29978" y="2719995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حذف جميع عناصر القائمة: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91726-63CE-427E-AA3A-A8E81A5A2B71}"/>
              </a:ext>
            </a:extLst>
          </p:cNvPr>
          <p:cNvSpPr/>
          <p:nvPr/>
        </p:nvSpPr>
        <p:spPr>
          <a:xfrm>
            <a:off x="609758" y="31745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a.clear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 = []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523907-A26E-48E5-AC2C-D4530F361A15}"/>
              </a:ext>
            </a:extLst>
          </p:cNvPr>
          <p:cNvSpPr/>
          <p:nvPr/>
        </p:nvSpPr>
        <p:spPr>
          <a:xfrm>
            <a:off x="-29979" y="3634541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تكرار عناصر القائمة: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89C2D-786B-472A-93BB-64C207E3DC2B}"/>
              </a:ext>
            </a:extLst>
          </p:cNvPr>
          <p:cNvSpPr/>
          <p:nvPr/>
        </p:nvSpPr>
        <p:spPr>
          <a:xfrm>
            <a:off x="609758" y="4239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pl-PL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l-PL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pl-PL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pl-PL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l-PL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l-PL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l-PL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pl-PL" sz="2400" dirty="0">
                <a:solidFill>
                  <a:srgbClr val="000000"/>
                </a:solidFill>
                <a:latin typeface="RobotoMono-Regular"/>
              </a:rPr>
              <a:t>] * </a:t>
            </a:r>
            <a:r>
              <a:rPr lang="pl-PL" sz="2400" dirty="0">
                <a:solidFill>
                  <a:srgbClr val="FF4500"/>
                </a:solidFill>
                <a:latin typeface="RobotoMono-Regular"/>
              </a:rPr>
              <a:t>5</a:t>
            </a:r>
            <a:br>
              <a:rPr lang="pl-PL" sz="2400" dirty="0">
                <a:solidFill>
                  <a:srgbClr val="FF4500"/>
                </a:solidFill>
                <a:latin typeface="RobotoMono-Regular"/>
              </a:rPr>
            </a:br>
            <a:r>
              <a:rPr lang="pl-PL" sz="2400" i="1" dirty="0">
                <a:solidFill>
                  <a:srgbClr val="808080"/>
                </a:solidFill>
                <a:latin typeface="RobotoMono-Italic"/>
              </a:rPr>
              <a:t># [1, 3, 5, 1, 3, 5, 1, 3, 5, 1, 3, 5, 1, 3, 5]</a:t>
            </a:r>
            <a:r>
              <a:rPr lang="pl-PL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12DE48-3194-4D6A-8EA9-8B0CA0490DE5}"/>
              </a:ext>
            </a:extLst>
          </p:cNvPr>
          <p:cNvSpPr/>
          <p:nvPr/>
        </p:nvSpPr>
        <p:spPr>
          <a:xfrm>
            <a:off x="48127" y="4828721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معرفة طول القائمة: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55824-2B3A-47F7-B2BB-3D3A7F2A2555}"/>
              </a:ext>
            </a:extLst>
          </p:cNvPr>
          <p:cNvSpPr/>
          <p:nvPr/>
        </p:nvSpPr>
        <p:spPr>
          <a:xfrm>
            <a:off x="687864" y="54339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RobotoMono-Regular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(a))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5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649798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/>
      <p:bldP spid="14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1A5F4EC-604D-4C38-9802-C5714D7FB6E9}"/>
              </a:ext>
            </a:extLst>
          </p:cNvPr>
          <p:cNvSpPr/>
          <p:nvPr/>
        </p:nvSpPr>
        <p:spPr>
          <a:xfrm>
            <a:off x="224415" y="306960"/>
            <a:ext cx="11382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</a:rPr>
              <a:t>اختيار عناصر محددة من القائمة(التقطيع) </a:t>
            </a:r>
            <a:r>
              <a:rPr lang="en-US" sz="2800" b="1" dirty="0">
                <a:solidFill>
                  <a:srgbClr val="002060"/>
                </a:solidFill>
              </a:rPr>
              <a:t>List slicing</a:t>
            </a:r>
            <a:r>
              <a:rPr lang="ar-SA" sz="2800" b="1" dirty="0">
                <a:solidFill>
                  <a:srgbClr val="002060"/>
                </a:solidFill>
              </a:rPr>
              <a:t>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332C9-F665-4EB6-9012-97CDFF090CD9}"/>
              </a:ext>
            </a:extLst>
          </p:cNvPr>
          <p:cNvSpPr/>
          <p:nvPr/>
        </p:nvSpPr>
        <p:spPr>
          <a:xfrm>
            <a:off x="585212" y="83018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'c'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'f'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'g'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0EEF8-492D-45A3-931F-ADDDB2A7FED6}"/>
              </a:ext>
            </a:extLst>
          </p:cNvPr>
          <p:cNvSpPr/>
          <p:nvPr/>
        </p:nvSpPr>
        <p:spPr>
          <a:xfrm>
            <a:off x="585212" y="146137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[::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Output: ['a', 'c', 'e', 'g']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4FEFD-6485-4D69-8DA0-4FFB2D3CF402}"/>
              </a:ext>
            </a:extLst>
          </p:cNvPr>
          <p:cNvSpPr/>
          <p:nvPr/>
        </p:nvSpPr>
        <p:spPr>
          <a:xfrm>
            <a:off x="585212" y="23778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[::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Output: ['a', 'd', 'g']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A40510-DFD8-4605-BD60-8E260A19F8D8}"/>
              </a:ext>
            </a:extLst>
          </p:cNvPr>
          <p:cNvSpPr/>
          <p:nvPr/>
        </p:nvSpPr>
        <p:spPr>
          <a:xfrm>
            <a:off x="585212" y="3275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Output: ['c', 'd']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F817E1-CBCE-4F10-9133-515B0AE9CE38}"/>
              </a:ext>
            </a:extLst>
          </p:cNvPr>
          <p:cNvSpPr/>
          <p:nvPr/>
        </p:nvSpPr>
        <p:spPr>
          <a:xfrm>
            <a:off x="585212" y="42794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Output: ['c', 'd', 'e']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CD8ADD-AC95-4714-835D-83B1D9082B1E}"/>
              </a:ext>
            </a:extLst>
          </p:cNvPr>
          <p:cNvSpPr/>
          <p:nvPr/>
        </p:nvSpPr>
        <p:spPr>
          <a:xfrm>
            <a:off x="585212" y="528414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[: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Output: ['a', 'b', 'c', 'd']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476598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  <p:bldP spid="34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8555B39-F1F1-4B5C-AC65-D1190C12BB30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القوائم من نوع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Tuple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6C446E-E7B7-4802-AC59-C041C49F0D4D}"/>
              </a:ext>
            </a:extLst>
          </p:cNvPr>
          <p:cNvSpPr/>
          <p:nvPr/>
        </p:nvSpPr>
        <p:spPr>
          <a:xfrm>
            <a:off x="301512" y="876632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هي تنظيم متسلسل للعناصر، وتتضمن أنواع مختلفة من الكائنات، ولا يمكن تعديل قيمة العنصر.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22A0-06D0-46E5-A0B3-FA6EE57A5FC6}"/>
              </a:ext>
            </a:extLst>
          </p:cNvPr>
          <p:cNvSpPr/>
          <p:nvPr/>
        </p:nvSpPr>
        <p:spPr>
          <a:xfrm>
            <a:off x="628027" y="12890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te = ()  </a:t>
            </a:r>
            <a:r>
              <a:rPr lang="ar-SA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فارغ#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tuple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 = (2,"mit",3)</a:t>
            </a:r>
            <a:r>
              <a:rPr lang="de-DE" sz="2400" dirty="0"/>
              <a:t> </a:t>
            </a:r>
            <a:endParaRPr lang="ar-SA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2C506D-D035-4098-922A-321C62C2041E}"/>
              </a:ext>
            </a:extLst>
          </p:cNvPr>
          <p:cNvSpPr/>
          <p:nvPr/>
        </p:nvSpPr>
        <p:spPr>
          <a:xfrm>
            <a:off x="697663" y="2126955"/>
            <a:ext cx="801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latin typeface="RobotoMono-Regular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[0])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2                                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[0] </a:t>
            </a:r>
            <a:r>
              <a:rPr lang="ar-SA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طباعة العنصر في الموقع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06466D-D7FB-4E78-A637-6D6069D5B9D9}"/>
              </a:ext>
            </a:extLst>
          </p:cNvPr>
          <p:cNvSpPr/>
          <p:nvPr/>
        </p:nvSpPr>
        <p:spPr>
          <a:xfrm>
            <a:off x="628027" y="262534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ar-SA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ar-SA" sz="2400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ar-SA" sz="2400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2400" dirty="0"/>
              <a:t> </a:t>
            </a:r>
            <a:endParaRPr lang="ar-SA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FBC9FA-A83D-4A0B-88A8-526118691F0C}"/>
              </a:ext>
            </a:extLst>
          </p:cNvPr>
          <p:cNvSpPr/>
          <p:nvPr/>
        </p:nvSpPr>
        <p:spPr>
          <a:xfrm>
            <a:off x="672354" y="3024220"/>
            <a:ext cx="814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latin typeface="RobotoMono-Regular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+ t1)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(2,"mit",3,5,6)          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دمج قائمتين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ar-S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A4E4C8-DC83-47DA-86CF-CA33898F88C0}"/>
              </a:ext>
            </a:extLst>
          </p:cNvPr>
          <p:cNvSpPr/>
          <p:nvPr/>
        </p:nvSpPr>
        <p:spPr>
          <a:xfrm>
            <a:off x="697663" y="3540154"/>
            <a:ext cx="10987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Mono-Regular"/>
              </a:rPr>
              <a:t>t[1:2]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("mit",)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لا يتضمن ما قبل العنصر1ولا العنصر 2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tuple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من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slice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أخذ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BEC3DD-DD44-4092-8702-15895E389167}"/>
              </a:ext>
            </a:extLst>
          </p:cNvPr>
          <p:cNvSpPr/>
          <p:nvPr/>
        </p:nvSpPr>
        <p:spPr>
          <a:xfrm>
            <a:off x="304793" y="4133367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de-DE" sz="2400" dirty="0">
                <a:latin typeface="Courier New" panose="02070309020205020404" pitchFamily="49" charset="0"/>
              </a:rPr>
              <a:t>("mit",)</a:t>
            </a:r>
            <a:r>
              <a:rPr lang="ar-SA" sz="2400" dirty="0">
                <a:latin typeface="Courier New" panose="02070309020205020404" pitchFamily="49" charset="0"/>
              </a:rPr>
              <a:t> </a:t>
            </a:r>
            <a:r>
              <a:rPr lang="de-DE" sz="2400" dirty="0">
                <a:latin typeface="Courier New" panose="02070309020205020404" pitchFamily="49" charset="0"/>
              </a:rPr>
              <a:t>,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بعد العنصر </a:t>
            </a:r>
            <a:r>
              <a:rPr lang="de-DE" sz="2400" dirty="0">
                <a:latin typeface="Courier New" panose="02070309020205020404" pitchFamily="49" charset="0"/>
              </a:rPr>
              <a:t>"mit"</a:t>
            </a:r>
            <a:r>
              <a:rPr lang="ar-SA" sz="2400" dirty="0">
                <a:latin typeface="Courier New" panose="02070309020205020404" pitchFamily="49" charset="0"/>
              </a:rPr>
              <a:t> تدل على أنه </a:t>
            </a:r>
            <a:r>
              <a:rPr lang="en-US" sz="2400" dirty="0">
                <a:latin typeface="Courier New" panose="02070309020205020404" pitchFamily="49" charset="0"/>
              </a:rPr>
              <a:t>tuple</a:t>
            </a:r>
            <a:r>
              <a:rPr lang="ar-SA" sz="2400" dirty="0">
                <a:latin typeface="Courier New" panose="02070309020205020404" pitchFamily="49" charset="0"/>
              </a:rPr>
              <a:t> في حالة عدم وجودها يعتبر العنصر </a:t>
            </a:r>
            <a:r>
              <a:rPr lang="en-US" sz="2400" dirty="0">
                <a:latin typeface="Courier New" panose="02070309020205020404" pitchFamily="49" charset="0"/>
              </a:rPr>
              <a:t>string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DA6F30-9B8B-460B-9091-F82143037A26}"/>
              </a:ext>
            </a:extLst>
          </p:cNvPr>
          <p:cNvSpPr/>
          <p:nvPr/>
        </p:nvSpPr>
        <p:spPr>
          <a:xfrm>
            <a:off x="672354" y="4832920"/>
            <a:ext cx="10987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Mono-Regular"/>
              </a:rPr>
              <a:t>t[1:3]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("mit",3)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لا يتضمن ما قبل العنصر1ولا العنصر 3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tuple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من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slice</a:t>
            </a:r>
            <a:r>
              <a:rPr lang="ar-SA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أخذ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53EC48-8BE0-4CAB-BE47-31F4AF52C228}"/>
              </a:ext>
            </a:extLst>
          </p:cNvPr>
          <p:cNvSpPr/>
          <p:nvPr/>
        </p:nvSpPr>
        <p:spPr>
          <a:xfrm>
            <a:off x="697663" y="5308992"/>
            <a:ext cx="801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RobotoMono-Regular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latin typeface="RobotoMono-Regular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3                    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tuple </a:t>
            </a:r>
            <a:r>
              <a:rPr lang="ar-SA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الدالة تستخدم لمعرفة عدد عناصر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07CDE-36D5-46D1-BA1B-78B06D12EFA2}"/>
              </a:ext>
            </a:extLst>
          </p:cNvPr>
          <p:cNvSpPr/>
          <p:nvPr/>
        </p:nvSpPr>
        <p:spPr>
          <a:xfrm>
            <a:off x="697663" y="5818429"/>
            <a:ext cx="978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Mono-Regular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[1]=4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error                                </a:t>
            </a:r>
            <a:r>
              <a:rPr lang="ar-SA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تعطي خطأ لأنه لا يمكن تغيير قيمة عنصر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latin typeface="RobotoMono-Italic"/>
              </a:rPr>
              <a:t> </a:t>
            </a:r>
            <a:endParaRPr lang="ar-SA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4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41971</TotalTime>
  <Words>1044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Courier New</vt:lpstr>
      <vt:lpstr>CourierNewPSMT</vt:lpstr>
      <vt:lpstr>Quicksand-Bold</vt:lpstr>
      <vt:lpstr>RobotoMono-Bold</vt:lpstr>
      <vt:lpstr>RobotoMono-Italic</vt:lpstr>
      <vt:lpstr>RobotoMono-Regular</vt:lpstr>
      <vt:lpstr>Tw Cen MT</vt:lpstr>
      <vt:lpstr>Tw Cen MT Condensed</vt:lpstr>
      <vt:lpstr>Wingdings 3</vt:lpstr>
      <vt:lpstr>Wingdings-Regular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311</cp:revision>
  <cp:lastPrinted>2019-11-11T08:06:52Z</cp:lastPrinted>
  <dcterms:created xsi:type="dcterms:W3CDTF">2019-10-05T18:29:37Z</dcterms:created>
  <dcterms:modified xsi:type="dcterms:W3CDTF">2025-02-03T05:56:14Z</dcterms:modified>
</cp:coreProperties>
</file>